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9" r:id="rId1"/>
  </p:sldMasterIdLst>
  <p:notesMasterIdLst>
    <p:notesMasterId r:id="rId24"/>
  </p:notesMasterIdLst>
  <p:handoutMasterIdLst>
    <p:handoutMasterId r:id="rId25"/>
  </p:handoutMasterIdLst>
  <p:sldIdLst>
    <p:sldId id="619" r:id="rId2"/>
    <p:sldId id="624" r:id="rId3"/>
    <p:sldId id="625" r:id="rId4"/>
    <p:sldId id="653" r:id="rId5"/>
    <p:sldId id="628" r:id="rId6"/>
    <p:sldId id="642" r:id="rId7"/>
    <p:sldId id="631" r:id="rId8"/>
    <p:sldId id="633" r:id="rId9"/>
    <p:sldId id="635" r:id="rId10"/>
    <p:sldId id="636" r:id="rId11"/>
    <p:sldId id="637" r:id="rId12"/>
    <p:sldId id="638" r:id="rId13"/>
    <p:sldId id="658" r:id="rId14"/>
    <p:sldId id="644" r:id="rId15"/>
    <p:sldId id="645" r:id="rId16"/>
    <p:sldId id="646" r:id="rId17"/>
    <p:sldId id="647" r:id="rId18"/>
    <p:sldId id="657" r:id="rId19"/>
    <p:sldId id="648" r:id="rId20"/>
    <p:sldId id="651" r:id="rId21"/>
    <p:sldId id="654" r:id="rId22"/>
    <p:sldId id="656" r:id="rId23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Introduction" id="{6ECA2C02-5526-48A0-93AF-AE5A5781CE90}">
          <p14:sldIdLst>
            <p14:sldId id="619"/>
            <p14:sldId id="624"/>
            <p14:sldId id="625"/>
            <p14:sldId id="653"/>
            <p14:sldId id="628"/>
            <p14:sldId id="642"/>
            <p14:sldId id="631"/>
            <p14:sldId id="633"/>
            <p14:sldId id="635"/>
            <p14:sldId id="636"/>
            <p14:sldId id="637"/>
            <p14:sldId id="638"/>
            <p14:sldId id="658"/>
            <p14:sldId id="644"/>
            <p14:sldId id="645"/>
            <p14:sldId id="646"/>
            <p14:sldId id="647"/>
            <p14:sldId id="657"/>
            <p14:sldId id="648"/>
            <p14:sldId id="651"/>
            <p14:sldId id="654"/>
            <p14:sldId id="65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00CCFF"/>
    <a:srgbClr val="C80404"/>
    <a:srgbClr val="99CCFF"/>
    <a:srgbClr val="3399FF"/>
    <a:srgbClr val="33CCFF"/>
    <a:srgbClr val="0099FF"/>
    <a:srgbClr val="FFCC99"/>
    <a:srgbClr val="F4EF1D"/>
    <a:srgbClr val="12510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50" autoAdjust="0"/>
    <p:restoredTop sz="91522" autoAdjust="0"/>
  </p:normalViewPr>
  <p:slideViewPr>
    <p:cSldViewPr>
      <p:cViewPr varScale="1">
        <p:scale>
          <a:sx n="67" d="100"/>
          <a:sy n="67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70" y="-7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C27E89-1CEB-41E4-9E9F-249FD3FEB95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283681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83B017-CE2E-4226-9D27-4107FFE8950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045807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Možná „konstrukční prvky“?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3B017-CE2E-4226-9D27-4107FFE89507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61488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Já tam taky měla ten hrozný konstrukt „ </a:t>
            </a:r>
            <a:r>
              <a:rPr lang="en-GB" dirty="0"/>
              <a:t>feedbacks from experiences</a:t>
            </a:r>
            <a:r>
              <a:rPr lang="cs-CZ" dirty="0"/>
              <a:t>“, dala jsem jen „zkušenosti“…tady třeba „využití získaných zkušeností“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3B017-CE2E-4226-9D27-4107FFE89507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522554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Já bych to možná viděla tady tu lokalizaci spíš ve smyslu, že na tom můžou participovat místní podniky, protože je to známá, rozšířená věc, jako v takovém širším obecnějším významu – jakože ten rozvoj regionu v místě výstavby</a:t>
            </a:r>
          </a:p>
          <a:p>
            <a:r>
              <a:rPr lang="cs-CZ" dirty="0"/>
              <a:t>Takže třeba „výhodné/vhodné pro využívání místních zdrojů/kapacit/lokálních firem“…ale nevím, uvidíme, jak to rozvedou, možná bych tu nechala klidně i alibisticky „vhodné pro lokalizaci“ a pak to při tlumočení podle smyslu rozvést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3B017-CE2E-4226-9D27-4107FFE89507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78509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3B017-CE2E-4226-9D27-4107FFE89507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283822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Asi fakt nějaké šrouby blízko jádra???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3B017-CE2E-4226-9D27-4107FFE89507}" type="slidenum">
              <a:rPr lang="fr-FR" altLang="fr-FR" smtClean="0"/>
              <a:pPr>
                <a:defRPr/>
              </a:pPr>
              <a:t>21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155336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Base možná „základna“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3B017-CE2E-4226-9D27-4107FFE89507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19738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1814513"/>
            <a:ext cx="6624637" cy="14700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700" i="0">
                <a:solidFill>
                  <a:srgbClr val="C80404"/>
                </a:solidFill>
              </a:defRPr>
            </a:lvl1pPr>
          </a:lstStyle>
          <a:p>
            <a:pPr lvl="0"/>
            <a:r>
              <a:rPr lang="fr-FR" altLang="fr-FR" noProof="0"/>
              <a:t>Modifiez le style du titre</a:t>
            </a:r>
          </a:p>
        </p:txBody>
      </p:sp>
      <p:pic>
        <p:nvPicPr>
          <p:cNvPr id="191504" name="Picture 12" descr="bandea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2563" y="6286500"/>
            <a:ext cx="8782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05" name="Picture 18" descr="LOGO ATMEAv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950" y="6286500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06" name="Picture 17" descr="MHI_logo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31213" y="6381750"/>
            <a:ext cx="6778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Image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2425700" cy="54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フッター プレースホルダー 3"/>
          <p:cNvSpPr txBox="1">
            <a:spLocks noGrp="1"/>
          </p:cNvSpPr>
          <p:nvPr userDrawn="1"/>
        </p:nvSpPr>
        <p:spPr bwMode="auto">
          <a:xfrm>
            <a:off x="1187450" y="5805488"/>
            <a:ext cx="579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6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ja-JP" sz="800" dirty="0">
                <a:solidFill>
                  <a:schemeClr val="tx2"/>
                </a:solidFill>
                <a:ea typeface="MS PGothic" pitchFamily="34" charset="-128"/>
              </a:rPr>
              <a:t>All Rights Reserved by ATMEA, AREVA and MITSUBISHI HEAVY INDUSTRIES, LTD.  	</a:t>
            </a:r>
            <a:endParaRPr kumimoji="1" lang="ja-JP" altLang="en-US" sz="800" dirty="0">
              <a:solidFill>
                <a:schemeClr val="tx2"/>
              </a:solidFill>
              <a:ea typeface="MS PGothic" pitchFamily="34" charset="-128"/>
            </a:endParaRPr>
          </a:p>
        </p:txBody>
      </p:sp>
      <p:pic>
        <p:nvPicPr>
          <p:cNvPr id="12" name="Picture 26" descr="areva-ppt-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1813" y="6390334"/>
            <a:ext cx="694344" cy="41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9"/>
          <p:cNvSpPr txBox="1"/>
          <p:nvPr userDrawn="1"/>
        </p:nvSpPr>
        <p:spPr>
          <a:xfrm>
            <a:off x="1547812" y="6351711"/>
            <a:ext cx="518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spcAft>
                <a:spcPct val="25000"/>
              </a:spcAft>
              <a:buClrTx/>
              <a:buFontTx/>
              <a:buNone/>
            </a:pPr>
            <a:r>
              <a:rPr lang="cs-CZ" altLang="fr-FR" sz="1200" b="1" i="1" dirty="0">
                <a:solidFill>
                  <a:schemeClr val="bg1"/>
                </a:solidFill>
              </a:rPr>
              <a:t>Výstavba pátého bloku jaderné elektrárny </a:t>
            </a:r>
            <a:r>
              <a:rPr lang="en-GB" altLang="fr-FR" sz="1200" b="1" i="1" dirty="0" err="1">
                <a:solidFill>
                  <a:schemeClr val="bg1"/>
                </a:solidFill>
              </a:rPr>
              <a:t>Dukovany</a:t>
            </a:r>
            <a:r>
              <a:rPr lang="cs-CZ" altLang="fr-FR" sz="1200" b="1" i="1" dirty="0">
                <a:solidFill>
                  <a:schemeClr val="bg1"/>
                </a:solidFill>
              </a:rPr>
              <a:t> ve spolupráci se společností </a:t>
            </a:r>
            <a:r>
              <a:rPr lang="en-GB" altLang="fr-FR" sz="1200" b="1" i="1" dirty="0">
                <a:solidFill>
                  <a:schemeClr val="bg1"/>
                </a:solidFill>
              </a:rPr>
              <a:t>ATMEA, 12</a:t>
            </a:r>
            <a:r>
              <a:rPr lang="cs-CZ" altLang="fr-FR" sz="1200" b="1" i="1" dirty="0">
                <a:solidFill>
                  <a:schemeClr val="bg1"/>
                </a:solidFill>
              </a:rPr>
              <a:t>. prosince</a:t>
            </a:r>
            <a:r>
              <a:rPr lang="en-GB" altLang="fr-FR" sz="1200" b="1" i="1" dirty="0">
                <a:solidFill>
                  <a:schemeClr val="bg1"/>
                </a:solidFill>
              </a:rPr>
              <a:t> </a:t>
            </a:r>
            <a:r>
              <a:rPr lang="en-US" altLang="ja-JP" sz="1200" b="1" i="1" dirty="0">
                <a:solidFill>
                  <a:schemeClr val="bg1"/>
                </a:solidFill>
              </a:rPr>
              <a:t>2017</a:t>
            </a:r>
            <a:endParaRPr lang="en-GB" altLang="fr-FR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5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57611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87857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57175"/>
            <a:ext cx="5757863" cy="90011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76263" y="1619250"/>
            <a:ext cx="3844925" cy="4318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3588" y="1619250"/>
            <a:ext cx="3846512" cy="4318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4039792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395288" y="1125538"/>
            <a:ext cx="8353425" cy="50403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697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44686"/>
            <a:ext cx="7991723" cy="908050"/>
          </a:xfrm>
        </p:spPr>
        <p:txBody>
          <a:bodyPr/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96470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62913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95017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6712"/>
          </a:xfrm>
        </p:spPr>
        <p:txBody>
          <a:bodyPr/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68997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xmlns="" val="92288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8234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60271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14064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44" name="Group 28"/>
          <p:cNvGrpSpPr>
            <a:grpSpLocks/>
          </p:cNvGrpSpPr>
          <p:nvPr/>
        </p:nvGrpSpPr>
        <p:grpSpPr bwMode="auto">
          <a:xfrm>
            <a:off x="0" y="0"/>
            <a:ext cx="2578100" cy="1498600"/>
            <a:chOff x="0" y="0"/>
            <a:chExt cx="1624" cy="944"/>
          </a:xfrm>
        </p:grpSpPr>
        <p:sp>
          <p:nvSpPr>
            <p:cNvPr id="23" name="Rectangle 22"/>
            <p:cNvSpPr>
              <a:spLocks noChangeArrowheads="1"/>
            </p:cNvSpPr>
            <p:nvPr userDrawn="1"/>
          </p:nvSpPr>
          <p:spPr bwMode="auto">
            <a:xfrm>
              <a:off x="0" y="0"/>
              <a:ext cx="1212" cy="754"/>
            </a:xfrm>
            <a:prstGeom prst="rect">
              <a:avLst/>
            </a:prstGeom>
            <a:solidFill>
              <a:srgbClr val="009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 rot="20239081">
              <a:off x="171" y="114"/>
              <a:ext cx="1453" cy="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88913"/>
            <a:ext cx="75596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  <a:br>
              <a:rPr lang="fr-FR" altLang="fr-FR"/>
            </a:br>
            <a:endParaRPr lang="fr-FR" altLang="fr-FR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pic>
        <p:nvPicPr>
          <p:cNvPr id="188423" name="Picture 12" descr="bandea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2563" y="6286500"/>
            <a:ext cx="8782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4" name="Picture 18" descr="LOGO ATMEAv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950" y="6286500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5" name="Picture 17" descr="MHI_logo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31213" y="6381750"/>
            <a:ext cx="6778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numéro de diapositive 5"/>
          <p:cNvSpPr txBox="1">
            <a:spLocks/>
          </p:cNvSpPr>
          <p:nvPr/>
        </p:nvSpPr>
        <p:spPr>
          <a:xfrm>
            <a:off x="6299795" y="6237312"/>
            <a:ext cx="1152525" cy="30797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CB6208F-2014-42EF-9F61-07F71F975A01}" type="slidenum">
              <a:rPr lang="fr-FR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15" name="Picture 26" descr="areva-ppt-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413901"/>
            <a:ext cx="694344" cy="41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9"/>
          <p:cNvSpPr txBox="1"/>
          <p:nvPr userDrawn="1"/>
        </p:nvSpPr>
        <p:spPr>
          <a:xfrm>
            <a:off x="1547812" y="6351711"/>
            <a:ext cx="518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spcAft>
                <a:spcPct val="25000"/>
              </a:spcAft>
              <a:buClrTx/>
              <a:buFontTx/>
              <a:buNone/>
            </a:pPr>
            <a:r>
              <a:rPr lang="cs-CZ" altLang="fr-FR" sz="1200" b="1" i="1" dirty="0">
                <a:solidFill>
                  <a:schemeClr val="bg1"/>
                </a:solidFill>
              </a:rPr>
              <a:t>Výstavba pátého bloku jaderné elektrárny </a:t>
            </a:r>
            <a:r>
              <a:rPr lang="en-GB" altLang="fr-FR" sz="1200" b="1" i="1" dirty="0" err="1">
                <a:solidFill>
                  <a:schemeClr val="bg1"/>
                </a:solidFill>
              </a:rPr>
              <a:t>Dukovany</a:t>
            </a:r>
            <a:r>
              <a:rPr lang="cs-CZ" altLang="fr-FR" sz="1200" b="1" i="1" dirty="0">
                <a:solidFill>
                  <a:schemeClr val="bg1"/>
                </a:solidFill>
              </a:rPr>
              <a:t> ve spolupráci se společností </a:t>
            </a:r>
            <a:r>
              <a:rPr lang="en-GB" altLang="fr-FR" sz="1200" b="1" i="1" dirty="0">
                <a:solidFill>
                  <a:schemeClr val="bg1"/>
                </a:solidFill>
              </a:rPr>
              <a:t>ATMEA, 12</a:t>
            </a:r>
            <a:r>
              <a:rPr lang="cs-CZ" altLang="fr-FR" sz="1200" b="1" i="1" dirty="0">
                <a:solidFill>
                  <a:schemeClr val="bg1"/>
                </a:solidFill>
              </a:rPr>
              <a:t>. prosince</a:t>
            </a:r>
            <a:r>
              <a:rPr lang="en-GB" altLang="fr-FR" sz="1200" b="1" i="1" dirty="0">
                <a:solidFill>
                  <a:schemeClr val="bg1"/>
                </a:solidFill>
              </a:rPr>
              <a:t> </a:t>
            </a:r>
            <a:r>
              <a:rPr lang="en-US" altLang="ja-JP" sz="1200" b="1" i="1" dirty="0">
                <a:solidFill>
                  <a:schemeClr val="bg1"/>
                </a:solidFill>
              </a:rPr>
              <a:t>2017</a:t>
            </a:r>
            <a:endParaRPr lang="en-GB" altLang="fr-FR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66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5" r:id="rId13"/>
  </p:sldLayoutIdLst>
  <p:txStyles>
    <p:titleStyle>
      <a:lvl1pPr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+mj-lt"/>
          <a:ea typeface="+mj-ea"/>
          <a:cs typeface="+mj-cs"/>
        </a:defRPr>
      </a:lvl1pPr>
      <a:lvl2pPr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5pPr>
      <a:lvl6pPr marL="457200"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6pPr>
      <a:lvl7pPr marL="914400"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7pPr>
      <a:lvl8pPr marL="1371600"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8pPr>
      <a:lvl9pPr marL="1828800"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1B7816"/>
        </a:buClr>
        <a:buFont typeface="ZapfDingbats" pitchFamily="82" charset="0"/>
        <a:buBlip>
          <a:blip r:embed="rId19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12510F"/>
        </a:buClr>
        <a:buFont typeface="Wingdings 2" pitchFamily="18" charset="2"/>
        <a:buChar char="®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F2C520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C80404"/>
        </a:buClr>
        <a:buSzPct val="85000"/>
        <a:buFont typeface="Arial" pitchFamily="34" charset="0"/>
        <a:buChar char="-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F2C520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F2C520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F2C520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F2C520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F2C520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image" Target="../media/image9.wmf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2.jpe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1.png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REAKTOR </a:t>
            </a:r>
            <a:r>
              <a:rPr lang="en-GB" dirty="0"/>
              <a:t>ATMEA1</a:t>
            </a:r>
            <a:r>
              <a:rPr lang="cs-CZ" dirty="0"/>
              <a:t> BEZPEČNÝ, OSVĚDČENÝ A VÝKONNÝ</a:t>
            </a:r>
            <a:endParaRPr lang="en-GB" dirty="0"/>
          </a:p>
        </p:txBody>
      </p:sp>
      <p:sp>
        <p:nvSpPr>
          <p:cNvPr id="2" name="ZoneTexte 1"/>
          <p:cNvSpPr txBox="1"/>
          <p:nvPr/>
        </p:nvSpPr>
        <p:spPr>
          <a:xfrm>
            <a:off x="4860032" y="407707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/>
            </a:lvl1pPr>
          </a:lstStyle>
          <a:p>
            <a:r>
              <a:rPr lang="fr-FR" dirty="0"/>
              <a:t>Takashi Kanagawa</a:t>
            </a:r>
          </a:p>
          <a:p>
            <a:r>
              <a:rPr lang="cs-CZ" dirty="0"/>
              <a:t>Technický ředitel </a:t>
            </a:r>
            <a:r>
              <a:rPr lang="fr-FR" dirty="0"/>
              <a:t>ATMEA</a:t>
            </a:r>
          </a:p>
        </p:txBody>
      </p:sp>
    </p:spTree>
    <p:extLst>
      <p:ext uri="{BB962C8B-B14F-4D97-AF65-F5344CB8AC3E}">
        <p14:creationId xmlns:p14="http://schemas.microsoft.com/office/powerpoint/2010/main" xmlns="" val="238744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osob a životního prostředí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Pozornost ne pouze na reaktor, ale také na osoby, které zde pracují a které bydlí v blízkosti JE</a:t>
            </a:r>
            <a:endParaRPr lang="en-GB" dirty="0"/>
          </a:p>
          <a:p>
            <a:endParaRPr lang="en-GB" dirty="0"/>
          </a:p>
          <a:p>
            <a:r>
              <a:rPr lang="cs-CZ" dirty="0"/>
              <a:t>Za běžného provozu</a:t>
            </a:r>
            <a:endParaRPr lang="en-GB" dirty="0"/>
          </a:p>
          <a:p>
            <a:pPr lvl="1"/>
            <a:r>
              <a:rPr lang="cs-CZ" dirty="0"/>
              <a:t>Konstrukce maximálně omezující dopady na životní prostředí</a:t>
            </a:r>
            <a:endParaRPr lang="en-GB" dirty="0"/>
          </a:p>
          <a:p>
            <a:pPr lvl="2"/>
            <a:r>
              <a:rPr lang="cs-CZ" dirty="0"/>
              <a:t>Díky vysoké tepelné účinnosti je menší množství radioaktivního odpadu, použitého paliva a uvolňování tepla do řeky.</a:t>
            </a:r>
            <a:endParaRPr lang="en-GB" dirty="0"/>
          </a:p>
          <a:p>
            <a:pPr lvl="2"/>
            <a:r>
              <a:rPr lang="cs-CZ" dirty="0"/>
              <a:t>Recyklací vody a plynu používaných v primárním systému se snižuje množství, které je vypouštěno ven.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8699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59607"/>
            <a:ext cx="5040560" cy="327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osob a životního prostředí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 běžného provozu</a:t>
            </a:r>
            <a:endParaRPr lang="en-GB" dirty="0"/>
          </a:p>
          <a:p>
            <a:pPr lvl="1"/>
            <a:r>
              <a:rPr lang="cs-CZ" dirty="0"/>
              <a:t>Expozice při práci </a:t>
            </a:r>
            <a:r>
              <a:rPr lang="en-GB" dirty="0"/>
              <a:t>– </a:t>
            </a:r>
            <a:r>
              <a:rPr lang="cs-CZ" dirty="0"/>
              <a:t>ochrana pracovníků na pracovišti</a:t>
            </a:r>
            <a:endParaRPr lang="en-GB" dirty="0"/>
          </a:p>
          <a:p>
            <a:pPr lvl="2"/>
            <a:r>
              <a:rPr lang="en-GB" dirty="0"/>
              <a:t>ALARA</a:t>
            </a:r>
            <a:r>
              <a:rPr lang="cs-CZ" dirty="0"/>
              <a:t> (nejnižší rozumně dosažitelná úroveň)</a:t>
            </a:r>
            <a:endParaRPr lang="en-GB" dirty="0"/>
          </a:p>
          <a:p>
            <a:pPr lvl="2"/>
            <a:r>
              <a:rPr lang="cs-CZ" dirty="0"/>
              <a:t>Cílová kolektivní efektivní dávka </a:t>
            </a:r>
            <a:r>
              <a:rPr lang="en-GB" dirty="0"/>
              <a:t>0</a:t>
            </a:r>
            <a:r>
              <a:rPr lang="cs-CZ" dirty="0"/>
              <a:t>,</a:t>
            </a:r>
            <a:r>
              <a:rPr lang="en-GB" dirty="0"/>
              <a:t>5 </a:t>
            </a:r>
            <a:r>
              <a:rPr lang="cs-CZ" dirty="0"/>
              <a:t>osobo</a:t>
            </a:r>
            <a:r>
              <a:rPr lang="en-GB" dirty="0"/>
              <a:t>-</a:t>
            </a:r>
            <a:r>
              <a:rPr lang="en-GB" dirty="0" err="1"/>
              <a:t>Sv</a:t>
            </a:r>
            <a:r>
              <a:rPr lang="en-GB" dirty="0"/>
              <a:t>/r</a:t>
            </a:r>
            <a:r>
              <a:rPr lang="cs-CZ" dirty="0"/>
              <a:t>ok</a:t>
            </a:r>
            <a:r>
              <a:rPr lang="en-GB" dirty="0"/>
              <a:t>/</a:t>
            </a:r>
            <a:r>
              <a:rPr lang="cs-CZ" dirty="0"/>
              <a:t>jednotka</a:t>
            </a:r>
            <a:r>
              <a:rPr lang="en-GB" dirty="0"/>
              <a:t/>
            </a:r>
            <a:br>
              <a:rPr lang="en-GB" dirty="0"/>
            </a:br>
            <a:r>
              <a:rPr lang="cs-CZ" dirty="0"/>
              <a:t>Velice nízký cíl umožňuje konstrukce</a:t>
            </a:r>
            <a:r>
              <a:rPr lang="en-GB" dirty="0"/>
              <a:t>:</a:t>
            </a:r>
            <a:r>
              <a:rPr lang="cs-CZ" dirty="0"/>
              <a:t> svým</a:t>
            </a:r>
            <a:endParaRPr lang="en-GB" dirty="0"/>
          </a:p>
          <a:p>
            <a:pPr lvl="3"/>
            <a:r>
              <a:rPr lang="cs-CZ" dirty="0"/>
              <a:t>rozvržením,</a:t>
            </a:r>
            <a:endParaRPr lang="en-GB" dirty="0"/>
          </a:p>
          <a:p>
            <a:pPr lvl="3"/>
            <a:r>
              <a:rPr lang="cs-CZ" dirty="0"/>
              <a:t>stíněním,</a:t>
            </a:r>
            <a:r>
              <a:rPr lang="en-GB" dirty="0"/>
              <a:t> </a:t>
            </a:r>
          </a:p>
          <a:p>
            <a:pPr lvl="3"/>
            <a:r>
              <a:rPr lang="cs-CZ" dirty="0"/>
              <a:t>volbou materiálu</a:t>
            </a:r>
            <a:r>
              <a:rPr lang="en-GB" dirty="0"/>
              <a:t>, </a:t>
            </a:r>
          </a:p>
          <a:p>
            <a:pPr lvl="3"/>
            <a:r>
              <a:rPr lang="cs-CZ" dirty="0"/>
              <a:t>c</a:t>
            </a:r>
            <a:r>
              <a:rPr lang="en-GB" dirty="0"/>
              <a:t>hemi</a:t>
            </a:r>
            <a:r>
              <a:rPr lang="cs-CZ" dirty="0" err="1"/>
              <a:t>ckou</a:t>
            </a:r>
            <a:r>
              <a:rPr lang="cs-CZ" dirty="0"/>
              <a:t> kontrolou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29895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osob a životního prostředí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případě incidentu a havárie</a:t>
            </a:r>
            <a:endParaRPr lang="en-GB" dirty="0"/>
          </a:p>
          <a:p>
            <a:pPr lvl="1"/>
            <a:r>
              <a:rPr lang="cs-CZ" dirty="0"/>
              <a:t>Havárie bez tavení jádra</a:t>
            </a:r>
            <a:endParaRPr lang="en-GB" dirty="0"/>
          </a:p>
          <a:p>
            <a:pPr lvl="2"/>
            <a:r>
              <a:rPr lang="cs-CZ" dirty="0"/>
              <a:t>Žádná krátkodobá protiopatření ani dlouhodobá přemístění obyvatel</a:t>
            </a:r>
            <a:endParaRPr lang="en-GB" dirty="0"/>
          </a:p>
          <a:p>
            <a:pPr lvl="1"/>
            <a:r>
              <a:rPr lang="cs-CZ" dirty="0"/>
              <a:t>Závažné havárie</a:t>
            </a:r>
            <a:endParaRPr lang="en-GB" dirty="0"/>
          </a:p>
          <a:p>
            <a:pPr lvl="2"/>
            <a:r>
              <a:rPr lang="cs-CZ" dirty="0"/>
              <a:t>Během prvních 24 hodin nejsou vyžadována žádná protiopatření</a:t>
            </a:r>
            <a:endParaRPr lang="en-GB" dirty="0"/>
          </a:p>
          <a:p>
            <a:pPr lvl="2"/>
            <a:r>
              <a:rPr lang="cs-CZ" dirty="0"/>
              <a:t>Žádná krátkodobá protiopatření (např. přístřeší, evakuace) nejsou zapotřebí s výjimkou oblasti </a:t>
            </a:r>
            <a:r>
              <a:rPr lang="en-GB" dirty="0"/>
              <a:t>&lt;</a:t>
            </a:r>
            <a:r>
              <a:rPr lang="cs-CZ" dirty="0"/>
              <a:t> </a:t>
            </a:r>
            <a:r>
              <a:rPr lang="en-GB" dirty="0"/>
              <a:t>500</a:t>
            </a:r>
            <a:r>
              <a:rPr lang="cs-CZ" dirty="0"/>
              <a:t> </a:t>
            </a:r>
            <a:r>
              <a:rPr lang="en-GB" dirty="0"/>
              <a:t>m </a:t>
            </a:r>
            <a:r>
              <a:rPr lang="cs-CZ" dirty="0"/>
              <a:t>od reaktoru</a:t>
            </a:r>
            <a:r>
              <a:rPr lang="en-GB" dirty="0"/>
              <a:t> --- </a:t>
            </a:r>
            <a:r>
              <a:rPr lang="cs-CZ" dirty="0"/>
              <a:t>bývá běžně na území elektrárny</a:t>
            </a:r>
            <a:endParaRPr lang="en-GB" dirty="0"/>
          </a:p>
          <a:p>
            <a:pPr lvl="2"/>
            <a:r>
              <a:rPr lang="cs-CZ" dirty="0"/>
              <a:t>Není zapotřebí dlouhodobé přemístění obyvatel s výjimkou osob bydlících    v oblasti </a:t>
            </a:r>
            <a:r>
              <a:rPr lang="en-GB" dirty="0"/>
              <a:t>&lt;</a:t>
            </a:r>
            <a:r>
              <a:rPr lang="cs-CZ" dirty="0"/>
              <a:t> </a:t>
            </a:r>
            <a:r>
              <a:rPr lang="en-GB" dirty="0"/>
              <a:t>500</a:t>
            </a:r>
            <a:r>
              <a:rPr lang="cs-CZ" dirty="0"/>
              <a:t> </a:t>
            </a:r>
            <a:r>
              <a:rPr lang="en-GB" dirty="0"/>
              <a:t>m </a:t>
            </a:r>
            <a:r>
              <a:rPr lang="cs-CZ" dirty="0"/>
              <a:t>od reaktoru</a:t>
            </a:r>
            <a:r>
              <a:rPr lang="en-GB" dirty="0"/>
              <a:t> --- </a:t>
            </a:r>
            <a:r>
              <a:rPr lang="cs-CZ" dirty="0"/>
              <a:t>bývá běžně na území elektrárny</a:t>
            </a:r>
            <a:endParaRPr lang="en-GB" dirty="0"/>
          </a:p>
          <a:p>
            <a:pPr lvl="2"/>
            <a:r>
              <a:rPr lang="cs-CZ" dirty="0"/>
              <a:t>Omezení konzumace platí pouze pro první sklizeň po dané události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61519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4686"/>
            <a:ext cx="8639795" cy="908050"/>
          </a:xfrm>
        </p:spPr>
        <p:txBody>
          <a:bodyPr/>
          <a:lstStyle/>
          <a:p>
            <a:r>
              <a:rPr lang="cs-CZ" dirty="0"/>
              <a:t>Osvědčené t</a:t>
            </a:r>
            <a:r>
              <a:rPr lang="en-GB" dirty="0" err="1"/>
              <a:t>echnologie</a:t>
            </a:r>
            <a:r>
              <a:rPr lang="cs-CZ" dirty="0"/>
              <a:t> od návrhu až k provozu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ATMEA1 </a:t>
            </a:r>
            <a:r>
              <a:rPr lang="cs-CZ" dirty="0"/>
              <a:t>využívá zkušené a osvědčené technologie od návrhu a konstrukce až k provozu a údržbě</a:t>
            </a:r>
            <a:endParaRPr lang="en-GB" dirty="0"/>
          </a:p>
          <a:p>
            <a:endParaRPr lang="en-GB" dirty="0"/>
          </a:p>
          <a:p>
            <a:r>
              <a:rPr lang="cs-CZ" dirty="0"/>
              <a:t>Používání osvědčených technologií umožňuje:</a:t>
            </a:r>
            <a:endParaRPr lang="en-GB" dirty="0"/>
          </a:p>
          <a:p>
            <a:pPr lvl="1"/>
            <a:r>
              <a:rPr lang="cs-CZ" dirty="0"/>
              <a:t>Využití zpětných vazeb ze zkušeností</a:t>
            </a:r>
            <a:endParaRPr lang="en-GB" dirty="0"/>
          </a:p>
          <a:p>
            <a:pPr lvl="1"/>
            <a:r>
              <a:rPr lang="cs-CZ" dirty="0"/>
              <a:t>Omezení rizik projektu</a:t>
            </a:r>
            <a:endParaRPr lang="en-GB" dirty="0"/>
          </a:p>
          <a:p>
            <a:pPr lvl="1"/>
            <a:r>
              <a:rPr lang="en-GB" dirty="0"/>
              <a:t>Stab</a:t>
            </a:r>
            <a:r>
              <a:rPr lang="cs-CZ" dirty="0"/>
              <a:t>i</a:t>
            </a:r>
            <a:r>
              <a:rPr lang="en-GB" dirty="0"/>
              <a:t>l</a:t>
            </a:r>
            <a:r>
              <a:rPr lang="cs-CZ" dirty="0"/>
              <a:t>ní a spolehlivý provoz</a:t>
            </a:r>
            <a:endParaRPr lang="en-GB" dirty="0"/>
          </a:p>
          <a:p>
            <a:pPr lvl="1"/>
            <a:r>
              <a:rPr lang="cs-CZ" dirty="0"/>
              <a:t>Větší možnosti dodavatelů služeb údržby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38954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Osvědčené komponenty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88" y="1124744"/>
            <a:ext cx="8229600" cy="936104"/>
          </a:xfrm>
        </p:spPr>
        <p:txBody>
          <a:bodyPr/>
          <a:lstStyle/>
          <a:p>
            <a:r>
              <a:rPr lang="cs-CZ" sz="2000" dirty="0"/>
              <a:t>Hlavní komponenty reaktoru </a:t>
            </a:r>
            <a:r>
              <a:rPr lang="en-GB" sz="2000" dirty="0"/>
              <a:t>ATMEA1 </a:t>
            </a:r>
            <a:r>
              <a:rPr lang="cs-CZ" sz="2000" dirty="0"/>
              <a:t>se s úspěchem používají       v provozu již přes 20 let</a:t>
            </a:r>
            <a:endParaRPr lang="en-GB" sz="2000" dirty="0"/>
          </a:p>
        </p:txBody>
      </p:sp>
      <p:graphicFrame>
        <p:nvGraphicFramePr>
          <p:cNvPr id="4" name="Group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04299177"/>
              </p:ext>
            </p:extLst>
          </p:nvPr>
        </p:nvGraphicFramePr>
        <p:xfrm>
          <a:off x="533400" y="1921337"/>
          <a:ext cx="8359080" cy="4892040"/>
        </p:xfrm>
        <a:graphic>
          <a:graphicData uri="http://schemas.openxmlformats.org/drawingml/2006/table">
            <a:tbl>
              <a:tblPr/>
              <a:tblGrid>
                <a:gridCol w="425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Základní a hlavní komponenty reaktoru </a:t>
                      </a:r>
                      <a:r>
                        <a:rPr kumimoji="0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ATMEA1</a:t>
                      </a:r>
                      <a:endParaRPr kumimoji="0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Osvědčená konstrukce</a:t>
                      </a: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 / </a:t>
                      </a:r>
                      <a:r>
                        <a:rPr kumimoji="0" lang="cs-CZ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Zkušenosti z provozu</a:t>
                      </a:r>
                      <a:endParaRPr kumimoji="0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0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Tlaková nádoba reaktoru</a:t>
                      </a:r>
                      <a:endParaRPr kumimoji="0" lang="ja-JP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Japonské </a:t>
                      </a: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+ </a:t>
                      </a: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francouzské </a:t>
                      </a:r>
                      <a:r>
                        <a:rPr kumimoji="0" lang="cs-CZ" altLang="ja-JP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tlakovodní</a:t>
                      </a: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 reaktory</a:t>
                      </a:r>
                      <a: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/>
                      </a:r>
                      <a:b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</a:b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(</a:t>
                      </a: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přes </a:t>
                      </a: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40 </a:t>
                      </a: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let</a:t>
                      </a: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, ~130 </a:t>
                      </a: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JE</a:t>
                      </a: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)</a:t>
                      </a:r>
                      <a:endParaRPr kumimoji="0" lang="ja-JP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0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Palivová kazeta </a:t>
                      </a:r>
                      <a: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(17x17, 14</a:t>
                      </a: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 stop</a:t>
                      </a:r>
                      <a: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)</a:t>
                      </a:r>
                      <a:endParaRPr kumimoji="0" lang="ja-JP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N4</a:t>
                      </a:r>
                      <a: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, Doel-4, Tihange-3</a:t>
                      </a:r>
                      <a:b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</a:b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(1985~</a:t>
                      </a:r>
                      <a: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, </a:t>
                      </a: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6 </a:t>
                      </a: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JE</a:t>
                      </a: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)</a:t>
                      </a:r>
                      <a:endParaRPr kumimoji="0" lang="ja-JP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0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Regulační tyč</a:t>
                      </a:r>
                      <a: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(</a:t>
                      </a: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 </a:t>
                      </a:r>
                      <a: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B4C-AIC, 14</a:t>
                      </a: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 stop</a:t>
                      </a:r>
                      <a: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)</a:t>
                      </a:r>
                      <a:endParaRPr kumimoji="0" lang="ja-JP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N4</a:t>
                      </a:r>
                      <a: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/>
                      </a:r>
                      <a:b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</a:b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(1996~</a:t>
                      </a:r>
                      <a: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, </a:t>
                      </a: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4 </a:t>
                      </a: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JE</a:t>
                      </a: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)</a:t>
                      </a:r>
                      <a:endParaRPr kumimoji="0" lang="ja-JP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0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Mechanika regulační tyče</a:t>
                      </a:r>
                      <a:endParaRPr kumimoji="0" lang="ja-JP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KONVOI</a:t>
                      </a:r>
                      <a: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/>
                      </a:r>
                      <a:b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</a:b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(1988~</a:t>
                      </a:r>
                      <a: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, </a:t>
                      </a: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3 </a:t>
                      </a: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JE</a:t>
                      </a: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)</a:t>
                      </a:r>
                      <a:endParaRPr kumimoji="0" lang="ja-JP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0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Parní generátor s ekonomizérem</a:t>
                      </a:r>
                      <a:endParaRPr kumimoji="0" lang="ja-JP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N4</a:t>
                      </a:r>
                      <a: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/>
                      </a:r>
                      <a:b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</a:b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(1996~</a:t>
                      </a:r>
                      <a: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, </a:t>
                      </a: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4 </a:t>
                      </a: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JE</a:t>
                      </a: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)</a:t>
                      </a:r>
                      <a:endParaRPr kumimoji="0" lang="ja-JP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10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Čerpadlo pro ochlazování reaktoru</a:t>
                      </a:r>
                      <a:endParaRPr kumimoji="0" lang="ja-JP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N4</a:t>
                      </a:r>
                      <a: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/>
                      </a:r>
                      <a:b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</a:b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(1996~</a:t>
                      </a:r>
                      <a: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, </a:t>
                      </a: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4 </a:t>
                      </a: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JE</a:t>
                      </a: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)</a:t>
                      </a:r>
                      <a:endParaRPr kumimoji="0" lang="ja-JP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10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Kompenzátor objemu</a:t>
                      </a:r>
                      <a:endParaRPr kumimoji="0" lang="ja-JP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Japonské </a:t>
                      </a: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+ </a:t>
                      </a: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francouzské </a:t>
                      </a:r>
                      <a:r>
                        <a:rPr kumimoji="0" lang="cs-CZ" altLang="ja-JP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tlakovodní</a:t>
                      </a: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 reaktory</a:t>
                      </a:r>
                      <a: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/>
                      </a:r>
                      <a:br>
                        <a:rPr kumimoji="0" lang="en-GB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</a:b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(</a:t>
                      </a: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přes </a:t>
                      </a: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40 </a:t>
                      </a: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let</a:t>
                      </a: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, ~130 </a:t>
                      </a: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JE</a:t>
                      </a: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)</a:t>
                      </a:r>
                      <a:endParaRPr kumimoji="0" lang="ja-JP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37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Hlavní chladicí potrubí </a:t>
                      </a: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(</a:t>
                      </a: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kované</a:t>
                      </a: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)</a:t>
                      </a:r>
                      <a:endParaRPr kumimoji="0" lang="ja-JP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Tomari-3, Civaux-1, 2</a:t>
                      </a:r>
                      <a:b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</a:b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(1997~, 3 </a:t>
                      </a:r>
                      <a:r>
                        <a:rPr kumimoji="0" lang="cs-CZ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JE</a:t>
                      </a:r>
                      <a:r>
                        <a:rPr kumimoji="0" lang="en-US" altLang="ja-JP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明朝" pitchFamily="49" charset="-128"/>
                          <a:cs typeface="Arial" pitchFamily="34" charset="0"/>
                        </a:rPr>
                        <a:t>)</a:t>
                      </a:r>
                      <a:endParaRPr kumimoji="0" lang="ja-JP" altLang="ja-JP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135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Osvědčené výrobní postupy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88" y="1412776"/>
            <a:ext cx="8229600" cy="1382018"/>
          </a:xfrm>
        </p:spPr>
        <p:txBody>
          <a:bodyPr/>
          <a:lstStyle/>
          <a:p>
            <a:r>
              <a:rPr lang="cs-CZ" sz="2000" dirty="0"/>
              <a:t>Reaktor </a:t>
            </a:r>
            <a:r>
              <a:rPr lang="en-GB" sz="2000" dirty="0"/>
              <a:t>ATMEA1 </a:t>
            </a:r>
            <a:r>
              <a:rPr lang="cs-CZ" sz="2000" dirty="0"/>
              <a:t>je složen z osvědčených dílů, s jejichž konstrukcí, velikostí a hmotností a výrobními postupy mají výrobci maximální zkušenosti</a:t>
            </a:r>
            <a:endParaRPr lang="en-GB" sz="2000" dirty="0"/>
          </a:p>
          <a:p>
            <a:r>
              <a:rPr lang="cs-CZ" sz="2000" dirty="0"/>
              <a:t>Vhodné k uzpůsobení dle místních potřeb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4" descr="297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2852191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7950" y="5301704"/>
            <a:ext cx="39592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marL="342900" indent="-342900"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ZapfDingbats" pitchFamily="82" charset="0"/>
              <a:buNone/>
            </a:pPr>
            <a:r>
              <a:rPr lang="cs-CZ" altLang="fr-FR" dirty="0"/>
              <a:t>Kování pláště trysky </a:t>
            </a:r>
          </a:p>
          <a:p>
            <a:pPr algn="ctr" eaLnBrk="1" hangingPunct="1">
              <a:buFont typeface="ZapfDingbats" pitchFamily="82" charset="0"/>
              <a:buNone/>
            </a:pPr>
            <a:r>
              <a:rPr lang="cs-CZ" altLang="fr-FR" dirty="0"/>
              <a:t>tlakové nádoby reaktoru</a:t>
            </a:r>
            <a:endParaRPr lang="en-US" altLang="fr-FR" dirty="0"/>
          </a:p>
        </p:txBody>
      </p:sp>
      <p:pic>
        <p:nvPicPr>
          <p:cNvPr id="6" name="Picture 6" descr="786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825" y="2852191"/>
            <a:ext cx="3360738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787900" y="5373141"/>
            <a:ext cx="39608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ZapfDingbats" pitchFamily="82" charset="0"/>
              <a:buNone/>
            </a:pPr>
            <a:r>
              <a:rPr lang="cs-CZ" altLang="fr-FR" dirty="0"/>
              <a:t>Parní generátor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xmlns="" val="3119222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1133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26370" y="4661495"/>
            <a:ext cx="301783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Osvědčené a optimalizované konstrukční technologie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88" y="1412776"/>
            <a:ext cx="8229600" cy="1296144"/>
          </a:xfrm>
        </p:spPr>
        <p:txBody>
          <a:bodyPr/>
          <a:lstStyle/>
          <a:p>
            <a:r>
              <a:rPr lang="en-GB" sz="2000" dirty="0"/>
              <a:t>ATMEA </a:t>
            </a:r>
            <a:r>
              <a:rPr lang="cs-CZ" sz="2000" dirty="0"/>
              <a:t>využívá nejmodernějších osvědčených konstrukčních technologií z praxe společností </a:t>
            </a:r>
            <a:r>
              <a:rPr lang="en-GB" sz="2000" dirty="0"/>
              <a:t>MHI a AREVA NP</a:t>
            </a:r>
            <a:r>
              <a:rPr lang="cs-CZ" sz="2000" dirty="0"/>
              <a:t>, které lze použít</a:t>
            </a:r>
            <a:endParaRPr lang="en-GB" sz="2000" dirty="0"/>
          </a:p>
          <a:p>
            <a:r>
              <a:rPr lang="cs-CZ" sz="2000" dirty="0"/>
              <a:t>Vhodné k uzpůsobení dle místních potřeb</a:t>
            </a:r>
            <a:endParaRPr lang="en-GB" sz="2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2875" y="5264844"/>
            <a:ext cx="34925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ZapfDingbats" pitchFamily="82" charset="0"/>
              <a:buNone/>
            </a:pPr>
            <a:r>
              <a:rPr lang="cs-CZ" altLang="fr-FR" dirty="0"/>
              <a:t>Instalace parního generátoru</a:t>
            </a:r>
            <a:endParaRPr lang="fr-FR" altLang="fr-FR" dirty="0"/>
          </a:p>
        </p:txBody>
      </p:sp>
      <p:pic>
        <p:nvPicPr>
          <p:cNvPr id="5" name="Picture 5" descr="900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4680" y="3019325"/>
            <a:ext cx="3062287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70219" y="5229125"/>
            <a:ext cx="23764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ZapfDingbats" pitchFamily="82" charset="0"/>
              <a:buNone/>
            </a:pPr>
            <a:r>
              <a:rPr lang="cs-CZ" altLang="fr-FR" dirty="0"/>
              <a:t>Instalace potrubí</a:t>
            </a:r>
            <a:endParaRPr lang="fr-FR" altLang="fr-FR" dirty="0"/>
          </a:p>
        </p:txBody>
      </p:sp>
      <p:pic>
        <p:nvPicPr>
          <p:cNvPr id="7" name="Picture 7" descr="925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59455" y="3019325"/>
            <a:ext cx="33289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845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Provoz a údržba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88" y="980728"/>
            <a:ext cx="8229600" cy="241131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000" dirty="0"/>
              <a:t>Údržba se zohledňuje ve fázi návrhu, a to díky odborným zkušenostem společností </a:t>
            </a:r>
            <a:r>
              <a:rPr lang="en-GB" sz="2000" dirty="0"/>
              <a:t>AREVA NP a MHI</a:t>
            </a:r>
            <a:endParaRPr lang="en-GB" sz="18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000" dirty="0"/>
              <a:t>V průběhu let dochází k rozvoji a zdokonalení metod a technik inspekce</a:t>
            </a:r>
            <a:endParaRPr lang="en-GB" sz="2000" dirty="0"/>
          </a:p>
          <a:p>
            <a:pPr marL="812800" lvl="1" indent="-195263" eaLnBrk="1" hangingPunct="1">
              <a:lnSpc>
                <a:spcPct val="110000"/>
              </a:lnSpc>
            </a:pPr>
            <a:r>
              <a:rPr lang="en-GB" dirty="0">
                <a:ea typeface="MS PGothic" pitchFamily="34" charset="-128"/>
              </a:rPr>
              <a:t>ATMEA1 </a:t>
            </a:r>
            <a:r>
              <a:rPr lang="cs-CZ" dirty="0">
                <a:ea typeface="MS PGothic" pitchFamily="34" charset="-128"/>
              </a:rPr>
              <a:t>používá vybavení, které lze těmito osvědčenými technologiemi zkontrolovat</a:t>
            </a:r>
            <a:endParaRPr lang="en-GB" dirty="0">
              <a:ea typeface="MS PGothic" pitchFamily="34" charset="-128"/>
            </a:endParaRPr>
          </a:p>
          <a:p>
            <a:r>
              <a:rPr lang="cs-CZ" sz="1800" dirty="0"/>
              <a:t>Vhodné k uzpůsobení dle místních potřeb</a:t>
            </a:r>
            <a:endParaRPr lang="en-GB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000" dirty="0"/>
          </a:p>
        </p:txBody>
      </p:sp>
      <p:pic>
        <p:nvPicPr>
          <p:cNvPr id="4" name="Picture 4" descr="1114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188" y="3436141"/>
            <a:ext cx="28146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348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163" y="3436141"/>
            <a:ext cx="3152775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64163" y="5576462"/>
            <a:ext cx="324008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ZapfDingbats" pitchFamily="82" charset="0"/>
              <a:buNone/>
            </a:pPr>
            <a:r>
              <a:rPr lang="cs-CZ" altLang="fr-FR" sz="2000" dirty="0"/>
              <a:t>Školení kontroly parního generátoru</a:t>
            </a:r>
            <a:endParaRPr lang="fr-FR" altLang="fr-FR" sz="20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68313" y="5576462"/>
            <a:ext cx="3095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ZapfDingbats" pitchFamily="82" charset="0"/>
              <a:buNone/>
            </a:pPr>
            <a:r>
              <a:rPr lang="cs-CZ" altLang="fr-FR" sz="2000" dirty="0"/>
              <a:t>Výpadek z důvodu údržby v JE</a:t>
            </a:r>
            <a:endParaRPr lang="en-US" alt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2522193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Nakládání s palivem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/>
          <a:lstStyle/>
          <a:p>
            <a:r>
              <a:rPr lang="cs-CZ" dirty="0"/>
              <a:t>Kapacita bazénu pro použité palivo je dostatečná k uskladnění použitého paliva po dobu 10 let</a:t>
            </a:r>
            <a:endParaRPr lang="en-GB" dirty="0"/>
          </a:p>
          <a:p>
            <a:r>
              <a:rPr lang="cs-CZ" dirty="0"/>
              <a:t>Po 10 letech se provozovatel může rozhodnout</a:t>
            </a:r>
            <a:r>
              <a:rPr lang="en-GB" dirty="0"/>
              <a:t>:</a:t>
            </a:r>
          </a:p>
          <a:p>
            <a:pPr lvl="1"/>
            <a:r>
              <a:rPr lang="cs-CZ" dirty="0"/>
              <a:t>buď použité palivo přemístit do suchých kazet a skladovat jej v elektrárně nebo</a:t>
            </a:r>
            <a:endParaRPr lang="en-GB" dirty="0"/>
          </a:p>
          <a:p>
            <a:pPr lvl="1"/>
            <a:r>
              <a:rPr lang="cs-CZ" dirty="0"/>
              <a:t>použité palivo přemístit do závodu k přepracování paliva a recyklovat jej jako směsné palivo </a:t>
            </a:r>
            <a:r>
              <a:rPr lang="en-GB" dirty="0"/>
              <a:t>MOX</a:t>
            </a:r>
            <a:r>
              <a:rPr lang="cs-CZ" dirty="0"/>
              <a:t>.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cs-CZ" dirty="0"/>
              <a:t>Společnost </a:t>
            </a:r>
            <a:r>
              <a:rPr lang="en-GB" dirty="0"/>
              <a:t>ATMEA </a:t>
            </a:r>
            <a:r>
              <a:rPr lang="cs-CZ" dirty="0"/>
              <a:t>může spolu se společností </a:t>
            </a:r>
            <a:r>
              <a:rPr lang="en-GB" dirty="0"/>
              <a:t>AREVA </a:t>
            </a:r>
            <a:r>
              <a:rPr lang="cs-CZ" dirty="0"/>
              <a:t>nabídnout služby pro obě řešení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257907" y="5142384"/>
            <a:ext cx="25699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/>
              <a:t>Autorská práva</a:t>
            </a:r>
            <a:r>
              <a:rPr lang="fr-FR" sz="900" dirty="0"/>
              <a:t>: AREVA , PAUQUET CLAUDE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573016"/>
            <a:ext cx="2051720" cy="151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9351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Předběžná studie k reaktorům ATMEA 1 v JE Dukovany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100811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Podle územní mapy je zde dostatek prostoru k umístění 2 bloků </a:t>
            </a:r>
            <a:r>
              <a:rPr lang="en-GB" dirty="0"/>
              <a:t>ATMEA1 (2x</a:t>
            </a:r>
            <a:r>
              <a:rPr lang="cs-CZ" dirty="0"/>
              <a:t> </a:t>
            </a:r>
            <a:r>
              <a:rPr lang="en-GB" dirty="0"/>
              <a:t>1200</a:t>
            </a:r>
            <a:r>
              <a:rPr lang="cs-CZ" dirty="0"/>
              <a:t> </a:t>
            </a:r>
            <a:r>
              <a:rPr lang="en-GB" dirty="0" err="1"/>
              <a:t>MWe</a:t>
            </a:r>
            <a:r>
              <a:rPr lang="en-GB" dirty="0"/>
              <a:t>) </a:t>
            </a:r>
          </a:p>
          <a:p>
            <a:r>
              <a:rPr lang="cs-CZ" dirty="0"/>
              <a:t>Návrh s minimem spotřeby vody a vypouštění do řeky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598"/>
          <a:stretch/>
        </p:blipFill>
        <p:spPr bwMode="auto">
          <a:xfrm>
            <a:off x="1331640" y="2204864"/>
            <a:ext cx="663262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947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Koncepce návrhu reaktoru </a:t>
            </a:r>
            <a:r>
              <a:rPr lang="en-GB" dirty="0"/>
              <a:t>ATMEA1</a:t>
            </a:r>
          </a:p>
          <a:p>
            <a:pPr lvl="1"/>
            <a:r>
              <a:rPr lang="cs-CZ" dirty="0"/>
              <a:t>Bezpečnost</a:t>
            </a:r>
            <a:endParaRPr lang="en-GB" dirty="0"/>
          </a:p>
          <a:p>
            <a:pPr lvl="1"/>
            <a:r>
              <a:rPr lang="cs-CZ" dirty="0"/>
              <a:t>Úspora a spolehlivost</a:t>
            </a:r>
            <a:endParaRPr lang="en-GB" dirty="0"/>
          </a:p>
          <a:p>
            <a:pPr lvl="1"/>
            <a:r>
              <a:rPr lang="cs-CZ" dirty="0"/>
              <a:t>Ochrana osob a životního prostředí</a:t>
            </a:r>
            <a:endParaRPr lang="en-GB" dirty="0"/>
          </a:p>
          <a:p>
            <a:pPr lvl="1"/>
            <a:r>
              <a:rPr lang="cs-CZ" dirty="0"/>
              <a:t>Osvědčený design</a:t>
            </a:r>
            <a:endParaRPr lang="en-GB" dirty="0"/>
          </a:p>
          <a:p>
            <a:r>
              <a:rPr lang="cs-CZ" dirty="0"/>
              <a:t>Reaktor </a:t>
            </a:r>
            <a:r>
              <a:rPr lang="en-GB" dirty="0"/>
              <a:t>ATMEA1 </a:t>
            </a:r>
            <a:r>
              <a:rPr lang="cs-CZ" dirty="0"/>
              <a:t>v Dukovanech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29932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5222" y="1141301"/>
            <a:ext cx="6644539" cy="3738661"/>
          </a:xfrm>
          <a:prstGeom prst="rect">
            <a:avLst/>
          </a:prstGeom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483511" y="4150300"/>
            <a:ext cx="82296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681038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681038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681038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681038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681038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1038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1038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1038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1038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40000"/>
              </a:spcBef>
              <a:buClr>
                <a:srgbClr val="FFD90F"/>
              </a:buClr>
              <a:buFont typeface="Arial" charset="0"/>
              <a:buNone/>
            </a:pP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  <a:p>
            <a:pPr algn="ctr" eaLnBrk="1" hangingPunct="1">
              <a:lnSpc>
                <a:spcPct val="85000"/>
              </a:lnSpc>
              <a:spcBef>
                <a:spcPct val="40000"/>
              </a:spcBef>
              <a:buClr>
                <a:srgbClr val="FFD90F"/>
              </a:buClr>
              <a:buNone/>
            </a:pPr>
            <a:r>
              <a:rPr lang="cs-CZ" altLang="fr-FR" sz="3200" dirty="0"/>
              <a:t>Děkujeme za pozornost</a:t>
            </a:r>
            <a:endParaRPr lang="en-US" altLang="fr-FR" sz="3200" dirty="0"/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331913" y="5651500"/>
            <a:ext cx="6773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Font typeface="ZapfDingbats" pitchFamily="82" charset="0"/>
              <a:buNone/>
            </a:pPr>
            <a:r>
              <a:rPr lang="cs-CZ" altLang="fr-FR" sz="1800" dirty="0">
                <a:solidFill>
                  <a:schemeClr val="bg2"/>
                </a:solidFill>
              </a:rPr>
              <a:t>Další informace na adrese: </a:t>
            </a:r>
            <a:r>
              <a:rPr lang="en-US" altLang="fr-FR" sz="1800" dirty="0">
                <a:solidFill>
                  <a:schemeClr val="bg2"/>
                </a:solidFill>
              </a:rPr>
              <a:t>http://www.atmea-sas.com/</a:t>
            </a:r>
          </a:p>
        </p:txBody>
      </p:sp>
    </p:spTree>
    <p:extLst>
      <p:ext uri="{BB962C8B-B14F-4D97-AF65-F5344CB8AC3E}">
        <p14:creationId xmlns:p14="http://schemas.microsoft.com/office/powerpoint/2010/main" xmlns="" val="4236801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36888" y="1157288"/>
            <a:ext cx="6107112" cy="25590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fr-FR" b="1" dirty="0">
                <a:solidFill>
                  <a:srgbClr val="1B7816"/>
                </a:solidFill>
              </a:rPr>
              <a:t>Návrh tlakové nádoby reaktoru</a:t>
            </a:r>
            <a:endParaRPr lang="en-GB" altLang="fr-FR" b="1" dirty="0">
              <a:solidFill>
                <a:srgbClr val="1B7816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fr-FR" dirty="0"/>
              <a:t>Těžký </a:t>
            </a:r>
            <a:r>
              <a:rPr lang="cs-CZ" altLang="fr-FR" dirty="0" err="1"/>
              <a:t>odražeč</a:t>
            </a:r>
            <a:r>
              <a:rPr lang="cs-CZ" altLang="fr-FR" dirty="0"/>
              <a:t> neutronů</a:t>
            </a:r>
            <a:r>
              <a:rPr lang="en-GB" altLang="fr-FR" dirty="0"/>
              <a:t> + </a:t>
            </a:r>
            <a:r>
              <a:rPr lang="cs-CZ" altLang="fr-FR" dirty="0"/>
              <a:t>širší spád</a:t>
            </a:r>
            <a:endParaRPr lang="en-GB" altLang="fr-FR" dirty="0"/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fr-FR" sz="1600" dirty="0"/>
              <a:t>Plynulý tok neutronů </a:t>
            </a:r>
            <a:r>
              <a:rPr lang="en-GB" altLang="fr-FR" sz="1600" dirty="0"/>
              <a:t>5-10</a:t>
            </a:r>
            <a:r>
              <a:rPr lang="cs-CZ" altLang="fr-FR" sz="1600" dirty="0"/>
              <a:t>krát nižší než u běžných </a:t>
            </a:r>
            <a:r>
              <a:rPr lang="cs-CZ" altLang="fr-FR" sz="1600" dirty="0" err="1"/>
              <a:t>tlakovodních</a:t>
            </a:r>
            <a:r>
              <a:rPr lang="cs-CZ" altLang="fr-FR" sz="1600" dirty="0"/>
              <a:t> reaktorů</a:t>
            </a:r>
            <a:endParaRPr lang="en-GB" altLang="fr-FR" sz="1600" dirty="0"/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fr-FR" dirty="0"/>
              <a:t>Snížení rizika </a:t>
            </a:r>
            <a:r>
              <a:rPr lang="en-GB" altLang="fr-FR" dirty="0"/>
              <a:t>SCC 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fr-FR" sz="1600" dirty="0"/>
              <a:t>Nedochází ke kumulaci v oblasti vysokého průtoku ani k průniku dole</a:t>
            </a:r>
            <a:endParaRPr lang="en-GB" altLang="fr-FR" sz="1600" dirty="0"/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fr-FR" sz="1600" dirty="0"/>
              <a:t>Volba materiálu zabraňujícímu SCC</a:t>
            </a:r>
            <a:endParaRPr lang="en-GB" altLang="fr-FR" sz="1600" dirty="0"/>
          </a:p>
        </p:txBody>
      </p:sp>
      <p:sp>
        <p:nvSpPr>
          <p:cNvPr id="35842" name="Rectangle 3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fr-FR" sz="2800" dirty="0">
                <a:solidFill>
                  <a:srgbClr val="C80404"/>
                </a:solidFill>
              </a:rPr>
              <a:t>  </a:t>
            </a:r>
            <a:r>
              <a:rPr lang="cs-CZ" altLang="fr-FR" sz="2800" dirty="0">
                <a:solidFill>
                  <a:srgbClr val="C80404"/>
                </a:solidFill>
              </a:rPr>
              <a:t>Zajištění 60 let životnosti</a:t>
            </a:r>
            <a:r>
              <a:rPr lang="en-GB" altLang="fr-FR" sz="2800" dirty="0"/>
              <a:t> - </a:t>
            </a:r>
            <a:r>
              <a:rPr lang="cs-CZ" altLang="fr-FR" sz="2800" dirty="0"/>
              <a:t>Příklad</a:t>
            </a:r>
            <a:endParaRPr lang="en-GB" altLang="fr-FR" sz="2800" dirty="0"/>
          </a:p>
        </p:txBody>
      </p:sp>
      <p:graphicFrame>
        <p:nvGraphicFramePr>
          <p:cNvPr id="103462" name="Group 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024102"/>
              </p:ext>
            </p:extLst>
          </p:nvPr>
        </p:nvGraphicFramePr>
        <p:xfrm>
          <a:off x="3203848" y="3861048"/>
          <a:ext cx="5586138" cy="2803766"/>
        </p:xfrm>
        <a:graphic>
          <a:graphicData uri="http://schemas.openxmlformats.org/drawingml/2006/table">
            <a:tbl>
              <a:tblPr/>
              <a:tblGrid>
                <a:gridCol w="2021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2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20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7248"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endParaRPr kumimoji="0" lang="en-GB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478" marR="130478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en-GB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ATMEA1</a:t>
                      </a:r>
                    </a:p>
                  </a:txBody>
                  <a:tcPr marL="130478" marR="130478" marT="45673" marB="456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cs-CZ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Běžný 3-smyčkový </a:t>
                      </a:r>
                      <a:r>
                        <a:rPr kumimoji="0" lang="cs-CZ" alt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tlakovodní</a:t>
                      </a:r>
                      <a:r>
                        <a:rPr kumimoji="0" lang="cs-CZ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reaktor</a:t>
                      </a:r>
                      <a:endParaRPr kumimoji="0" lang="en-GB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478" marR="130478" marT="45673" marB="456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248"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cs-CZ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Plynulost neutronů</a:t>
                      </a:r>
                      <a:r>
                        <a:rPr kumimoji="0" lang="en-GB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(60 </a:t>
                      </a:r>
                      <a:r>
                        <a:rPr kumimoji="0" lang="cs-CZ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let</a:t>
                      </a:r>
                      <a:r>
                        <a:rPr kumimoji="0" lang="en-GB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130478" marR="130478" marT="45673" marB="4567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en-GB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~2E19 n/cm2</a:t>
                      </a:r>
                    </a:p>
                  </a:txBody>
                  <a:tcPr marL="130478" marR="130478" marT="45673" marB="456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en-GB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~1E20 n/cm2</a:t>
                      </a:r>
                    </a:p>
                  </a:txBody>
                  <a:tcPr marL="130478" marR="130478" marT="45673" marB="456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825"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cs-CZ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Počet </a:t>
                      </a:r>
                      <a:r>
                        <a:rPr kumimoji="0" lang="cs-CZ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šroubů blízko jádra</a:t>
                      </a:r>
                      <a:endParaRPr kumimoji="0" lang="en-GB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478" marR="130478" marT="45673" marB="4567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en-GB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30478" marR="130478" marT="45673" marB="456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en-GB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~2000</a:t>
                      </a:r>
                    </a:p>
                  </a:txBody>
                  <a:tcPr marL="130478" marR="130478" marT="45673" marB="456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248">
                <a:tc>
                  <a:txBody>
                    <a:bodyPr/>
                    <a:lstStyle>
                      <a:lvl1pPr marL="0" algn="l" defTabSz="457200" rtl="0" eaLnBrk="0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algn="l" defTabSz="457200" rtl="0" eaLnBrk="0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 rtl="0" eaLnBrk="0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 rtl="0" eaLnBrk="0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pitchFamily="34" charset="0"/>
                        <a:defRPr sz="10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 rtl="0" eaLnBrk="0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cs-CZ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Penetrace na spodu </a:t>
                      </a:r>
                      <a:r>
                        <a:rPr kumimoji="0" lang="cs-CZ" alt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nádovy</a:t>
                      </a:r>
                      <a:endParaRPr kumimoji="0" lang="en-GB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6182" marR="186182" marT="45664" marB="4566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algn="l" defTabSz="457200" rtl="0" eaLnBrk="0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 rtl="0" eaLnBrk="0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 rtl="0" eaLnBrk="0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pitchFamily="34" charset="0"/>
                        <a:defRPr sz="10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 rtl="0" eaLnBrk="0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en-GB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86182" marR="186182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algn="l" defTabSz="457200" rtl="0" eaLnBrk="0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algn="l" defTabSz="457200" rtl="0" eaLnBrk="0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algn="l" defTabSz="457200" rtl="0" eaLnBrk="0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pitchFamily="34" charset="0"/>
                        <a:defRPr sz="10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algn="l" defTabSz="457200" rtl="0" eaLnBrk="0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en-GB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~50</a:t>
                      </a:r>
                    </a:p>
                  </a:txBody>
                  <a:tcPr marL="186182" marR="186182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5866" name="Picture 3" descr="IMG_29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t="3793" r="47336"/>
          <a:stretch>
            <a:fillRect/>
          </a:stretch>
        </p:blipFill>
        <p:spPr bwMode="auto">
          <a:xfrm>
            <a:off x="79375" y="1314450"/>
            <a:ext cx="2879725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20" t="2399" r="15665" b="2040"/>
          <a:stretch>
            <a:fillRect/>
          </a:stretch>
        </p:blipFill>
        <p:spPr bwMode="auto">
          <a:xfrm>
            <a:off x="1246188" y="3303588"/>
            <a:ext cx="1712912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814695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Údaje o přepravě těžkých komponent</a:t>
            </a:r>
            <a:endParaRPr lang="en-GB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1188" y="1778000"/>
          <a:ext cx="7993062" cy="5851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0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0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0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162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421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Díl</a:t>
                      </a:r>
                      <a:endParaRPr lang="en-GB" sz="1600" dirty="0"/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Délka</a:t>
                      </a:r>
                      <a:r>
                        <a:rPr lang="en-GB" sz="1400" dirty="0"/>
                        <a:t> (m)</a:t>
                      </a:r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Šířka</a:t>
                      </a:r>
                      <a:r>
                        <a:rPr lang="en-GB" sz="1400" dirty="0"/>
                        <a:t> (m)</a:t>
                      </a:r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Výška</a:t>
                      </a:r>
                      <a:r>
                        <a:rPr lang="en-GB" sz="1400" dirty="0"/>
                        <a:t> (m)</a:t>
                      </a:r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Hmotnost </a:t>
                      </a:r>
                      <a:r>
                        <a:rPr lang="en-GB" sz="1400" dirty="0"/>
                        <a:t>(t)</a:t>
                      </a:r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Poznámka</a:t>
                      </a:r>
                      <a:endParaRPr lang="en-GB" sz="1600" dirty="0"/>
                    </a:p>
                  </a:txBody>
                  <a:tcPr marL="91442" marR="91442" marT="45689" marB="4568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889">
                <a:tc>
                  <a:txBody>
                    <a:bodyPr/>
                    <a:lstStyle/>
                    <a:p>
                      <a:r>
                        <a:rPr lang="cs-CZ" sz="1600" dirty="0"/>
                        <a:t>Tlaková nádoba</a:t>
                      </a:r>
                      <a:r>
                        <a:rPr lang="en-GB" sz="1600" dirty="0"/>
                        <a:t> (</a:t>
                      </a:r>
                      <a:r>
                        <a:rPr lang="cs-CZ" sz="1600" dirty="0"/>
                        <a:t>základ</a:t>
                      </a:r>
                      <a:r>
                        <a:rPr lang="en-GB" sz="1600" dirty="0"/>
                        <a:t>)</a:t>
                      </a:r>
                    </a:p>
                  </a:txBody>
                  <a:tcPr marL="91442" marR="91442" marT="45689" marB="45689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5.0 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vnější průměr příruby bez lišty těsnění, ne konce trysky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42" marR="91442" marT="45689" marB="45689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10.4</a:t>
                      </a:r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313</a:t>
                      </a:r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Bez uzavírací hlavy</a:t>
                      </a:r>
                      <a:endParaRPr lang="en-GB" sz="1600" dirty="0"/>
                    </a:p>
                  </a:txBody>
                  <a:tcPr marL="91442" marR="91442" marT="45689" marB="4568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052">
                <a:tc>
                  <a:txBody>
                    <a:bodyPr/>
                    <a:lstStyle/>
                    <a:p>
                      <a:r>
                        <a:rPr lang="cs-CZ" sz="1600" dirty="0"/>
                        <a:t>Tlaková nádoba </a:t>
                      </a:r>
                      <a:r>
                        <a:rPr lang="en-GB" sz="1600" dirty="0"/>
                        <a:t>(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přeprava</a:t>
                      </a:r>
                      <a:r>
                        <a:rPr lang="en-GB" sz="1600" dirty="0"/>
                        <a:t>)</a:t>
                      </a:r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~13</a:t>
                      </a:r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~7.4</a:t>
                      </a:r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~8.0</a:t>
                      </a:r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~370</a:t>
                      </a:r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Běžná hodnota s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shipping saddle</a:t>
                      </a:r>
                    </a:p>
                  </a:txBody>
                  <a:tcPr marL="91442" marR="91442" marT="45689" marB="4568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889">
                <a:tc>
                  <a:txBody>
                    <a:bodyPr/>
                    <a:lstStyle/>
                    <a:p>
                      <a:r>
                        <a:rPr lang="cs-CZ" sz="1600" dirty="0"/>
                        <a:t>Uzavírací hlava</a:t>
                      </a:r>
                      <a:r>
                        <a:rPr lang="en-GB" sz="1600" dirty="0"/>
                        <a:t> (</a:t>
                      </a:r>
                      <a:r>
                        <a:rPr lang="cs-CZ" sz="1600" dirty="0"/>
                        <a:t>základ</a:t>
                      </a:r>
                      <a:r>
                        <a:rPr lang="en-GB" sz="1600" dirty="0"/>
                        <a:t>)</a:t>
                      </a:r>
                    </a:p>
                  </a:txBody>
                  <a:tcPr marL="91442" marR="91442" marT="45689" marB="45689"/>
                </a:tc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5.0</a:t>
                      </a:r>
                      <a:r>
                        <a:rPr lang="en-GB" sz="1600" baseline="0" dirty="0"/>
                        <a:t> (</a:t>
                      </a:r>
                      <a:r>
                        <a:rPr lang="cs-CZ" sz="1600" baseline="0" dirty="0"/>
                        <a:t>vnější průměr příruby</a:t>
                      </a:r>
                      <a:r>
                        <a:rPr lang="en-GB" sz="1600" baseline="0" dirty="0"/>
                        <a:t>)</a:t>
                      </a:r>
                      <a:endParaRPr lang="en-GB" sz="1600" dirty="0"/>
                    </a:p>
                  </a:txBody>
                  <a:tcPr marL="91442" marR="91442" marT="45689" marB="45689"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2.6 </a:t>
                      </a:r>
                      <a:r>
                        <a:rPr lang="cs-CZ" sz="1600" dirty="0"/>
                        <a:t>vč. trysek pohonů řídících tyčí</a:t>
                      </a:r>
                      <a:endParaRPr lang="en-GB" sz="1600" dirty="0"/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84 </a:t>
                      </a:r>
                      <a:r>
                        <a:rPr lang="cs-CZ" sz="1600" dirty="0"/>
                        <a:t>vč. závrtných šroubů</a:t>
                      </a:r>
                      <a:endParaRPr lang="en-GB" sz="1600" dirty="0"/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42" marR="91442" marT="45689" marB="4568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6727">
                <a:tc>
                  <a:txBody>
                    <a:bodyPr/>
                    <a:lstStyle/>
                    <a:p>
                      <a:r>
                        <a:rPr lang="cs-CZ" sz="1600" dirty="0"/>
                        <a:t>Parní generátor</a:t>
                      </a:r>
                      <a:r>
                        <a:rPr lang="en-GB" sz="1600" dirty="0"/>
                        <a:t> (</a:t>
                      </a:r>
                      <a:r>
                        <a:rPr lang="cs-CZ" sz="1600" dirty="0"/>
                        <a:t>základ</a:t>
                      </a:r>
                      <a:r>
                        <a:rPr lang="en-GB" sz="1600" dirty="0"/>
                        <a:t>)</a:t>
                      </a:r>
                    </a:p>
                  </a:txBody>
                  <a:tcPr marL="91442" marR="91442" marT="45689" marB="45689"/>
                </a:tc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5.2 (</a:t>
                      </a:r>
                      <a:r>
                        <a:rPr lang="cs-CZ" sz="1600" dirty="0"/>
                        <a:t>vnější průměr horního krytu)</a:t>
                      </a:r>
                      <a:endParaRPr lang="en-GB" sz="1600" dirty="0"/>
                    </a:p>
                    <a:p>
                      <a:r>
                        <a:rPr lang="en-GB" sz="1600" dirty="0"/>
                        <a:t>3.8 (</a:t>
                      </a:r>
                      <a:r>
                        <a:rPr lang="cs-CZ" sz="1600" dirty="0"/>
                        <a:t>vnější</a:t>
                      </a:r>
                      <a:r>
                        <a:rPr lang="cs-CZ" sz="1600" baseline="0" dirty="0"/>
                        <a:t> průměr </a:t>
                      </a:r>
                      <a:r>
                        <a:rPr lang="cs-CZ" sz="1600" dirty="0"/>
                        <a:t>spodního krytu</a:t>
                      </a:r>
                      <a:r>
                        <a:rPr lang="en-GB" sz="1600" dirty="0"/>
                        <a:t>)</a:t>
                      </a:r>
                    </a:p>
                  </a:txBody>
                  <a:tcPr marL="91442" marR="91442" marT="45689" marB="45689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24.4</a:t>
                      </a:r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528</a:t>
                      </a:r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Výška</a:t>
                      </a:r>
                      <a:r>
                        <a:rPr lang="en-GB" sz="1600" dirty="0"/>
                        <a:t>:</a:t>
                      </a:r>
                      <a:r>
                        <a:rPr lang="en-GB" sz="1600" baseline="0" dirty="0"/>
                        <a:t> </a:t>
                      </a:r>
                      <a:r>
                        <a:rPr lang="cs-CZ" sz="1600" baseline="0" dirty="0"/>
                        <a:t>z vrchní části trysky hlavní páry ke středu trysky hlavního chladiva</a:t>
                      </a:r>
                      <a:endParaRPr lang="en-GB" sz="1600" dirty="0"/>
                    </a:p>
                  </a:txBody>
                  <a:tcPr marL="91442" marR="91442" marT="45689" marB="4568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052">
                <a:tc>
                  <a:txBody>
                    <a:bodyPr/>
                    <a:lstStyle/>
                    <a:p>
                      <a:r>
                        <a:rPr lang="cs-CZ" sz="1600" dirty="0"/>
                        <a:t>Parní generátor</a:t>
                      </a:r>
                      <a:r>
                        <a:rPr lang="cs-CZ" sz="1600" baseline="0" dirty="0"/>
                        <a:t> </a:t>
                      </a:r>
                      <a:r>
                        <a:rPr lang="en-GB" sz="1600" dirty="0"/>
                        <a:t>(</a:t>
                      </a:r>
                      <a:r>
                        <a:rPr lang="cs-CZ" sz="1600">
                          <a:solidFill>
                            <a:srgbClr val="FF0000"/>
                          </a:solidFill>
                        </a:rPr>
                        <a:t>přeprava</a:t>
                      </a:r>
                      <a:r>
                        <a:rPr lang="en-GB" sz="1600"/>
                        <a:t>)</a:t>
                      </a:r>
                      <a:endParaRPr lang="en-GB" sz="1600" dirty="0"/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~25</a:t>
                      </a:r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~7.0</a:t>
                      </a:r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~6.5</a:t>
                      </a:r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~570</a:t>
                      </a:r>
                    </a:p>
                  </a:txBody>
                  <a:tcPr marL="91442" marR="91442" marT="45689" marB="45689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Běžná hodnota s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shipping saddle</a:t>
                      </a:r>
                    </a:p>
                  </a:txBody>
                  <a:tcPr marL="91442" marR="91442" marT="45689" marB="45689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4056"/>
          </a:xfrm>
        </p:spPr>
        <p:txBody>
          <a:bodyPr/>
          <a:lstStyle/>
          <a:p>
            <a:r>
              <a:rPr lang="cs-CZ" dirty="0"/>
              <a:t>Velikost a hmotnost tlakové nádoby reaktoru a parního generátoru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84748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koncepce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テキスト ボックス 8"/>
          <p:cNvSpPr txBox="1">
            <a:spLocks noChangeArrowheads="1"/>
          </p:cNvSpPr>
          <p:nvPr/>
        </p:nvSpPr>
        <p:spPr bwMode="auto">
          <a:xfrm>
            <a:off x="693738" y="5343525"/>
            <a:ext cx="7704137" cy="923925"/>
          </a:xfrm>
          <a:prstGeom prst="rect">
            <a:avLst/>
          </a:prstGeom>
          <a:solidFill>
            <a:srgbClr val="FFCC99">
              <a:alpha val="30196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cs-CZ" altLang="ja-JP" sz="2000" b="1" dirty="0">
                <a:solidFill>
                  <a:srgbClr val="C00000"/>
                </a:solidFill>
                <a:ea typeface="ＭＳ Ｐゴシック" pitchFamily="34" charset="-128"/>
              </a:rPr>
              <a:t>Osvědčený design</a:t>
            </a:r>
            <a:r>
              <a:rPr kumimoji="1" lang="en-GB" altLang="ja-JP" sz="2000" b="1" dirty="0">
                <a:solidFill>
                  <a:schemeClr val="tx2"/>
                </a:solidFill>
                <a:ea typeface="ＭＳ Ｐゴシック" pitchFamily="34" charset="-128"/>
              </a:rPr>
              <a:t>: </a:t>
            </a:r>
            <a:r>
              <a:rPr kumimoji="1" lang="cs-CZ" altLang="ja-JP" sz="2000" b="1" dirty="0">
                <a:ea typeface="ＭＳ Ｐゴシック" pitchFamily="34" charset="-128"/>
              </a:rPr>
              <a:t>Používá se pouze odzkoušený či ověřený design</a:t>
            </a:r>
            <a:endParaRPr kumimoji="1" lang="en-GB" altLang="ja-JP" sz="2000" b="1" dirty="0">
              <a:ea typeface="ＭＳ Ｐゴシック" pitchFamily="34" charset="-128"/>
            </a:endParaRPr>
          </a:p>
        </p:txBody>
      </p:sp>
      <p:pic>
        <p:nvPicPr>
          <p:cNvPr id="6" name="Picture 7" descr="\\qs0220\theme2\ATMEA1\Vietnam\ベトナム対応\20130426 MOITセミナー\ATMEA1 20130426\プレゼンテーション\旧\ネタ\ATMEA表紙\img-426134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625" y="692150"/>
            <a:ext cx="1250950" cy="474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5"/>
          <p:cNvSpPr>
            <a:spLocks/>
          </p:cNvSpPr>
          <p:nvPr/>
        </p:nvSpPr>
        <p:spPr bwMode="auto">
          <a:xfrm>
            <a:off x="701675" y="3887788"/>
            <a:ext cx="2909888" cy="1462087"/>
          </a:xfrm>
          <a:custGeom>
            <a:avLst/>
            <a:gdLst>
              <a:gd name="T0" fmla="*/ 1977 w 1977"/>
              <a:gd name="T1" fmla="*/ 9 h 1430"/>
              <a:gd name="T2" fmla="*/ 604 w 1977"/>
              <a:gd name="T3" fmla="*/ 0 h 1430"/>
              <a:gd name="T4" fmla="*/ 0 w 1977"/>
              <a:gd name="T5" fmla="*/ 1430 h 1430"/>
              <a:gd name="T6" fmla="*/ 1977 w 1977"/>
              <a:gd name="T7" fmla="*/ 1430 h 1430"/>
              <a:gd name="T8" fmla="*/ 1977 w 1977"/>
              <a:gd name="T9" fmla="*/ 9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7" h="1430">
                <a:moveTo>
                  <a:pt x="1977" y="9"/>
                </a:moveTo>
                <a:lnTo>
                  <a:pt x="604" y="0"/>
                </a:lnTo>
                <a:lnTo>
                  <a:pt x="0" y="1430"/>
                </a:lnTo>
                <a:lnTo>
                  <a:pt x="1977" y="1430"/>
                </a:lnTo>
                <a:lnTo>
                  <a:pt x="1977" y="9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hlink"/>
            </a:solidFill>
            <a:round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テキスト ボックス 6"/>
          <p:cNvSpPr txBox="1">
            <a:spLocks noChangeArrowheads="1"/>
          </p:cNvSpPr>
          <p:nvPr/>
        </p:nvSpPr>
        <p:spPr bwMode="auto">
          <a:xfrm>
            <a:off x="452438" y="4044950"/>
            <a:ext cx="308451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kumimoji="1" lang="cs-CZ" altLang="ja-JP" b="1" dirty="0">
                <a:solidFill>
                  <a:srgbClr val="E4332D"/>
                </a:solidFill>
                <a:ea typeface="ＭＳ Ｐゴシック" pitchFamily="34" charset="-128"/>
              </a:rPr>
              <a:t>Nejmodernější</a:t>
            </a:r>
            <a:r>
              <a:rPr kumimoji="1" lang="en-GB" altLang="ja-JP" b="1" dirty="0">
                <a:solidFill>
                  <a:srgbClr val="E4332D"/>
                </a:solidFill>
                <a:ea typeface="ＭＳ Ｐゴシック" pitchFamily="34" charset="-128"/>
              </a:rPr>
              <a:t> </a:t>
            </a:r>
          </a:p>
          <a:p>
            <a:pPr algn="r" eaLnBrk="1" hangingPunct="1"/>
            <a:r>
              <a:rPr kumimoji="1" lang="cs-CZ" altLang="ja-JP" b="1" dirty="0">
                <a:solidFill>
                  <a:srgbClr val="E4332D"/>
                </a:solidFill>
                <a:ea typeface="ＭＳ Ｐゴシック" pitchFamily="34" charset="-128"/>
              </a:rPr>
              <a:t>bezpečná konstrukce</a:t>
            </a:r>
            <a:endParaRPr kumimoji="1" lang="en-GB" altLang="ja-JP" b="1" dirty="0">
              <a:solidFill>
                <a:schemeClr val="tx2"/>
              </a:solidFill>
              <a:ea typeface="ＭＳ Ｐゴシック" pitchFamily="34" charset="-128"/>
            </a:endParaRPr>
          </a:p>
          <a:p>
            <a:pPr algn="r" eaLnBrk="1" hangingPunct="1"/>
            <a:r>
              <a:rPr kumimoji="1" lang="cs-CZ" altLang="ja-JP" b="1" dirty="0">
                <a:ea typeface="ＭＳ Ｐゴシック" pitchFamily="34" charset="-128"/>
              </a:rPr>
              <a:t>jako</a:t>
            </a:r>
            <a:endParaRPr kumimoji="1" lang="en-GB" altLang="ja-JP" b="1" dirty="0">
              <a:ea typeface="ＭＳ Ｐゴシック" pitchFamily="34" charset="-128"/>
            </a:endParaRPr>
          </a:p>
          <a:p>
            <a:pPr algn="r" eaLnBrk="1" hangingPunct="1"/>
            <a:r>
              <a:rPr kumimoji="1" lang="cs-CZ" altLang="ja-JP" b="1" dirty="0">
                <a:ea typeface="ＭＳ Ｐゴシック" pitchFamily="34" charset="-128"/>
              </a:rPr>
              <a:t>Generace </a:t>
            </a:r>
            <a:r>
              <a:rPr kumimoji="1" lang="en-GB" altLang="ja-JP" b="1" dirty="0">
                <a:ea typeface="ＭＳ Ｐゴシック" pitchFamily="34" charset="-128"/>
              </a:rPr>
              <a:t>III+ </a:t>
            </a:r>
            <a:r>
              <a:rPr kumimoji="1" lang="cs-CZ" altLang="ja-JP" b="1" dirty="0">
                <a:ea typeface="ＭＳ Ｐゴシック" pitchFamily="34" charset="-128"/>
              </a:rPr>
              <a:t>JE</a:t>
            </a:r>
            <a:endParaRPr kumimoji="1" lang="en-GB" altLang="ja-JP" b="1" dirty="0">
              <a:ea typeface="ＭＳ Ｐゴシック" pitchFamily="34" charset="-128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598863" y="3897313"/>
            <a:ext cx="2414587" cy="1441450"/>
          </a:xfrm>
          <a:custGeom>
            <a:avLst/>
            <a:gdLst>
              <a:gd name="T0" fmla="*/ 4 w 1368"/>
              <a:gd name="T1" fmla="*/ 0 h 908"/>
              <a:gd name="T2" fmla="*/ 1144 w 1368"/>
              <a:gd name="T3" fmla="*/ 0 h 908"/>
              <a:gd name="T4" fmla="*/ 1368 w 1368"/>
              <a:gd name="T5" fmla="*/ 908 h 908"/>
              <a:gd name="T6" fmla="*/ 0 w 1368"/>
              <a:gd name="T7" fmla="*/ 908 h 908"/>
              <a:gd name="T8" fmla="*/ 4 w 1368"/>
              <a:gd name="T9" fmla="*/ 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8" h="908">
                <a:moveTo>
                  <a:pt x="4" y="0"/>
                </a:moveTo>
                <a:lnTo>
                  <a:pt x="1144" y="0"/>
                </a:lnTo>
                <a:lnTo>
                  <a:pt x="1368" y="908"/>
                </a:lnTo>
                <a:lnTo>
                  <a:pt x="0" y="908"/>
                </a:lnTo>
                <a:lnTo>
                  <a:pt x="4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hlink"/>
            </a:solidFill>
            <a:round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テキスト ボックス 7"/>
          <p:cNvSpPr txBox="1">
            <a:spLocks noChangeArrowheads="1"/>
          </p:cNvSpPr>
          <p:nvPr/>
        </p:nvSpPr>
        <p:spPr bwMode="auto">
          <a:xfrm>
            <a:off x="3595688" y="3894138"/>
            <a:ext cx="22939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cs-CZ" altLang="ja-JP" b="1" dirty="0">
                <a:solidFill>
                  <a:srgbClr val="E4332D"/>
                </a:solidFill>
                <a:ea typeface="ＭＳ Ｐゴシック" pitchFamily="34" charset="-128"/>
              </a:rPr>
              <a:t>Úspora a spolehlivost</a:t>
            </a:r>
            <a:r>
              <a:rPr kumimoji="1" lang="en-GB" altLang="ja-JP" b="1" dirty="0">
                <a:solidFill>
                  <a:srgbClr val="E4332D"/>
                </a:solidFill>
                <a:ea typeface="ＭＳ Ｐゴシック" pitchFamily="34" charset="-128"/>
              </a:rPr>
              <a:t>: </a:t>
            </a:r>
          </a:p>
          <a:p>
            <a:pPr eaLnBrk="1" hangingPunct="1"/>
            <a:r>
              <a:rPr kumimoji="1" lang="cs-CZ" altLang="ja-JP" b="1" dirty="0">
                <a:ea typeface="ＭＳ Ｐゴシック" pitchFamily="34" charset="-128"/>
              </a:rPr>
              <a:t>Maximální přínosy během 60 let provozu</a:t>
            </a:r>
            <a:endParaRPr kumimoji="1" lang="en-GB" altLang="ja-JP" b="1" dirty="0">
              <a:ea typeface="ＭＳ Ｐゴシック" pitchFamily="34" charset="-128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5619750" y="3897313"/>
            <a:ext cx="2762250" cy="1447800"/>
          </a:xfrm>
          <a:custGeom>
            <a:avLst/>
            <a:gdLst>
              <a:gd name="T0" fmla="*/ 0 w 1740"/>
              <a:gd name="T1" fmla="*/ 0 h 912"/>
              <a:gd name="T2" fmla="*/ 1068 w 1740"/>
              <a:gd name="T3" fmla="*/ 0 h 912"/>
              <a:gd name="T4" fmla="*/ 1740 w 1740"/>
              <a:gd name="T5" fmla="*/ 912 h 912"/>
              <a:gd name="T6" fmla="*/ 248 w 1740"/>
              <a:gd name="T7" fmla="*/ 912 h 912"/>
              <a:gd name="T8" fmla="*/ 0 w 1740"/>
              <a:gd name="T9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912">
                <a:moveTo>
                  <a:pt x="0" y="0"/>
                </a:moveTo>
                <a:lnTo>
                  <a:pt x="1068" y="0"/>
                </a:lnTo>
                <a:lnTo>
                  <a:pt x="1740" y="912"/>
                </a:lnTo>
                <a:lnTo>
                  <a:pt x="248" y="912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hlink"/>
            </a:solidFill>
            <a:round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" name="テキスト ボックス 9"/>
          <p:cNvSpPr txBox="1">
            <a:spLocks noChangeArrowheads="1"/>
          </p:cNvSpPr>
          <p:nvPr/>
        </p:nvSpPr>
        <p:spPr bwMode="auto">
          <a:xfrm>
            <a:off x="5796136" y="4077072"/>
            <a:ext cx="2065337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cs-CZ" altLang="ja-JP" sz="1900" b="1" dirty="0">
                <a:solidFill>
                  <a:srgbClr val="E4332D"/>
                </a:solidFill>
                <a:ea typeface="ＭＳ Ｐゴシック" pitchFamily="34" charset="-128"/>
              </a:rPr>
              <a:t>Ochrana osob </a:t>
            </a:r>
          </a:p>
          <a:p>
            <a:pPr eaLnBrk="1" hangingPunct="1"/>
            <a:r>
              <a:rPr kumimoji="1" lang="cs-CZ" altLang="ja-JP" sz="1900" b="1" dirty="0">
                <a:solidFill>
                  <a:srgbClr val="E4332D"/>
                </a:solidFill>
                <a:ea typeface="ＭＳ Ｐゴシック" pitchFamily="34" charset="-128"/>
              </a:rPr>
              <a:t>a životního prostředí</a:t>
            </a:r>
            <a:endParaRPr kumimoji="1" lang="en-GB" altLang="ja-JP" sz="1900" b="1" dirty="0">
              <a:solidFill>
                <a:srgbClr val="E4332D"/>
              </a:solidFill>
              <a:ea typeface="ＭＳ Ｐゴシック" pitchFamily="34" charset="-128"/>
            </a:endParaRPr>
          </a:p>
        </p:txBody>
      </p:sp>
      <p:pic>
        <p:nvPicPr>
          <p:cNvPr id="4" name="Picture 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36"/>
          <a:stretch>
            <a:fillRect/>
          </a:stretch>
        </p:blipFill>
        <p:spPr bwMode="auto">
          <a:xfrm>
            <a:off x="1628775" y="692150"/>
            <a:ext cx="566420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14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ATMEA1 </a:t>
            </a:r>
            <a:r>
              <a:rPr lang="cs-CZ" dirty="0"/>
              <a:t>Základ bezpečnosti návrhu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Standard</a:t>
            </a:r>
            <a:r>
              <a:rPr lang="cs-CZ" dirty="0"/>
              <a:t>ní reaktor</a:t>
            </a:r>
            <a:r>
              <a:rPr lang="en-GB" dirty="0"/>
              <a:t> ATMEA1 </a:t>
            </a:r>
            <a:r>
              <a:rPr lang="cs-CZ" dirty="0"/>
              <a:t>je navržen s použitím těchto předpisů</a:t>
            </a:r>
            <a:r>
              <a:rPr lang="en-GB" dirty="0"/>
              <a:t>:</a:t>
            </a:r>
          </a:p>
          <a:p>
            <a:pPr lvl="1"/>
            <a:r>
              <a:rPr lang="cs-CZ" dirty="0"/>
              <a:t>Nařízení a kodexy a normy </a:t>
            </a:r>
            <a:r>
              <a:rPr lang="en-GB" dirty="0"/>
              <a:t>US</a:t>
            </a:r>
            <a:r>
              <a:rPr lang="cs-CZ" dirty="0"/>
              <a:t>A</a:t>
            </a:r>
            <a:endParaRPr lang="en-GB" dirty="0"/>
          </a:p>
          <a:p>
            <a:pPr lvl="1"/>
            <a:r>
              <a:rPr lang="cs-CZ" dirty="0"/>
              <a:t>Doporučení pro radiologickou ochranu vydaná </a:t>
            </a:r>
            <a:r>
              <a:rPr lang="en-GB" dirty="0"/>
              <a:t>ICRP</a:t>
            </a:r>
          </a:p>
          <a:p>
            <a:pPr lvl="1"/>
            <a:r>
              <a:rPr lang="cs-CZ" dirty="0"/>
              <a:t>Bezpečnostní standardy </a:t>
            </a:r>
            <a:r>
              <a:rPr lang="en-GB" dirty="0"/>
              <a:t>IAEA</a:t>
            </a:r>
          </a:p>
          <a:p>
            <a:r>
              <a:rPr lang="cs-CZ" dirty="0"/>
              <a:t>Doplněno</a:t>
            </a:r>
            <a:r>
              <a:rPr lang="en-GB" dirty="0"/>
              <a:t>:</a:t>
            </a:r>
          </a:p>
          <a:p>
            <a:pPr lvl="1"/>
            <a:r>
              <a:rPr lang="cs-CZ" b="1" dirty="0"/>
              <a:t>Všemi získanými zkušenostmi </a:t>
            </a:r>
            <a:r>
              <a:rPr lang="cs-CZ" dirty="0"/>
              <a:t>z praxe společností </a:t>
            </a:r>
            <a:r>
              <a:rPr lang="en-GB" dirty="0"/>
              <a:t>AREVA/Mitsubishi </a:t>
            </a:r>
            <a:r>
              <a:rPr lang="cs-CZ" dirty="0"/>
              <a:t>s </a:t>
            </a:r>
            <a:r>
              <a:rPr lang="en-GB" dirty="0"/>
              <a:t>&gt;130 re</a:t>
            </a:r>
            <a:r>
              <a:rPr lang="cs-CZ" dirty="0" err="1"/>
              <a:t>aktory</a:t>
            </a:r>
            <a:endParaRPr lang="en-GB" dirty="0"/>
          </a:p>
          <a:p>
            <a:pPr lvl="1"/>
            <a:r>
              <a:rPr lang="cs-CZ" dirty="0"/>
              <a:t>Francouzskými, japonskými a dalšími nařízeními</a:t>
            </a:r>
            <a:endParaRPr lang="en-GB" dirty="0"/>
          </a:p>
          <a:p>
            <a:pPr lvl="1"/>
            <a:r>
              <a:rPr lang="cs-CZ" dirty="0"/>
              <a:t>Aktuálními trendy v oblasti předpisů k </a:t>
            </a:r>
            <a:r>
              <a:rPr lang="cs-CZ" b="1" dirty="0"/>
              <a:t>závažným haváriím, ochraně před nárazem letadla</a:t>
            </a:r>
            <a:r>
              <a:rPr lang="en-GB" dirty="0"/>
              <a:t>, … </a:t>
            </a:r>
          </a:p>
          <a:p>
            <a:pPr lvl="1"/>
            <a:r>
              <a:rPr lang="cs-CZ" dirty="0"/>
              <a:t>Zkušenostmi získanými po havárii JE </a:t>
            </a:r>
            <a:r>
              <a:rPr lang="cs-CZ" dirty="0" err="1"/>
              <a:t>Fukušima</a:t>
            </a:r>
            <a:r>
              <a:rPr lang="cs-CZ" dirty="0"/>
              <a:t> </a:t>
            </a:r>
            <a:r>
              <a:rPr lang="en-GB" dirty="0"/>
              <a:t>(</a:t>
            </a:r>
            <a:r>
              <a:rPr lang="cs-CZ" b="1" dirty="0"/>
              <a:t>ochrana před extrémními vnějšími nebezpečími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URD / EUR (</a:t>
            </a:r>
            <a:r>
              <a:rPr lang="cs-CZ" dirty="0"/>
              <a:t>americké a evropské </a:t>
            </a:r>
            <a:r>
              <a:rPr lang="cs-CZ" b="1" dirty="0"/>
              <a:t>požadavky na technickou infrastrukturu</a:t>
            </a:r>
            <a:r>
              <a:rPr lang="cs-CZ" dirty="0"/>
              <a:t>)</a:t>
            </a:r>
            <a:endParaRPr lang="en-GB" dirty="0"/>
          </a:p>
          <a:p>
            <a:r>
              <a:rPr lang="cs-CZ" dirty="0"/>
              <a:t>Spolehlivý přístup ochrany do hloubky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9078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ATMEA1 </a:t>
            </a:r>
            <a:r>
              <a:rPr lang="cs-CZ" dirty="0"/>
              <a:t>Přístup ochrany do hloubky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88" y="1412777"/>
            <a:ext cx="8229600" cy="648072"/>
          </a:xfrm>
        </p:spPr>
        <p:txBody>
          <a:bodyPr/>
          <a:lstStyle/>
          <a:p>
            <a:r>
              <a:rPr lang="cs-CZ" dirty="0"/>
              <a:t>Ochrana do hloubky a rozmanitost</a:t>
            </a:r>
            <a:endParaRPr lang="en-GB" dirty="0"/>
          </a:p>
        </p:txBody>
      </p:sp>
      <p:sp>
        <p:nvSpPr>
          <p:cNvPr id="5" name="Up Arrow 4"/>
          <p:cNvSpPr/>
          <p:nvPr/>
        </p:nvSpPr>
        <p:spPr>
          <a:xfrm>
            <a:off x="2774950" y="5067295"/>
            <a:ext cx="165100" cy="1028705"/>
          </a:xfrm>
          <a:prstGeom prst="upArrow">
            <a:avLst>
              <a:gd name="adj1" fmla="val 50000"/>
              <a:gd name="adj2" fmla="val 1596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>
            <a:off x="7260254" y="5012530"/>
            <a:ext cx="165100" cy="1083470"/>
          </a:xfrm>
          <a:prstGeom prst="upArrow">
            <a:avLst>
              <a:gd name="adj1" fmla="val 50000"/>
              <a:gd name="adj2" fmla="val 1596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ube 6"/>
          <p:cNvSpPr/>
          <p:nvPr/>
        </p:nvSpPr>
        <p:spPr>
          <a:xfrm>
            <a:off x="457200" y="4648200"/>
            <a:ext cx="3606800" cy="812800"/>
          </a:xfrm>
          <a:prstGeom prst="cube">
            <a:avLst>
              <a:gd name="adj" fmla="val 842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692400" y="4927600"/>
            <a:ext cx="330200" cy="127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be 8"/>
          <p:cNvSpPr/>
          <p:nvPr/>
        </p:nvSpPr>
        <p:spPr>
          <a:xfrm>
            <a:off x="4942504" y="4584700"/>
            <a:ext cx="3606800" cy="812800"/>
          </a:xfrm>
          <a:prstGeom prst="cube">
            <a:avLst>
              <a:gd name="adj" fmla="val 6406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236296" y="4869160"/>
            <a:ext cx="216024" cy="121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be 10"/>
          <p:cNvSpPr/>
          <p:nvPr/>
        </p:nvSpPr>
        <p:spPr>
          <a:xfrm>
            <a:off x="4942504" y="2705100"/>
            <a:ext cx="3606800" cy="812800"/>
          </a:xfrm>
          <a:prstGeom prst="cube">
            <a:avLst>
              <a:gd name="adj" fmla="val 8437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948264" y="2794000"/>
            <a:ext cx="204040" cy="589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-340801" y="3371568"/>
            <a:ext cx="362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cs-CZ" b="1" dirty="0">
                <a:solidFill>
                  <a:srgbClr val="C00000"/>
                </a:solidFill>
              </a:rPr>
              <a:t>Neidentifikované či slabé místo</a:t>
            </a:r>
            <a:r>
              <a:rPr lang="en-GB" b="1" dirty="0">
                <a:solidFill>
                  <a:srgbClr val="C00000"/>
                </a:solidFill>
              </a:rPr>
              <a:t/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neb</a:t>
            </a:r>
            <a:r>
              <a:rPr lang="en-GB" b="1" dirty="0">
                <a:solidFill>
                  <a:srgbClr val="C00000"/>
                </a:solidFill>
              </a:rPr>
              <a:t>o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běžná příčina poruchy</a:t>
            </a:r>
            <a:endParaRPr lang="en-GB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  <a:endCxn id="8" idx="1"/>
          </p:cNvCxnSpPr>
          <p:nvPr/>
        </p:nvCxnSpPr>
        <p:spPr>
          <a:xfrm>
            <a:off x="1469951" y="4294898"/>
            <a:ext cx="1270806" cy="651301"/>
          </a:xfrm>
          <a:prstGeom prst="straightConnector1">
            <a:avLst/>
          </a:prstGeom>
          <a:ln w="381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66292" y="4643443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cs-CZ" b="1" dirty="0">
                <a:solidFill>
                  <a:srgbClr val="002060"/>
                </a:solidFill>
              </a:rPr>
              <a:t>Spolehlivé</a:t>
            </a:r>
          </a:p>
          <a:p>
            <a:pPr algn="ctr">
              <a:buNone/>
            </a:pPr>
            <a:r>
              <a:rPr lang="cs-CZ" b="1" dirty="0">
                <a:solidFill>
                  <a:srgbClr val="002060"/>
                </a:solidFill>
              </a:rPr>
              <a:t>bezpečnostní systémy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1320" y="263691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cs-CZ" b="1" dirty="0">
                <a:solidFill>
                  <a:srgbClr val="002060"/>
                </a:solidFill>
              </a:rPr>
              <a:t>Zmírnění </a:t>
            </a:r>
          </a:p>
          <a:p>
            <a:pPr algn="ctr">
              <a:buNone/>
            </a:pPr>
            <a:r>
              <a:rPr lang="cs-CZ" b="1" dirty="0">
                <a:solidFill>
                  <a:srgbClr val="002060"/>
                </a:solidFill>
              </a:rPr>
              <a:t>závažné havárie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7261065" y="4476750"/>
            <a:ext cx="165100" cy="504832"/>
          </a:xfrm>
          <a:prstGeom prst="upArrow">
            <a:avLst>
              <a:gd name="adj1" fmla="val 50000"/>
              <a:gd name="adj2" fmla="val 1596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Up Arrow 18"/>
          <p:cNvSpPr/>
          <p:nvPr/>
        </p:nvSpPr>
        <p:spPr>
          <a:xfrm>
            <a:off x="2786062" y="2705100"/>
            <a:ext cx="165100" cy="2337683"/>
          </a:xfrm>
          <a:prstGeom prst="upArrow">
            <a:avLst>
              <a:gd name="adj1" fmla="val 50000"/>
              <a:gd name="adj2" fmla="val 1596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ube 19"/>
          <p:cNvSpPr/>
          <p:nvPr/>
        </p:nvSpPr>
        <p:spPr>
          <a:xfrm>
            <a:off x="4942504" y="3644900"/>
            <a:ext cx="3606800" cy="812800"/>
          </a:xfrm>
          <a:prstGeom prst="cube">
            <a:avLst>
              <a:gd name="adj" fmla="val 8437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084168" y="3968188"/>
            <a:ext cx="242636" cy="831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ube 21"/>
          <p:cNvSpPr/>
          <p:nvPr/>
        </p:nvSpPr>
        <p:spPr>
          <a:xfrm>
            <a:off x="467049" y="5679282"/>
            <a:ext cx="3606800" cy="203200"/>
          </a:xfrm>
          <a:prstGeom prst="cube">
            <a:avLst>
              <a:gd name="adj" fmla="val 84375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ube 22"/>
          <p:cNvSpPr/>
          <p:nvPr/>
        </p:nvSpPr>
        <p:spPr>
          <a:xfrm>
            <a:off x="4942504" y="5707064"/>
            <a:ext cx="3606800" cy="203200"/>
          </a:xfrm>
          <a:prstGeom prst="cube">
            <a:avLst>
              <a:gd name="adj" fmla="val 84375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333370" y="579597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b="1" dirty="0">
                <a:solidFill>
                  <a:srgbClr val="002060"/>
                </a:solidFill>
              </a:rPr>
              <a:t>Provozní systémy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36966" y="3645024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GB" b="1" dirty="0" err="1">
                <a:solidFill>
                  <a:srgbClr val="002060"/>
                </a:solidFill>
              </a:rPr>
              <a:t>Preven</a:t>
            </a:r>
            <a:r>
              <a:rPr lang="cs-CZ" b="1" dirty="0" err="1">
                <a:solidFill>
                  <a:srgbClr val="002060"/>
                </a:solidFill>
              </a:rPr>
              <a:t>ce</a:t>
            </a:r>
            <a:r>
              <a:rPr lang="cs-CZ" b="1" dirty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cs-CZ" b="1" dirty="0">
                <a:solidFill>
                  <a:srgbClr val="002060"/>
                </a:solidFill>
              </a:rPr>
              <a:t>roztavení jádra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99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ATMEA1 </a:t>
            </a:r>
            <a:r>
              <a:rPr lang="cs-CZ" dirty="0"/>
              <a:t>Postup ochrany do hloubky</a:t>
            </a:r>
            <a:endParaRPr lang="en-GB" dirty="0"/>
          </a:p>
        </p:txBody>
      </p:sp>
      <p:sp>
        <p:nvSpPr>
          <p:cNvPr id="4" name="Down Arrow Callout 3"/>
          <p:cNvSpPr/>
          <p:nvPr/>
        </p:nvSpPr>
        <p:spPr>
          <a:xfrm>
            <a:off x="6397793" y="1162555"/>
            <a:ext cx="2506909" cy="95140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cs-CZ" dirty="0"/>
              <a:t>Rozšířená ochrana</a:t>
            </a:r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302546" y="1148908"/>
            <a:ext cx="2506909" cy="95140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cs-CZ" dirty="0"/>
              <a:t>Vychází ze spolehlivého návrhu</a:t>
            </a:r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3295182" y="1148908"/>
            <a:ext cx="2506909" cy="95140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cs-CZ" dirty="0"/>
              <a:t>Rozšířená ochrana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70934" y="2000566"/>
            <a:ext cx="2760662" cy="4102100"/>
            <a:chOff x="3201988" y="1622425"/>
            <a:chExt cx="2760662" cy="4102100"/>
          </a:xfrm>
        </p:grpSpPr>
        <p:sp>
          <p:nvSpPr>
            <p:cNvPr id="8" name="AutoShap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 rot="10800000">
              <a:off x="3675063" y="2524125"/>
              <a:ext cx="2228850" cy="190500"/>
            </a:xfrm>
            <a:prstGeom prst="triangle">
              <a:avLst>
                <a:gd name="adj" fmla="val 50000"/>
              </a:avLst>
            </a:prstGeom>
            <a:solidFill>
              <a:srgbClr val="B2B2B2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B7816"/>
                </a:buClr>
                <a:buFont typeface="ZapfDingbats" pitchFamily="82" charset="0"/>
                <a:buBlip>
                  <a:blip r:embed="rId20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2510F"/>
                </a:buClr>
                <a:buFont typeface="Wingdings 2" pitchFamily="18" charset="2"/>
                <a:buChar char="®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C80404"/>
                </a:buClr>
                <a:buSzPct val="85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AU" altLang="fr-FR" sz="1400" dirty="0"/>
            </a:p>
          </p:txBody>
        </p:sp>
        <p:sp>
          <p:nvSpPr>
            <p:cNvPr id="9" name="AutoShape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614738" y="2819400"/>
              <a:ext cx="2347912" cy="930275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chemeClr val="accent2">
                  <a:lumMod val="75000"/>
                </a:schemeClr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268288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B7816"/>
                </a:buClr>
                <a:buFont typeface="ZapfDingbats" pitchFamily="82" charset="0"/>
                <a:buBlip>
                  <a:blip r:embed="rId20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2510F"/>
                </a:buClr>
                <a:buFont typeface="Wingdings 2" pitchFamily="18" charset="2"/>
                <a:buChar char="®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C80404"/>
                </a:buClr>
                <a:buSzPct val="85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400" dirty="0" err="1">
                  <a:solidFill>
                    <a:srgbClr val="262673"/>
                  </a:solidFill>
                </a:rPr>
                <a:t>Pra</a:t>
              </a:r>
              <a:r>
                <a:rPr lang="cs-CZ" altLang="fr-FR" sz="1400" dirty="0" err="1">
                  <a:solidFill>
                    <a:srgbClr val="262673"/>
                  </a:solidFill>
                </a:rPr>
                <a:t>ktické</a:t>
              </a:r>
              <a:r>
                <a:rPr lang="cs-CZ" altLang="fr-FR" sz="1400" dirty="0">
                  <a:solidFill>
                    <a:srgbClr val="262673"/>
                  </a:solidFill>
                </a:rPr>
                <a:t> zamezení velkého včasného úniku, zachování integrity nádoby</a:t>
              </a:r>
              <a:endParaRPr lang="en-US" altLang="fr-FR" sz="1400" dirty="0">
                <a:solidFill>
                  <a:srgbClr val="262673"/>
                </a:solidFill>
              </a:endParaRPr>
            </a:p>
          </p:txBody>
        </p:sp>
        <p:grpSp>
          <p:nvGrpSpPr>
            <p:cNvPr id="10" name="Groupe 1"/>
            <p:cNvGrpSpPr/>
            <p:nvPr/>
          </p:nvGrpSpPr>
          <p:grpSpPr>
            <a:xfrm>
              <a:off x="3201988" y="1622425"/>
              <a:ext cx="2728912" cy="825500"/>
              <a:chOff x="3201988" y="1622425"/>
              <a:chExt cx="2728912" cy="825500"/>
            </a:xfrm>
          </p:grpSpPr>
          <p:grpSp>
            <p:nvGrpSpPr>
              <p:cNvPr id="12" name="Group 14"/>
              <p:cNvGrpSpPr>
                <a:grpSpLocks/>
              </p:cNvGrpSpPr>
              <p:nvPr>
                <p:custDataLst>
                  <p:tags r:id="rId15"/>
                </p:custDataLst>
              </p:nvPr>
            </p:nvGrpSpPr>
            <p:grpSpPr bwMode="auto">
              <a:xfrm>
                <a:off x="3201988" y="1627188"/>
                <a:ext cx="428625" cy="425450"/>
                <a:chOff x="2160" y="816"/>
                <a:chExt cx="293" cy="268"/>
              </a:xfrm>
            </p:grpSpPr>
            <p:sp>
              <p:nvSpPr>
                <p:cNvPr id="14" name="Text Box 17"/>
                <p:cNvSpPr txBox="1">
                  <a:spLocks noChangeArrowhead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160" y="816"/>
                  <a:ext cx="293" cy="2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/>
                <a:lstStyle>
                  <a:lvl1pPr eaLnBrk="0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002060"/>
                    </a:buClr>
                    <a:buSzPct val="121000"/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rgbClr val="002060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002060"/>
                    </a:buClr>
                    <a:buFont typeface="Symbol" pitchFamily="18" charset="2"/>
                    <a:buChar char="·"/>
                    <a:defRPr sz="12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002060"/>
                    </a:buClr>
                    <a:buFont typeface="Arial" pitchFamily="34" charset="0"/>
                    <a:buChar char="-"/>
                    <a:defRPr sz="10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­"/>
                    <a:defRPr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­"/>
                    <a:defRPr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­"/>
                    <a:defRPr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­"/>
                    <a:defRPr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­"/>
                    <a:defRPr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GB" altLang="fr-FR" sz="20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C</a:t>
                  </a:r>
                </a:p>
              </p:txBody>
            </p:sp>
            <p:sp>
              <p:nvSpPr>
                <p:cNvPr id="15" name="Freeform 18"/>
                <p:cNvSpPr>
                  <a:spLocks noChangeAspect="1" noEditPoints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2160" y="816"/>
                  <a:ext cx="292" cy="268"/>
                </a:xfrm>
                <a:custGeom>
                  <a:avLst/>
                  <a:gdLst>
                    <a:gd name="T0" fmla="*/ 11608484 w 335"/>
                    <a:gd name="T1" fmla="*/ 559978 h 333"/>
                    <a:gd name="T2" fmla="*/ 11608484 w 335"/>
                    <a:gd name="T3" fmla="*/ 559978 h 333"/>
                    <a:gd name="T4" fmla="*/ 11608484 w 335"/>
                    <a:gd name="T5" fmla="*/ 559978 h 333"/>
                    <a:gd name="T6" fmla="*/ 11608484 w 335"/>
                    <a:gd name="T7" fmla="*/ 559978 h 333"/>
                    <a:gd name="T8" fmla="*/ 11608484 w 335"/>
                    <a:gd name="T9" fmla="*/ 559978 h 333"/>
                    <a:gd name="T10" fmla="*/ 11608484 w 335"/>
                    <a:gd name="T11" fmla="*/ 559978 h 333"/>
                    <a:gd name="T12" fmla="*/ 11608484 w 335"/>
                    <a:gd name="T13" fmla="*/ 559978 h 333"/>
                    <a:gd name="T14" fmla="*/ 11608484 w 335"/>
                    <a:gd name="T15" fmla="*/ 559978 h 333"/>
                    <a:gd name="T16" fmla="*/ 11608484 w 335"/>
                    <a:gd name="T17" fmla="*/ 559978 h 333"/>
                    <a:gd name="T18" fmla="*/ 11608484 w 335"/>
                    <a:gd name="T19" fmla="*/ 559978 h 333"/>
                    <a:gd name="T20" fmla="*/ 11608484 w 335"/>
                    <a:gd name="T21" fmla="*/ 559978 h 333"/>
                    <a:gd name="T22" fmla="*/ 11608484 w 335"/>
                    <a:gd name="T23" fmla="*/ 559978 h 333"/>
                    <a:gd name="T24" fmla="*/ 11608484 w 335"/>
                    <a:gd name="T25" fmla="*/ 559978 h 333"/>
                    <a:gd name="T26" fmla="*/ 11608484 w 335"/>
                    <a:gd name="T27" fmla="*/ 559978 h 333"/>
                    <a:gd name="T28" fmla="*/ 11608484 w 335"/>
                    <a:gd name="T29" fmla="*/ 559978 h 333"/>
                    <a:gd name="T30" fmla="*/ 11608484 w 335"/>
                    <a:gd name="T31" fmla="*/ 559978 h 333"/>
                    <a:gd name="T32" fmla="*/ 11608484 w 335"/>
                    <a:gd name="T33" fmla="*/ 559978 h 333"/>
                    <a:gd name="T34" fmla="*/ 11608484 w 335"/>
                    <a:gd name="T35" fmla="*/ 559978 h 333"/>
                    <a:gd name="T36" fmla="*/ 11608484 w 335"/>
                    <a:gd name="T37" fmla="*/ 559978 h 333"/>
                    <a:gd name="T38" fmla="*/ 11608484 w 335"/>
                    <a:gd name="T39" fmla="*/ 559978 h 333"/>
                    <a:gd name="T40" fmla="*/ 11608484 w 335"/>
                    <a:gd name="T41" fmla="*/ 559978 h 333"/>
                    <a:gd name="T42" fmla="*/ 11608484 w 335"/>
                    <a:gd name="T43" fmla="*/ 559978 h 333"/>
                    <a:gd name="T44" fmla="*/ 11608484 w 335"/>
                    <a:gd name="T45" fmla="*/ 559978 h 333"/>
                    <a:gd name="T46" fmla="*/ 11608484 w 335"/>
                    <a:gd name="T47" fmla="*/ 0 h 333"/>
                    <a:gd name="T48" fmla="*/ 11608484 w 335"/>
                    <a:gd name="T49" fmla="*/ 0 h 333"/>
                    <a:gd name="T50" fmla="*/ 11608484 w 335"/>
                    <a:gd name="T51" fmla="*/ 559978 h 333"/>
                    <a:gd name="T52" fmla="*/ 11608484 w 335"/>
                    <a:gd name="T53" fmla="*/ 559978 h 333"/>
                    <a:gd name="T54" fmla="*/ 11608484 w 335"/>
                    <a:gd name="T55" fmla="*/ 559978 h 333"/>
                    <a:gd name="T56" fmla="*/ 11608484 w 335"/>
                    <a:gd name="T57" fmla="*/ 559978 h 333"/>
                    <a:gd name="T58" fmla="*/ 11608484 w 335"/>
                    <a:gd name="T59" fmla="*/ 559978 h 333"/>
                    <a:gd name="T60" fmla="*/ 11608484 w 335"/>
                    <a:gd name="T61" fmla="*/ 559978 h 333"/>
                    <a:gd name="T62" fmla="*/ 11608484 w 335"/>
                    <a:gd name="T63" fmla="*/ 559978 h 333"/>
                    <a:gd name="T64" fmla="*/ 11608484 w 335"/>
                    <a:gd name="T65" fmla="*/ 559978 h 333"/>
                    <a:gd name="T66" fmla="*/ 11608484 w 335"/>
                    <a:gd name="T67" fmla="*/ 559978 h 333"/>
                    <a:gd name="T68" fmla="*/ 11608484 w 335"/>
                    <a:gd name="T69" fmla="*/ 559978 h 333"/>
                    <a:gd name="T70" fmla="*/ 11608484 w 335"/>
                    <a:gd name="T71" fmla="*/ 559978 h 333"/>
                    <a:gd name="T72" fmla="*/ 11608484 w 335"/>
                    <a:gd name="T73" fmla="*/ 559978 h 333"/>
                    <a:gd name="T74" fmla="*/ 11608484 w 335"/>
                    <a:gd name="T75" fmla="*/ 559978 h 333"/>
                    <a:gd name="T76" fmla="*/ 11608484 w 335"/>
                    <a:gd name="T77" fmla="*/ 559978 h 333"/>
                    <a:gd name="T78" fmla="*/ 11608484 w 335"/>
                    <a:gd name="T79" fmla="*/ 559978 h 333"/>
                    <a:gd name="T80" fmla="*/ 11608484 w 335"/>
                    <a:gd name="T81" fmla="*/ 559978 h 333"/>
                    <a:gd name="T82" fmla="*/ 11608484 w 335"/>
                    <a:gd name="T83" fmla="*/ 559978 h 333"/>
                    <a:gd name="T84" fmla="*/ 11608484 w 335"/>
                    <a:gd name="T85" fmla="*/ 559978 h 333"/>
                    <a:gd name="T86" fmla="*/ 0 w 335"/>
                    <a:gd name="T87" fmla="*/ 559978 h 333"/>
                    <a:gd name="T88" fmla="*/ 0 w 335"/>
                    <a:gd name="T89" fmla="*/ 559978 h 333"/>
                    <a:gd name="T90" fmla="*/ 11608484 w 335"/>
                    <a:gd name="T91" fmla="*/ 559978 h 333"/>
                    <a:gd name="T92" fmla="*/ 11608484 w 335"/>
                    <a:gd name="T93" fmla="*/ 559978 h 333"/>
                    <a:gd name="T94" fmla="*/ 11608484 w 335"/>
                    <a:gd name="T95" fmla="*/ 559978 h 333"/>
                    <a:gd name="T96" fmla="*/ 11608484 w 335"/>
                    <a:gd name="T97" fmla="*/ 559978 h 333"/>
                    <a:gd name="T98" fmla="*/ 11608484 w 335"/>
                    <a:gd name="T99" fmla="*/ 559978 h 333"/>
                    <a:gd name="T100" fmla="*/ 11608484 w 335"/>
                    <a:gd name="T101" fmla="*/ 559978 h 333"/>
                    <a:gd name="T102" fmla="*/ 11608484 w 335"/>
                    <a:gd name="T103" fmla="*/ 559978 h 333"/>
                    <a:gd name="T104" fmla="*/ 11608484 w 335"/>
                    <a:gd name="T105" fmla="*/ 0 h 33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35"/>
                    <a:gd name="T160" fmla="*/ 0 h 333"/>
                    <a:gd name="T161" fmla="*/ 335 w 335"/>
                    <a:gd name="T162" fmla="*/ 333 h 33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35" h="333">
                      <a:moveTo>
                        <a:pt x="134" y="49"/>
                      </a:moveTo>
                      <a:lnTo>
                        <a:pt x="112" y="52"/>
                      </a:lnTo>
                      <a:lnTo>
                        <a:pt x="92" y="60"/>
                      </a:lnTo>
                      <a:lnTo>
                        <a:pt x="75" y="73"/>
                      </a:lnTo>
                      <a:lnTo>
                        <a:pt x="62" y="91"/>
                      </a:lnTo>
                      <a:lnTo>
                        <a:pt x="54" y="111"/>
                      </a:lnTo>
                      <a:lnTo>
                        <a:pt x="50" y="133"/>
                      </a:lnTo>
                      <a:lnTo>
                        <a:pt x="50" y="200"/>
                      </a:lnTo>
                      <a:lnTo>
                        <a:pt x="54" y="222"/>
                      </a:lnTo>
                      <a:lnTo>
                        <a:pt x="62" y="242"/>
                      </a:lnTo>
                      <a:lnTo>
                        <a:pt x="75" y="260"/>
                      </a:lnTo>
                      <a:lnTo>
                        <a:pt x="92" y="273"/>
                      </a:lnTo>
                      <a:lnTo>
                        <a:pt x="112" y="281"/>
                      </a:lnTo>
                      <a:lnTo>
                        <a:pt x="134" y="284"/>
                      </a:lnTo>
                      <a:lnTo>
                        <a:pt x="202" y="284"/>
                      </a:lnTo>
                      <a:lnTo>
                        <a:pt x="224" y="281"/>
                      </a:lnTo>
                      <a:lnTo>
                        <a:pt x="244" y="273"/>
                      </a:lnTo>
                      <a:lnTo>
                        <a:pt x="262" y="260"/>
                      </a:lnTo>
                      <a:lnTo>
                        <a:pt x="274" y="242"/>
                      </a:lnTo>
                      <a:lnTo>
                        <a:pt x="283" y="222"/>
                      </a:lnTo>
                      <a:lnTo>
                        <a:pt x="286" y="200"/>
                      </a:lnTo>
                      <a:lnTo>
                        <a:pt x="286" y="49"/>
                      </a:lnTo>
                      <a:lnTo>
                        <a:pt x="134" y="49"/>
                      </a:lnTo>
                      <a:close/>
                      <a:moveTo>
                        <a:pt x="134" y="0"/>
                      </a:moveTo>
                      <a:lnTo>
                        <a:pt x="335" y="0"/>
                      </a:lnTo>
                      <a:lnTo>
                        <a:pt x="335" y="209"/>
                      </a:lnTo>
                      <a:lnTo>
                        <a:pt x="334" y="209"/>
                      </a:lnTo>
                      <a:lnTo>
                        <a:pt x="333" y="227"/>
                      </a:lnTo>
                      <a:lnTo>
                        <a:pt x="325" y="252"/>
                      </a:lnTo>
                      <a:lnTo>
                        <a:pt x="313" y="274"/>
                      </a:lnTo>
                      <a:lnTo>
                        <a:pt x="296" y="294"/>
                      </a:lnTo>
                      <a:lnTo>
                        <a:pt x="276" y="311"/>
                      </a:lnTo>
                      <a:lnTo>
                        <a:pt x="254" y="323"/>
                      </a:lnTo>
                      <a:lnTo>
                        <a:pt x="228" y="331"/>
                      </a:lnTo>
                      <a:lnTo>
                        <a:pt x="202" y="333"/>
                      </a:lnTo>
                      <a:lnTo>
                        <a:pt x="134" y="333"/>
                      </a:lnTo>
                      <a:lnTo>
                        <a:pt x="107" y="331"/>
                      </a:lnTo>
                      <a:lnTo>
                        <a:pt x="82" y="323"/>
                      </a:lnTo>
                      <a:lnTo>
                        <a:pt x="59" y="311"/>
                      </a:lnTo>
                      <a:lnTo>
                        <a:pt x="40" y="294"/>
                      </a:lnTo>
                      <a:lnTo>
                        <a:pt x="24" y="274"/>
                      </a:lnTo>
                      <a:lnTo>
                        <a:pt x="12" y="252"/>
                      </a:lnTo>
                      <a:lnTo>
                        <a:pt x="4" y="227"/>
                      </a:lnTo>
                      <a:lnTo>
                        <a:pt x="0" y="200"/>
                      </a:lnTo>
                      <a:lnTo>
                        <a:pt x="0" y="133"/>
                      </a:lnTo>
                      <a:lnTo>
                        <a:pt x="4" y="107"/>
                      </a:lnTo>
                      <a:lnTo>
                        <a:pt x="12" y="81"/>
                      </a:lnTo>
                      <a:lnTo>
                        <a:pt x="24" y="58"/>
                      </a:lnTo>
                      <a:lnTo>
                        <a:pt x="40" y="39"/>
                      </a:lnTo>
                      <a:lnTo>
                        <a:pt x="59" y="22"/>
                      </a:lnTo>
                      <a:lnTo>
                        <a:pt x="82" y="10"/>
                      </a:lnTo>
                      <a:lnTo>
                        <a:pt x="107" y="2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dirty="0"/>
                </a:p>
              </p:txBody>
            </p:sp>
          </p:grpSp>
          <p:sp>
            <p:nvSpPr>
              <p:cNvPr id="13" name="Rectangle 20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648075" y="1622425"/>
                <a:ext cx="2282825" cy="8255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tIns="0" bIns="0" anchor="ctr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2060"/>
                  </a:buClr>
                  <a:buSzPct val="121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2060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2060"/>
                  </a:buClr>
                  <a:buFont typeface="Symbol" pitchFamily="18" charset="2"/>
                  <a:buChar char="·"/>
                  <a:defRPr sz="12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2060"/>
                  </a:buClr>
                  <a:buFont typeface="Arial" pitchFamily="34" charset="0"/>
                  <a:buChar char="-"/>
                  <a:defRPr sz="10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­"/>
                  <a:defRPr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­"/>
                  <a:defRPr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­"/>
                  <a:defRPr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­"/>
                  <a:defRPr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­"/>
                  <a:defRPr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cs-CZ" altLang="fr-FR" sz="1600" dirty="0">
                    <a:solidFill>
                      <a:schemeClr val="bg1"/>
                    </a:solidFill>
                  </a:rPr>
                  <a:t>Zmírnění závažné havárie</a:t>
                </a:r>
                <a:endParaRPr lang="en-GB" altLang="fr-FR" sz="1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1" name="Picture 6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375" y="3937000"/>
              <a:ext cx="2055813" cy="1787525"/>
            </a:xfrm>
            <a:prstGeom prst="rect">
              <a:avLst/>
            </a:prstGeom>
            <a:noFill/>
            <a:ln w="1587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038254" y="2000566"/>
            <a:ext cx="2763837" cy="2089150"/>
            <a:chOff x="3038254" y="1643230"/>
            <a:chExt cx="2763837" cy="2089150"/>
          </a:xfrm>
        </p:grpSpPr>
        <p:sp>
          <p:nvSpPr>
            <p:cNvPr id="17" name="AutoShap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 rot="10800000">
              <a:off x="3512916" y="2544930"/>
              <a:ext cx="2230438" cy="190500"/>
            </a:xfrm>
            <a:prstGeom prst="triangle">
              <a:avLst>
                <a:gd name="adj" fmla="val 50000"/>
              </a:avLst>
            </a:prstGeom>
            <a:solidFill>
              <a:srgbClr val="B2B2B2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B7816"/>
                </a:buClr>
                <a:buFont typeface="ZapfDingbats" pitchFamily="82" charset="0"/>
                <a:buBlip>
                  <a:blip r:embed="rId20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2510F"/>
                </a:buClr>
                <a:buFont typeface="Wingdings 2" pitchFamily="18" charset="2"/>
                <a:buChar char="®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C80404"/>
                </a:buClr>
                <a:buSzPct val="85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AU" altLang="fr-FR" sz="1400" dirty="0"/>
            </a:p>
          </p:txBody>
        </p:sp>
        <p:sp>
          <p:nvSpPr>
            <p:cNvPr id="18" name="AutoShap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454179" y="2840205"/>
              <a:ext cx="2347912" cy="892175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chemeClr val="accent2">
                  <a:lumMod val="75000"/>
                </a:schemeClr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marL="1778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B7816"/>
                </a:buClr>
                <a:buFont typeface="ZapfDingbats" pitchFamily="82" charset="0"/>
                <a:buBlip>
                  <a:blip r:embed="rId20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2510F"/>
                </a:buClr>
                <a:buFont typeface="Wingdings 2" pitchFamily="18" charset="2"/>
                <a:buChar char="®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C80404"/>
                </a:buClr>
                <a:buSzPct val="85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cs-CZ" altLang="fr-FR" sz="1400" dirty="0">
                  <a:solidFill>
                    <a:srgbClr val="262673"/>
                  </a:solidFill>
                </a:rPr>
                <a:t>Nezávislost a rozmanitost kritických komponent</a:t>
              </a:r>
              <a:endParaRPr lang="en-US" altLang="fr-FR" sz="1400" dirty="0">
                <a:solidFill>
                  <a:srgbClr val="262673"/>
                </a:solidFill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85929" y="1643230"/>
              <a:ext cx="2284412" cy="8255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t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rgbClr val="002060"/>
                </a:buClr>
                <a:buSzPct val="121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10000"/>
                </a:spcAft>
                <a:buClr>
                  <a:srgbClr val="002060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20000"/>
                </a:spcAft>
                <a:buClr>
                  <a:srgbClr val="002060"/>
                </a:buClr>
                <a:buFont typeface="Symbol" pitchFamily="18" charset="2"/>
                <a:buChar char="·"/>
                <a:defRPr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20000"/>
                </a:spcAft>
                <a:buClr>
                  <a:srgbClr val="002060"/>
                </a:buClr>
                <a:buFont typeface="Arial" pitchFamily="34" charset="0"/>
                <a:buChar char="-"/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GB" altLang="fr-FR" sz="1600" dirty="0" err="1">
                  <a:solidFill>
                    <a:schemeClr val="bg1"/>
                  </a:solidFill>
                </a:rPr>
                <a:t>Preven</a:t>
              </a:r>
              <a:r>
                <a:rPr lang="cs-CZ" altLang="fr-FR" sz="1600" dirty="0" err="1">
                  <a:solidFill>
                    <a:schemeClr val="bg1"/>
                  </a:solidFill>
                </a:rPr>
                <a:t>ce</a:t>
              </a:r>
              <a:r>
                <a:rPr lang="cs-CZ" altLang="fr-FR" sz="1600" dirty="0">
                  <a:solidFill>
                    <a:schemeClr val="bg1"/>
                  </a:solidFill>
                </a:rPr>
                <a:t> roztavení jádra</a:t>
              </a:r>
              <a:endParaRPr lang="en-GB" altLang="fr-FR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Group 21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3038254" y="1647993"/>
              <a:ext cx="434975" cy="425450"/>
              <a:chOff x="187" y="596"/>
              <a:chExt cx="297" cy="268"/>
            </a:xfrm>
          </p:grpSpPr>
          <p:sp>
            <p:nvSpPr>
              <p:cNvPr id="21" name="Text Box 15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87" y="596"/>
                <a:ext cx="293" cy="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>
                <a:lvl1pPr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2060"/>
                  </a:buClr>
                  <a:buSzPct val="121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002060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2060"/>
                  </a:buClr>
                  <a:buFont typeface="Symbol" pitchFamily="18" charset="2"/>
                  <a:buChar char="·"/>
                  <a:defRPr sz="12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2060"/>
                  </a:buClr>
                  <a:buFont typeface="Arial" pitchFamily="34" charset="0"/>
                  <a:buChar char="-"/>
                  <a:defRPr sz="10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­"/>
                  <a:defRPr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­"/>
                  <a:defRPr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­"/>
                  <a:defRPr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­"/>
                  <a:defRPr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­"/>
                  <a:defRPr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GB" altLang="fr-FR" sz="200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</a:p>
            </p:txBody>
          </p:sp>
          <p:sp>
            <p:nvSpPr>
              <p:cNvPr id="22" name="Freeform 16"/>
              <p:cNvSpPr>
                <a:spLocks noChangeAspect="1" noEditPoint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92" y="596"/>
                <a:ext cx="292" cy="268"/>
              </a:xfrm>
              <a:custGeom>
                <a:avLst/>
                <a:gdLst>
                  <a:gd name="T0" fmla="*/ 11608484 w 335"/>
                  <a:gd name="T1" fmla="*/ 559978 h 333"/>
                  <a:gd name="T2" fmla="*/ 11608484 w 335"/>
                  <a:gd name="T3" fmla="*/ 559978 h 333"/>
                  <a:gd name="T4" fmla="*/ 11608484 w 335"/>
                  <a:gd name="T5" fmla="*/ 559978 h 333"/>
                  <a:gd name="T6" fmla="*/ 11608484 w 335"/>
                  <a:gd name="T7" fmla="*/ 559978 h 333"/>
                  <a:gd name="T8" fmla="*/ 11608484 w 335"/>
                  <a:gd name="T9" fmla="*/ 559978 h 333"/>
                  <a:gd name="T10" fmla="*/ 11608484 w 335"/>
                  <a:gd name="T11" fmla="*/ 559978 h 333"/>
                  <a:gd name="T12" fmla="*/ 11608484 w 335"/>
                  <a:gd name="T13" fmla="*/ 559978 h 333"/>
                  <a:gd name="T14" fmla="*/ 11608484 w 335"/>
                  <a:gd name="T15" fmla="*/ 559978 h 333"/>
                  <a:gd name="T16" fmla="*/ 11608484 w 335"/>
                  <a:gd name="T17" fmla="*/ 559978 h 333"/>
                  <a:gd name="T18" fmla="*/ 11608484 w 335"/>
                  <a:gd name="T19" fmla="*/ 559978 h 333"/>
                  <a:gd name="T20" fmla="*/ 11608484 w 335"/>
                  <a:gd name="T21" fmla="*/ 559978 h 333"/>
                  <a:gd name="T22" fmla="*/ 11608484 w 335"/>
                  <a:gd name="T23" fmla="*/ 559978 h 333"/>
                  <a:gd name="T24" fmla="*/ 11608484 w 335"/>
                  <a:gd name="T25" fmla="*/ 559978 h 333"/>
                  <a:gd name="T26" fmla="*/ 11608484 w 335"/>
                  <a:gd name="T27" fmla="*/ 559978 h 333"/>
                  <a:gd name="T28" fmla="*/ 11608484 w 335"/>
                  <a:gd name="T29" fmla="*/ 559978 h 333"/>
                  <a:gd name="T30" fmla="*/ 11608484 w 335"/>
                  <a:gd name="T31" fmla="*/ 559978 h 333"/>
                  <a:gd name="T32" fmla="*/ 11608484 w 335"/>
                  <a:gd name="T33" fmla="*/ 559978 h 333"/>
                  <a:gd name="T34" fmla="*/ 11608484 w 335"/>
                  <a:gd name="T35" fmla="*/ 559978 h 333"/>
                  <a:gd name="T36" fmla="*/ 11608484 w 335"/>
                  <a:gd name="T37" fmla="*/ 559978 h 333"/>
                  <a:gd name="T38" fmla="*/ 11608484 w 335"/>
                  <a:gd name="T39" fmla="*/ 559978 h 333"/>
                  <a:gd name="T40" fmla="*/ 11608484 w 335"/>
                  <a:gd name="T41" fmla="*/ 559978 h 333"/>
                  <a:gd name="T42" fmla="*/ 11608484 w 335"/>
                  <a:gd name="T43" fmla="*/ 559978 h 333"/>
                  <a:gd name="T44" fmla="*/ 11608484 w 335"/>
                  <a:gd name="T45" fmla="*/ 559978 h 333"/>
                  <a:gd name="T46" fmla="*/ 11608484 w 335"/>
                  <a:gd name="T47" fmla="*/ 0 h 333"/>
                  <a:gd name="T48" fmla="*/ 11608484 w 335"/>
                  <a:gd name="T49" fmla="*/ 0 h 333"/>
                  <a:gd name="T50" fmla="*/ 11608484 w 335"/>
                  <a:gd name="T51" fmla="*/ 559978 h 333"/>
                  <a:gd name="T52" fmla="*/ 11608484 w 335"/>
                  <a:gd name="T53" fmla="*/ 559978 h 333"/>
                  <a:gd name="T54" fmla="*/ 11608484 w 335"/>
                  <a:gd name="T55" fmla="*/ 559978 h 333"/>
                  <a:gd name="T56" fmla="*/ 11608484 w 335"/>
                  <a:gd name="T57" fmla="*/ 559978 h 333"/>
                  <a:gd name="T58" fmla="*/ 11608484 w 335"/>
                  <a:gd name="T59" fmla="*/ 559978 h 333"/>
                  <a:gd name="T60" fmla="*/ 11608484 w 335"/>
                  <a:gd name="T61" fmla="*/ 559978 h 333"/>
                  <a:gd name="T62" fmla="*/ 11608484 w 335"/>
                  <a:gd name="T63" fmla="*/ 559978 h 333"/>
                  <a:gd name="T64" fmla="*/ 11608484 w 335"/>
                  <a:gd name="T65" fmla="*/ 559978 h 333"/>
                  <a:gd name="T66" fmla="*/ 11608484 w 335"/>
                  <a:gd name="T67" fmla="*/ 559978 h 333"/>
                  <a:gd name="T68" fmla="*/ 11608484 w 335"/>
                  <a:gd name="T69" fmla="*/ 559978 h 333"/>
                  <a:gd name="T70" fmla="*/ 11608484 w 335"/>
                  <a:gd name="T71" fmla="*/ 559978 h 333"/>
                  <a:gd name="T72" fmla="*/ 11608484 w 335"/>
                  <a:gd name="T73" fmla="*/ 559978 h 333"/>
                  <a:gd name="T74" fmla="*/ 11608484 w 335"/>
                  <a:gd name="T75" fmla="*/ 559978 h 333"/>
                  <a:gd name="T76" fmla="*/ 11608484 w 335"/>
                  <a:gd name="T77" fmla="*/ 559978 h 333"/>
                  <a:gd name="T78" fmla="*/ 11608484 w 335"/>
                  <a:gd name="T79" fmla="*/ 559978 h 333"/>
                  <a:gd name="T80" fmla="*/ 11608484 w 335"/>
                  <a:gd name="T81" fmla="*/ 559978 h 333"/>
                  <a:gd name="T82" fmla="*/ 11608484 w 335"/>
                  <a:gd name="T83" fmla="*/ 559978 h 333"/>
                  <a:gd name="T84" fmla="*/ 11608484 w 335"/>
                  <a:gd name="T85" fmla="*/ 559978 h 333"/>
                  <a:gd name="T86" fmla="*/ 0 w 335"/>
                  <a:gd name="T87" fmla="*/ 559978 h 333"/>
                  <a:gd name="T88" fmla="*/ 0 w 335"/>
                  <a:gd name="T89" fmla="*/ 559978 h 333"/>
                  <a:gd name="T90" fmla="*/ 11608484 w 335"/>
                  <a:gd name="T91" fmla="*/ 559978 h 333"/>
                  <a:gd name="T92" fmla="*/ 11608484 w 335"/>
                  <a:gd name="T93" fmla="*/ 559978 h 333"/>
                  <a:gd name="T94" fmla="*/ 11608484 w 335"/>
                  <a:gd name="T95" fmla="*/ 559978 h 333"/>
                  <a:gd name="T96" fmla="*/ 11608484 w 335"/>
                  <a:gd name="T97" fmla="*/ 559978 h 333"/>
                  <a:gd name="T98" fmla="*/ 11608484 w 335"/>
                  <a:gd name="T99" fmla="*/ 559978 h 333"/>
                  <a:gd name="T100" fmla="*/ 11608484 w 335"/>
                  <a:gd name="T101" fmla="*/ 559978 h 333"/>
                  <a:gd name="T102" fmla="*/ 11608484 w 335"/>
                  <a:gd name="T103" fmla="*/ 559978 h 333"/>
                  <a:gd name="T104" fmla="*/ 11608484 w 335"/>
                  <a:gd name="T105" fmla="*/ 0 h 3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35"/>
                  <a:gd name="T160" fmla="*/ 0 h 333"/>
                  <a:gd name="T161" fmla="*/ 335 w 335"/>
                  <a:gd name="T162" fmla="*/ 333 h 3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35" h="333">
                    <a:moveTo>
                      <a:pt x="134" y="49"/>
                    </a:moveTo>
                    <a:lnTo>
                      <a:pt x="112" y="52"/>
                    </a:lnTo>
                    <a:lnTo>
                      <a:pt x="92" y="60"/>
                    </a:lnTo>
                    <a:lnTo>
                      <a:pt x="75" y="73"/>
                    </a:lnTo>
                    <a:lnTo>
                      <a:pt x="62" y="91"/>
                    </a:lnTo>
                    <a:lnTo>
                      <a:pt x="54" y="111"/>
                    </a:lnTo>
                    <a:lnTo>
                      <a:pt x="50" y="133"/>
                    </a:lnTo>
                    <a:lnTo>
                      <a:pt x="50" y="200"/>
                    </a:lnTo>
                    <a:lnTo>
                      <a:pt x="54" y="222"/>
                    </a:lnTo>
                    <a:lnTo>
                      <a:pt x="62" y="242"/>
                    </a:lnTo>
                    <a:lnTo>
                      <a:pt x="75" y="260"/>
                    </a:lnTo>
                    <a:lnTo>
                      <a:pt x="92" y="273"/>
                    </a:lnTo>
                    <a:lnTo>
                      <a:pt x="112" y="281"/>
                    </a:lnTo>
                    <a:lnTo>
                      <a:pt x="134" y="284"/>
                    </a:lnTo>
                    <a:lnTo>
                      <a:pt x="202" y="284"/>
                    </a:lnTo>
                    <a:lnTo>
                      <a:pt x="224" y="281"/>
                    </a:lnTo>
                    <a:lnTo>
                      <a:pt x="244" y="273"/>
                    </a:lnTo>
                    <a:lnTo>
                      <a:pt x="262" y="260"/>
                    </a:lnTo>
                    <a:lnTo>
                      <a:pt x="274" y="242"/>
                    </a:lnTo>
                    <a:lnTo>
                      <a:pt x="283" y="222"/>
                    </a:lnTo>
                    <a:lnTo>
                      <a:pt x="286" y="200"/>
                    </a:lnTo>
                    <a:lnTo>
                      <a:pt x="286" y="49"/>
                    </a:lnTo>
                    <a:lnTo>
                      <a:pt x="134" y="49"/>
                    </a:lnTo>
                    <a:close/>
                    <a:moveTo>
                      <a:pt x="134" y="0"/>
                    </a:moveTo>
                    <a:lnTo>
                      <a:pt x="335" y="0"/>
                    </a:lnTo>
                    <a:lnTo>
                      <a:pt x="335" y="209"/>
                    </a:lnTo>
                    <a:lnTo>
                      <a:pt x="334" y="209"/>
                    </a:lnTo>
                    <a:lnTo>
                      <a:pt x="333" y="227"/>
                    </a:lnTo>
                    <a:lnTo>
                      <a:pt x="325" y="252"/>
                    </a:lnTo>
                    <a:lnTo>
                      <a:pt x="313" y="274"/>
                    </a:lnTo>
                    <a:lnTo>
                      <a:pt x="296" y="294"/>
                    </a:lnTo>
                    <a:lnTo>
                      <a:pt x="276" y="311"/>
                    </a:lnTo>
                    <a:lnTo>
                      <a:pt x="254" y="323"/>
                    </a:lnTo>
                    <a:lnTo>
                      <a:pt x="228" y="331"/>
                    </a:lnTo>
                    <a:lnTo>
                      <a:pt x="202" y="333"/>
                    </a:lnTo>
                    <a:lnTo>
                      <a:pt x="134" y="333"/>
                    </a:lnTo>
                    <a:lnTo>
                      <a:pt x="107" y="331"/>
                    </a:lnTo>
                    <a:lnTo>
                      <a:pt x="82" y="323"/>
                    </a:lnTo>
                    <a:lnTo>
                      <a:pt x="59" y="311"/>
                    </a:lnTo>
                    <a:lnTo>
                      <a:pt x="40" y="294"/>
                    </a:lnTo>
                    <a:lnTo>
                      <a:pt x="24" y="274"/>
                    </a:lnTo>
                    <a:lnTo>
                      <a:pt x="12" y="252"/>
                    </a:lnTo>
                    <a:lnTo>
                      <a:pt x="4" y="227"/>
                    </a:lnTo>
                    <a:lnTo>
                      <a:pt x="0" y="200"/>
                    </a:lnTo>
                    <a:lnTo>
                      <a:pt x="0" y="133"/>
                    </a:lnTo>
                    <a:lnTo>
                      <a:pt x="4" y="107"/>
                    </a:lnTo>
                    <a:lnTo>
                      <a:pt x="12" y="81"/>
                    </a:lnTo>
                    <a:lnTo>
                      <a:pt x="24" y="58"/>
                    </a:lnTo>
                    <a:lnTo>
                      <a:pt x="40" y="39"/>
                    </a:lnTo>
                    <a:lnTo>
                      <a:pt x="59" y="22"/>
                    </a:lnTo>
                    <a:lnTo>
                      <a:pt x="82" y="10"/>
                    </a:lnTo>
                    <a:lnTo>
                      <a:pt x="107" y="2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>
                  <a:ln>
                    <a:solidFill>
                      <a:schemeClr val="accent2"/>
                    </a:solidFill>
                  </a:ln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4064" y="1991125"/>
            <a:ext cx="2762250" cy="4318195"/>
            <a:chOff x="24064" y="1991125"/>
            <a:chExt cx="2762250" cy="4318195"/>
          </a:xfrm>
        </p:grpSpPr>
        <p:sp>
          <p:nvSpPr>
            <p:cNvPr id="24" name="AutoShap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 rot="10800000">
              <a:off x="592389" y="2905525"/>
              <a:ext cx="2039938" cy="190500"/>
            </a:xfrm>
            <a:prstGeom prst="triangle">
              <a:avLst>
                <a:gd name="adj" fmla="val 50000"/>
              </a:avLst>
            </a:prstGeom>
            <a:solidFill>
              <a:srgbClr val="B2B2B2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B7816"/>
                </a:buClr>
                <a:buFont typeface="ZapfDingbats" pitchFamily="82" charset="0"/>
                <a:buBlip>
                  <a:blip r:embed="rId20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2510F"/>
                </a:buClr>
                <a:buFont typeface="Wingdings 2" pitchFamily="18" charset="2"/>
                <a:buChar char="®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C80404"/>
                </a:buClr>
                <a:buSzPct val="85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AU" altLang="fr-FR" sz="1400" dirty="0"/>
            </a:p>
          </p:txBody>
        </p:sp>
        <p:sp>
          <p:nvSpPr>
            <p:cNvPr id="25" name="AutoShape 7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23528" y="3068960"/>
              <a:ext cx="2462786" cy="1062115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chemeClr val="accent2">
                  <a:lumMod val="75000"/>
                </a:schemeClr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177800" eaLnBrk="0" hangingPunct="0">
                <a:spcBef>
                  <a:spcPct val="20000"/>
                </a:spcBef>
                <a:spcAft>
                  <a:spcPct val="20000"/>
                </a:spcAft>
                <a:buClr>
                  <a:srgbClr val="002060"/>
                </a:buClr>
                <a:buSzPct val="121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10000"/>
                </a:spcAft>
                <a:buClr>
                  <a:srgbClr val="002060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20000"/>
                </a:spcAft>
                <a:buClr>
                  <a:srgbClr val="002060"/>
                </a:buClr>
                <a:buFont typeface="Symbol" pitchFamily="18" charset="2"/>
                <a:buChar char="·"/>
                <a:defRPr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20000"/>
                </a:spcAft>
                <a:buClr>
                  <a:srgbClr val="002060"/>
                </a:buClr>
                <a:buFont typeface="Arial" pitchFamily="34" charset="0"/>
                <a:buChar char="-"/>
                <a:defRPr sz="1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cs-CZ" altLang="fr-FR" sz="1400" dirty="0">
                  <a:solidFill>
                    <a:schemeClr val="accent2">
                      <a:lumMod val="75000"/>
                    </a:schemeClr>
                  </a:solidFill>
                </a:rPr>
                <a:t>Vysoká strukturní odolnost</a:t>
              </a:r>
              <a:endParaRPr lang="en-US" altLang="fr-FR" sz="14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cs-CZ" altLang="fr-FR" sz="1400" dirty="0">
                  <a:solidFill>
                    <a:schemeClr val="accent2">
                      <a:lumMod val="75000"/>
                    </a:schemeClr>
                  </a:solidFill>
                </a:rPr>
                <a:t>Duplicitní bezpečnostní </a:t>
              </a:r>
              <a:r>
                <a:rPr lang="en-US" altLang="fr-FR" sz="1400" dirty="0">
                  <a:solidFill>
                    <a:schemeClr val="accent2">
                      <a:lumMod val="75000"/>
                    </a:schemeClr>
                  </a:solidFill>
                </a:rPr>
                <a:t>s</a:t>
              </a:r>
              <a:r>
                <a:rPr lang="cs-CZ" altLang="fr-FR" sz="1400" dirty="0" err="1">
                  <a:solidFill>
                    <a:schemeClr val="accent2">
                      <a:lumMod val="75000"/>
                    </a:schemeClr>
                  </a:solidFill>
                </a:rPr>
                <a:t>ystémy</a:t>
              </a:r>
              <a:endParaRPr lang="en-US" altLang="fr-FR" sz="14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cs-CZ" altLang="fr-FR" sz="1400" dirty="0">
                  <a:solidFill>
                    <a:srgbClr val="262673"/>
                  </a:solidFill>
                </a:rPr>
                <a:t>Fyzické oddělení</a:t>
              </a:r>
              <a:endParaRPr lang="en-US" altLang="fr-FR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26" name="Groupe 3"/>
            <p:cNvGrpSpPr/>
            <p:nvPr/>
          </p:nvGrpSpPr>
          <p:grpSpPr>
            <a:xfrm>
              <a:off x="24064" y="1991125"/>
              <a:ext cx="2727325" cy="838200"/>
              <a:chOff x="6102350" y="1609725"/>
              <a:chExt cx="2727325" cy="838200"/>
            </a:xfrm>
          </p:grpSpPr>
          <p:sp>
            <p:nvSpPr>
              <p:cNvPr id="29" name="Text Box 21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6548438" y="1622425"/>
                <a:ext cx="2281237" cy="8255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tIns="0" bIns="0" anchor="ctr"/>
              <a:lstStyle>
                <a:lvl1pPr eaLnBrk="0" hangingPunct="0">
                  <a:lnSpc>
                    <a:spcPts val="3100"/>
                  </a:lnSpc>
                  <a:spcBef>
                    <a:spcPct val="20000"/>
                  </a:spcBef>
                  <a:buClr>
                    <a:srgbClr val="1B7816"/>
                  </a:buClr>
                  <a:buFont typeface="ZapfDingbats" pitchFamily="82" charset="0"/>
                  <a:buBlip>
                    <a:blip r:embed="rId20"/>
                  </a:buBlip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lnSpc>
                    <a:spcPts val="3100"/>
                  </a:lnSpc>
                  <a:spcBef>
                    <a:spcPct val="20000"/>
                  </a:spcBef>
                  <a:buClr>
                    <a:srgbClr val="12510F"/>
                  </a:buClr>
                  <a:buFont typeface="Wingdings 2" pitchFamily="18" charset="2"/>
                  <a:buChar char="®"/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lnSpc>
                    <a:spcPts val="3100"/>
                  </a:lnSpc>
                  <a:spcBef>
                    <a:spcPct val="20000"/>
                  </a:spcBef>
                  <a:buClr>
                    <a:srgbClr val="F2C520"/>
                  </a:buClr>
                  <a:buSzPct val="85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lnSpc>
                    <a:spcPts val="3100"/>
                  </a:lnSpc>
                  <a:spcBef>
                    <a:spcPct val="20000"/>
                  </a:spcBef>
                  <a:buClr>
                    <a:srgbClr val="C80404"/>
                  </a:buClr>
                  <a:buSzPct val="85000"/>
                  <a:buFont typeface="Arial" pitchFamily="34" charset="0"/>
                  <a:buChar char="-"/>
                  <a:defRPr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lnSpc>
                    <a:spcPts val="3100"/>
                  </a:lnSpc>
                  <a:spcBef>
                    <a:spcPct val="20000"/>
                  </a:spcBef>
                  <a:buClr>
                    <a:srgbClr val="F2C520"/>
                  </a:buClr>
                  <a:buSzPct val="85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lnSpc>
                    <a:spcPts val="31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2C520"/>
                  </a:buClr>
                  <a:buSzPct val="85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lnSpc>
                    <a:spcPts val="31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2C520"/>
                  </a:buClr>
                  <a:buSzPct val="85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lnSpc>
                    <a:spcPts val="31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2C520"/>
                  </a:buClr>
                  <a:buSzPct val="85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lnSpc>
                    <a:spcPts val="31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2C520"/>
                  </a:buClr>
                  <a:buSzPct val="85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fr-FR" sz="1600" dirty="0">
                    <a:solidFill>
                      <a:schemeClr val="bg1"/>
                    </a:solidFill>
                  </a:rPr>
                  <a:t>Kontrola incidentů / havárií / nebezpečí</a:t>
                </a:r>
                <a:endParaRPr lang="en-GB" altLang="fr-FR" sz="16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0" name="Group 17"/>
              <p:cNvGrpSpPr>
                <a:grpSpLocks/>
              </p:cNvGrpSpPr>
              <p:nvPr/>
            </p:nvGrpSpPr>
            <p:grpSpPr bwMode="auto">
              <a:xfrm>
                <a:off x="6102350" y="1609725"/>
                <a:ext cx="434975" cy="441325"/>
                <a:chOff x="4604" y="566"/>
                <a:chExt cx="297" cy="278"/>
              </a:xfrm>
            </p:grpSpPr>
            <p:sp>
              <p:nvSpPr>
                <p:cNvPr id="31" name="Text Box 19"/>
                <p:cNvSpPr txBox="1"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4608" y="566"/>
                  <a:ext cx="293" cy="2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/>
                <a:lstStyle>
                  <a:lvl1pPr eaLnBrk="0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002060"/>
                    </a:buClr>
                    <a:buSzPct val="121000"/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spcAft>
                      <a:spcPct val="10000"/>
                    </a:spcAft>
                    <a:buClr>
                      <a:srgbClr val="002060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002060"/>
                    </a:buClr>
                    <a:buFont typeface="Symbol" pitchFamily="18" charset="2"/>
                    <a:buChar char="·"/>
                    <a:defRPr sz="12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002060"/>
                    </a:buClr>
                    <a:buFont typeface="Arial" pitchFamily="34" charset="0"/>
                    <a:buChar char="-"/>
                    <a:defRPr sz="10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­"/>
                    <a:defRPr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­"/>
                    <a:defRPr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­"/>
                    <a:defRPr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­"/>
                    <a:defRPr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­"/>
                    <a:defRPr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GB" altLang="fr-FR" sz="20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A</a:t>
                  </a:r>
                </a:p>
              </p:txBody>
            </p:sp>
            <p:sp>
              <p:nvSpPr>
                <p:cNvPr id="32" name="Freeform 20"/>
                <p:cNvSpPr>
                  <a:spLocks noChangeAspect="1" noEditPoint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4604" y="576"/>
                  <a:ext cx="292" cy="268"/>
                </a:xfrm>
                <a:custGeom>
                  <a:avLst/>
                  <a:gdLst>
                    <a:gd name="T0" fmla="*/ 11608484 w 335"/>
                    <a:gd name="T1" fmla="*/ 559978 h 333"/>
                    <a:gd name="T2" fmla="*/ 11608484 w 335"/>
                    <a:gd name="T3" fmla="*/ 559978 h 333"/>
                    <a:gd name="T4" fmla="*/ 11608484 w 335"/>
                    <a:gd name="T5" fmla="*/ 559978 h 333"/>
                    <a:gd name="T6" fmla="*/ 11608484 w 335"/>
                    <a:gd name="T7" fmla="*/ 559978 h 333"/>
                    <a:gd name="T8" fmla="*/ 11608484 w 335"/>
                    <a:gd name="T9" fmla="*/ 559978 h 333"/>
                    <a:gd name="T10" fmla="*/ 11608484 w 335"/>
                    <a:gd name="T11" fmla="*/ 559978 h 333"/>
                    <a:gd name="T12" fmla="*/ 11608484 w 335"/>
                    <a:gd name="T13" fmla="*/ 559978 h 333"/>
                    <a:gd name="T14" fmla="*/ 11608484 w 335"/>
                    <a:gd name="T15" fmla="*/ 559978 h 333"/>
                    <a:gd name="T16" fmla="*/ 11608484 w 335"/>
                    <a:gd name="T17" fmla="*/ 559978 h 333"/>
                    <a:gd name="T18" fmla="*/ 11608484 w 335"/>
                    <a:gd name="T19" fmla="*/ 559978 h 333"/>
                    <a:gd name="T20" fmla="*/ 11608484 w 335"/>
                    <a:gd name="T21" fmla="*/ 559978 h 333"/>
                    <a:gd name="T22" fmla="*/ 11608484 w 335"/>
                    <a:gd name="T23" fmla="*/ 559978 h 333"/>
                    <a:gd name="T24" fmla="*/ 11608484 w 335"/>
                    <a:gd name="T25" fmla="*/ 559978 h 333"/>
                    <a:gd name="T26" fmla="*/ 11608484 w 335"/>
                    <a:gd name="T27" fmla="*/ 559978 h 333"/>
                    <a:gd name="T28" fmla="*/ 11608484 w 335"/>
                    <a:gd name="T29" fmla="*/ 559978 h 333"/>
                    <a:gd name="T30" fmla="*/ 11608484 w 335"/>
                    <a:gd name="T31" fmla="*/ 559978 h 333"/>
                    <a:gd name="T32" fmla="*/ 11608484 w 335"/>
                    <a:gd name="T33" fmla="*/ 559978 h 333"/>
                    <a:gd name="T34" fmla="*/ 11608484 w 335"/>
                    <a:gd name="T35" fmla="*/ 559978 h 333"/>
                    <a:gd name="T36" fmla="*/ 11608484 w 335"/>
                    <a:gd name="T37" fmla="*/ 559978 h 333"/>
                    <a:gd name="T38" fmla="*/ 11608484 w 335"/>
                    <a:gd name="T39" fmla="*/ 559978 h 333"/>
                    <a:gd name="T40" fmla="*/ 11608484 w 335"/>
                    <a:gd name="T41" fmla="*/ 559978 h 333"/>
                    <a:gd name="T42" fmla="*/ 11608484 w 335"/>
                    <a:gd name="T43" fmla="*/ 559978 h 333"/>
                    <a:gd name="T44" fmla="*/ 11608484 w 335"/>
                    <a:gd name="T45" fmla="*/ 559978 h 333"/>
                    <a:gd name="T46" fmla="*/ 11608484 w 335"/>
                    <a:gd name="T47" fmla="*/ 0 h 333"/>
                    <a:gd name="T48" fmla="*/ 11608484 w 335"/>
                    <a:gd name="T49" fmla="*/ 0 h 333"/>
                    <a:gd name="T50" fmla="*/ 11608484 w 335"/>
                    <a:gd name="T51" fmla="*/ 559978 h 333"/>
                    <a:gd name="T52" fmla="*/ 11608484 w 335"/>
                    <a:gd name="T53" fmla="*/ 559978 h 333"/>
                    <a:gd name="T54" fmla="*/ 11608484 w 335"/>
                    <a:gd name="T55" fmla="*/ 559978 h 333"/>
                    <a:gd name="T56" fmla="*/ 11608484 w 335"/>
                    <a:gd name="T57" fmla="*/ 559978 h 333"/>
                    <a:gd name="T58" fmla="*/ 11608484 w 335"/>
                    <a:gd name="T59" fmla="*/ 559978 h 333"/>
                    <a:gd name="T60" fmla="*/ 11608484 w 335"/>
                    <a:gd name="T61" fmla="*/ 559978 h 333"/>
                    <a:gd name="T62" fmla="*/ 11608484 w 335"/>
                    <a:gd name="T63" fmla="*/ 559978 h 333"/>
                    <a:gd name="T64" fmla="*/ 11608484 w 335"/>
                    <a:gd name="T65" fmla="*/ 559978 h 333"/>
                    <a:gd name="T66" fmla="*/ 11608484 w 335"/>
                    <a:gd name="T67" fmla="*/ 559978 h 333"/>
                    <a:gd name="T68" fmla="*/ 11608484 w 335"/>
                    <a:gd name="T69" fmla="*/ 559978 h 333"/>
                    <a:gd name="T70" fmla="*/ 11608484 w 335"/>
                    <a:gd name="T71" fmla="*/ 559978 h 333"/>
                    <a:gd name="T72" fmla="*/ 11608484 w 335"/>
                    <a:gd name="T73" fmla="*/ 559978 h 333"/>
                    <a:gd name="T74" fmla="*/ 11608484 w 335"/>
                    <a:gd name="T75" fmla="*/ 559978 h 333"/>
                    <a:gd name="T76" fmla="*/ 11608484 w 335"/>
                    <a:gd name="T77" fmla="*/ 559978 h 333"/>
                    <a:gd name="T78" fmla="*/ 11608484 w 335"/>
                    <a:gd name="T79" fmla="*/ 559978 h 333"/>
                    <a:gd name="T80" fmla="*/ 11608484 w 335"/>
                    <a:gd name="T81" fmla="*/ 559978 h 333"/>
                    <a:gd name="T82" fmla="*/ 11608484 w 335"/>
                    <a:gd name="T83" fmla="*/ 559978 h 333"/>
                    <a:gd name="T84" fmla="*/ 11608484 w 335"/>
                    <a:gd name="T85" fmla="*/ 559978 h 333"/>
                    <a:gd name="T86" fmla="*/ 0 w 335"/>
                    <a:gd name="T87" fmla="*/ 559978 h 333"/>
                    <a:gd name="T88" fmla="*/ 0 w 335"/>
                    <a:gd name="T89" fmla="*/ 559978 h 333"/>
                    <a:gd name="T90" fmla="*/ 11608484 w 335"/>
                    <a:gd name="T91" fmla="*/ 559978 h 333"/>
                    <a:gd name="T92" fmla="*/ 11608484 w 335"/>
                    <a:gd name="T93" fmla="*/ 559978 h 333"/>
                    <a:gd name="T94" fmla="*/ 11608484 w 335"/>
                    <a:gd name="T95" fmla="*/ 559978 h 333"/>
                    <a:gd name="T96" fmla="*/ 11608484 w 335"/>
                    <a:gd name="T97" fmla="*/ 559978 h 333"/>
                    <a:gd name="T98" fmla="*/ 11608484 w 335"/>
                    <a:gd name="T99" fmla="*/ 559978 h 333"/>
                    <a:gd name="T100" fmla="*/ 11608484 w 335"/>
                    <a:gd name="T101" fmla="*/ 559978 h 333"/>
                    <a:gd name="T102" fmla="*/ 11608484 w 335"/>
                    <a:gd name="T103" fmla="*/ 559978 h 333"/>
                    <a:gd name="T104" fmla="*/ 11608484 w 335"/>
                    <a:gd name="T105" fmla="*/ 0 h 33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35"/>
                    <a:gd name="T160" fmla="*/ 0 h 333"/>
                    <a:gd name="T161" fmla="*/ 335 w 335"/>
                    <a:gd name="T162" fmla="*/ 333 h 33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35" h="333">
                      <a:moveTo>
                        <a:pt x="134" y="49"/>
                      </a:moveTo>
                      <a:lnTo>
                        <a:pt x="112" y="52"/>
                      </a:lnTo>
                      <a:lnTo>
                        <a:pt x="92" y="60"/>
                      </a:lnTo>
                      <a:lnTo>
                        <a:pt x="75" y="73"/>
                      </a:lnTo>
                      <a:lnTo>
                        <a:pt x="62" y="91"/>
                      </a:lnTo>
                      <a:lnTo>
                        <a:pt x="54" y="111"/>
                      </a:lnTo>
                      <a:lnTo>
                        <a:pt x="50" y="133"/>
                      </a:lnTo>
                      <a:lnTo>
                        <a:pt x="50" y="200"/>
                      </a:lnTo>
                      <a:lnTo>
                        <a:pt x="54" y="222"/>
                      </a:lnTo>
                      <a:lnTo>
                        <a:pt x="62" y="242"/>
                      </a:lnTo>
                      <a:lnTo>
                        <a:pt x="75" y="260"/>
                      </a:lnTo>
                      <a:lnTo>
                        <a:pt x="92" y="273"/>
                      </a:lnTo>
                      <a:lnTo>
                        <a:pt x="112" y="281"/>
                      </a:lnTo>
                      <a:lnTo>
                        <a:pt x="134" y="284"/>
                      </a:lnTo>
                      <a:lnTo>
                        <a:pt x="202" y="284"/>
                      </a:lnTo>
                      <a:lnTo>
                        <a:pt x="224" y="281"/>
                      </a:lnTo>
                      <a:lnTo>
                        <a:pt x="244" y="273"/>
                      </a:lnTo>
                      <a:lnTo>
                        <a:pt x="262" y="260"/>
                      </a:lnTo>
                      <a:lnTo>
                        <a:pt x="274" y="242"/>
                      </a:lnTo>
                      <a:lnTo>
                        <a:pt x="283" y="222"/>
                      </a:lnTo>
                      <a:lnTo>
                        <a:pt x="286" y="200"/>
                      </a:lnTo>
                      <a:lnTo>
                        <a:pt x="286" y="49"/>
                      </a:lnTo>
                      <a:lnTo>
                        <a:pt x="134" y="49"/>
                      </a:lnTo>
                      <a:close/>
                      <a:moveTo>
                        <a:pt x="134" y="0"/>
                      </a:moveTo>
                      <a:lnTo>
                        <a:pt x="335" y="0"/>
                      </a:lnTo>
                      <a:lnTo>
                        <a:pt x="335" y="209"/>
                      </a:lnTo>
                      <a:lnTo>
                        <a:pt x="334" y="209"/>
                      </a:lnTo>
                      <a:lnTo>
                        <a:pt x="333" y="227"/>
                      </a:lnTo>
                      <a:lnTo>
                        <a:pt x="325" y="252"/>
                      </a:lnTo>
                      <a:lnTo>
                        <a:pt x="313" y="274"/>
                      </a:lnTo>
                      <a:lnTo>
                        <a:pt x="296" y="294"/>
                      </a:lnTo>
                      <a:lnTo>
                        <a:pt x="276" y="311"/>
                      </a:lnTo>
                      <a:lnTo>
                        <a:pt x="254" y="323"/>
                      </a:lnTo>
                      <a:lnTo>
                        <a:pt x="228" y="331"/>
                      </a:lnTo>
                      <a:lnTo>
                        <a:pt x="202" y="333"/>
                      </a:lnTo>
                      <a:lnTo>
                        <a:pt x="134" y="333"/>
                      </a:lnTo>
                      <a:lnTo>
                        <a:pt x="107" y="331"/>
                      </a:lnTo>
                      <a:lnTo>
                        <a:pt x="82" y="323"/>
                      </a:lnTo>
                      <a:lnTo>
                        <a:pt x="59" y="311"/>
                      </a:lnTo>
                      <a:lnTo>
                        <a:pt x="40" y="294"/>
                      </a:lnTo>
                      <a:lnTo>
                        <a:pt x="24" y="274"/>
                      </a:lnTo>
                      <a:lnTo>
                        <a:pt x="12" y="252"/>
                      </a:lnTo>
                      <a:lnTo>
                        <a:pt x="4" y="227"/>
                      </a:lnTo>
                      <a:lnTo>
                        <a:pt x="0" y="200"/>
                      </a:lnTo>
                      <a:lnTo>
                        <a:pt x="0" y="133"/>
                      </a:lnTo>
                      <a:lnTo>
                        <a:pt x="4" y="107"/>
                      </a:lnTo>
                      <a:lnTo>
                        <a:pt x="12" y="81"/>
                      </a:lnTo>
                      <a:lnTo>
                        <a:pt x="24" y="58"/>
                      </a:lnTo>
                      <a:lnTo>
                        <a:pt x="40" y="39"/>
                      </a:lnTo>
                      <a:lnTo>
                        <a:pt x="59" y="22"/>
                      </a:lnTo>
                      <a:lnTo>
                        <a:pt x="82" y="10"/>
                      </a:lnTo>
                      <a:lnTo>
                        <a:pt x="107" y="2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 dirty="0"/>
                </a:p>
              </p:txBody>
            </p:sp>
          </p:grpSp>
        </p:grpSp>
        <p:sp useBgFill="1">
          <p:nvSpPr>
            <p:cNvPr id="27" name="Rectangle 26"/>
            <p:cNvSpPr/>
            <p:nvPr/>
          </p:nvSpPr>
          <p:spPr>
            <a:xfrm>
              <a:off x="360614" y="5712225"/>
              <a:ext cx="2390775" cy="3413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B7816"/>
                </a:buClr>
                <a:buFont typeface="ZapfDingbats" pitchFamily="82" charset="0"/>
                <a:buBlip>
                  <a:blip r:embed="rId20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2510F"/>
                </a:buClr>
                <a:buFont typeface="Wingdings 2" pitchFamily="18" charset="2"/>
                <a:buChar char="®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C80404"/>
                </a:buClr>
                <a:buSzPct val="85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fr-FR" altLang="fr-FR" sz="1800" dirty="0">
                <a:solidFill>
                  <a:srgbClr val="FFFFFF"/>
                </a:solidFill>
              </a:endParaRPr>
            </a:p>
          </p:txBody>
        </p:sp>
        <p:pic>
          <p:nvPicPr>
            <p:cNvPr id="28" name="Picture 25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4167336"/>
              <a:ext cx="1562100" cy="2141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797E00"/>
                    </a:outerShdw>
                  </a:effectLst>
                </a14:hiddenEffects>
              </a:ext>
            </a:extLst>
          </p:spPr>
        </p:pic>
      </p:grpSp>
      <p:pic>
        <p:nvPicPr>
          <p:cNvPr id="33" name="Picture 4" descr="industry-icon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8441" y="4066082"/>
            <a:ext cx="1360814" cy="136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5-Mechanical-draft-cooling-towers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4009" y="5301208"/>
            <a:ext cx="1628251" cy="93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854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Úspora a spolehlivost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Uvažuje se o </a:t>
            </a:r>
            <a:r>
              <a:rPr lang="en-GB" dirty="0"/>
              <a:t>&gt;</a:t>
            </a:r>
            <a:r>
              <a:rPr lang="cs-CZ" dirty="0"/>
              <a:t> </a:t>
            </a:r>
            <a:r>
              <a:rPr lang="en-GB" dirty="0"/>
              <a:t>60 </a:t>
            </a:r>
            <a:r>
              <a:rPr lang="cs-CZ" dirty="0"/>
              <a:t>letech provozu</a:t>
            </a:r>
            <a:endParaRPr lang="en-GB" dirty="0"/>
          </a:p>
          <a:p>
            <a:pPr lvl="1"/>
            <a:r>
              <a:rPr lang="cs-CZ" dirty="0"/>
              <a:t>Úspory při výstavbě</a:t>
            </a:r>
            <a:endParaRPr lang="en-GB" dirty="0"/>
          </a:p>
          <a:p>
            <a:pPr lvl="1"/>
            <a:r>
              <a:rPr lang="cs-CZ" dirty="0"/>
              <a:t>Maximalizace přínosů během doby životnosti</a:t>
            </a:r>
            <a:endParaRPr lang="en-GB" dirty="0"/>
          </a:p>
          <a:p>
            <a:pPr lvl="1"/>
            <a:endParaRPr lang="en-GB" dirty="0"/>
          </a:p>
          <a:p>
            <a:r>
              <a:rPr lang="cs-CZ" dirty="0"/>
              <a:t>Větší pozornost k provozu a údržbě</a:t>
            </a:r>
            <a:endParaRPr lang="en-GB" dirty="0"/>
          </a:p>
          <a:p>
            <a:pPr lvl="1"/>
            <a:r>
              <a:rPr lang="cs-CZ" dirty="0"/>
              <a:t>Životnost bloku</a:t>
            </a:r>
            <a:r>
              <a:rPr lang="en-GB" dirty="0"/>
              <a:t>: 60 </a:t>
            </a:r>
            <a:r>
              <a:rPr lang="cs-CZ" dirty="0"/>
              <a:t>let</a:t>
            </a:r>
            <a:endParaRPr lang="en-GB" dirty="0"/>
          </a:p>
          <a:p>
            <a:pPr lvl="1"/>
            <a:r>
              <a:rPr lang="cs-CZ" dirty="0"/>
              <a:t>Tepelná účinnost bloku</a:t>
            </a:r>
            <a:r>
              <a:rPr lang="en-GB" dirty="0"/>
              <a:t>: 35 – 37</a:t>
            </a:r>
            <a:r>
              <a:rPr lang="cs-CZ" dirty="0"/>
              <a:t> </a:t>
            </a:r>
            <a:r>
              <a:rPr lang="en-GB" dirty="0"/>
              <a:t>%</a:t>
            </a:r>
          </a:p>
          <a:p>
            <a:pPr lvl="1"/>
            <a:r>
              <a:rPr lang="cs-CZ" dirty="0"/>
              <a:t>Využitelnost bloku</a:t>
            </a:r>
            <a:r>
              <a:rPr lang="en-GB" dirty="0"/>
              <a:t>: &gt;</a:t>
            </a:r>
            <a:r>
              <a:rPr lang="cs-CZ" dirty="0"/>
              <a:t> </a:t>
            </a:r>
            <a:r>
              <a:rPr lang="en-GB" dirty="0"/>
              <a:t>92</a:t>
            </a:r>
            <a:r>
              <a:rPr lang="cs-CZ" dirty="0"/>
              <a:t> </a:t>
            </a:r>
            <a:r>
              <a:rPr lang="en-GB" dirty="0"/>
              <a:t>%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0404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" r="60490"/>
          <a:stretch>
            <a:fillRect/>
          </a:stretch>
        </p:blipFill>
        <p:spPr bwMode="auto">
          <a:xfrm>
            <a:off x="28575" y="1125538"/>
            <a:ext cx="2255838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4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fr-FR" sz="2800" dirty="0">
                <a:solidFill>
                  <a:srgbClr val="C80404"/>
                </a:solidFill>
              </a:rPr>
              <a:t>  </a:t>
            </a:r>
            <a:r>
              <a:rPr lang="cs-CZ" altLang="fr-FR" dirty="0"/>
              <a:t>V</a:t>
            </a:r>
            <a:r>
              <a:rPr lang="cs-CZ" altLang="fr-FR" sz="2800" dirty="0"/>
              <a:t>ysoká tepelná účinnost</a:t>
            </a:r>
            <a:endParaRPr lang="en-GB" altLang="fr-FR" sz="2800" dirty="0"/>
          </a:p>
        </p:txBody>
      </p:sp>
      <p:graphicFrame>
        <p:nvGraphicFramePr>
          <p:cNvPr id="104496" name="Group 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82951962"/>
              </p:ext>
            </p:extLst>
          </p:nvPr>
        </p:nvGraphicFramePr>
        <p:xfrm>
          <a:off x="2699792" y="1268760"/>
          <a:ext cx="6090195" cy="1920110"/>
        </p:xfrm>
        <a:graphic>
          <a:graphicData uri="http://schemas.openxmlformats.org/drawingml/2006/table">
            <a:tbl>
              <a:tblPr/>
              <a:tblGrid>
                <a:gridCol w="2075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0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38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3686"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endParaRPr kumimoji="0" lang="en-GB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7333" marR="117333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en-GB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ATMEA1</a:t>
                      </a:r>
                      <a:endParaRPr kumimoji="0" lang="en-GB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7333" marR="117333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cs-CZ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Běžně používaný </a:t>
                      </a:r>
                      <a:r>
                        <a:rPr kumimoji="0" lang="cs-CZ" alt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tlakovodní</a:t>
                      </a:r>
                      <a:r>
                        <a:rPr kumimoji="0" lang="cs-CZ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reaktor</a:t>
                      </a:r>
                      <a:endParaRPr kumimoji="0" lang="en-GB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7333" marR="117333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393"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en-GB" alt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</a:t>
                      </a:r>
                      <a:r>
                        <a:rPr kumimoji="0" lang="cs-CZ" alt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ktrický</a:t>
                      </a:r>
                      <a:r>
                        <a:rPr kumimoji="0" lang="cs-CZ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výkon</a:t>
                      </a:r>
                      <a:endParaRPr kumimoji="0" lang="en-GB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7333" marR="117333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cs-CZ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Třída </a:t>
                      </a:r>
                      <a:r>
                        <a:rPr kumimoji="0" lang="en-GB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cs-CZ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 </a:t>
                      </a:r>
                      <a:r>
                        <a:rPr kumimoji="0" lang="en-GB" alt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MWe</a:t>
                      </a:r>
                      <a:endParaRPr kumimoji="0" lang="en-GB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7333" marR="117333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cs-CZ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Třída </a:t>
                      </a:r>
                      <a:r>
                        <a:rPr kumimoji="0" lang="en-GB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cs-CZ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 </a:t>
                      </a:r>
                      <a:r>
                        <a:rPr kumimoji="0" lang="en-GB" alt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MWe</a:t>
                      </a:r>
                      <a:endParaRPr kumimoji="0" lang="en-GB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7333" marR="117333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393"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cs-CZ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Tepelný výkon</a:t>
                      </a:r>
                      <a:endParaRPr kumimoji="0" lang="en-GB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7333" marR="117333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en-GB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cs-CZ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 </a:t>
                      </a:r>
                      <a:r>
                        <a:rPr kumimoji="0" lang="en-GB" alt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MWth</a:t>
                      </a:r>
                      <a:endParaRPr kumimoji="0" lang="en-GB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7333" marR="117333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en-GB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cs-CZ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570 </a:t>
                      </a:r>
                      <a:r>
                        <a:rPr kumimoji="0" lang="en-GB" alt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MWth</a:t>
                      </a:r>
                      <a:endParaRPr kumimoji="0" lang="en-GB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7333" marR="117333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393"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cs-CZ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Účinnost bloku</a:t>
                      </a:r>
                      <a:endParaRPr kumimoji="0" lang="en-GB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7333" marR="117333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~36%</a:t>
                      </a:r>
                    </a:p>
                  </a:txBody>
                  <a:tcPr marL="117333" marR="117333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~33%</a:t>
                      </a:r>
                    </a:p>
                  </a:txBody>
                  <a:tcPr marL="117333" marR="117333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393"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cs-CZ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Tlak páry</a:t>
                      </a:r>
                      <a:endParaRPr kumimoji="0" lang="en-GB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17333" marR="117333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en-GB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~7 MPa</a:t>
                      </a:r>
                    </a:p>
                  </a:txBody>
                  <a:tcPr marL="117333" marR="117333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B7816"/>
                        </a:buClr>
                        <a:buFont typeface="ZapfDingbats" pitchFamily="82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12510F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C80404"/>
                        </a:buClr>
                        <a:buSzPct val="85000"/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457200" eaLnBrk="0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3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2C520"/>
                        </a:buClr>
                        <a:buSzPct val="8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B7816"/>
                        </a:buClr>
                        <a:buSzTx/>
                        <a:buFont typeface="ZapfDingbats" pitchFamily="82" charset="0"/>
                        <a:buNone/>
                        <a:tabLst/>
                      </a:pPr>
                      <a:r>
                        <a:rPr kumimoji="0" lang="en-GB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~6 MPa</a:t>
                      </a:r>
                    </a:p>
                  </a:txBody>
                  <a:tcPr marL="117333" marR="117333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686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85849" y="3356992"/>
            <a:ext cx="6538912" cy="2962846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cs-CZ" altLang="fr-FR" sz="2000" b="1" dirty="0"/>
              <a:t>Tepelný výkon při výrobě elektrické energie je o 10% nižší</a:t>
            </a:r>
            <a:endParaRPr lang="en-GB" altLang="fr-FR" sz="2000" b="1" dirty="0"/>
          </a:p>
          <a:p>
            <a:pPr lvl="1" eaLnBrk="1" hangingPunct="1"/>
            <a:r>
              <a:rPr lang="cs-CZ" altLang="fr-FR" dirty="0"/>
              <a:t>Úspora</a:t>
            </a:r>
            <a:r>
              <a:rPr lang="en-GB" altLang="fr-FR" dirty="0"/>
              <a:t> 10</a:t>
            </a:r>
            <a:r>
              <a:rPr lang="cs-CZ" altLang="fr-FR" dirty="0"/>
              <a:t> </a:t>
            </a:r>
            <a:r>
              <a:rPr lang="en-GB" altLang="fr-FR" dirty="0"/>
              <a:t>% </a:t>
            </a:r>
            <a:r>
              <a:rPr lang="cs-CZ" altLang="fr-FR" dirty="0"/>
              <a:t>nákladů na výrobu energie a nákladů na palivo</a:t>
            </a:r>
          </a:p>
          <a:p>
            <a:pPr lvl="1" eaLnBrk="1" hangingPunct="1"/>
            <a:r>
              <a:rPr lang="cs-CZ" altLang="fr-FR" dirty="0"/>
              <a:t>Menší množství radioaktivního odpadu, použitého paliva a uvolňování tepla</a:t>
            </a:r>
            <a:endParaRPr lang="en-GB" altLang="fr-FR" dirty="0"/>
          </a:p>
          <a:p>
            <a:pPr eaLnBrk="1" hangingPunct="1"/>
            <a:r>
              <a:rPr lang="cs-CZ" altLang="fr-FR" sz="2000" b="1" dirty="0"/>
              <a:t>Dosaženo především prostřednictvím</a:t>
            </a:r>
            <a:r>
              <a:rPr lang="en-GB" altLang="fr-FR" sz="2000" b="1" dirty="0"/>
              <a:t>:</a:t>
            </a:r>
          </a:p>
          <a:p>
            <a:pPr lvl="1" eaLnBrk="1" hangingPunct="1"/>
            <a:r>
              <a:rPr lang="cs-CZ" altLang="fr-FR" dirty="0"/>
              <a:t>Účinných parních generátorů</a:t>
            </a:r>
            <a:endParaRPr lang="en-GB" altLang="fr-FR" dirty="0"/>
          </a:p>
          <a:p>
            <a:pPr lvl="1" eaLnBrk="1" hangingPunct="1"/>
            <a:r>
              <a:rPr lang="en-GB" altLang="fr-FR" dirty="0" err="1"/>
              <a:t>Optim</a:t>
            </a:r>
            <a:r>
              <a:rPr lang="cs-CZ" altLang="fr-FR" dirty="0" err="1"/>
              <a:t>alizovaných</a:t>
            </a:r>
            <a:r>
              <a:rPr lang="cs-CZ" altLang="fr-FR" dirty="0"/>
              <a:t> parametrů provozu</a:t>
            </a: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xmlns="" val="13908656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917"/>
          <a:stretch/>
        </p:blipFill>
        <p:spPr bwMode="auto">
          <a:xfrm>
            <a:off x="1050925" y="3430158"/>
            <a:ext cx="5021263" cy="280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62575" y="5373688"/>
            <a:ext cx="865188" cy="8874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Tx/>
              <a:buChar char="»"/>
            </a:pPr>
            <a:endParaRPr lang="en-US" altLang="fr-FR" sz="1600" i="1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438775" y="5519035"/>
            <a:ext cx="239713" cy="220663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Tx/>
              <a:buChar char="»"/>
            </a:pPr>
            <a:endParaRPr lang="en-US" altLang="fr-FR" sz="1600" i="1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094413" y="3692096"/>
            <a:ext cx="294163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cs-CZ" altLang="fr-FR" sz="1600" i="1" dirty="0"/>
              <a:t>Obrázek znázorňuje velký prostor k usazování</a:t>
            </a:r>
            <a:r>
              <a:rPr lang="fr-FR" altLang="fr-FR" sz="1600" i="1" dirty="0"/>
              <a:t> (&gt;700 m</a:t>
            </a:r>
            <a:r>
              <a:rPr lang="fr-FR" altLang="fr-FR" sz="1600" i="1" baseline="30000" dirty="0"/>
              <a:t>2</a:t>
            </a:r>
            <a:r>
              <a:rPr lang="fr-FR" altLang="fr-FR" sz="1600" i="1" dirty="0"/>
              <a:t>)</a:t>
            </a:r>
          </a:p>
          <a:p>
            <a:pPr lvl="1">
              <a:lnSpc>
                <a:spcPct val="8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ja-JP" sz="1600" i="1" dirty="0">
                <a:ea typeface="ＭＳ Ｐゴシック" pitchFamily="34" charset="-128"/>
              </a:rPr>
              <a:t>Před krytem vybavení</a:t>
            </a:r>
            <a:endParaRPr lang="fr-FR" altLang="fr-FR" sz="1600" i="1" dirty="0"/>
          </a:p>
          <a:p>
            <a:pPr lvl="1">
              <a:lnSpc>
                <a:spcPct val="8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fr-FR" sz="1600" i="1" dirty="0"/>
              <a:t>Napojení na budovu pomocných provozů</a:t>
            </a:r>
            <a:endParaRPr lang="fr-FR" altLang="fr-FR" sz="1600" i="1" dirty="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827713" y="5505021"/>
            <a:ext cx="2344687" cy="458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130000"/>
              <a:buFontTx/>
              <a:buNone/>
            </a:pPr>
            <a:r>
              <a:rPr lang="cs-CZ" altLang="fr-FR" sz="1400" i="1" dirty="0"/>
              <a:t>K budově pomocných provozů</a:t>
            </a:r>
            <a:endParaRPr lang="fr-FR" altLang="fr-FR" sz="1400" i="1" dirty="0"/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3779838" y="3829514"/>
            <a:ext cx="1660525" cy="1909763"/>
          </a:xfrm>
          <a:custGeom>
            <a:avLst/>
            <a:gdLst>
              <a:gd name="T0" fmla="*/ 0 w 1239"/>
              <a:gd name="T1" fmla="*/ 2147483647 h 1425"/>
              <a:gd name="T2" fmla="*/ 0 w 1239"/>
              <a:gd name="T3" fmla="*/ 2147483647 h 1425"/>
              <a:gd name="T4" fmla="*/ 2147483647 w 1239"/>
              <a:gd name="T5" fmla="*/ 2147483647 h 1425"/>
              <a:gd name="T6" fmla="*/ 2147483647 w 1239"/>
              <a:gd name="T7" fmla="*/ 0 h 1425"/>
              <a:gd name="T8" fmla="*/ 2147483647 w 1239"/>
              <a:gd name="T9" fmla="*/ 0 h 1425"/>
              <a:gd name="T10" fmla="*/ 2147483647 w 1239"/>
              <a:gd name="T11" fmla="*/ 2147483647 h 1425"/>
              <a:gd name="T12" fmla="*/ 2147483647 w 1239"/>
              <a:gd name="T13" fmla="*/ 2147483647 h 1425"/>
              <a:gd name="T14" fmla="*/ 2147483647 w 1239"/>
              <a:gd name="T15" fmla="*/ 2147483647 h 1425"/>
              <a:gd name="T16" fmla="*/ 2147483647 w 1239"/>
              <a:gd name="T17" fmla="*/ 2147483647 h 1425"/>
              <a:gd name="T18" fmla="*/ 2147483647 w 1239"/>
              <a:gd name="T19" fmla="*/ 2147483647 h 1425"/>
              <a:gd name="T20" fmla="*/ 2147483647 w 1239"/>
              <a:gd name="T21" fmla="*/ 2147483647 h 1425"/>
              <a:gd name="T22" fmla="*/ 2147483647 w 1239"/>
              <a:gd name="T23" fmla="*/ 2147483647 h 1425"/>
              <a:gd name="T24" fmla="*/ 0 w 1239"/>
              <a:gd name="T25" fmla="*/ 2147483647 h 14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39" h="1425">
                <a:moveTo>
                  <a:pt x="0" y="771"/>
                </a:moveTo>
                <a:lnTo>
                  <a:pt x="0" y="1425"/>
                </a:lnTo>
                <a:lnTo>
                  <a:pt x="1239" y="1425"/>
                </a:lnTo>
                <a:lnTo>
                  <a:pt x="1239" y="0"/>
                </a:lnTo>
                <a:lnTo>
                  <a:pt x="837" y="0"/>
                </a:lnTo>
                <a:lnTo>
                  <a:pt x="774" y="147"/>
                </a:lnTo>
                <a:lnTo>
                  <a:pt x="690" y="282"/>
                </a:lnTo>
                <a:lnTo>
                  <a:pt x="582" y="420"/>
                </a:lnTo>
                <a:lnTo>
                  <a:pt x="492" y="504"/>
                </a:lnTo>
                <a:lnTo>
                  <a:pt x="375" y="594"/>
                </a:lnTo>
                <a:lnTo>
                  <a:pt x="222" y="690"/>
                </a:lnTo>
                <a:lnTo>
                  <a:pt x="99" y="744"/>
                </a:lnTo>
                <a:lnTo>
                  <a:pt x="0" y="771"/>
                </a:lnTo>
                <a:close/>
              </a:path>
            </a:pathLst>
          </a:cu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5005388" y="4366783"/>
            <a:ext cx="1582737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311775" y="5646308"/>
            <a:ext cx="563563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 flipV="1">
            <a:off x="3817938" y="4111196"/>
            <a:ext cx="476250" cy="7413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5652120" y="6092825"/>
            <a:ext cx="2232248" cy="18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130000"/>
              <a:buFontTx/>
              <a:buNone/>
            </a:pPr>
            <a:r>
              <a:rPr lang="cs-CZ" altLang="fr-FR" sz="700" i="1" dirty="0"/>
              <a:t>Orientační schéma pro informativní účely</a:t>
            </a:r>
            <a:endParaRPr lang="en-US" altLang="fr-FR" sz="700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Využitelnost bloku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0388" y="1268760"/>
            <a:ext cx="8229600" cy="24233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Prvky konstrukce zajišťující vysokou využitelnost bloku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cs-CZ" dirty="0"/>
              <a:t>Možnosti údržby za chodu prostřednictvím </a:t>
            </a:r>
            <a:r>
              <a:rPr lang="cs-CZ" dirty="0" err="1"/>
              <a:t>Div</a:t>
            </a:r>
            <a:r>
              <a:rPr lang="cs-CZ" dirty="0"/>
              <a:t>.X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cs-CZ" dirty="0"/>
              <a:t>Konstrukce pro zjednodušení údržby a inspekčních prací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cs-CZ" dirty="0"/>
              <a:t>Opatření týkající se dispozice</a:t>
            </a:r>
            <a:r>
              <a:rPr lang="en-GB" dirty="0"/>
              <a:t> – </a:t>
            </a:r>
            <a:r>
              <a:rPr lang="cs-CZ" dirty="0"/>
              <a:t>dostatečný prostor k usazování a provádění údržby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cs-CZ" dirty="0"/>
              <a:t>Konstrukce maximálně omezující nutnost inspekce</a:t>
            </a:r>
            <a:r>
              <a:rPr lang="en-GB" dirty="0"/>
              <a:t> – </a:t>
            </a:r>
            <a:r>
              <a:rPr lang="cs-CZ" dirty="0"/>
              <a:t>velké kované díly, těžký </a:t>
            </a:r>
            <a:r>
              <a:rPr lang="cs-CZ" dirty="0" err="1"/>
              <a:t>odražeč</a:t>
            </a:r>
            <a:r>
              <a:rPr lang="cs-CZ" dirty="0"/>
              <a:t> neutronů</a:t>
            </a:r>
            <a:r>
              <a:rPr lang="en-GB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xmlns="" val="4237605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rfDKsXT0.9GvMOuvcQd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BeGLE2OEqQzk7wtal1I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UDw3fdj02caoxlHOKrl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LfRxs36Uu_fAZXDcti_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vSr4HrWUO0gJaj45APE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RyE7gKFEqbn7.eaK0Uv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8IMeYa93UGAcqxHegN7_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SJwmBra0yxk14GPX2Fg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N54Z2zcU2rbpK3A9V8v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_SaQg31EKnah9WVg1T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0P0f4gUkW7XVRjwe8B1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AxyQJrG0qdt1cy9P1f4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6ohAyUoMEOMU1ZOGqT1e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EUmMgOW0q2vm4bR1CUE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vl0lno502jHBxq4UXgV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MLI5RyZGkapS2K9x1J3H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REat9jAUyRfOENOTzRG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cCt1W0ikal19We4gGAIQ"/>
</p:tagLst>
</file>

<file path=ppt/theme/theme1.xml><?xml version="1.0" encoding="utf-8"?>
<a:theme xmlns:a="http://schemas.openxmlformats.org/drawingml/2006/main" name="Template_EVN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ThèmeATMEA1</Template>
  <TotalTime>2185</TotalTime>
  <Words>1381</Words>
  <Application>Microsoft Office PowerPoint</Application>
  <PresentationFormat>Předvádění na obrazovce (4:3)</PresentationFormat>
  <Paragraphs>252</Paragraphs>
  <Slides>22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Template_EVN</vt:lpstr>
      <vt:lpstr>REAKTOR ATMEA1 BEZPEČNÝ, OSVĚDČENÝ A VÝKONNÝ</vt:lpstr>
      <vt:lpstr>Obsah</vt:lpstr>
      <vt:lpstr>Základní koncepce </vt:lpstr>
      <vt:lpstr>ATMEA1 Základ bezpečnosti návrhu</vt:lpstr>
      <vt:lpstr>ATMEA1 Přístup ochrany do hloubky</vt:lpstr>
      <vt:lpstr>ATMEA1 Postup ochrany do hloubky</vt:lpstr>
      <vt:lpstr>Úspora a spolehlivost</vt:lpstr>
      <vt:lpstr>  Vysoká tepelná účinnost</vt:lpstr>
      <vt:lpstr>Využitelnost bloku</vt:lpstr>
      <vt:lpstr>Ochrana osob a životního prostředí</vt:lpstr>
      <vt:lpstr>Ochrana osob a životního prostředí</vt:lpstr>
      <vt:lpstr>Ochrana osob a životního prostředí</vt:lpstr>
      <vt:lpstr>Osvědčené technologie od návrhu až k provozu</vt:lpstr>
      <vt:lpstr>Osvědčené komponenty</vt:lpstr>
      <vt:lpstr>Osvědčené výrobní postupy </vt:lpstr>
      <vt:lpstr>Osvědčené a optimalizované konstrukční technologie </vt:lpstr>
      <vt:lpstr>Provoz a údržba</vt:lpstr>
      <vt:lpstr>Nakládání s palivem</vt:lpstr>
      <vt:lpstr>Předběžná studie k reaktorům ATMEA 1 v JE Dukovany</vt:lpstr>
      <vt:lpstr>Snímek 20</vt:lpstr>
      <vt:lpstr>  Zajištění 60 let životnosti - Příklad</vt:lpstr>
      <vt:lpstr>Údaje o přepravě těžkých komponent</vt:lpstr>
    </vt:vector>
  </TitlesOfParts>
  <Company>AREVA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agohar</dc:creator>
  <cp:lastModifiedBy>Kateřina Matrasová</cp:lastModifiedBy>
  <cp:revision>721</cp:revision>
  <cp:lastPrinted>2017-10-05T11:27:45Z</cp:lastPrinted>
  <dcterms:created xsi:type="dcterms:W3CDTF">2014-06-26T12:40:41Z</dcterms:created>
  <dcterms:modified xsi:type="dcterms:W3CDTF">2017-12-08T12:17:26Z</dcterms:modified>
</cp:coreProperties>
</file>