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374" r:id="rId2"/>
    <p:sldId id="295" r:id="rId3"/>
    <p:sldId id="381" r:id="rId4"/>
    <p:sldId id="344" r:id="rId5"/>
    <p:sldId id="355" r:id="rId6"/>
    <p:sldId id="358" r:id="rId7"/>
    <p:sldId id="359" r:id="rId8"/>
    <p:sldId id="376" r:id="rId9"/>
    <p:sldId id="360" r:id="rId10"/>
    <p:sldId id="361" r:id="rId11"/>
    <p:sldId id="362" r:id="rId12"/>
    <p:sldId id="363" r:id="rId13"/>
    <p:sldId id="364" r:id="rId14"/>
    <p:sldId id="371" r:id="rId15"/>
    <p:sldId id="377" r:id="rId16"/>
    <p:sldId id="373" r:id="rId17"/>
    <p:sldId id="372" r:id="rId18"/>
    <p:sldId id="378" r:id="rId19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6699"/>
    <a:srgbClr val="FF99CC"/>
    <a:srgbClr val="FFFF00"/>
    <a:srgbClr val="FFFF66"/>
    <a:srgbClr val="FFCCFF"/>
    <a:srgbClr val="00CCFF"/>
    <a:srgbClr val="ED1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1992" y="-90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1" rIns="91179" bIns="45591" numCol="1" anchor="t" anchorCtr="0" compatLnSpc="1">
            <a:prstTxWarp prst="textNoShape">
              <a:avLst/>
            </a:prstTxWarp>
          </a:bodyPr>
          <a:lstStyle>
            <a:lvl1pPr defTabSz="912707">
              <a:defRPr sz="11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1" rIns="91179" bIns="45591" numCol="1" anchor="t" anchorCtr="0" compatLnSpc="1">
            <a:prstTxWarp prst="textNoShape">
              <a:avLst/>
            </a:prstTxWarp>
          </a:bodyPr>
          <a:lstStyle>
            <a:lvl1pPr algn="r" defTabSz="912707">
              <a:defRPr sz="11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1" rIns="91179" bIns="45591" numCol="1" anchor="b" anchorCtr="0" compatLnSpc="1">
            <a:prstTxWarp prst="textNoShape">
              <a:avLst/>
            </a:prstTxWarp>
          </a:bodyPr>
          <a:lstStyle>
            <a:lvl1pPr defTabSz="912707">
              <a:defRPr sz="1100"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1" rIns="91179" bIns="45591" numCol="1" anchor="b" anchorCtr="0" compatLnSpc="1">
            <a:prstTxWarp prst="textNoShape">
              <a:avLst/>
            </a:prstTxWarp>
          </a:bodyPr>
          <a:lstStyle>
            <a:lvl1pPr algn="r" defTabSz="912707">
              <a:defRPr sz="1100"/>
            </a:lvl1pPr>
          </a:lstStyle>
          <a:p>
            <a:pPr>
              <a:defRPr/>
            </a:pPr>
            <a:fld id="{EE7E1730-54B8-45CE-8244-14B0C328344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1" rIns="91179" bIns="45591" numCol="1" anchor="t" anchorCtr="0" compatLnSpc="1">
            <a:prstTxWarp prst="textNoShape">
              <a:avLst/>
            </a:prstTxWarp>
          </a:bodyPr>
          <a:lstStyle>
            <a:lvl1pPr defTabSz="912707">
              <a:defRPr sz="11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1" rIns="91179" bIns="45591" numCol="1" anchor="t" anchorCtr="0" compatLnSpc="1">
            <a:prstTxWarp prst="textNoShape">
              <a:avLst/>
            </a:prstTxWarp>
          </a:bodyPr>
          <a:lstStyle>
            <a:lvl1pPr algn="r" defTabSz="912707">
              <a:defRPr sz="11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1" rIns="91179" bIns="455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1" rIns="91179" bIns="45591" numCol="1" anchor="b" anchorCtr="0" compatLnSpc="1">
            <a:prstTxWarp prst="textNoShape">
              <a:avLst/>
            </a:prstTxWarp>
          </a:bodyPr>
          <a:lstStyle>
            <a:lvl1pPr defTabSz="912707">
              <a:defRPr sz="1100"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1" rIns="91179" bIns="45591" numCol="1" anchor="b" anchorCtr="0" compatLnSpc="1">
            <a:prstTxWarp prst="textNoShape">
              <a:avLst/>
            </a:prstTxWarp>
          </a:bodyPr>
          <a:lstStyle>
            <a:lvl1pPr algn="r" defTabSz="912707">
              <a:defRPr sz="1100"/>
            </a:lvl1pPr>
          </a:lstStyle>
          <a:p>
            <a:pPr>
              <a:defRPr/>
            </a:pPr>
            <a:fld id="{1627DB5E-A950-43C6-9B70-7221EFEE450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27DB5E-A950-43C6-9B70-7221EFEE450E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1225"/>
            <a:fld id="{264996C2-97C7-48E6-B5F8-6469E7A33DE9}" type="slidenum">
              <a:rPr lang="fr-FR" smtClean="0"/>
              <a:pPr defTabSz="911225"/>
              <a:t>5</a:t>
            </a:fld>
            <a:endParaRPr lang="fr-FR" dirty="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79" tIns="45591" rIns="91179" bIns="45591" anchor="b"/>
          <a:lstStyle/>
          <a:p>
            <a:pPr algn="r" defTabSz="911225"/>
            <a:fld id="{66FC3A1B-FE6C-49BD-AD25-8DDE996B9223}" type="slidenum">
              <a:rPr lang="fr-FR" sz="1100">
                <a:cs typeface="Arial" charset="0"/>
              </a:rPr>
              <a:pPr algn="r" defTabSz="911225"/>
              <a:t>5</a:t>
            </a:fld>
            <a:endParaRPr lang="fr-FR" sz="1100" dirty="0">
              <a:cs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fr-FR" dirty="0"/>
              <a:t>Il y a 36600 communes en France. Elles disposent de peu de moyens. Le district des Pieux a été créé à l’occasion du chantier de construction de Flamanville 1 et 2. Mais depuis 1999, les communes sont très encouragées à se regrouper en communautés de communes. En 2002, le district des Pieux et devenu communauté de communes.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3240-D1E8-4CD9-BAB3-6710827D55A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28730-A2F5-481D-9810-16EACA9B31A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655BB-5B4B-4CEC-B520-265CB857A26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6500-A946-46A8-95E2-DF6B711C400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DC7E3-D22F-40C6-9F21-A86B332EB8A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AC61-FE0D-495F-9478-AB23929E1F8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C3C2F-C671-4ED5-9B60-5A2183459A0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E2BEC-CF6A-4D72-B4B2-E9F55FDDC6D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0F4E3-9F3C-429A-8D6C-DFEF2472B31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99452-5B95-4C1A-81A1-74E7A3DCB3D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17548-EBE7-4D20-8873-E4B2BADCCE0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40C63-44D6-4F35-BCCC-FCD336B1898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A114F-954A-44A1-9F5C-1AF0EF718D8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B9956-D408-4AF9-B960-8CBEAD6591A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FR"/>
              <a:t>Communauté de Communes des Pieux - 11 septembre 2014</a:t>
            </a:r>
            <a:endParaRPr lang="fr-FR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71C37E-3487-44A1-B303-6F087E90F4A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88224" y="6237312"/>
            <a:ext cx="2133600" cy="476250"/>
          </a:xfrm>
          <a:noFill/>
        </p:spPr>
        <p:txBody>
          <a:bodyPr/>
          <a:lstStyle/>
          <a:p>
            <a:fld id="{23A4CB55-9BA5-4FA7-A1D8-5E0875F05805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28797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4400" b="1" dirty="0"/>
              <a:t>Flamanville</a:t>
            </a:r>
            <a:r>
              <a:rPr lang="en-GB" sz="4400" b="1" dirty="0"/>
              <a:t> 3,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4400" b="1" dirty="0"/>
              <a:t>Nový reaktor pro rozvoj regionu</a:t>
            </a:r>
            <a:endParaRPr lang="en-GB" sz="4400" b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sz="4400" b="1" dirty="0"/>
              <a:t>12. prosince</a:t>
            </a:r>
            <a:r>
              <a:rPr lang="en-GB" sz="4400" b="1" dirty="0"/>
              <a:t>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 7" descr="Teurthéville_proce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4076700"/>
            <a:ext cx="3419475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1AE99C-A926-4785-A781-660088453A2A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dirty="0"/>
              <a:t>Bydlení</a:t>
            </a:r>
            <a:endParaRPr lang="en-GB" dirty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83000" cy="4525963"/>
          </a:xfrm>
        </p:spPr>
        <p:txBody>
          <a:bodyPr/>
          <a:lstStyle/>
          <a:p>
            <a:pPr eaLnBrk="1" hangingPunct="1"/>
            <a:r>
              <a:rPr lang="fr-FR" sz="2400" b="1" dirty="0"/>
              <a:t>Teurthéville – Hague</a:t>
            </a:r>
            <a:r>
              <a:rPr lang="cs-CZ" sz="2400" b="1" dirty="0"/>
              <a:t>,</a:t>
            </a:r>
            <a:r>
              <a:rPr lang="en-GB" sz="2400" b="1" dirty="0"/>
              <a:t> </a:t>
            </a:r>
            <a:r>
              <a:rPr lang="cs-CZ" sz="2400" b="1" dirty="0"/>
              <a:t>úpravna pitné vody</a:t>
            </a:r>
            <a:endParaRPr lang="en-GB" sz="2400" b="1" dirty="0"/>
          </a:p>
          <a:p>
            <a:pPr eaLnBrk="1" hangingPunct="1"/>
            <a:r>
              <a:rPr lang="cs-CZ" sz="2400" b="1" dirty="0"/>
              <a:t>Dokončeno v roce</a:t>
            </a:r>
            <a:r>
              <a:rPr lang="en-GB" sz="2400" b="1" dirty="0"/>
              <a:t> 2014  </a:t>
            </a:r>
          </a:p>
        </p:txBody>
      </p:sp>
      <p:pic>
        <p:nvPicPr>
          <p:cNvPr id="36870" name="Espace réservé du contenu 6" descr="Teurtheville_vue_semi_a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40200" y="1773238"/>
            <a:ext cx="4568825" cy="32289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0A98FD-8C30-47E1-937D-5831120FEB2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dirty="0"/>
              <a:t>Park</a:t>
            </a:r>
            <a:r>
              <a:rPr lang="cs-CZ" dirty="0"/>
              <a:t>ování</a:t>
            </a:r>
            <a:br>
              <a:rPr lang="en-GB" dirty="0"/>
            </a:br>
            <a:r>
              <a:rPr lang="en-GB" sz="2800" dirty="0"/>
              <a:t>Les Pieux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94075" cy="4525963"/>
          </a:xfrm>
        </p:spPr>
        <p:txBody>
          <a:bodyPr/>
          <a:lstStyle/>
          <a:p>
            <a:pPr eaLnBrk="1" hangingPunct="1"/>
            <a:r>
              <a:rPr lang="cs-CZ" sz="2400" b="1" dirty="0"/>
              <a:t>Parkoviště </a:t>
            </a:r>
            <a:r>
              <a:rPr lang="en-GB" sz="2400" b="1" dirty="0"/>
              <a:t>La Fosse </a:t>
            </a:r>
          </a:p>
          <a:p>
            <a:pPr eaLnBrk="1" hangingPunct="1"/>
            <a:r>
              <a:rPr lang="cs-CZ" sz="2400" b="1" dirty="0"/>
              <a:t>Dokončeno v roce </a:t>
            </a:r>
            <a:r>
              <a:rPr lang="en-GB" sz="2400" b="1" dirty="0"/>
              <a:t>2010  </a:t>
            </a:r>
          </a:p>
        </p:txBody>
      </p:sp>
      <p:pic>
        <p:nvPicPr>
          <p:cNvPr id="37893" name="Espace réservé du contenu 9" descr="FLA103-0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32188" y="1773238"/>
            <a:ext cx="5154612" cy="3435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FB939E-D843-4D3A-AEE3-FDF7BDB2FFE2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r-FR" dirty="0"/>
              <a:t>Park</a:t>
            </a:r>
            <a:r>
              <a:rPr lang="cs-CZ" dirty="0"/>
              <a:t>ování</a:t>
            </a:r>
            <a:br>
              <a:rPr lang="fr-FR" dirty="0"/>
            </a:br>
            <a:r>
              <a:rPr lang="fr-FR" sz="2800" dirty="0">
                <a:solidFill>
                  <a:srgbClr val="000000"/>
                </a:solidFill>
              </a:rPr>
              <a:t>Flamanville</a:t>
            </a:r>
            <a:endParaRPr lang="fr-FR" dirty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38538" cy="4525963"/>
          </a:xfrm>
        </p:spPr>
        <p:txBody>
          <a:bodyPr/>
          <a:lstStyle/>
          <a:p>
            <a:pPr eaLnBrk="1" hangingPunct="1"/>
            <a:r>
              <a:rPr lang="cs-CZ" sz="2400" b="1" dirty="0"/>
              <a:t>Parkoviště </a:t>
            </a:r>
            <a:r>
              <a:rPr lang="fr-FR" sz="2400" b="1" dirty="0"/>
              <a:t>La Campagne</a:t>
            </a:r>
            <a:endParaRPr lang="en-GB" sz="2400" b="1" dirty="0"/>
          </a:p>
          <a:p>
            <a:pPr eaLnBrk="1" hangingPunct="1"/>
            <a:r>
              <a:rPr lang="cs-CZ" sz="2400" b="1" dirty="0"/>
              <a:t>Dokončeno v roce </a:t>
            </a:r>
            <a:r>
              <a:rPr lang="en-GB" sz="2400" b="1" dirty="0"/>
              <a:t>2011  </a:t>
            </a:r>
          </a:p>
        </p:txBody>
      </p:sp>
      <p:pic>
        <p:nvPicPr>
          <p:cNvPr id="38917" name="Image 6" descr="Parking Fla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628775"/>
            <a:ext cx="50768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6E04D6-68D6-419A-94AC-43331646B56D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638"/>
            <a:ext cx="8219256" cy="1354162"/>
          </a:xfrm>
        </p:spPr>
        <p:txBody>
          <a:bodyPr/>
          <a:lstStyle/>
          <a:p>
            <a:pPr algn="r" eaLnBrk="1" hangingPunct="1"/>
            <a:r>
              <a:rPr lang="cs-CZ" sz="4000" dirty="0"/>
              <a:t>Školní zařízení</a:t>
            </a:r>
            <a:br>
              <a:rPr lang="en-GB" sz="4000" dirty="0"/>
            </a:br>
            <a:r>
              <a:rPr lang="fr-FR" sz="2400" dirty="0"/>
              <a:t>Saint Germain le Gaillard -Pierreville - Les Pieux- Héauville –</a:t>
            </a:r>
            <a:r>
              <a:rPr lang="en-GB" sz="2400" dirty="0"/>
              <a:t> Flamanville-</a:t>
            </a:r>
            <a:r>
              <a:rPr lang="fr-FR" sz="2400" dirty="0"/>
              <a:t> Bricquebosq – Grosville - Tréauville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 eaLnBrk="1" hangingPunct="1"/>
            <a:r>
              <a:rPr lang="cs-CZ" sz="2400" b="1" dirty="0"/>
              <a:t>Program na vybudování </a:t>
            </a:r>
            <a:r>
              <a:rPr lang="en-GB" sz="2400" b="1" dirty="0"/>
              <a:t>8 </a:t>
            </a:r>
            <a:r>
              <a:rPr lang="cs-CZ" sz="2400" b="1" dirty="0"/>
              <a:t>školních jídelen</a:t>
            </a:r>
            <a:endParaRPr lang="en-GB" sz="2400" b="1" dirty="0"/>
          </a:p>
          <a:p>
            <a:pPr eaLnBrk="1" hangingPunct="1"/>
            <a:r>
              <a:rPr lang="cs-CZ" sz="2400" b="1" dirty="0"/>
              <a:t>Dokončeno v roce</a:t>
            </a:r>
            <a:r>
              <a:rPr lang="en-GB" sz="2400" b="1" dirty="0"/>
              <a:t> 2015  </a:t>
            </a: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7235825" y="2060575"/>
            <a:ext cx="1296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dirty="0"/>
          </a:p>
        </p:txBody>
      </p:sp>
      <p:pic>
        <p:nvPicPr>
          <p:cNvPr id="39942" name="Picture 16" descr="679_3_69_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773238"/>
            <a:ext cx="517683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6" descr="Sottevil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70425"/>
            <a:ext cx="2916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809070-3ECA-483A-B715-1E1F16FB30E9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sz="4000" dirty="0"/>
              <a:t>Škola</a:t>
            </a:r>
            <a:r>
              <a:rPr lang="fr-FR" sz="4000" dirty="0"/>
              <a:t> </a:t>
            </a:r>
            <a:br>
              <a:rPr lang="fr-FR" sz="4000" dirty="0"/>
            </a:br>
            <a:r>
              <a:rPr lang="fr-FR" sz="2800" dirty="0"/>
              <a:t>Sotteville, St-Christophe du foc, Benoistville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 eaLnBrk="1" hangingPunct="1"/>
            <a:r>
              <a:rPr lang="cs-CZ" sz="2400" b="1" dirty="0"/>
              <a:t>Školní program</a:t>
            </a:r>
            <a:endParaRPr lang="en-GB" sz="2400" b="1" dirty="0"/>
          </a:p>
          <a:p>
            <a:pPr eaLnBrk="1" hangingPunct="1">
              <a:spcBef>
                <a:spcPts val="800"/>
              </a:spcBef>
            </a:pPr>
            <a:r>
              <a:rPr lang="cs-CZ" sz="2400" b="1" dirty="0"/>
              <a:t>Dokončeno v roce </a:t>
            </a:r>
            <a:r>
              <a:rPr lang="en-GB" sz="2400" b="1" dirty="0"/>
              <a:t>2015 </a:t>
            </a:r>
          </a:p>
          <a:p>
            <a:pPr eaLnBrk="1" hangingPunct="1">
              <a:spcBef>
                <a:spcPts val="800"/>
              </a:spcBef>
              <a:buNone/>
            </a:pPr>
            <a:br>
              <a:rPr lang="en-GB" sz="1800" b="1" dirty="0"/>
            </a:br>
            <a:endParaRPr lang="en-GB" sz="1800" b="1" dirty="0"/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7235825" y="2060575"/>
            <a:ext cx="1296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dirty="0"/>
          </a:p>
        </p:txBody>
      </p:sp>
      <p:pic>
        <p:nvPicPr>
          <p:cNvPr id="4608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1888" y="3356992"/>
            <a:ext cx="6742112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CBD0AF-06A4-41F4-B7ED-70D47FE0993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pPr algn="r" eaLnBrk="1" hangingPunct="1"/>
            <a:r>
              <a:rPr lang="cs-CZ" sz="4000" dirty="0"/>
              <a:t>Zařízení pro péči o dítě</a:t>
            </a:r>
            <a:br>
              <a:rPr lang="fr-FR" sz="4000" dirty="0"/>
            </a:br>
            <a:r>
              <a:rPr lang="fr-FR" sz="2800" dirty="0">
                <a:solidFill>
                  <a:srgbClr val="000000"/>
                </a:solidFill>
              </a:rPr>
              <a:t> Les Pieux, Flamanville, Benoistville</a:t>
            </a:r>
            <a:r>
              <a:rPr lang="fr-FR" sz="4000" dirty="0"/>
              <a:t> </a:t>
            </a:r>
            <a:br>
              <a:rPr lang="fr-FR" sz="4000" dirty="0"/>
            </a:br>
            <a:endParaRPr lang="fr-FR" sz="2800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pPr eaLnBrk="1" hangingPunct="1"/>
            <a:r>
              <a:rPr lang="cs-CZ" sz="2400" b="1" dirty="0"/>
              <a:t>Program na rozvoj dětských center</a:t>
            </a:r>
            <a:endParaRPr lang="en-GB" sz="2400" b="1" dirty="0"/>
          </a:p>
          <a:p>
            <a:pPr eaLnBrk="1" hangingPunct="1"/>
            <a:r>
              <a:rPr lang="cs-CZ" sz="2400" b="1" dirty="0"/>
              <a:t>Dokončeno v roce </a:t>
            </a:r>
            <a:r>
              <a:rPr lang="en-GB" sz="2400" b="1" dirty="0"/>
              <a:t>2017  </a:t>
            </a: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7235825" y="2060575"/>
            <a:ext cx="1296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dirty="0"/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89040"/>
            <a:ext cx="6699250" cy="23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F0BA55-2877-4542-82F0-826A48C2367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sz="4000" dirty="0"/>
              <a:t>Sport</a:t>
            </a:r>
            <a:r>
              <a:rPr lang="cs-CZ" sz="4000" dirty="0"/>
              <a:t>ovní areál</a:t>
            </a:r>
            <a:r>
              <a:rPr lang="en-GB" sz="4000" dirty="0"/>
              <a:t> </a:t>
            </a:r>
            <a:br>
              <a:rPr lang="fr-FR" sz="4000" dirty="0"/>
            </a:br>
            <a:r>
              <a:rPr lang="fr-FR" sz="2800" dirty="0"/>
              <a:t>Flamanville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 eaLnBrk="1" hangingPunct="1"/>
            <a:r>
              <a:rPr lang="cs-CZ" sz="2400" b="1" dirty="0"/>
              <a:t>Tělocvična ve </a:t>
            </a:r>
            <a:r>
              <a:rPr lang="en-GB" sz="2400" b="1" dirty="0"/>
              <a:t>Flamanville</a:t>
            </a:r>
          </a:p>
          <a:p>
            <a:pPr eaLnBrk="1" hangingPunct="1"/>
            <a:r>
              <a:rPr lang="cs-CZ" sz="2400" b="1" dirty="0"/>
              <a:t>Dokončeno v roce </a:t>
            </a:r>
            <a:r>
              <a:rPr lang="en-GB" sz="2400" b="1" dirty="0"/>
              <a:t>2016  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7235825" y="2060575"/>
            <a:ext cx="1296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dirty="0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48135" name="Rectangle 8"/>
          <p:cNvSpPr>
            <a:spLocks noChangeArrowheads="1"/>
          </p:cNvSpPr>
          <p:nvPr/>
        </p:nvSpPr>
        <p:spPr bwMode="auto">
          <a:xfrm>
            <a:off x="0" y="1533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pic>
        <p:nvPicPr>
          <p:cNvPr id="4813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2276475"/>
            <a:ext cx="5111750" cy="33845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13B2D0-07F5-43C4-93E1-7E0FDB81F537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sz="4000" dirty="0"/>
              <a:t>Sport</a:t>
            </a:r>
            <a:r>
              <a:rPr lang="cs-CZ" sz="4000" dirty="0"/>
              <a:t>ovní areál</a:t>
            </a:r>
            <a:br>
              <a:rPr lang="fr-FR" sz="4000" dirty="0"/>
            </a:br>
            <a:r>
              <a:rPr lang="fr-FR" sz="2800" dirty="0"/>
              <a:t>Les Pieux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pPr eaLnBrk="1" hangingPunct="1"/>
            <a:r>
              <a:rPr lang="cs-CZ" sz="2400" b="1" dirty="0"/>
              <a:t>Tělocvična v </a:t>
            </a:r>
            <a:r>
              <a:rPr lang="en-GB" sz="2400" b="1" dirty="0"/>
              <a:t>Les Pieux</a:t>
            </a:r>
          </a:p>
          <a:p>
            <a:pPr eaLnBrk="1" hangingPunct="1"/>
            <a:r>
              <a:rPr lang="cs-CZ" sz="2400" b="1" dirty="0"/>
              <a:t>Dokončeno v roce </a:t>
            </a:r>
            <a:r>
              <a:rPr lang="en-GB" sz="2400" b="1" dirty="0"/>
              <a:t>2016  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7235825" y="2060575"/>
            <a:ext cx="1296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dirty="0"/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pic>
        <p:nvPicPr>
          <p:cNvPr id="49159" name="Picture 2"/>
          <p:cNvPicPr>
            <a:picLocks noChangeAspect="1" noChangeArrowheads="1"/>
          </p:cNvPicPr>
          <p:nvPr/>
        </p:nvPicPr>
        <p:blipFill>
          <a:blip r:embed="rId2" cstate="print"/>
          <a:srcRect t="14632"/>
          <a:stretch>
            <a:fillRect/>
          </a:stretch>
        </p:blipFill>
        <p:spPr bwMode="auto">
          <a:xfrm>
            <a:off x="2771800" y="3717032"/>
            <a:ext cx="5975350" cy="25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2BED19-B057-4DEB-B592-9354D731053F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sz="4000" dirty="0"/>
              <a:t>Zdravotní středisko</a:t>
            </a:r>
            <a:br>
              <a:rPr lang="fr-FR" sz="4000" dirty="0"/>
            </a:br>
            <a:r>
              <a:rPr lang="fr-FR" sz="2800" dirty="0"/>
              <a:t>Les Pieux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 eaLnBrk="1" hangingPunct="1"/>
            <a:r>
              <a:rPr lang="cs-CZ" sz="2400" b="1" dirty="0"/>
              <a:t>Středisko primární zdravotní péče</a:t>
            </a:r>
            <a:endParaRPr lang="en-GB" sz="2400" b="1" dirty="0"/>
          </a:p>
          <a:p>
            <a:pPr eaLnBrk="1" hangingPunct="1"/>
            <a:r>
              <a:rPr lang="cs-CZ" sz="2400" b="1" dirty="0"/>
              <a:t>Dokončeno v roce </a:t>
            </a:r>
            <a:r>
              <a:rPr lang="en-GB" sz="2400" b="1" dirty="0"/>
              <a:t>2017  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7235825" y="2060575"/>
            <a:ext cx="1296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dirty="0"/>
          </a:p>
        </p:txBody>
      </p:sp>
      <p:sp>
        <p:nvSpPr>
          <p:cNvPr id="50182" name="Rectangle 7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3357563"/>
            <a:ext cx="70294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274638"/>
            <a:ext cx="6337250" cy="1143000"/>
          </a:xfrm>
        </p:spPr>
        <p:txBody>
          <a:bodyPr/>
          <a:lstStyle/>
          <a:p>
            <a:pPr eaLnBrk="1" hangingPunct="1"/>
            <a:r>
              <a:rPr lang="cs-CZ" b="1" dirty="0"/>
              <a:t>Očekávání</a:t>
            </a:r>
            <a:endParaRPr lang="en-GB" b="1" dirty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9144000" cy="4781128"/>
          </a:xfrm>
        </p:spPr>
        <p:txBody>
          <a:bodyPr/>
          <a:lstStyle/>
          <a:p>
            <a:pPr algn="ctr" eaLnBrk="1" hangingPunct="1"/>
            <a:r>
              <a:rPr lang="cs-CZ" sz="2800" dirty="0"/>
              <a:t>V roce 1978 byl vytvořen „oblastní“ úřad.</a:t>
            </a:r>
            <a:endParaRPr lang="en-GB" sz="2800" dirty="0"/>
          </a:p>
          <a:p>
            <a:pPr algn="ctr" eaLnBrk="1" hangingPunct="1">
              <a:buFontTx/>
              <a:buNone/>
            </a:pPr>
            <a:endParaRPr lang="en-GB" dirty="0"/>
          </a:p>
          <a:p>
            <a:pPr algn="ctr" eaLnBrk="1" hangingPunct="1"/>
            <a:r>
              <a:rPr lang="cs-CZ" sz="2800" dirty="0"/>
              <a:t>V roce 2002 sdružení obcí „</a:t>
            </a:r>
            <a:r>
              <a:rPr lang="fr-FR" sz="2800" dirty="0"/>
              <a:t>Communauté de Communes des Pieu</a:t>
            </a:r>
            <a:r>
              <a:rPr lang="cs-CZ" sz="2800" dirty="0"/>
              <a:t>x“</a:t>
            </a:r>
            <a:endParaRPr lang="en-GB" sz="2800" dirty="0"/>
          </a:p>
          <a:p>
            <a:pPr algn="ctr" eaLnBrk="1" hangingPunct="1">
              <a:buNone/>
            </a:pPr>
            <a:r>
              <a:rPr lang="en-GB" sz="2800" dirty="0"/>
              <a:t>CCP (14</a:t>
            </a:r>
            <a:r>
              <a:rPr lang="cs-CZ" sz="2800" dirty="0"/>
              <a:t> </a:t>
            </a:r>
            <a:r>
              <a:rPr lang="en-GB" sz="2800" dirty="0"/>
              <a:t>500</a:t>
            </a:r>
            <a:r>
              <a:rPr lang="cs-CZ" sz="2800" dirty="0"/>
              <a:t> obyvatel</a:t>
            </a:r>
            <a:r>
              <a:rPr lang="en-GB" sz="2800" dirty="0"/>
              <a:t>)</a:t>
            </a:r>
          </a:p>
          <a:p>
            <a:pPr algn="ctr" eaLnBrk="1" hangingPunct="1">
              <a:buNone/>
            </a:pPr>
            <a:endParaRPr lang="en-GB" dirty="0"/>
          </a:p>
          <a:p>
            <a:pPr algn="ctr" eaLnBrk="1" hangingPunct="1"/>
            <a:r>
              <a:rPr lang="cs-CZ" sz="2800" dirty="0"/>
              <a:t>Sdružení aglomerace „</a:t>
            </a:r>
            <a:r>
              <a:rPr lang="fr-FR" sz="2800" dirty="0"/>
              <a:t>Communauté d’Agglomération Cotentin</a:t>
            </a:r>
            <a:r>
              <a:rPr lang="cs-CZ" sz="2800" dirty="0"/>
              <a:t>“</a:t>
            </a:r>
            <a:endParaRPr lang="en-GB" sz="2800" dirty="0"/>
          </a:p>
          <a:p>
            <a:pPr algn="ctr" eaLnBrk="1" hangingPunct="1">
              <a:buNone/>
            </a:pPr>
            <a:r>
              <a:rPr lang="en-GB" sz="2800" dirty="0"/>
              <a:t>CAC </a:t>
            </a:r>
            <a:r>
              <a:rPr lang="cs-CZ" sz="2800" dirty="0"/>
              <a:t>v roce</a:t>
            </a:r>
            <a:r>
              <a:rPr lang="en-GB" sz="2800" dirty="0"/>
              <a:t> 2017</a:t>
            </a:r>
            <a:r>
              <a:rPr lang="en-GB" sz="2800" b="1" dirty="0"/>
              <a:t> (</a:t>
            </a:r>
            <a:r>
              <a:rPr lang="en-GB" sz="2800" dirty="0"/>
              <a:t>182</a:t>
            </a:r>
            <a:r>
              <a:rPr lang="cs-CZ" sz="2800" dirty="0"/>
              <a:t> </a:t>
            </a:r>
            <a:r>
              <a:rPr lang="en-GB" sz="2800" dirty="0"/>
              <a:t>000 </a:t>
            </a:r>
            <a:r>
              <a:rPr lang="cs-CZ" sz="2800" dirty="0"/>
              <a:t>obyvatel</a:t>
            </a:r>
            <a:r>
              <a:rPr lang="en-GB" sz="2800" dirty="0"/>
              <a:t>)</a:t>
            </a:r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4200841" y="2177282"/>
            <a:ext cx="719137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4211960" y="4221088"/>
            <a:ext cx="719137" cy="5762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FC1BA4-20AB-4265-91D3-BBFEFBEC066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/>
              <a:t>Dopad na region</a:t>
            </a:r>
            <a:endParaRPr lang="en-GB" b="1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 marL="185738" indent="-12700" eaLnBrk="1" hangingPunct="1">
              <a:buFontTx/>
              <a:buNone/>
            </a:pPr>
            <a:r>
              <a:rPr lang="cs-CZ" dirty="0"/>
              <a:t>P</a:t>
            </a:r>
            <a:r>
              <a:rPr lang="en-GB" dirty="0"/>
              <a:t>roje</a:t>
            </a:r>
            <a:r>
              <a:rPr lang="cs-CZ" dirty="0"/>
              <a:t>kt přináší příležitosti pro rozvoj ve veřejném sektoru.</a:t>
            </a:r>
          </a:p>
          <a:p>
            <a:pPr marL="185738" indent="-12700" eaLnBrk="1" hangingPunct="1">
              <a:buFontTx/>
              <a:buNone/>
            </a:pPr>
            <a:r>
              <a:rPr lang="cs-CZ" dirty="0"/>
              <a:t>Místní úřady jsou do projektu zapojeny      v následujících aspektech</a:t>
            </a:r>
            <a:r>
              <a:rPr lang="en-GB" dirty="0"/>
              <a:t>:</a:t>
            </a:r>
          </a:p>
          <a:p>
            <a:pPr marL="185738" indent="-12700" eaLnBrk="1" hangingPunct="1"/>
            <a:r>
              <a:rPr lang="en-GB" dirty="0"/>
              <a:t> </a:t>
            </a:r>
            <a:r>
              <a:rPr lang="cs-CZ" dirty="0"/>
              <a:t>výstavba veřejných komunikací, urbanistický rozvoj,</a:t>
            </a:r>
            <a:endParaRPr lang="en-GB" dirty="0"/>
          </a:p>
          <a:p>
            <a:pPr marL="185738" indent="-12700" eaLnBrk="1" hangingPunct="1"/>
            <a:r>
              <a:rPr lang="en-GB" dirty="0"/>
              <a:t> </a:t>
            </a:r>
            <a:r>
              <a:rPr lang="cs-CZ" dirty="0"/>
              <a:t>oblast bydlení,</a:t>
            </a:r>
            <a:endParaRPr lang="en-GB" dirty="0"/>
          </a:p>
          <a:p>
            <a:pPr marL="185738" indent="-12700" eaLnBrk="1" hangingPunct="1"/>
            <a:r>
              <a:rPr lang="en-GB" dirty="0"/>
              <a:t> </a:t>
            </a:r>
            <a:r>
              <a:rPr lang="cs-CZ" dirty="0"/>
              <a:t>rozvoj veřejných služeb.</a:t>
            </a:r>
            <a:endParaRPr lang="en-GB" dirty="0"/>
          </a:p>
          <a:p>
            <a:pPr marL="185738" indent="-12700" eaLnBrk="1" hangingPunct="1"/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2EBB32-F1BD-47E6-89E7-09AAEBF2188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title"/>
          </p:nvPr>
        </p:nvSpPr>
        <p:spPr>
          <a:xfrm>
            <a:off x="2339975" y="274638"/>
            <a:ext cx="6346825" cy="993775"/>
          </a:xfrm>
          <a:noFill/>
        </p:spPr>
        <p:txBody>
          <a:bodyPr/>
          <a:lstStyle/>
          <a:p>
            <a:pPr eaLnBrk="1" hangingPunct="1"/>
            <a:r>
              <a:rPr lang="cs-CZ" b="1" dirty="0"/>
              <a:t>Aglomerace </a:t>
            </a:r>
            <a:r>
              <a:rPr lang="fr-FR" b="1" dirty="0"/>
              <a:t>Les Pieux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684213" y="1341438"/>
            <a:ext cx="345757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fr-FR" sz="1600" b="1" u="sng" dirty="0"/>
              <a:t>15 </a:t>
            </a:r>
            <a:r>
              <a:rPr lang="cs-CZ" sz="1600" b="1" u="sng" dirty="0"/>
              <a:t>obcí</a:t>
            </a:r>
            <a:r>
              <a:rPr lang="fr-FR" sz="1600" dirty="0"/>
              <a:t>: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Benoistville	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Bricqueboscq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Flamanville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Grosville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Héauville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Helleville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Pierreville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Les Pieux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Le Rozel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Saint-Christophe-du-Foc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Saint-Germain-le-Gaillard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Siouville -Hague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Sotteville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Surtainville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r>
              <a:rPr lang="fr-FR" sz="1600" dirty="0"/>
              <a:t> Tréauville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sz="1600" dirty="0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cs-CZ" sz="1600" dirty="0"/>
              <a:t>Celkový počet obyvatel se odhaduje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cs-CZ" sz="1600" dirty="0"/>
              <a:t> na přibližně </a:t>
            </a:r>
            <a:r>
              <a:rPr lang="en-GB" sz="1600" b="1" dirty="0"/>
              <a:t>14</a:t>
            </a:r>
            <a:r>
              <a:rPr lang="cs-CZ" sz="1600" b="1" dirty="0"/>
              <a:t> </a:t>
            </a:r>
            <a:r>
              <a:rPr lang="en-GB" sz="1600" b="1" dirty="0"/>
              <a:t>500</a:t>
            </a:r>
            <a:r>
              <a:rPr lang="cs-CZ" sz="1600" b="1" dirty="0"/>
              <a:t>.</a:t>
            </a:r>
            <a:endParaRPr lang="en-GB" sz="1600" b="1" dirty="0"/>
          </a:p>
        </p:txBody>
      </p:sp>
      <p:pic>
        <p:nvPicPr>
          <p:cNvPr id="7" name="Image 6" descr="Can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268760"/>
            <a:ext cx="3488030" cy="49727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802085-8D9C-4EF6-9FD6-BCAF5CBB621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8676" name="Espace réservé du numéro de diapositive 5"/>
          <p:cNvSpPr txBox="1">
            <a:spLocks noGrp="1"/>
          </p:cNvSpPr>
          <p:nvPr/>
        </p:nvSpPr>
        <p:spPr bwMode="auto">
          <a:xfrm>
            <a:off x="8101013" y="6453188"/>
            <a:ext cx="585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fr-FR" sz="900" dirty="0">
              <a:cs typeface="Arial" charset="0"/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274638"/>
            <a:ext cx="4536281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chemeClr val="tx1"/>
                </a:solidFill>
              </a:rPr>
              <a:t>Investi</a:t>
            </a:r>
            <a:r>
              <a:rPr lang="cs-CZ" b="1" dirty="0">
                <a:solidFill>
                  <a:schemeClr val="tx1"/>
                </a:solidFill>
              </a:rPr>
              <a:t>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12875"/>
            <a:ext cx="8229600" cy="3887788"/>
          </a:xfrm>
        </p:spPr>
        <p:txBody>
          <a:bodyPr/>
          <a:lstStyle/>
          <a:p>
            <a:pPr marL="342900" lvl="1" indent="-342900" algn="just" eaLnBrk="1" hangingPunct="1">
              <a:lnSpc>
                <a:spcPct val="80000"/>
              </a:lnSpc>
              <a:buFontTx/>
              <a:buChar char="•"/>
            </a:pPr>
            <a:r>
              <a:rPr lang="cs-CZ" dirty="0"/>
              <a:t>Příchod stavebních dělníků a techniků </a:t>
            </a:r>
            <a:r>
              <a:rPr lang="en-GB" sz="2800" dirty="0"/>
              <a:t> </a:t>
            </a:r>
            <a:r>
              <a:rPr lang="cs-CZ" sz="2800" dirty="0"/>
              <a:t>a jejich rodin vyžadoval investice do veřejné infrastruktury </a:t>
            </a:r>
            <a:r>
              <a:rPr lang="en-GB" sz="2800" dirty="0"/>
              <a:t>(</a:t>
            </a:r>
            <a:r>
              <a:rPr lang="cs-CZ" sz="2800" dirty="0"/>
              <a:t>bydlení, školy, síť veřejných komunikací, sportoviště, čističky odpadních vod </a:t>
            </a:r>
            <a:r>
              <a:rPr lang="en-GB" dirty="0"/>
              <a:t>a</a:t>
            </a:r>
            <a:r>
              <a:rPr lang="cs-CZ" dirty="0"/>
              <a:t> distribuční systém pitné vody</a:t>
            </a:r>
            <a:r>
              <a:rPr lang="en-GB" sz="2800" dirty="0"/>
              <a:t>).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GB" sz="2800" dirty="0"/>
          </a:p>
          <a:p>
            <a:pPr algn="just" eaLnBrk="1" hangingPunct="1">
              <a:lnSpc>
                <a:spcPct val="80000"/>
              </a:lnSpc>
            </a:pPr>
            <a:r>
              <a:rPr lang="cs-CZ" sz="2800" dirty="0"/>
              <a:t>Do výroby potřebných zařízení se zapojily  místní obce</a:t>
            </a:r>
            <a:r>
              <a:rPr lang="en-GB" sz="2800" dirty="0"/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GB" sz="2800" dirty="0"/>
          </a:p>
          <a:p>
            <a:pPr algn="just" eaLnBrk="1" hangingPunct="1">
              <a:lnSpc>
                <a:spcPct val="80000"/>
              </a:lnSpc>
            </a:pPr>
            <a:r>
              <a:rPr lang="cs-CZ" sz="2800" dirty="0"/>
              <a:t>Díky sloučení fiskálních zdrojů dokázala komunitní oblast financovat potřebné investice.</a:t>
            </a:r>
            <a:endParaRPr lang="en-GB" sz="2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3000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CCB80A-1BDF-4B87-9348-43960E6389C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pPr algn="r" eaLnBrk="1" hangingPunct="1"/>
            <a:r>
              <a:rPr lang="cs-CZ" dirty="0"/>
              <a:t>Silniční</a:t>
            </a:r>
            <a:r>
              <a:rPr lang="en-GB" dirty="0"/>
              <a:t> infrastru</a:t>
            </a:r>
            <a:r>
              <a:rPr lang="cs-CZ" dirty="0"/>
              <a:t>k</a:t>
            </a:r>
            <a:r>
              <a:rPr lang="en-GB" dirty="0"/>
              <a:t>tur</a:t>
            </a:r>
            <a:r>
              <a:rPr lang="cs-CZ" dirty="0"/>
              <a:t>a</a:t>
            </a:r>
            <a:endParaRPr lang="en-GB" dirty="0"/>
          </a:p>
        </p:txBody>
      </p:sp>
      <p:sp>
        <p:nvSpPr>
          <p:cNvPr id="3277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 eaLnBrk="1" hangingPunct="1"/>
            <a:r>
              <a:rPr lang="en-GB" sz="2400" b="1" dirty="0"/>
              <a:t>Helleville</a:t>
            </a:r>
          </a:p>
          <a:p>
            <a:pPr eaLnBrk="1" hangingPunct="1"/>
            <a:r>
              <a:rPr lang="cs-CZ" sz="2400" b="1" dirty="0"/>
              <a:t>Dokončeno v roce </a:t>
            </a:r>
            <a:r>
              <a:rPr lang="en-GB" sz="2400" b="1" dirty="0"/>
              <a:t>2009  </a:t>
            </a:r>
          </a:p>
        </p:txBody>
      </p:sp>
      <p:pic>
        <p:nvPicPr>
          <p:cNvPr id="32773" name="Picture 7" descr="DSCF30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95738" y="2225675"/>
            <a:ext cx="4968875" cy="33131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781300"/>
            <a:ext cx="50419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B134B0-11BF-442E-BD23-2513D5E92FB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dirty="0">
                <a:solidFill>
                  <a:srgbClr val="FFC000"/>
                </a:solidFill>
              </a:rPr>
              <a:t>Proje</a:t>
            </a:r>
            <a:r>
              <a:rPr lang="cs-CZ" dirty="0">
                <a:solidFill>
                  <a:srgbClr val="FFC000"/>
                </a:solidFill>
              </a:rPr>
              <a:t>k</a:t>
            </a:r>
            <a:r>
              <a:rPr lang="en-GB" dirty="0">
                <a:solidFill>
                  <a:srgbClr val="FFC000"/>
                </a:solidFill>
              </a:rPr>
              <a:t>t :</a:t>
            </a:r>
            <a:r>
              <a:rPr lang="en-GB" dirty="0"/>
              <a:t> </a:t>
            </a:r>
            <a:r>
              <a:rPr lang="cs-CZ" dirty="0"/>
              <a:t>silniční</a:t>
            </a:r>
            <a:r>
              <a:rPr lang="en-GB" dirty="0"/>
              <a:t> infrastru</a:t>
            </a:r>
            <a:r>
              <a:rPr lang="cs-CZ" dirty="0"/>
              <a:t>k</a:t>
            </a:r>
            <a:r>
              <a:rPr lang="en-GB" dirty="0"/>
              <a:t>tur</a:t>
            </a:r>
            <a:r>
              <a:rPr lang="cs-CZ" dirty="0"/>
              <a:t>a</a:t>
            </a:r>
            <a:endParaRPr lang="en-GB" dirty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 eaLnBrk="1" hangingPunct="1"/>
            <a:r>
              <a:rPr lang="cs-CZ" sz="2400" b="1" dirty="0"/>
              <a:t>Jižní obchvat </a:t>
            </a:r>
            <a:r>
              <a:rPr lang="en-GB" sz="2400" b="1" dirty="0"/>
              <a:t>Les </a:t>
            </a:r>
            <a:r>
              <a:rPr lang="en-GB" sz="2400" b="1" dirty="0" err="1"/>
              <a:t>Pieux</a:t>
            </a:r>
            <a:r>
              <a:rPr lang="en-GB" sz="2400" b="1" dirty="0"/>
              <a:t> </a:t>
            </a:r>
          </a:p>
          <a:p>
            <a:pPr eaLnBrk="1" hangingPunct="1"/>
            <a:r>
              <a:rPr lang="en-GB" sz="2400" b="1" dirty="0"/>
              <a:t>Proje</a:t>
            </a:r>
            <a:r>
              <a:rPr lang="cs-CZ" sz="2400" b="1" dirty="0"/>
              <a:t>k</a:t>
            </a:r>
            <a:r>
              <a:rPr lang="en-GB" sz="2400" b="1" dirty="0"/>
              <a:t>t </a:t>
            </a:r>
            <a:r>
              <a:rPr lang="cs-CZ" sz="2400" b="1" dirty="0"/>
              <a:t>na rok </a:t>
            </a:r>
            <a:r>
              <a:rPr lang="en-GB" sz="2400" b="1" dirty="0"/>
              <a:t>2018  </a:t>
            </a:r>
          </a:p>
        </p:txBody>
      </p:sp>
      <p:pic>
        <p:nvPicPr>
          <p:cNvPr id="33798" name="Picture 5" descr="19 09 09 0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196975"/>
            <a:ext cx="2881312" cy="21605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Espace réservé du contenu 7" descr="MareBlondel1Log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2350" y="1773238"/>
            <a:ext cx="5124450" cy="3449637"/>
          </a:xfrm>
        </p:spPr>
      </p:pic>
      <p:sp>
        <p:nvSpPr>
          <p:cNvPr id="3481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B5109-B35C-4475-8129-A3F6675D96E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dirty="0"/>
              <a:t>Silniční</a:t>
            </a:r>
            <a:r>
              <a:rPr lang="en-GB" dirty="0"/>
              <a:t> infrastru</a:t>
            </a:r>
            <a:r>
              <a:rPr lang="cs-CZ" dirty="0"/>
              <a:t>k</a:t>
            </a:r>
            <a:r>
              <a:rPr lang="en-GB" dirty="0"/>
              <a:t>tur</a:t>
            </a:r>
            <a:r>
              <a:rPr lang="cs-CZ" dirty="0"/>
              <a:t>a</a:t>
            </a:r>
            <a:endParaRPr lang="en-GB" dirty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 eaLnBrk="1" hangingPunct="1"/>
            <a:r>
              <a:rPr lang="cs-CZ" sz="2400" b="1" dirty="0"/>
              <a:t>Nábřeží </a:t>
            </a:r>
            <a:r>
              <a:rPr lang="fr-FR" sz="2400" b="1" dirty="0"/>
              <a:t>Diélette</a:t>
            </a:r>
            <a:endParaRPr lang="en-GB" sz="2400" b="1" dirty="0"/>
          </a:p>
          <a:p>
            <a:pPr eaLnBrk="1" hangingPunct="1"/>
            <a:r>
              <a:rPr lang="cs-CZ" sz="2400" b="1" dirty="0"/>
              <a:t>Dokončeno v roce</a:t>
            </a:r>
            <a:r>
              <a:rPr lang="en-GB" sz="2400" b="1" dirty="0"/>
              <a:t> 2017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793411-B734-40AD-BA42-2088870A6E1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pPr algn="r" eaLnBrk="1" hangingPunct="1"/>
            <a:r>
              <a:rPr lang="cs-CZ" dirty="0"/>
              <a:t>Vykládací přístav </a:t>
            </a:r>
            <a:r>
              <a:rPr lang="fr-FR" dirty="0"/>
              <a:t>Diélette</a:t>
            </a:r>
            <a:endParaRPr lang="en-GB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pPr eaLnBrk="1" hangingPunct="1"/>
            <a:r>
              <a:rPr lang="cs-CZ" sz="2400" b="1" dirty="0"/>
              <a:t>Rozvoj přístavu</a:t>
            </a:r>
            <a:r>
              <a:rPr lang="en-GB" sz="2400" b="1" dirty="0"/>
              <a:t> </a:t>
            </a:r>
            <a:r>
              <a:rPr lang="fr-FR" sz="2400" b="1" dirty="0"/>
              <a:t>Diélette</a:t>
            </a:r>
            <a:endParaRPr lang="en-GB" sz="2400" b="1" dirty="0"/>
          </a:p>
          <a:p>
            <a:pPr eaLnBrk="1" hangingPunct="1"/>
            <a:r>
              <a:rPr lang="cs-CZ" sz="2400" b="1" dirty="0"/>
              <a:t>Dokončeno v roce </a:t>
            </a:r>
            <a:r>
              <a:rPr lang="en-GB" sz="2400" b="1" dirty="0"/>
              <a:t>2009</a:t>
            </a:r>
          </a:p>
        </p:txBody>
      </p:sp>
      <p:pic>
        <p:nvPicPr>
          <p:cNvPr id="35845" name="Picture 7" descr="photo-barge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2273300"/>
            <a:ext cx="4608512" cy="3073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5446</TotalTime>
  <Words>405</Words>
  <Application>Microsoft Office PowerPoint</Application>
  <PresentationFormat>Předvádění na obrazovce (4:3)</PresentationFormat>
  <Paragraphs>107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Arial</vt:lpstr>
      <vt:lpstr>Conception personnalisée</vt:lpstr>
      <vt:lpstr>Prezentace aplikace PowerPoint</vt:lpstr>
      <vt:lpstr>Očekávání</vt:lpstr>
      <vt:lpstr>Dopad na region</vt:lpstr>
      <vt:lpstr>Aglomerace Les Pieux</vt:lpstr>
      <vt:lpstr>Investice</vt:lpstr>
      <vt:lpstr>Silniční infrastruktura</vt:lpstr>
      <vt:lpstr>Projekt : silniční infrastruktura</vt:lpstr>
      <vt:lpstr>Silniční infrastruktura</vt:lpstr>
      <vt:lpstr>Vykládací přístav Diélette</vt:lpstr>
      <vt:lpstr>Bydlení</vt:lpstr>
      <vt:lpstr>Parkování Les Pieux</vt:lpstr>
      <vt:lpstr>Parkování Flamanville</vt:lpstr>
      <vt:lpstr>Školní zařízení Saint Germain le Gaillard -Pierreville - Les Pieux- Héauville – Flamanville- Bricquebosq – Grosville - Tréauville</vt:lpstr>
      <vt:lpstr>Škola  Sotteville, St-Christophe du foc, Benoistville</vt:lpstr>
      <vt:lpstr>Zařízení pro péči o dítě  Les Pieux, Flamanville, Benoistville  </vt:lpstr>
      <vt:lpstr>Sportovní areál  Flamanville</vt:lpstr>
      <vt:lpstr>Sportovní areál Les Pieux</vt:lpstr>
      <vt:lpstr>Zdravotní středisko Les Pieux</vt:lpstr>
    </vt:vector>
  </TitlesOfParts>
  <Company>CCDP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COMMUNAUTE DE COMMUNES DES PIEUX</dc:creator>
  <cp:lastModifiedBy>Ivana Jančoková</cp:lastModifiedBy>
  <cp:revision>298</cp:revision>
  <dcterms:created xsi:type="dcterms:W3CDTF">2006-06-07T08:14:56Z</dcterms:created>
  <dcterms:modified xsi:type="dcterms:W3CDTF">2017-12-08T08:21:22Z</dcterms:modified>
</cp:coreProperties>
</file>