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32" r:id="rId3"/>
    <p:sldId id="361" r:id="rId4"/>
    <p:sldId id="362" r:id="rId5"/>
    <p:sldId id="334" r:id="rId6"/>
    <p:sldId id="335" r:id="rId7"/>
    <p:sldId id="336" r:id="rId8"/>
    <p:sldId id="337" r:id="rId9"/>
    <p:sldId id="365" r:id="rId10"/>
    <p:sldId id="363" r:id="rId11"/>
    <p:sldId id="364" r:id="rId12"/>
    <p:sldId id="322" r:id="rId13"/>
    <p:sldId id="323" r:id="rId14"/>
    <p:sldId id="352" r:id="rId15"/>
    <p:sldId id="328" r:id="rId16"/>
    <p:sldId id="326" r:id="rId17"/>
    <p:sldId id="338" r:id="rId18"/>
    <p:sldId id="355" r:id="rId19"/>
    <p:sldId id="358" r:id="rId20"/>
    <p:sldId id="359" r:id="rId21"/>
    <p:sldId id="360" r:id="rId22"/>
    <p:sldId id="356" r:id="rId23"/>
    <p:sldId id="366" r:id="rId24"/>
    <p:sldId id="273" r:id="rId25"/>
    <p:sldId id="353" r:id="rId26"/>
    <p:sldId id="367" r:id="rId27"/>
    <p:sldId id="341" r:id="rId2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00FF"/>
    <a:srgbClr val="FF9966"/>
    <a:srgbClr val="11816C"/>
    <a:srgbClr val="73AA22"/>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5" autoAdjust="0"/>
    <p:restoredTop sz="94660"/>
  </p:normalViewPr>
  <p:slideViewPr>
    <p:cSldViewPr snapToGrid="0">
      <p:cViewPr varScale="1">
        <p:scale>
          <a:sx n="59" d="100"/>
          <a:sy n="59" d="100"/>
        </p:scale>
        <p:origin x="33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embeddings/oleObject1.bin"/><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35184090618"/>
          <c:y val="0.0334812848475981"/>
          <c:w val="0.850886075861979"/>
          <c:h val="0.654707502260032"/>
        </c:manualLayout>
      </c:layout>
      <c:areaChart>
        <c:grouping val="stacked"/>
        <c:varyColors val="0"/>
        <c:ser>
          <c:idx val="1"/>
          <c:order val="0"/>
          <c:tx>
            <c:strRef>
              <c:f>Datagraf!$A$7</c:f>
              <c:strCache>
                <c:ptCount val="1"/>
                <c:pt idx="0">
                  <c:v>Hnědé uhlí</c:v>
                </c:pt>
              </c:strCache>
            </c:strRef>
          </c:tx>
          <c:spPr>
            <a:solidFill>
              <a:srgbClr val="C5A797"/>
            </a:solidFill>
            <a:ln w="25400">
              <a:noFill/>
            </a:ln>
          </c:spPr>
          <c:cat>
            <c:numRef>
              <c:f>Datagraf!$C$2:$AL$2</c:f>
              <c:numCache>
                <c:formatCode>0</c:formatCode>
                <c:ptCount val="36"/>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numCache>
            </c:numRef>
          </c:cat>
          <c:val>
            <c:numRef>
              <c:f>Datagraf!$C$7:$AL$7</c:f>
              <c:numCache>
                <c:formatCode>#,##0</c:formatCode>
                <c:ptCount val="36"/>
                <c:pt idx="0">
                  <c:v>42936.075</c:v>
                </c:pt>
                <c:pt idx="1">
                  <c:v>43083.82943573384</c:v>
                </c:pt>
                <c:pt idx="2">
                  <c:v>41020.89973000828</c:v>
                </c:pt>
                <c:pt idx="3">
                  <c:v>39197.69751463419</c:v>
                </c:pt>
                <c:pt idx="4">
                  <c:v>40402.11457871192</c:v>
                </c:pt>
                <c:pt idx="5">
                  <c:v>40389.55649476143</c:v>
                </c:pt>
                <c:pt idx="6">
                  <c:v>39129.23789513674</c:v>
                </c:pt>
                <c:pt idx="7">
                  <c:v>39221.04334580663</c:v>
                </c:pt>
                <c:pt idx="8">
                  <c:v>36128.14309101812</c:v>
                </c:pt>
                <c:pt idx="9">
                  <c:v>37215.29744698964</c:v>
                </c:pt>
                <c:pt idx="10">
                  <c:v>36951.34547897685</c:v>
                </c:pt>
                <c:pt idx="11">
                  <c:v>32481.51797872959</c:v>
                </c:pt>
                <c:pt idx="12">
                  <c:v>31770.95083194752</c:v>
                </c:pt>
                <c:pt idx="13">
                  <c:v>31078.57447642018</c:v>
                </c:pt>
                <c:pt idx="14">
                  <c:v>30756.26903718802</c:v>
                </c:pt>
                <c:pt idx="15">
                  <c:v>29167.45747181807</c:v>
                </c:pt>
                <c:pt idx="16">
                  <c:v>28550.50353170391</c:v>
                </c:pt>
                <c:pt idx="17">
                  <c:v>28494.4258017667</c:v>
                </c:pt>
                <c:pt idx="18">
                  <c:v>28494.4258017667</c:v>
                </c:pt>
                <c:pt idx="19">
                  <c:v>28494.4258017667</c:v>
                </c:pt>
                <c:pt idx="20">
                  <c:v>27947.68008107741</c:v>
                </c:pt>
                <c:pt idx="21">
                  <c:v>27886.36947045218</c:v>
                </c:pt>
                <c:pt idx="22">
                  <c:v>27886.36947045218</c:v>
                </c:pt>
                <c:pt idx="23">
                  <c:v>26739.53015583306</c:v>
                </c:pt>
                <c:pt idx="24">
                  <c:v>24555.05278369332</c:v>
                </c:pt>
                <c:pt idx="25">
                  <c:v>23366.22833751021</c:v>
                </c:pt>
                <c:pt idx="26">
                  <c:v>22973.22392423133</c:v>
                </c:pt>
                <c:pt idx="27">
                  <c:v>20113.58043482404</c:v>
                </c:pt>
                <c:pt idx="28">
                  <c:v>20053.65830636167</c:v>
                </c:pt>
                <c:pt idx="29">
                  <c:v>20052.1388258422</c:v>
                </c:pt>
                <c:pt idx="30">
                  <c:v>13497.18722890345</c:v>
                </c:pt>
                <c:pt idx="31">
                  <c:v>13495.66774838398</c:v>
                </c:pt>
                <c:pt idx="32">
                  <c:v>13494.1482678645</c:v>
                </c:pt>
                <c:pt idx="33">
                  <c:v>13492.62878734502</c:v>
                </c:pt>
                <c:pt idx="34">
                  <c:v>13491.10930682554</c:v>
                </c:pt>
                <c:pt idx="35">
                  <c:v>13489.58982630606</c:v>
                </c:pt>
              </c:numCache>
            </c:numRef>
          </c:val>
        </c:ser>
        <c:ser>
          <c:idx val="0"/>
          <c:order val="1"/>
          <c:tx>
            <c:strRef>
              <c:f>Datagraf!$A$6</c:f>
              <c:strCache>
                <c:ptCount val="1"/>
                <c:pt idx="0">
                  <c:v>Černé uhlí</c:v>
                </c:pt>
              </c:strCache>
            </c:strRef>
          </c:tx>
          <c:spPr>
            <a:solidFill>
              <a:schemeClr val="tx1">
                <a:lumMod val="65000"/>
                <a:lumOff val="35000"/>
              </a:schemeClr>
            </a:solidFill>
          </c:spPr>
          <c:cat>
            <c:numRef>
              <c:f>Datagraf!$C$2:$AL$2</c:f>
              <c:numCache>
                <c:formatCode>0</c:formatCode>
                <c:ptCount val="36"/>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numCache>
            </c:numRef>
          </c:cat>
          <c:val>
            <c:numRef>
              <c:f>Datagraf!$C$6:$AL$6</c:f>
              <c:numCache>
                <c:formatCode>#,##0</c:formatCode>
                <c:ptCount val="36"/>
                <c:pt idx="0">
                  <c:v>6052.0</c:v>
                </c:pt>
                <c:pt idx="1">
                  <c:v>5694.06754</c:v>
                </c:pt>
                <c:pt idx="2">
                  <c:v>4896.42411096313</c:v>
                </c:pt>
                <c:pt idx="3">
                  <c:v>5872.65538889656</c:v>
                </c:pt>
                <c:pt idx="4">
                  <c:v>5852.536571847124</c:v>
                </c:pt>
                <c:pt idx="5">
                  <c:v>5832.417754797689</c:v>
                </c:pt>
                <c:pt idx="6">
                  <c:v>5505.917754797689</c:v>
                </c:pt>
                <c:pt idx="7">
                  <c:v>5179.417754797689</c:v>
                </c:pt>
                <c:pt idx="8">
                  <c:v>5076.870338838839</c:v>
                </c:pt>
                <c:pt idx="9">
                  <c:v>4750.370338838839</c:v>
                </c:pt>
                <c:pt idx="10">
                  <c:v>4198.370338838839</c:v>
                </c:pt>
                <c:pt idx="11">
                  <c:v>4187.740065326992</c:v>
                </c:pt>
                <c:pt idx="12">
                  <c:v>4176.079010441826</c:v>
                </c:pt>
                <c:pt idx="13">
                  <c:v>4164.417955556657</c:v>
                </c:pt>
                <c:pt idx="14">
                  <c:v>4152.75690067149</c:v>
                </c:pt>
                <c:pt idx="15">
                  <c:v>4134.295845786318</c:v>
                </c:pt>
                <c:pt idx="16">
                  <c:v>4122.634790901147</c:v>
                </c:pt>
                <c:pt idx="17">
                  <c:v>4110.973736015979</c:v>
                </c:pt>
                <c:pt idx="18">
                  <c:v>3895.036365341336</c:v>
                </c:pt>
                <c:pt idx="19">
                  <c:v>3883.375310456168</c:v>
                </c:pt>
                <c:pt idx="20">
                  <c:v>2824.00919167041</c:v>
                </c:pt>
                <c:pt idx="21">
                  <c:v>2745.00919167041</c:v>
                </c:pt>
                <c:pt idx="22">
                  <c:v>2745.00919167041</c:v>
                </c:pt>
                <c:pt idx="23">
                  <c:v>2745.00919167041</c:v>
                </c:pt>
                <c:pt idx="24">
                  <c:v>2745.00919167041</c:v>
                </c:pt>
                <c:pt idx="25">
                  <c:v>2745.00919167041</c:v>
                </c:pt>
                <c:pt idx="26">
                  <c:v>2494.04162864342</c:v>
                </c:pt>
                <c:pt idx="27">
                  <c:v>2494.04162864342</c:v>
                </c:pt>
                <c:pt idx="28">
                  <c:v>2494.04162864342</c:v>
                </c:pt>
                <c:pt idx="29">
                  <c:v>2494.04162864342</c:v>
                </c:pt>
                <c:pt idx="30">
                  <c:v>1989.139686049275</c:v>
                </c:pt>
                <c:pt idx="31">
                  <c:v>1555.345219646113</c:v>
                </c:pt>
                <c:pt idx="32">
                  <c:v>1555.345219646113</c:v>
                </c:pt>
                <c:pt idx="33">
                  <c:v>1555.345219646113</c:v>
                </c:pt>
                <c:pt idx="34">
                  <c:v>1555.345219646113</c:v>
                </c:pt>
                <c:pt idx="35">
                  <c:v>1555.345219646113</c:v>
                </c:pt>
              </c:numCache>
            </c:numRef>
          </c:val>
        </c:ser>
        <c:ser>
          <c:idx val="2"/>
          <c:order val="2"/>
          <c:tx>
            <c:strRef>
              <c:f>Datagraf!$A$8</c:f>
              <c:strCache>
                <c:ptCount val="1"/>
                <c:pt idx="0">
                  <c:v>Zemní plyn</c:v>
                </c:pt>
              </c:strCache>
            </c:strRef>
          </c:tx>
          <c:spPr>
            <a:solidFill>
              <a:srgbClr val="6C9C2C"/>
            </a:solidFill>
            <a:ln w="25400">
              <a:noFill/>
            </a:ln>
          </c:spPr>
          <c:cat>
            <c:numRef>
              <c:f>Datagraf!$C$2:$AL$2</c:f>
              <c:numCache>
                <c:formatCode>0</c:formatCode>
                <c:ptCount val="36"/>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numCache>
            </c:numRef>
          </c:cat>
          <c:val>
            <c:numRef>
              <c:f>Datagraf!$C$8:$AL$8</c:f>
              <c:numCache>
                <c:formatCode>#,##0</c:formatCode>
                <c:ptCount val="36"/>
                <c:pt idx="0">
                  <c:v>1125.665473883835</c:v>
                </c:pt>
                <c:pt idx="1">
                  <c:v>1143.644262466168</c:v>
                </c:pt>
                <c:pt idx="2">
                  <c:v>1208.0660347603</c:v>
                </c:pt>
                <c:pt idx="3">
                  <c:v>1930.96144547883</c:v>
                </c:pt>
                <c:pt idx="4">
                  <c:v>2502.124161445255</c:v>
                </c:pt>
                <c:pt idx="5">
                  <c:v>3624.618142378111</c:v>
                </c:pt>
                <c:pt idx="6">
                  <c:v>3682.578254852122</c:v>
                </c:pt>
                <c:pt idx="7">
                  <c:v>3740.538367326134</c:v>
                </c:pt>
                <c:pt idx="8">
                  <c:v>3798.498479800145</c:v>
                </c:pt>
                <c:pt idx="9">
                  <c:v>3856.458592274158</c:v>
                </c:pt>
                <c:pt idx="10">
                  <c:v>3914.41870474817</c:v>
                </c:pt>
                <c:pt idx="11">
                  <c:v>3926.232276027578</c:v>
                </c:pt>
                <c:pt idx="12">
                  <c:v>3938.045847306986</c:v>
                </c:pt>
                <c:pt idx="13">
                  <c:v>3949.815632084063</c:v>
                </c:pt>
                <c:pt idx="14">
                  <c:v>3961.629203363471</c:v>
                </c:pt>
                <c:pt idx="15">
                  <c:v>3973.442774642881</c:v>
                </c:pt>
                <c:pt idx="16">
                  <c:v>3987.454711429521</c:v>
                </c:pt>
                <c:pt idx="17">
                  <c:v>4001.46664821616</c:v>
                </c:pt>
                <c:pt idx="18">
                  <c:v>4015.4785850028</c:v>
                </c:pt>
                <c:pt idx="19">
                  <c:v>4029.490521789442</c:v>
                </c:pt>
                <c:pt idx="20">
                  <c:v>4043.502458576083</c:v>
                </c:pt>
                <c:pt idx="21">
                  <c:v>4060.121850618438</c:v>
                </c:pt>
                <c:pt idx="22">
                  <c:v>4076.741242660791</c:v>
                </c:pt>
                <c:pt idx="23">
                  <c:v>4093.360634703148</c:v>
                </c:pt>
                <c:pt idx="24">
                  <c:v>4109.980026745503</c:v>
                </c:pt>
                <c:pt idx="25">
                  <c:v>4126.59941878786</c:v>
                </c:pt>
                <c:pt idx="26">
                  <c:v>4170.67077772982</c:v>
                </c:pt>
                <c:pt idx="27">
                  <c:v>4214.742136671786</c:v>
                </c:pt>
                <c:pt idx="28">
                  <c:v>4258.813495613745</c:v>
                </c:pt>
                <c:pt idx="29">
                  <c:v>4302.88485455571</c:v>
                </c:pt>
                <c:pt idx="30">
                  <c:v>7101.090169478835</c:v>
                </c:pt>
                <c:pt idx="31">
                  <c:v>7111.090169478835</c:v>
                </c:pt>
                <c:pt idx="32">
                  <c:v>7121.090169478835</c:v>
                </c:pt>
                <c:pt idx="33">
                  <c:v>7131.090169478835</c:v>
                </c:pt>
                <c:pt idx="34">
                  <c:v>7141.090169478835</c:v>
                </c:pt>
                <c:pt idx="35">
                  <c:v>7151.090169478835</c:v>
                </c:pt>
              </c:numCache>
            </c:numRef>
          </c:val>
        </c:ser>
        <c:ser>
          <c:idx val="3"/>
          <c:order val="3"/>
          <c:tx>
            <c:strRef>
              <c:f>Datagraf!$A$9</c:f>
              <c:strCache>
                <c:ptCount val="1"/>
                <c:pt idx="0">
                  <c:v>Ostatní plyny</c:v>
                </c:pt>
              </c:strCache>
            </c:strRef>
          </c:tx>
          <c:spPr>
            <a:ln w="25400">
              <a:noFill/>
            </a:ln>
          </c:spPr>
          <c:cat>
            <c:numRef>
              <c:f>Datagraf!$C$2:$AL$2</c:f>
              <c:numCache>
                <c:formatCode>0</c:formatCode>
                <c:ptCount val="36"/>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numCache>
            </c:numRef>
          </c:cat>
          <c:val>
            <c:numRef>
              <c:f>Datagraf!$C$9:$AL$9</c:f>
              <c:numCache>
                <c:formatCode>#,##0</c:formatCode>
                <c:ptCount val="36"/>
                <c:pt idx="0">
                  <c:v>1080.407000000001</c:v>
                </c:pt>
                <c:pt idx="1">
                  <c:v>1095.00159</c:v>
                </c:pt>
                <c:pt idx="2">
                  <c:v>1011.290629120669</c:v>
                </c:pt>
                <c:pt idx="3">
                  <c:v>1050.008506879183</c:v>
                </c:pt>
                <c:pt idx="4">
                  <c:v>1088.726384637697</c:v>
                </c:pt>
                <c:pt idx="5">
                  <c:v>1130.542</c:v>
                </c:pt>
                <c:pt idx="6">
                  <c:v>1130.542</c:v>
                </c:pt>
                <c:pt idx="7">
                  <c:v>1130.542</c:v>
                </c:pt>
                <c:pt idx="8">
                  <c:v>1130.542</c:v>
                </c:pt>
                <c:pt idx="9">
                  <c:v>1130.542</c:v>
                </c:pt>
                <c:pt idx="10">
                  <c:v>1130.542</c:v>
                </c:pt>
                <c:pt idx="11">
                  <c:v>1130.542</c:v>
                </c:pt>
                <c:pt idx="12">
                  <c:v>1130.542</c:v>
                </c:pt>
                <c:pt idx="13">
                  <c:v>1130.542</c:v>
                </c:pt>
                <c:pt idx="14">
                  <c:v>1130.542</c:v>
                </c:pt>
                <c:pt idx="15">
                  <c:v>1130.542</c:v>
                </c:pt>
                <c:pt idx="16">
                  <c:v>1130.542</c:v>
                </c:pt>
                <c:pt idx="17">
                  <c:v>1130.542</c:v>
                </c:pt>
                <c:pt idx="18">
                  <c:v>1130.542</c:v>
                </c:pt>
                <c:pt idx="19">
                  <c:v>1130.542</c:v>
                </c:pt>
                <c:pt idx="20">
                  <c:v>1130.542</c:v>
                </c:pt>
                <c:pt idx="21">
                  <c:v>1130.542</c:v>
                </c:pt>
                <c:pt idx="22">
                  <c:v>1130.542</c:v>
                </c:pt>
                <c:pt idx="23">
                  <c:v>1130.542</c:v>
                </c:pt>
                <c:pt idx="24">
                  <c:v>1130.542</c:v>
                </c:pt>
                <c:pt idx="25">
                  <c:v>1130.542</c:v>
                </c:pt>
                <c:pt idx="26">
                  <c:v>1130.542</c:v>
                </c:pt>
                <c:pt idx="27">
                  <c:v>1130.542</c:v>
                </c:pt>
                <c:pt idx="28">
                  <c:v>1130.542</c:v>
                </c:pt>
                <c:pt idx="29">
                  <c:v>1130.542</c:v>
                </c:pt>
                <c:pt idx="30">
                  <c:v>1130.542</c:v>
                </c:pt>
                <c:pt idx="31">
                  <c:v>1130.542</c:v>
                </c:pt>
                <c:pt idx="32">
                  <c:v>1130.542</c:v>
                </c:pt>
                <c:pt idx="33">
                  <c:v>1130.542</c:v>
                </c:pt>
                <c:pt idx="34">
                  <c:v>1130.542</c:v>
                </c:pt>
                <c:pt idx="35">
                  <c:v>1130.542</c:v>
                </c:pt>
              </c:numCache>
            </c:numRef>
          </c:val>
        </c:ser>
        <c:ser>
          <c:idx val="5"/>
          <c:order val="4"/>
          <c:tx>
            <c:strRef>
              <c:f>Datagraf!$A$12</c:f>
              <c:strCache>
                <c:ptCount val="1"/>
                <c:pt idx="0">
                  <c:v>Ostatní paliva</c:v>
                </c:pt>
              </c:strCache>
            </c:strRef>
          </c:tx>
          <c:spPr>
            <a:ln w="25400">
              <a:noFill/>
            </a:ln>
          </c:spPr>
          <c:cat>
            <c:numRef>
              <c:f>Datagraf!$C$2:$AL$2</c:f>
              <c:numCache>
                <c:formatCode>0</c:formatCode>
                <c:ptCount val="36"/>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numCache>
            </c:numRef>
          </c:cat>
          <c:val>
            <c:numRef>
              <c:f>Datagraf!$C$12:$AL$12</c:f>
              <c:numCache>
                <c:formatCode>#,##0</c:formatCode>
                <c:ptCount val="36"/>
                <c:pt idx="0">
                  <c:v>814.8407973026104</c:v>
                </c:pt>
                <c:pt idx="1">
                  <c:v>1012.361263531584</c:v>
                </c:pt>
                <c:pt idx="2">
                  <c:v>868.0562073254179</c:v>
                </c:pt>
                <c:pt idx="3">
                  <c:v>833.8317996313375</c:v>
                </c:pt>
                <c:pt idx="4">
                  <c:v>841.2240671313375</c:v>
                </c:pt>
                <c:pt idx="5">
                  <c:v>848.616334631338</c:v>
                </c:pt>
                <c:pt idx="6">
                  <c:v>848.6163346313378</c:v>
                </c:pt>
                <c:pt idx="7">
                  <c:v>848.6163346313378</c:v>
                </c:pt>
                <c:pt idx="8">
                  <c:v>848.6163346313378</c:v>
                </c:pt>
                <c:pt idx="9">
                  <c:v>848.6163346313378</c:v>
                </c:pt>
                <c:pt idx="10">
                  <c:v>917.3566546313374</c:v>
                </c:pt>
                <c:pt idx="11">
                  <c:v>917.3566546313374</c:v>
                </c:pt>
                <c:pt idx="12">
                  <c:v>917.3566546313374</c:v>
                </c:pt>
                <c:pt idx="13">
                  <c:v>917.3566546313374</c:v>
                </c:pt>
                <c:pt idx="14">
                  <c:v>917.3566546313374</c:v>
                </c:pt>
                <c:pt idx="15">
                  <c:v>1294.456654631338</c:v>
                </c:pt>
                <c:pt idx="16">
                  <c:v>1361.056654631338</c:v>
                </c:pt>
                <c:pt idx="17">
                  <c:v>1361.056654631338</c:v>
                </c:pt>
                <c:pt idx="18">
                  <c:v>1361.056654631338</c:v>
                </c:pt>
                <c:pt idx="19">
                  <c:v>1361.056654631338</c:v>
                </c:pt>
                <c:pt idx="20">
                  <c:v>1446.256654631338</c:v>
                </c:pt>
                <c:pt idx="21">
                  <c:v>1446.256654631338</c:v>
                </c:pt>
                <c:pt idx="22">
                  <c:v>1446.256654631338</c:v>
                </c:pt>
                <c:pt idx="23">
                  <c:v>1446.256654631338</c:v>
                </c:pt>
                <c:pt idx="24">
                  <c:v>1446.256654631338</c:v>
                </c:pt>
                <c:pt idx="25">
                  <c:v>1446.256654631338</c:v>
                </c:pt>
                <c:pt idx="26">
                  <c:v>1446.256654631338</c:v>
                </c:pt>
                <c:pt idx="27">
                  <c:v>1446.256654631338</c:v>
                </c:pt>
                <c:pt idx="28">
                  <c:v>1446.256654631338</c:v>
                </c:pt>
                <c:pt idx="29">
                  <c:v>1446.256654631338</c:v>
                </c:pt>
                <c:pt idx="30">
                  <c:v>1446.256654631338</c:v>
                </c:pt>
                <c:pt idx="31">
                  <c:v>1446.256654631338</c:v>
                </c:pt>
                <c:pt idx="32">
                  <c:v>1446.256654631338</c:v>
                </c:pt>
                <c:pt idx="33">
                  <c:v>1446.256654631338</c:v>
                </c:pt>
                <c:pt idx="34">
                  <c:v>1446.256654631338</c:v>
                </c:pt>
                <c:pt idx="35">
                  <c:v>1446.256654631338</c:v>
                </c:pt>
              </c:numCache>
            </c:numRef>
          </c:val>
        </c:ser>
        <c:ser>
          <c:idx val="6"/>
          <c:order val="5"/>
          <c:tx>
            <c:strRef>
              <c:f>Datagraf!$A$13</c:f>
              <c:strCache>
                <c:ptCount val="1"/>
                <c:pt idx="0">
                  <c:v>Obnovitelné a druhotné zdroje energie</c:v>
                </c:pt>
              </c:strCache>
            </c:strRef>
          </c:tx>
          <c:spPr>
            <a:solidFill>
              <a:srgbClr val="2583AD"/>
            </a:solidFill>
            <a:ln w="25400">
              <a:noFill/>
            </a:ln>
          </c:spPr>
          <c:cat>
            <c:numRef>
              <c:f>Datagraf!$C$2:$AL$2</c:f>
              <c:numCache>
                <c:formatCode>0</c:formatCode>
                <c:ptCount val="36"/>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numCache>
            </c:numRef>
          </c:cat>
          <c:val>
            <c:numRef>
              <c:f>Datagraf!$C$13:$AL$13</c:f>
              <c:numCache>
                <c:formatCode>#,##0</c:formatCode>
                <c:ptCount val="36"/>
                <c:pt idx="0">
                  <c:v>5902.811728813561</c:v>
                </c:pt>
                <c:pt idx="1">
                  <c:v>7249.495908268396</c:v>
                </c:pt>
                <c:pt idx="2">
                  <c:v>8245.063287822196</c:v>
                </c:pt>
                <c:pt idx="3">
                  <c:v>9536.471205501064</c:v>
                </c:pt>
                <c:pt idx="4">
                  <c:v>9864.956955242167</c:v>
                </c:pt>
                <c:pt idx="5">
                  <c:v>10122.28845865667</c:v>
                </c:pt>
                <c:pt idx="6">
                  <c:v>10645.55312411228</c:v>
                </c:pt>
                <c:pt idx="7">
                  <c:v>10855.77711511612</c:v>
                </c:pt>
                <c:pt idx="8">
                  <c:v>11104.07580381564</c:v>
                </c:pt>
                <c:pt idx="9">
                  <c:v>11267.24044097338</c:v>
                </c:pt>
                <c:pt idx="10">
                  <c:v>11548.82313198891</c:v>
                </c:pt>
                <c:pt idx="11">
                  <c:v>12374.75144607141</c:v>
                </c:pt>
                <c:pt idx="12">
                  <c:v>12662.22996590239</c:v>
                </c:pt>
                <c:pt idx="13">
                  <c:v>12952.47391982473</c:v>
                </c:pt>
                <c:pt idx="14">
                  <c:v>13242.6380455181</c:v>
                </c:pt>
                <c:pt idx="15">
                  <c:v>13741.99372106287</c:v>
                </c:pt>
                <c:pt idx="16">
                  <c:v>14087.76459736753</c:v>
                </c:pt>
                <c:pt idx="17">
                  <c:v>14336.02498353363</c:v>
                </c:pt>
                <c:pt idx="18">
                  <c:v>14586.87697573748</c:v>
                </c:pt>
                <c:pt idx="19">
                  <c:v>14840.40015592832</c:v>
                </c:pt>
                <c:pt idx="20">
                  <c:v>15125.56436234889</c:v>
                </c:pt>
                <c:pt idx="21">
                  <c:v>15619.87342684261</c:v>
                </c:pt>
                <c:pt idx="22">
                  <c:v>16116.04855824022</c:v>
                </c:pt>
                <c:pt idx="23">
                  <c:v>16614.06424649452</c:v>
                </c:pt>
                <c:pt idx="24">
                  <c:v>17113.93668332144</c:v>
                </c:pt>
                <c:pt idx="25">
                  <c:v>17638.66383703595</c:v>
                </c:pt>
                <c:pt idx="26">
                  <c:v>18133.54315460206</c:v>
                </c:pt>
                <c:pt idx="27">
                  <c:v>18629.81332976829</c:v>
                </c:pt>
                <c:pt idx="28">
                  <c:v>19127.47332367103</c:v>
                </c:pt>
                <c:pt idx="29">
                  <c:v>19626.52249968287</c:v>
                </c:pt>
                <c:pt idx="30">
                  <c:v>20172.96166668263</c:v>
                </c:pt>
                <c:pt idx="31">
                  <c:v>20228.98920754046</c:v>
                </c:pt>
                <c:pt idx="32">
                  <c:v>20285.01666352749</c:v>
                </c:pt>
                <c:pt idx="33">
                  <c:v>20341.04418661896</c:v>
                </c:pt>
                <c:pt idx="34">
                  <c:v>20397.07169326358</c:v>
                </c:pt>
                <c:pt idx="35">
                  <c:v>20453.09918850694</c:v>
                </c:pt>
              </c:numCache>
            </c:numRef>
          </c:val>
        </c:ser>
        <c:ser>
          <c:idx val="4"/>
          <c:order val="6"/>
          <c:tx>
            <c:strRef>
              <c:f>Datagraf!$A$10</c:f>
              <c:strCache>
                <c:ptCount val="1"/>
                <c:pt idx="0">
                  <c:v>Jádro</c:v>
                </c:pt>
              </c:strCache>
            </c:strRef>
          </c:tx>
          <c:spPr>
            <a:solidFill>
              <a:srgbClr val="FFC000"/>
            </a:solidFill>
            <a:ln w="25400">
              <a:noFill/>
            </a:ln>
          </c:spPr>
          <c:cat>
            <c:numRef>
              <c:f>Datagraf!$C$2:$AL$2</c:f>
              <c:numCache>
                <c:formatCode>0</c:formatCode>
                <c:ptCount val="36"/>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numCache>
            </c:numRef>
          </c:cat>
          <c:val>
            <c:numRef>
              <c:f>Datagraf!$C$10:$AL$10</c:f>
              <c:numCache>
                <c:formatCode>#,##0</c:formatCode>
                <c:ptCount val="36"/>
                <c:pt idx="0">
                  <c:v>27998.2</c:v>
                </c:pt>
                <c:pt idx="1">
                  <c:v>28282.6</c:v>
                </c:pt>
                <c:pt idx="2">
                  <c:v>30324.2</c:v>
                </c:pt>
                <c:pt idx="3">
                  <c:v>31149.85891089109</c:v>
                </c:pt>
                <c:pt idx="4">
                  <c:v>31330.00267326732</c:v>
                </c:pt>
                <c:pt idx="5">
                  <c:v>31495.13445544553</c:v>
                </c:pt>
                <c:pt idx="6">
                  <c:v>31495.13445544553</c:v>
                </c:pt>
                <c:pt idx="7">
                  <c:v>31495.13445544553</c:v>
                </c:pt>
                <c:pt idx="8">
                  <c:v>31495.13445544553</c:v>
                </c:pt>
                <c:pt idx="9">
                  <c:v>31495.13445544553</c:v>
                </c:pt>
                <c:pt idx="10">
                  <c:v>31495.13445544553</c:v>
                </c:pt>
                <c:pt idx="11">
                  <c:v>31495.13445544553</c:v>
                </c:pt>
                <c:pt idx="12">
                  <c:v>31495.13445544553</c:v>
                </c:pt>
                <c:pt idx="13">
                  <c:v>31495.13445544553</c:v>
                </c:pt>
                <c:pt idx="14">
                  <c:v>30537.37011881188</c:v>
                </c:pt>
                <c:pt idx="15">
                  <c:v>30384.24792079209</c:v>
                </c:pt>
                <c:pt idx="16">
                  <c:v>30384.24792079209</c:v>
                </c:pt>
                <c:pt idx="17">
                  <c:v>30537.37011881188</c:v>
                </c:pt>
                <c:pt idx="18">
                  <c:v>31495.13445544553</c:v>
                </c:pt>
                <c:pt idx="19">
                  <c:v>31495.13445544553</c:v>
                </c:pt>
                <c:pt idx="20">
                  <c:v>31495.13445544553</c:v>
                </c:pt>
                <c:pt idx="21">
                  <c:v>31495.13445544553</c:v>
                </c:pt>
                <c:pt idx="22">
                  <c:v>31495.13445544553</c:v>
                </c:pt>
                <c:pt idx="23">
                  <c:v>31495.13445544553</c:v>
                </c:pt>
                <c:pt idx="24">
                  <c:v>31495.13445544553</c:v>
                </c:pt>
                <c:pt idx="25">
                  <c:v>27667.0795049505</c:v>
                </c:pt>
                <c:pt idx="26">
                  <c:v>23839.02455445544</c:v>
                </c:pt>
                <c:pt idx="27">
                  <c:v>16182.91465346534</c:v>
                </c:pt>
                <c:pt idx="28">
                  <c:v>16182.91465346534</c:v>
                </c:pt>
                <c:pt idx="29">
                  <c:v>16182.91465346534</c:v>
                </c:pt>
                <c:pt idx="30">
                  <c:v>16182.91465346534</c:v>
                </c:pt>
                <c:pt idx="31">
                  <c:v>16182.91465346534</c:v>
                </c:pt>
                <c:pt idx="32">
                  <c:v>16182.91465346534</c:v>
                </c:pt>
                <c:pt idx="33">
                  <c:v>16182.91465346534</c:v>
                </c:pt>
                <c:pt idx="34">
                  <c:v>16182.91465346534</c:v>
                </c:pt>
                <c:pt idx="35">
                  <c:v>16182.91465346534</c:v>
                </c:pt>
              </c:numCache>
            </c:numRef>
          </c:val>
        </c:ser>
        <c:dLbls>
          <c:showLegendKey val="0"/>
          <c:showVal val="0"/>
          <c:showCatName val="0"/>
          <c:showSerName val="0"/>
          <c:showPercent val="0"/>
          <c:showBubbleSize val="0"/>
        </c:dLbls>
        <c:axId val="485099584"/>
        <c:axId val="485070336"/>
      </c:areaChart>
      <c:lineChart>
        <c:grouping val="standard"/>
        <c:varyColors val="0"/>
        <c:ser>
          <c:idx val="7"/>
          <c:order val="7"/>
          <c:tx>
            <c:strRef>
              <c:f>Datagraf!$A$25</c:f>
              <c:strCache>
                <c:ptCount val="1"/>
                <c:pt idx="0">
                  <c:v>Referenční scénář spotřeby</c:v>
                </c:pt>
              </c:strCache>
            </c:strRef>
          </c:tx>
          <c:spPr>
            <a:ln w="22225">
              <a:solidFill>
                <a:schemeClr val="tx1"/>
              </a:solidFill>
            </a:ln>
          </c:spPr>
          <c:marker>
            <c:symbol val="none"/>
          </c:marker>
          <c:val>
            <c:numRef>
              <c:f>Datagraf!$C$25:$AL$25</c:f>
              <c:numCache>
                <c:formatCode>#,##0.00</c:formatCode>
                <c:ptCount val="36"/>
                <c:pt idx="0">
                  <c:v>70962.6</c:v>
                </c:pt>
                <c:pt idx="1">
                  <c:v>70517.1</c:v>
                </c:pt>
                <c:pt idx="2">
                  <c:v>70452.99999964447</c:v>
                </c:pt>
                <c:pt idx="3">
                  <c:v>70177.60000024098</c:v>
                </c:pt>
                <c:pt idx="4">
                  <c:v>70634.83086934435</c:v>
                </c:pt>
                <c:pt idx="5">
                  <c:v>71195.42427023526</c:v>
                </c:pt>
                <c:pt idx="6">
                  <c:v>71405.05804051441</c:v>
                </c:pt>
                <c:pt idx="7">
                  <c:v>71980.76553628041</c:v>
                </c:pt>
                <c:pt idx="8">
                  <c:v>72230.90610185213</c:v>
                </c:pt>
                <c:pt idx="9">
                  <c:v>72974.45479511817</c:v>
                </c:pt>
                <c:pt idx="10">
                  <c:v>73801.46186601429</c:v>
                </c:pt>
                <c:pt idx="11">
                  <c:v>74698.84246719423</c:v>
                </c:pt>
                <c:pt idx="12">
                  <c:v>75521.67096788674</c:v>
                </c:pt>
                <c:pt idx="13">
                  <c:v>76092.3834586488</c:v>
                </c:pt>
                <c:pt idx="14">
                  <c:v>76914.27129122111</c:v>
                </c:pt>
                <c:pt idx="15">
                  <c:v>77623.59048292307</c:v>
                </c:pt>
                <c:pt idx="16">
                  <c:v>78277.62797395754</c:v>
                </c:pt>
                <c:pt idx="17">
                  <c:v>78958.1821155234</c:v>
                </c:pt>
                <c:pt idx="18">
                  <c:v>79548.5359142898</c:v>
                </c:pt>
                <c:pt idx="19">
                  <c:v>80171.85147786398</c:v>
                </c:pt>
                <c:pt idx="20">
                  <c:v>80708.0021162548</c:v>
                </c:pt>
                <c:pt idx="21">
                  <c:v>81473.164595919</c:v>
                </c:pt>
                <c:pt idx="22">
                  <c:v>82061.26069417517</c:v>
                </c:pt>
                <c:pt idx="23">
                  <c:v>82412.87452953368</c:v>
                </c:pt>
                <c:pt idx="24">
                  <c:v>83008.3767939697</c:v>
                </c:pt>
                <c:pt idx="25">
                  <c:v>83315.76882403047</c:v>
                </c:pt>
                <c:pt idx="26">
                  <c:v>83957.84531793514</c:v>
                </c:pt>
                <c:pt idx="27">
                  <c:v>84073.43850385552</c:v>
                </c:pt>
                <c:pt idx="28">
                  <c:v>84467.41053865854</c:v>
                </c:pt>
                <c:pt idx="29">
                  <c:v>84648.7282549911</c:v>
                </c:pt>
                <c:pt idx="30">
                  <c:v>84835.9689768315</c:v>
                </c:pt>
                <c:pt idx="31">
                  <c:v>84977.91250497935</c:v>
                </c:pt>
                <c:pt idx="32">
                  <c:v>85117.39302313904</c:v>
                </c:pt>
                <c:pt idx="33">
                  <c:v>85257.80273760353</c:v>
                </c:pt>
                <c:pt idx="34">
                  <c:v>85399.97100007607</c:v>
                </c:pt>
                <c:pt idx="35">
                  <c:v>85562.49593456858</c:v>
                </c:pt>
              </c:numCache>
            </c:numRef>
          </c:val>
          <c:smooth val="0"/>
        </c:ser>
        <c:ser>
          <c:idx val="9"/>
          <c:order val="8"/>
          <c:tx>
            <c:strRef>
              <c:f>Datagraf!$A$24</c:f>
              <c:strCache>
                <c:ptCount val="1"/>
                <c:pt idx="0">
                  <c:v>Vysoký scénář spotřeby</c:v>
                </c:pt>
              </c:strCache>
            </c:strRef>
          </c:tx>
          <c:spPr>
            <a:ln w="22225">
              <a:solidFill>
                <a:srgbClr val="1E27D4"/>
              </a:solidFill>
            </a:ln>
          </c:spPr>
          <c:marker>
            <c:symbol val="none"/>
          </c:marker>
          <c:val>
            <c:numRef>
              <c:f>Datagraf!$C$24:$AL$24</c:f>
              <c:numCache>
                <c:formatCode>#,##0.00</c:formatCode>
                <c:ptCount val="36"/>
                <c:pt idx="0">
                  <c:v>70962.6</c:v>
                </c:pt>
                <c:pt idx="1">
                  <c:v>70517.1</c:v>
                </c:pt>
                <c:pt idx="2">
                  <c:v>70452.99999964447</c:v>
                </c:pt>
                <c:pt idx="3">
                  <c:v>70177.60000024098</c:v>
                </c:pt>
                <c:pt idx="4">
                  <c:v>70565.7558891419</c:v>
                </c:pt>
                <c:pt idx="5">
                  <c:v>71515.54799705221</c:v>
                </c:pt>
                <c:pt idx="6">
                  <c:v>72148.6542968346</c:v>
                </c:pt>
                <c:pt idx="7">
                  <c:v>73143.32779427488</c:v>
                </c:pt>
                <c:pt idx="8">
                  <c:v>73816.1389776971</c:v>
                </c:pt>
                <c:pt idx="9">
                  <c:v>75003.70975233707</c:v>
                </c:pt>
                <c:pt idx="10">
                  <c:v>76086.99066879082</c:v>
                </c:pt>
                <c:pt idx="11">
                  <c:v>77267.40453635018</c:v>
                </c:pt>
                <c:pt idx="12">
                  <c:v>78381.72598912737</c:v>
                </c:pt>
                <c:pt idx="13">
                  <c:v>79284.64089406827</c:v>
                </c:pt>
                <c:pt idx="14">
                  <c:v>80414.78910354372</c:v>
                </c:pt>
                <c:pt idx="15">
                  <c:v>81436.82190092842</c:v>
                </c:pt>
                <c:pt idx="16">
                  <c:v>82407.328614745</c:v>
                </c:pt>
                <c:pt idx="17">
                  <c:v>83394.84035158707</c:v>
                </c:pt>
                <c:pt idx="18">
                  <c:v>84321.06863478028</c:v>
                </c:pt>
                <c:pt idx="19">
                  <c:v>85323.7835423465</c:v>
                </c:pt>
                <c:pt idx="20">
                  <c:v>86238.58754310731</c:v>
                </c:pt>
                <c:pt idx="21">
                  <c:v>87397.51803030746</c:v>
                </c:pt>
                <c:pt idx="22">
                  <c:v>88365.85325138397</c:v>
                </c:pt>
                <c:pt idx="23">
                  <c:v>89105.39294877263</c:v>
                </c:pt>
                <c:pt idx="24">
                  <c:v>90043.43736888903</c:v>
                </c:pt>
                <c:pt idx="25">
                  <c:v>90705.27068330077</c:v>
                </c:pt>
                <c:pt idx="26">
                  <c:v>91634.597132152</c:v>
                </c:pt>
                <c:pt idx="27">
                  <c:v>92035.7647123498</c:v>
                </c:pt>
                <c:pt idx="28">
                  <c:v>92719.18124284438</c:v>
                </c:pt>
                <c:pt idx="29">
                  <c:v>93173.8310587154</c:v>
                </c:pt>
                <c:pt idx="30">
                  <c:v>93596.22705255447</c:v>
                </c:pt>
                <c:pt idx="31">
                  <c:v>93752.19999954842</c:v>
                </c:pt>
                <c:pt idx="32">
                  <c:v>93906.23071953437</c:v>
                </c:pt>
                <c:pt idx="33">
                  <c:v>94061.57235206867</c:v>
                </c:pt>
                <c:pt idx="34">
                  <c:v>94219.0391115172</c:v>
                </c:pt>
                <c:pt idx="35">
                  <c:v>94399.86798898174</c:v>
                </c:pt>
              </c:numCache>
            </c:numRef>
          </c:val>
          <c:smooth val="0"/>
        </c:ser>
        <c:ser>
          <c:idx val="10"/>
          <c:order val="9"/>
          <c:tx>
            <c:strRef>
              <c:f>Datagraf!$A$26</c:f>
              <c:strCache>
                <c:ptCount val="1"/>
                <c:pt idx="0">
                  <c:v>Nízký scénář spotřeby</c:v>
                </c:pt>
              </c:strCache>
            </c:strRef>
          </c:tx>
          <c:spPr>
            <a:ln w="22225">
              <a:solidFill>
                <a:srgbClr val="00FF00"/>
              </a:solidFill>
            </a:ln>
          </c:spPr>
          <c:marker>
            <c:symbol val="none"/>
          </c:marker>
          <c:val>
            <c:numRef>
              <c:f>Datagraf!$C$26:$AL$26</c:f>
              <c:numCache>
                <c:formatCode>#,##0.00</c:formatCode>
                <c:ptCount val="36"/>
                <c:pt idx="0">
                  <c:v>70962.6</c:v>
                </c:pt>
                <c:pt idx="1">
                  <c:v>70517.1</c:v>
                </c:pt>
                <c:pt idx="2">
                  <c:v>70452.99999964447</c:v>
                </c:pt>
                <c:pt idx="3">
                  <c:v>70177.60000024098</c:v>
                </c:pt>
                <c:pt idx="4">
                  <c:v>70521.6314845852</c:v>
                </c:pt>
                <c:pt idx="5">
                  <c:v>70823.52407238188</c:v>
                </c:pt>
                <c:pt idx="6">
                  <c:v>71138.87613986557</c:v>
                </c:pt>
                <c:pt idx="7">
                  <c:v>71344.4081211354</c:v>
                </c:pt>
                <c:pt idx="8">
                  <c:v>71347.30088610991</c:v>
                </c:pt>
                <c:pt idx="9">
                  <c:v>71907.44897141744</c:v>
                </c:pt>
                <c:pt idx="10">
                  <c:v>72402.70114721054</c:v>
                </c:pt>
                <c:pt idx="11">
                  <c:v>72870.69722523787</c:v>
                </c:pt>
                <c:pt idx="12">
                  <c:v>73174.10900988856</c:v>
                </c:pt>
                <c:pt idx="13">
                  <c:v>73348.64219914954</c:v>
                </c:pt>
                <c:pt idx="14">
                  <c:v>73662.55599487555</c:v>
                </c:pt>
                <c:pt idx="15">
                  <c:v>73811.074557836</c:v>
                </c:pt>
                <c:pt idx="16">
                  <c:v>74030.52711517927</c:v>
                </c:pt>
                <c:pt idx="17">
                  <c:v>74240.21231822635</c:v>
                </c:pt>
                <c:pt idx="18">
                  <c:v>74430.39848237217</c:v>
                </c:pt>
                <c:pt idx="19">
                  <c:v>74752.17705497902</c:v>
                </c:pt>
                <c:pt idx="20">
                  <c:v>75019.98237928205</c:v>
                </c:pt>
                <c:pt idx="21">
                  <c:v>75359.64442805292</c:v>
                </c:pt>
                <c:pt idx="22">
                  <c:v>75637.32643467164</c:v>
                </c:pt>
                <c:pt idx="23">
                  <c:v>75723.16309217014</c:v>
                </c:pt>
                <c:pt idx="24">
                  <c:v>76058.39066713354</c:v>
                </c:pt>
                <c:pt idx="25">
                  <c:v>76212.09828296672</c:v>
                </c:pt>
                <c:pt idx="26">
                  <c:v>76700.52981109493</c:v>
                </c:pt>
                <c:pt idx="27">
                  <c:v>76805.59845319707</c:v>
                </c:pt>
                <c:pt idx="28">
                  <c:v>77250.94157681623</c:v>
                </c:pt>
                <c:pt idx="29">
                  <c:v>77618.11627442217</c:v>
                </c:pt>
                <c:pt idx="30">
                  <c:v>78021.79972768285</c:v>
                </c:pt>
                <c:pt idx="31">
                  <c:v>78129.46693273055</c:v>
                </c:pt>
                <c:pt idx="32">
                  <c:v>78234.11132196626</c:v>
                </c:pt>
                <c:pt idx="33">
                  <c:v>78339.27483792938</c:v>
                </c:pt>
                <c:pt idx="34">
                  <c:v>78445.80170423902</c:v>
                </c:pt>
                <c:pt idx="35">
                  <c:v>78582.22678834459</c:v>
                </c:pt>
              </c:numCache>
            </c:numRef>
          </c:val>
          <c:smooth val="0"/>
        </c:ser>
        <c:ser>
          <c:idx val="11"/>
          <c:order val="10"/>
          <c:tx>
            <c:v>Bez recertifikace JEDU</c:v>
          </c:tx>
          <c:spPr>
            <a:ln w="22225">
              <a:solidFill>
                <a:srgbClr val="FF0000"/>
              </a:solidFill>
              <a:prstDash val="dash"/>
            </a:ln>
          </c:spPr>
          <c:marker>
            <c:symbol val="none"/>
          </c:marker>
          <c:val>
            <c:numRef>
              <c:f>Datagraf!$C$62:$AL$62</c:f>
              <c:numCache>
                <c:formatCode>#,##0</c:formatCode>
                <c:ptCount val="36"/>
                <c:pt idx="0">
                  <c:v>85909.99999999997</c:v>
                </c:pt>
                <c:pt idx="1">
                  <c:v>87561.0</c:v>
                </c:pt>
                <c:pt idx="2">
                  <c:v>87574.00000000001</c:v>
                </c:pt>
                <c:pt idx="3">
                  <c:v>89571.48477191225</c:v>
                </c:pt>
                <c:pt idx="4">
                  <c:v>91881.68539228287</c:v>
                </c:pt>
                <c:pt idx="5">
                  <c:v>93443.1736406708</c:v>
                </c:pt>
                <c:pt idx="6">
                  <c:v>92437.5798189758</c:v>
                </c:pt>
                <c:pt idx="7">
                  <c:v>92471.06937312338</c:v>
                </c:pt>
                <c:pt idx="8">
                  <c:v>89581.88050354965</c:v>
                </c:pt>
                <c:pt idx="9">
                  <c:v>90563.65960915293</c:v>
                </c:pt>
                <c:pt idx="10">
                  <c:v>90155.99076462959</c:v>
                </c:pt>
                <c:pt idx="11">
                  <c:v>86513.27487623245</c:v>
                </c:pt>
                <c:pt idx="12">
                  <c:v>86090.33876567562</c:v>
                </c:pt>
                <c:pt idx="13">
                  <c:v>85688.31509396252</c:v>
                </c:pt>
                <c:pt idx="14">
                  <c:v>84698.56196018433</c:v>
                </c:pt>
                <c:pt idx="15">
                  <c:v>69625.10312140682</c:v>
                </c:pt>
                <c:pt idx="16">
                  <c:v>69422.8709394988</c:v>
                </c:pt>
                <c:pt idx="17">
                  <c:v>69617.40447762908</c:v>
                </c:pt>
                <c:pt idx="18">
                  <c:v>69666.331035945</c:v>
                </c:pt>
                <c:pt idx="19">
                  <c:v>69922.20509803733</c:v>
                </c:pt>
                <c:pt idx="20">
                  <c:v>68700.4694017694</c:v>
                </c:pt>
                <c:pt idx="21">
                  <c:v>69071.08724768033</c:v>
                </c:pt>
                <c:pt idx="22">
                  <c:v>69583.8817711203</c:v>
                </c:pt>
                <c:pt idx="23">
                  <c:v>73455.27159620377</c:v>
                </c:pt>
                <c:pt idx="24">
                  <c:v>76290.8801123393</c:v>
                </c:pt>
                <c:pt idx="25">
                  <c:v>80146.99627131887</c:v>
                </c:pt>
                <c:pt idx="26">
                  <c:v>84545.56903092706</c:v>
                </c:pt>
                <c:pt idx="27">
                  <c:v>86729.8611350339</c:v>
                </c:pt>
                <c:pt idx="28">
                  <c:v>91715.2644188222</c:v>
                </c:pt>
                <c:pt idx="29">
                  <c:v>92256.86547325646</c:v>
                </c:pt>
                <c:pt idx="30">
                  <c:v>88541.65641564651</c:v>
                </c:pt>
                <c:pt idx="31">
                  <c:v>88172.3700095818</c:v>
                </c:pt>
                <c:pt idx="32">
                  <c:v>88236.87798504924</c:v>
                </c:pt>
                <c:pt idx="33">
                  <c:v>88301.38602762123</c:v>
                </c:pt>
                <c:pt idx="34">
                  <c:v>88365.8940537464</c:v>
                </c:pt>
                <c:pt idx="35">
                  <c:v>88430.40206847027</c:v>
                </c:pt>
              </c:numCache>
            </c:numRef>
          </c:val>
          <c:smooth val="0"/>
        </c:ser>
        <c:dLbls>
          <c:showLegendKey val="0"/>
          <c:showVal val="0"/>
          <c:showCatName val="0"/>
          <c:showSerName val="0"/>
          <c:showPercent val="0"/>
          <c:showBubbleSize val="0"/>
        </c:dLbls>
        <c:marker val="1"/>
        <c:smooth val="0"/>
        <c:axId val="485099584"/>
        <c:axId val="485070336"/>
      </c:lineChart>
      <c:catAx>
        <c:axId val="485099584"/>
        <c:scaling>
          <c:orientation val="minMax"/>
        </c:scaling>
        <c:delete val="0"/>
        <c:axPos val="b"/>
        <c:numFmt formatCode="0" sourceLinked="1"/>
        <c:majorTickMark val="out"/>
        <c:minorTickMark val="none"/>
        <c:tickLblPos val="nextTo"/>
        <c:spPr>
          <a:ln>
            <a:solidFill>
              <a:schemeClr val="bg1">
                <a:lumMod val="75000"/>
              </a:schemeClr>
            </a:solidFill>
          </a:ln>
        </c:spPr>
        <c:txPr>
          <a:bodyPr rot="-5400000" vert="horz"/>
          <a:lstStyle/>
          <a:p>
            <a:pPr>
              <a:defRPr/>
            </a:pPr>
            <a:endParaRPr lang="en-US"/>
          </a:p>
        </c:txPr>
        <c:crossAx val="485070336"/>
        <c:crosses val="autoZero"/>
        <c:auto val="1"/>
        <c:lblAlgn val="ctr"/>
        <c:lblOffset val="100"/>
        <c:tickLblSkip val="1"/>
        <c:noMultiLvlLbl val="0"/>
      </c:catAx>
      <c:valAx>
        <c:axId val="485070336"/>
        <c:scaling>
          <c:orientation val="minMax"/>
        </c:scaling>
        <c:delete val="0"/>
        <c:axPos val="l"/>
        <c:majorGridlines>
          <c:spPr>
            <a:ln>
              <a:solidFill>
                <a:schemeClr val="bg1">
                  <a:lumMod val="85000"/>
                </a:schemeClr>
              </a:solidFill>
              <a:prstDash val="sysDash"/>
            </a:ln>
          </c:spPr>
        </c:majorGridlines>
        <c:title>
          <c:tx>
            <c:rich>
              <a:bodyPr rot="-5400000" vert="horz"/>
              <a:lstStyle/>
              <a:p>
                <a:pPr>
                  <a:defRPr/>
                </a:pPr>
                <a:r>
                  <a:rPr lang="cs-CZ"/>
                  <a:t>GWh</a:t>
                </a:r>
              </a:p>
            </c:rich>
          </c:tx>
          <c:layout>
            <c:manualLayout>
              <c:xMode val="edge"/>
              <c:yMode val="edge"/>
              <c:x val="0.0022038567493113"/>
              <c:y val="0.327963081537885"/>
            </c:manualLayout>
          </c:layout>
          <c:overlay val="0"/>
        </c:title>
        <c:numFmt formatCode="#,##0" sourceLinked="1"/>
        <c:majorTickMark val="out"/>
        <c:minorTickMark val="none"/>
        <c:tickLblPos val="nextTo"/>
        <c:spPr>
          <a:ln>
            <a:solidFill>
              <a:schemeClr val="bg1">
                <a:lumMod val="75000"/>
              </a:schemeClr>
            </a:solidFill>
          </a:ln>
        </c:spPr>
        <c:crossAx val="485099584"/>
        <c:crosses val="autoZero"/>
        <c:crossBetween val="between"/>
      </c:valAx>
    </c:plotArea>
    <c:legend>
      <c:legendPos val="b"/>
      <c:layout>
        <c:manualLayout>
          <c:xMode val="edge"/>
          <c:yMode val="edge"/>
          <c:x val="0.113006485759528"/>
          <c:y val="0.781888263967004"/>
          <c:w val="0.867581306602887"/>
          <c:h val="0.203798679011277"/>
        </c:manualLayout>
      </c:layout>
      <c:overlay val="0"/>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42927485304"/>
          <c:y val="0.0462722159730034"/>
          <c:w val="0.853808610197155"/>
          <c:h val="0.641916760404949"/>
        </c:manualLayout>
      </c:layout>
      <c:areaChart>
        <c:grouping val="stacked"/>
        <c:varyColors val="0"/>
        <c:ser>
          <c:idx val="1"/>
          <c:order val="0"/>
          <c:tx>
            <c:strRef>
              <c:f>Datagraf!$A$7</c:f>
              <c:strCache>
                <c:ptCount val="1"/>
                <c:pt idx="0">
                  <c:v>Hnědé uhlí</c:v>
                </c:pt>
              </c:strCache>
            </c:strRef>
          </c:tx>
          <c:spPr>
            <a:solidFill>
              <a:srgbClr val="C5A797"/>
            </a:solidFill>
            <a:ln w="25400">
              <a:noFill/>
            </a:ln>
          </c:spPr>
          <c:cat>
            <c:numRef>
              <c:f>Datagraf!$C$2:$AL$2</c:f>
              <c:numCache>
                <c:formatCode>0</c:formatCode>
                <c:ptCount val="36"/>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numCache>
            </c:numRef>
          </c:cat>
          <c:val>
            <c:numRef>
              <c:f>Datagraf!$C$7:$AL$7</c:f>
              <c:numCache>
                <c:formatCode>#,##0</c:formatCode>
                <c:ptCount val="36"/>
                <c:pt idx="0">
                  <c:v>42936.075</c:v>
                </c:pt>
                <c:pt idx="1">
                  <c:v>43083.82943573382</c:v>
                </c:pt>
                <c:pt idx="2">
                  <c:v>41020.89973000828</c:v>
                </c:pt>
                <c:pt idx="3">
                  <c:v>39197.69751463419</c:v>
                </c:pt>
                <c:pt idx="4">
                  <c:v>40402.11457871192</c:v>
                </c:pt>
                <c:pt idx="5">
                  <c:v>40389.55649476143</c:v>
                </c:pt>
                <c:pt idx="6">
                  <c:v>39129.23789513674</c:v>
                </c:pt>
                <c:pt idx="7">
                  <c:v>39221.04334580663</c:v>
                </c:pt>
                <c:pt idx="8">
                  <c:v>36128.14309101812</c:v>
                </c:pt>
                <c:pt idx="9">
                  <c:v>37215.29744698959</c:v>
                </c:pt>
                <c:pt idx="10">
                  <c:v>36951.34547897685</c:v>
                </c:pt>
                <c:pt idx="11">
                  <c:v>32481.51797872959</c:v>
                </c:pt>
                <c:pt idx="12">
                  <c:v>31770.95083194752</c:v>
                </c:pt>
                <c:pt idx="13">
                  <c:v>31078.57447642018</c:v>
                </c:pt>
                <c:pt idx="14">
                  <c:v>30756.26903718802</c:v>
                </c:pt>
                <c:pt idx="15">
                  <c:v>29167.45747181807</c:v>
                </c:pt>
                <c:pt idx="16">
                  <c:v>28550.50353170391</c:v>
                </c:pt>
                <c:pt idx="17">
                  <c:v>28494.42580176671</c:v>
                </c:pt>
                <c:pt idx="18">
                  <c:v>28494.42580176671</c:v>
                </c:pt>
                <c:pt idx="19">
                  <c:v>28494.42580176671</c:v>
                </c:pt>
                <c:pt idx="20">
                  <c:v>27947.68008107741</c:v>
                </c:pt>
                <c:pt idx="21">
                  <c:v>27886.36947045218</c:v>
                </c:pt>
                <c:pt idx="22">
                  <c:v>27886.36947045218</c:v>
                </c:pt>
                <c:pt idx="23">
                  <c:v>26739.53015583306</c:v>
                </c:pt>
                <c:pt idx="24">
                  <c:v>24555.05278369333</c:v>
                </c:pt>
                <c:pt idx="25">
                  <c:v>23366.22833751021</c:v>
                </c:pt>
                <c:pt idx="26">
                  <c:v>22973.22392423133</c:v>
                </c:pt>
                <c:pt idx="27">
                  <c:v>20113.58043482405</c:v>
                </c:pt>
                <c:pt idx="28">
                  <c:v>20053.65830636167</c:v>
                </c:pt>
                <c:pt idx="29">
                  <c:v>20052.1388258422</c:v>
                </c:pt>
                <c:pt idx="30">
                  <c:v>13497.18722890345</c:v>
                </c:pt>
                <c:pt idx="31">
                  <c:v>13495.66774838398</c:v>
                </c:pt>
                <c:pt idx="32">
                  <c:v>13494.1482678645</c:v>
                </c:pt>
                <c:pt idx="33">
                  <c:v>13492.62878734502</c:v>
                </c:pt>
                <c:pt idx="34">
                  <c:v>13491.10930682554</c:v>
                </c:pt>
                <c:pt idx="35">
                  <c:v>13489.58982630606</c:v>
                </c:pt>
              </c:numCache>
            </c:numRef>
          </c:val>
          <c:extLst xmlns:c16r2="http://schemas.microsoft.com/office/drawing/2015/06/chart">
            <c:ext xmlns:c16="http://schemas.microsoft.com/office/drawing/2014/chart" uri="{C3380CC4-5D6E-409C-BE32-E72D297353CC}">
              <c16:uniqueId val="{00000000-0FF4-4638-82C9-F193198F9EFA}"/>
            </c:ext>
          </c:extLst>
        </c:ser>
        <c:ser>
          <c:idx val="0"/>
          <c:order val="1"/>
          <c:tx>
            <c:strRef>
              <c:f>Datagraf!$A$6</c:f>
              <c:strCache>
                <c:ptCount val="1"/>
                <c:pt idx="0">
                  <c:v>Černé uhlí</c:v>
                </c:pt>
              </c:strCache>
            </c:strRef>
          </c:tx>
          <c:spPr>
            <a:solidFill>
              <a:schemeClr val="tx1">
                <a:lumMod val="65000"/>
                <a:lumOff val="35000"/>
              </a:schemeClr>
            </a:solidFill>
          </c:spPr>
          <c:cat>
            <c:numRef>
              <c:f>Datagraf!$C$2:$AL$2</c:f>
              <c:numCache>
                <c:formatCode>0</c:formatCode>
                <c:ptCount val="36"/>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numCache>
            </c:numRef>
          </c:cat>
          <c:val>
            <c:numRef>
              <c:f>Datagraf!$C$6:$AL$6</c:f>
              <c:numCache>
                <c:formatCode>#,##0</c:formatCode>
                <c:ptCount val="36"/>
                <c:pt idx="0">
                  <c:v>6052.0</c:v>
                </c:pt>
                <c:pt idx="1">
                  <c:v>5694.06754</c:v>
                </c:pt>
                <c:pt idx="2">
                  <c:v>4896.42411096313</c:v>
                </c:pt>
                <c:pt idx="3">
                  <c:v>5872.65538889656</c:v>
                </c:pt>
                <c:pt idx="4">
                  <c:v>5852.536571847124</c:v>
                </c:pt>
                <c:pt idx="5">
                  <c:v>5832.417754797689</c:v>
                </c:pt>
                <c:pt idx="6">
                  <c:v>5505.917754797689</c:v>
                </c:pt>
                <c:pt idx="7">
                  <c:v>5179.417754797689</c:v>
                </c:pt>
                <c:pt idx="8">
                  <c:v>5076.870338838839</c:v>
                </c:pt>
                <c:pt idx="9">
                  <c:v>4750.370338838839</c:v>
                </c:pt>
                <c:pt idx="10">
                  <c:v>4198.370338838839</c:v>
                </c:pt>
                <c:pt idx="11">
                  <c:v>4187.740065326991</c:v>
                </c:pt>
                <c:pt idx="12">
                  <c:v>4176.079010441826</c:v>
                </c:pt>
                <c:pt idx="13">
                  <c:v>4164.417955556657</c:v>
                </c:pt>
                <c:pt idx="14">
                  <c:v>4152.75690067149</c:v>
                </c:pt>
                <c:pt idx="15">
                  <c:v>4134.295845786318</c:v>
                </c:pt>
                <c:pt idx="16">
                  <c:v>4122.634790901147</c:v>
                </c:pt>
                <c:pt idx="17">
                  <c:v>4110.973736015979</c:v>
                </c:pt>
                <c:pt idx="18">
                  <c:v>3895.036365341336</c:v>
                </c:pt>
                <c:pt idx="19">
                  <c:v>3883.375310456168</c:v>
                </c:pt>
                <c:pt idx="20">
                  <c:v>2824.00919167041</c:v>
                </c:pt>
                <c:pt idx="21">
                  <c:v>2745.00919167041</c:v>
                </c:pt>
                <c:pt idx="22">
                  <c:v>2745.00919167041</c:v>
                </c:pt>
                <c:pt idx="23">
                  <c:v>2745.00919167041</c:v>
                </c:pt>
                <c:pt idx="24">
                  <c:v>2745.00919167041</c:v>
                </c:pt>
                <c:pt idx="25">
                  <c:v>2745.00919167041</c:v>
                </c:pt>
                <c:pt idx="26">
                  <c:v>2494.04162864342</c:v>
                </c:pt>
                <c:pt idx="27">
                  <c:v>2494.04162864342</c:v>
                </c:pt>
                <c:pt idx="28">
                  <c:v>2494.04162864342</c:v>
                </c:pt>
                <c:pt idx="29">
                  <c:v>2494.04162864342</c:v>
                </c:pt>
                <c:pt idx="30">
                  <c:v>1989.139686049275</c:v>
                </c:pt>
                <c:pt idx="31">
                  <c:v>1555.345219646113</c:v>
                </c:pt>
                <c:pt idx="32">
                  <c:v>1555.345219646113</c:v>
                </c:pt>
                <c:pt idx="33">
                  <c:v>1555.345219646113</c:v>
                </c:pt>
                <c:pt idx="34">
                  <c:v>1555.345219646113</c:v>
                </c:pt>
                <c:pt idx="35">
                  <c:v>1555.345219646113</c:v>
                </c:pt>
              </c:numCache>
            </c:numRef>
          </c:val>
          <c:extLst xmlns:c16r2="http://schemas.microsoft.com/office/drawing/2015/06/chart">
            <c:ext xmlns:c16="http://schemas.microsoft.com/office/drawing/2014/chart" uri="{C3380CC4-5D6E-409C-BE32-E72D297353CC}">
              <c16:uniqueId val="{00000001-0FF4-4638-82C9-F193198F9EFA}"/>
            </c:ext>
          </c:extLst>
        </c:ser>
        <c:ser>
          <c:idx val="2"/>
          <c:order val="2"/>
          <c:tx>
            <c:strRef>
              <c:f>Datagraf!$A$8</c:f>
              <c:strCache>
                <c:ptCount val="1"/>
                <c:pt idx="0">
                  <c:v>Zemní plyn</c:v>
                </c:pt>
              </c:strCache>
            </c:strRef>
          </c:tx>
          <c:spPr>
            <a:ln w="25400">
              <a:noFill/>
            </a:ln>
          </c:spPr>
          <c:cat>
            <c:numRef>
              <c:f>Datagraf!$C$2:$AL$2</c:f>
              <c:numCache>
                <c:formatCode>0</c:formatCode>
                <c:ptCount val="36"/>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numCache>
            </c:numRef>
          </c:cat>
          <c:val>
            <c:numRef>
              <c:f>Datagraf!$C$8:$AL$8</c:f>
              <c:numCache>
                <c:formatCode>#,##0</c:formatCode>
                <c:ptCount val="36"/>
                <c:pt idx="0">
                  <c:v>1125.665473883835</c:v>
                </c:pt>
                <c:pt idx="1">
                  <c:v>1143.644262466168</c:v>
                </c:pt>
                <c:pt idx="2">
                  <c:v>1208.0660347603</c:v>
                </c:pt>
                <c:pt idx="3">
                  <c:v>1930.96144547883</c:v>
                </c:pt>
                <c:pt idx="4">
                  <c:v>2502.124161445255</c:v>
                </c:pt>
                <c:pt idx="5">
                  <c:v>3624.618142378111</c:v>
                </c:pt>
                <c:pt idx="6">
                  <c:v>3682.578254852122</c:v>
                </c:pt>
                <c:pt idx="7">
                  <c:v>3740.538367326134</c:v>
                </c:pt>
                <c:pt idx="8">
                  <c:v>3798.498479800145</c:v>
                </c:pt>
                <c:pt idx="9">
                  <c:v>3856.458592274158</c:v>
                </c:pt>
                <c:pt idx="10">
                  <c:v>3914.41870474817</c:v>
                </c:pt>
                <c:pt idx="11">
                  <c:v>3926.232276027578</c:v>
                </c:pt>
                <c:pt idx="12">
                  <c:v>3938.045847306986</c:v>
                </c:pt>
                <c:pt idx="13">
                  <c:v>3949.815632084063</c:v>
                </c:pt>
                <c:pt idx="14">
                  <c:v>3961.629203363471</c:v>
                </c:pt>
                <c:pt idx="15">
                  <c:v>3973.442774642881</c:v>
                </c:pt>
                <c:pt idx="16">
                  <c:v>3987.454711429521</c:v>
                </c:pt>
                <c:pt idx="17">
                  <c:v>4001.46664821616</c:v>
                </c:pt>
                <c:pt idx="18">
                  <c:v>4015.4785850028</c:v>
                </c:pt>
                <c:pt idx="19">
                  <c:v>4029.490521789442</c:v>
                </c:pt>
                <c:pt idx="20">
                  <c:v>4043.502458576083</c:v>
                </c:pt>
                <c:pt idx="21">
                  <c:v>4060.121850618438</c:v>
                </c:pt>
                <c:pt idx="22">
                  <c:v>4076.741242660791</c:v>
                </c:pt>
                <c:pt idx="23">
                  <c:v>4093.360634703148</c:v>
                </c:pt>
                <c:pt idx="24">
                  <c:v>4109.980026745503</c:v>
                </c:pt>
                <c:pt idx="25">
                  <c:v>4126.59941878786</c:v>
                </c:pt>
                <c:pt idx="26">
                  <c:v>4170.67077772982</c:v>
                </c:pt>
                <c:pt idx="27">
                  <c:v>4214.74213667179</c:v>
                </c:pt>
                <c:pt idx="28">
                  <c:v>4258.813495613745</c:v>
                </c:pt>
                <c:pt idx="29">
                  <c:v>4302.88485455571</c:v>
                </c:pt>
                <c:pt idx="30">
                  <c:v>7101.09016947884</c:v>
                </c:pt>
                <c:pt idx="31">
                  <c:v>7111.09016947884</c:v>
                </c:pt>
                <c:pt idx="32">
                  <c:v>7121.09016947884</c:v>
                </c:pt>
                <c:pt idx="33">
                  <c:v>7131.09016947884</c:v>
                </c:pt>
                <c:pt idx="34">
                  <c:v>7141.09016947884</c:v>
                </c:pt>
                <c:pt idx="35">
                  <c:v>7151.09016947884</c:v>
                </c:pt>
              </c:numCache>
            </c:numRef>
          </c:val>
          <c:extLst xmlns:c16r2="http://schemas.microsoft.com/office/drawing/2015/06/chart">
            <c:ext xmlns:c16="http://schemas.microsoft.com/office/drawing/2014/chart" uri="{C3380CC4-5D6E-409C-BE32-E72D297353CC}">
              <c16:uniqueId val="{00000002-0FF4-4638-82C9-F193198F9EFA}"/>
            </c:ext>
          </c:extLst>
        </c:ser>
        <c:ser>
          <c:idx val="3"/>
          <c:order val="3"/>
          <c:tx>
            <c:strRef>
              <c:f>Datagraf!$A$9</c:f>
              <c:strCache>
                <c:ptCount val="1"/>
                <c:pt idx="0">
                  <c:v>Ostatní plyny</c:v>
                </c:pt>
              </c:strCache>
            </c:strRef>
          </c:tx>
          <c:spPr>
            <a:ln w="25400">
              <a:noFill/>
            </a:ln>
          </c:spPr>
          <c:cat>
            <c:numRef>
              <c:f>Datagraf!$C$2:$AL$2</c:f>
              <c:numCache>
                <c:formatCode>0</c:formatCode>
                <c:ptCount val="36"/>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numCache>
            </c:numRef>
          </c:cat>
          <c:val>
            <c:numRef>
              <c:f>Datagraf!$C$9:$AL$9</c:f>
              <c:numCache>
                <c:formatCode>#,##0</c:formatCode>
                <c:ptCount val="36"/>
                <c:pt idx="0">
                  <c:v>1080.407000000001</c:v>
                </c:pt>
                <c:pt idx="1">
                  <c:v>1095.00159</c:v>
                </c:pt>
                <c:pt idx="2">
                  <c:v>1011.290629120669</c:v>
                </c:pt>
                <c:pt idx="3">
                  <c:v>1050.008506879183</c:v>
                </c:pt>
                <c:pt idx="4">
                  <c:v>1088.726384637697</c:v>
                </c:pt>
                <c:pt idx="5">
                  <c:v>1130.542</c:v>
                </c:pt>
                <c:pt idx="6">
                  <c:v>1130.542</c:v>
                </c:pt>
                <c:pt idx="7">
                  <c:v>1130.542</c:v>
                </c:pt>
                <c:pt idx="8">
                  <c:v>1130.542</c:v>
                </c:pt>
                <c:pt idx="9">
                  <c:v>1130.542</c:v>
                </c:pt>
                <c:pt idx="10">
                  <c:v>1130.542</c:v>
                </c:pt>
                <c:pt idx="11">
                  <c:v>1130.542</c:v>
                </c:pt>
                <c:pt idx="12">
                  <c:v>1130.542</c:v>
                </c:pt>
                <c:pt idx="13">
                  <c:v>1130.542</c:v>
                </c:pt>
                <c:pt idx="14">
                  <c:v>1130.542</c:v>
                </c:pt>
                <c:pt idx="15">
                  <c:v>1130.542</c:v>
                </c:pt>
                <c:pt idx="16">
                  <c:v>1130.542</c:v>
                </c:pt>
                <c:pt idx="17">
                  <c:v>1130.542</c:v>
                </c:pt>
                <c:pt idx="18">
                  <c:v>1130.542</c:v>
                </c:pt>
                <c:pt idx="19">
                  <c:v>1130.542</c:v>
                </c:pt>
                <c:pt idx="20">
                  <c:v>1130.542</c:v>
                </c:pt>
                <c:pt idx="21">
                  <c:v>1130.542</c:v>
                </c:pt>
                <c:pt idx="22">
                  <c:v>1130.542</c:v>
                </c:pt>
                <c:pt idx="23">
                  <c:v>1130.542</c:v>
                </c:pt>
                <c:pt idx="24">
                  <c:v>1130.542</c:v>
                </c:pt>
                <c:pt idx="25">
                  <c:v>1130.542</c:v>
                </c:pt>
                <c:pt idx="26">
                  <c:v>1130.542</c:v>
                </c:pt>
                <c:pt idx="27">
                  <c:v>1130.542</c:v>
                </c:pt>
                <c:pt idx="28">
                  <c:v>1130.542</c:v>
                </c:pt>
                <c:pt idx="29">
                  <c:v>1130.542</c:v>
                </c:pt>
                <c:pt idx="30">
                  <c:v>1130.542</c:v>
                </c:pt>
                <c:pt idx="31">
                  <c:v>1130.542</c:v>
                </c:pt>
                <c:pt idx="32">
                  <c:v>1130.542</c:v>
                </c:pt>
                <c:pt idx="33">
                  <c:v>1130.542</c:v>
                </c:pt>
                <c:pt idx="34">
                  <c:v>1130.542</c:v>
                </c:pt>
                <c:pt idx="35">
                  <c:v>1130.542</c:v>
                </c:pt>
              </c:numCache>
            </c:numRef>
          </c:val>
          <c:extLst xmlns:c16r2="http://schemas.microsoft.com/office/drawing/2015/06/chart">
            <c:ext xmlns:c16="http://schemas.microsoft.com/office/drawing/2014/chart" uri="{C3380CC4-5D6E-409C-BE32-E72D297353CC}">
              <c16:uniqueId val="{00000003-0FF4-4638-82C9-F193198F9EFA}"/>
            </c:ext>
          </c:extLst>
        </c:ser>
        <c:ser>
          <c:idx val="5"/>
          <c:order val="4"/>
          <c:tx>
            <c:strRef>
              <c:f>Datagraf!$A$12</c:f>
              <c:strCache>
                <c:ptCount val="1"/>
                <c:pt idx="0">
                  <c:v>Ostatní paliva</c:v>
                </c:pt>
              </c:strCache>
            </c:strRef>
          </c:tx>
          <c:spPr>
            <a:ln w="25400">
              <a:noFill/>
            </a:ln>
          </c:spPr>
          <c:cat>
            <c:numRef>
              <c:f>Datagraf!$C$2:$AL$2</c:f>
              <c:numCache>
                <c:formatCode>0</c:formatCode>
                <c:ptCount val="36"/>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numCache>
            </c:numRef>
          </c:cat>
          <c:val>
            <c:numRef>
              <c:f>Datagraf!$C$12:$AL$12</c:f>
              <c:numCache>
                <c:formatCode>#,##0</c:formatCode>
                <c:ptCount val="36"/>
                <c:pt idx="0">
                  <c:v>814.8407973026104</c:v>
                </c:pt>
                <c:pt idx="1">
                  <c:v>1012.361263531584</c:v>
                </c:pt>
                <c:pt idx="2">
                  <c:v>868.0562073254173</c:v>
                </c:pt>
                <c:pt idx="3">
                  <c:v>833.8317996313375</c:v>
                </c:pt>
                <c:pt idx="4">
                  <c:v>841.2240671313375</c:v>
                </c:pt>
                <c:pt idx="5">
                  <c:v>848.6163346313381</c:v>
                </c:pt>
                <c:pt idx="6">
                  <c:v>848.6163346313381</c:v>
                </c:pt>
                <c:pt idx="7">
                  <c:v>848.6163346313381</c:v>
                </c:pt>
                <c:pt idx="8">
                  <c:v>848.6163346313381</c:v>
                </c:pt>
                <c:pt idx="9">
                  <c:v>848.6163346313381</c:v>
                </c:pt>
                <c:pt idx="10">
                  <c:v>917.3566546313374</c:v>
                </c:pt>
                <c:pt idx="11">
                  <c:v>917.3566546313374</c:v>
                </c:pt>
                <c:pt idx="12">
                  <c:v>917.3566546313374</c:v>
                </c:pt>
                <c:pt idx="13">
                  <c:v>917.3566546313374</c:v>
                </c:pt>
                <c:pt idx="14">
                  <c:v>917.3566546313374</c:v>
                </c:pt>
                <c:pt idx="15">
                  <c:v>1294.456654631338</c:v>
                </c:pt>
                <c:pt idx="16">
                  <c:v>1361.056654631338</c:v>
                </c:pt>
                <c:pt idx="17">
                  <c:v>1361.056654631338</c:v>
                </c:pt>
                <c:pt idx="18">
                  <c:v>1361.056654631338</c:v>
                </c:pt>
                <c:pt idx="19">
                  <c:v>1361.056654631338</c:v>
                </c:pt>
                <c:pt idx="20">
                  <c:v>1446.256654631338</c:v>
                </c:pt>
                <c:pt idx="21">
                  <c:v>1446.256654631338</c:v>
                </c:pt>
                <c:pt idx="22">
                  <c:v>1446.256654631338</c:v>
                </c:pt>
                <c:pt idx="23">
                  <c:v>1446.256654631338</c:v>
                </c:pt>
                <c:pt idx="24">
                  <c:v>1446.256654631338</c:v>
                </c:pt>
                <c:pt idx="25">
                  <c:v>1446.256654631338</c:v>
                </c:pt>
                <c:pt idx="26">
                  <c:v>1446.256654631338</c:v>
                </c:pt>
                <c:pt idx="27">
                  <c:v>1446.256654631338</c:v>
                </c:pt>
                <c:pt idx="28">
                  <c:v>1446.256654631338</c:v>
                </c:pt>
                <c:pt idx="29">
                  <c:v>1446.256654631338</c:v>
                </c:pt>
                <c:pt idx="30">
                  <c:v>1446.256654631338</c:v>
                </c:pt>
                <c:pt idx="31">
                  <c:v>1446.256654631338</c:v>
                </c:pt>
                <c:pt idx="32">
                  <c:v>1446.256654631338</c:v>
                </c:pt>
                <c:pt idx="33">
                  <c:v>1446.256654631338</c:v>
                </c:pt>
                <c:pt idx="34">
                  <c:v>1446.256654631338</c:v>
                </c:pt>
                <c:pt idx="35">
                  <c:v>1446.256654631338</c:v>
                </c:pt>
              </c:numCache>
            </c:numRef>
          </c:val>
          <c:extLst xmlns:c16r2="http://schemas.microsoft.com/office/drawing/2015/06/chart">
            <c:ext xmlns:c16="http://schemas.microsoft.com/office/drawing/2014/chart" uri="{C3380CC4-5D6E-409C-BE32-E72D297353CC}">
              <c16:uniqueId val="{00000004-0FF4-4638-82C9-F193198F9EFA}"/>
            </c:ext>
          </c:extLst>
        </c:ser>
        <c:ser>
          <c:idx val="6"/>
          <c:order val="5"/>
          <c:tx>
            <c:strRef>
              <c:f>Datagraf!$A$13</c:f>
              <c:strCache>
                <c:ptCount val="1"/>
                <c:pt idx="0">
                  <c:v>Obnovitelné a druhotné zdroje energie</c:v>
                </c:pt>
              </c:strCache>
            </c:strRef>
          </c:tx>
          <c:spPr>
            <a:ln w="25400">
              <a:noFill/>
            </a:ln>
          </c:spPr>
          <c:cat>
            <c:numRef>
              <c:f>Datagraf!$C$2:$AL$2</c:f>
              <c:numCache>
                <c:formatCode>0</c:formatCode>
                <c:ptCount val="36"/>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numCache>
            </c:numRef>
          </c:cat>
          <c:val>
            <c:numRef>
              <c:f>Datagraf!$C$13:$AL$13</c:f>
              <c:numCache>
                <c:formatCode>#,##0</c:formatCode>
                <c:ptCount val="36"/>
                <c:pt idx="0">
                  <c:v>5902.811728813561</c:v>
                </c:pt>
                <c:pt idx="1">
                  <c:v>7249.495908268396</c:v>
                </c:pt>
                <c:pt idx="2">
                  <c:v>8245.063287822196</c:v>
                </c:pt>
                <c:pt idx="3">
                  <c:v>9536.471205501064</c:v>
                </c:pt>
                <c:pt idx="4">
                  <c:v>9864.956955242162</c:v>
                </c:pt>
                <c:pt idx="5">
                  <c:v>10122.28845865667</c:v>
                </c:pt>
                <c:pt idx="6">
                  <c:v>10645.55312411228</c:v>
                </c:pt>
                <c:pt idx="7">
                  <c:v>10855.77711511612</c:v>
                </c:pt>
                <c:pt idx="8">
                  <c:v>11104.07580381564</c:v>
                </c:pt>
                <c:pt idx="9">
                  <c:v>11267.24044097338</c:v>
                </c:pt>
                <c:pt idx="10">
                  <c:v>11548.82313198891</c:v>
                </c:pt>
                <c:pt idx="11">
                  <c:v>12374.75144607141</c:v>
                </c:pt>
                <c:pt idx="12">
                  <c:v>12662.2299659024</c:v>
                </c:pt>
                <c:pt idx="13">
                  <c:v>12952.47391982473</c:v>
                </c:pt>
                <c:pt idx="14">
                  <c:v>13242.6380455181</c:v>
                </c:pt>
                <c:pt idx="15">
                  <c:v>13741.99372106287</c:v>
                </c:pt>
                <c:pt idx="16">
                  <c:v>14087.76459736753</c:v>
                </c:pt>
                <c:pt idx="17">
                  <c:v>14336.02498353363</c:v>
                </c:pt>
                <c:pt idx="18">
                  <c:v>14586.87697573748</c:v>
                </c:pt>
                <c:pt idx="19">
                  <c:v>14840.40015592832</c:v>
                </c:pt>
                <c:pt idx="20">
                  <c:v>15125.5643623489</c:v>
                </c:pt>
                <c:pt idx="21">
                  <c:v>15619.87342684261</c:v>
                </c:pt>
                <c:pt idx="22">
                  <c:v>16116.04855824022</c:v>
                </c:pt>
                <c:pt idx="23">
                  <c:v>16614.06424649452</c:v>
                </c:pt>
                <c:pt idx="24">
                  <c:v>17113.93668332144</c:v>
                </c:pt>
                <c:pt idx="25">
                  <c:v>17638.66383703595</c:v>
                </c:pt>
                <c:pt idx="26">
                  <c:v>18133.54315460206</c:v>
                </c:pt>
                <c:pt idx="27">
                  <c:v>18629.8133297683</c:v>
                </c:pt>
                <c:pt idx="28">
                  <c:v>19127.47332367103</c:v>
                </c:pt>
                <c:pt idx="29">
                  <c:v>19626.52249968287</c:v>
                </c:pt>
                <c:pt idx="30">
                  <c:v>20172.96166668263</c:v>
                </c:pt>
                <c:pt idx="31">
                  <c:v>20228.98920754046</c:v>
                </c:pt>
                <c:pt idx="32">
                  <c:v>20285.0166635275</c:v>
                </c:pt>
                <c:pt idx="33">
                  <c:v>20341.04418661896</c:v>
                </c:pt>
                <c:pt idx="34">
                  <c:v>20397.07169326358</c:v>
                </c:pt>
                <c:pt idx="35">
                  <c:v>20453.09918850694</c:v>
                </c:pt>
              </c:numCache>
            </c:numRef>
          </c:val>
          <c:extLst xmlns:c16r2="http://schemas.microsoft.com/office/drawing/2015/06/chart">
            <c:ext xmlns:c16="http://schemas.microsoft.com/office/drawing/2014/chart" uri="{C3380CC4-5D6E-409C-BE32-E72D297353CC}">
              <c16:uniqueId val="{00000005-0FF4-4638-82C9-F193198F9EFA}"/>
            </c:ext>
          </c:extLst>
        </c:ser>
        <c:ser>
          <c:idx val="4"/>
          <c:order val="6"/>
          <c:tx>
            <c:strRef>
              <c:f>Datagraf!$A$10</c:f>
              <c:strCache>
                <c:ptCount val="1"/>
                <c:pt idx="0">
                  <c:v>Jádro</c:v>
                </c:pt>
              </c:strCache>
            </c:strRef>
          </c:tx>
          <c:spPr>
            <a:solidFill>
              <a:srgbClr val="FFC000"/>
            </a:solidFill>
            <a:ln w="25400">
              <a:noFill/>
            </a:ln>
          </c:spPr>
          <c:cat>
            <c:numRef>
              <c:f>Datagraf!$C$2:$AL$2</c:f>
              <c:numCache>
                <c:formatCode>0</c:formatCode>
                <c:ptCount val="36"/>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numCache>
            </c:numRef>
          </c:cat>
          <c:val>
            <c:numRef>
              <c:f>Datagraf!$C$10:$AL$10</c:f>
              <c:numCache>
                <c:formatCode>#,##0</c:formatCode>
                <c:ptCount val="36"/>
                <c:pt idx="0">
                  <c:v>27998.2</c:v>
                </c:pt>
                <c:pt idx="1">
                  <c:v>28282.6</c:v>
                </c:pt>
                <c:pt idx="2">
                  <c:v>30324.2</c:v>
                </c:pt>
                <c:pt idx="3">
                  <c:v>31149.85891089109</c:v>
                </c:pt>
                <c:pt idx="4">
                  <c:v>31330.00267326732</c:v>
                </c:pt>
                <c:pt idx="5">
                  <c:v>31495.13445544551</c:v>
                </c:pt>
                <c:pt idx="6">
                  <c:v>31495.13445544551</c:v>
                </c:pt>
                <c:pt idx="7">
                  <c:v>31495.13445544551</c:v>
                </c:pt>
                <c:pt idx="8">
                  <c:v>31495.13445544551</c:v>
                </c:pt>
                <c:pt idx="9">
                  <c:v>31495.13445544551</c:v>
                </c:pt>
                <c:pt idx="10">
                  <c:v>31495.13445544551</c:v>
                </c:pt>
                <c:pt idx="11">
                  <c:v>31495.13445544551</c:v>
                </c:pt>
                <c:pt idx="12">
                  <c:v>31495.13445544551</c:v>
                </c:pt>
                <c:pt idx="13">
                  <c:v>31495.13445544551</c:v>
                </c:pt>
                <c:pt idx="14">
                  <c:v>30537.37011881188</c:v>
                </c:pt>
                <c:pt idx="15">
                  <c:v>30384.2479207921</c:v>
                </c:pt>
                <c:pt idx="16">
                  <c:v>30384.2479207921</c:v>
                </c:pt>
                <c:pt idx="17">
                  <c:v>30537.37011881188</c:v>
                </c:pt>
                <c:pt idx="18">
                  <c:v>31495.13445544551</c:v>
                </c:pt>
                <c:pt idx="19">
                  <c:v>31495.13445544551</c:v>
                </c:pt>
                <c:pt idx="20">
                  <c:v>31495.13445544551</c:v>
                </c:pt>
                <c:pt idx="21">
                  <c:v>31495.13445544551</c:v>
                </c:pt>
                <c:pt idx="22">
                  <c:v>31495.13445544551</c:v>
                </c:pt>
                <c:pt idx="23">
                  <c:v>31495.13445544551</c:v>
                </c:pt>
                <c:pt idx="24">
                  <c:v>31495.13445544551</c:v>
                </c:pt>
                <c:pt idx="25">
                  <c:v>27667.0795049505</c:v>
                </c:pt>
                <c:pt idx="26">
                  <c:v>23839.02455445543</c:v>
                </c:pt>
                <c:pt idx="27">
                  <c:v>16182.91465346534</c:v>
                </c:pt>
                <c:pt idx="28">
                  <c:v>16182.91465346534</c:v>
                </c:pt>
                <c:pt idx="29">
                  <c:v>16182.91465346534</c:v>
                </c:pt>
                <c:pt idx="30">
                  <c:v>16182.91465346534</c:v>
                </c:pt>
                <c:pt idx="31">
                  <c:v>16182.91465346534</c:v>
                </c:pt>
                <c:pt idx="32">
                  <c:v>16182.91465346534</c:v>
                </c:pt>
                <c:pt idx="33">
                  <c:v>16182.91465346534</c:v>
                </c:pt>
                <c:pt idx="34">
                  <c:v>16182.91465346534</c:v>
                </c:pt>
                <c:pt idx="35">
                  <c:v>16182.91465346534</c:v>
                </c:pt>
              </c:numCache>
            </c:numRef>
          </c:val>
          <c:extLst xmlns:c16r2="http://schemas.microsoft.com/office/drawing/2015/06/chart">
            <c:ext xmlns:c16="http://schemas.microsoft.com/office/drawing/2014/chart" uri="{C3380CC4-5D6E-409C-BE32-E72D297353CC}">
              <c16:uniqueId val="{00000006-0FF4-4638-82C9-F193198F9EFA}"/>
            </c:ext>
          </c:extLst>
        </c:ser>
        <c:ser>
          <c:idx val="8"/>
          <c:order val="7"/>
          <c:tx>
            <c:strRef>
              <c:f>Datagraf!$A$11</c:f>
              <c:strCache>
                <c:ptCount val="1"/>
                <c:pt idx="0">
                  <c:v>Jádro nové</c:v>
                </c:pt>
              </c:strCache>
            </c:strRef>
          </c:tx>
          <c:spPr>
            <a:pattFill prst="ltUpDiag">
              <a:fgClr>
                <a:srgbClr val="F24F00"/>
              </a:fgClr>
              <a:bgClr>
                <a:srgbClr val="FFFFFF"/>
              </a:bgClr>
            </a:pattFill>
          </c:spPr>
          <c:cat>
            <c:numRef>
              <c:f>Datagraf!$C$2:$AL$2</c:f>
              <c:numCache>
                <c:formatCode>0</c:formatCode>
                <c:ptCount val="36"/>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numCache>
            </c:numRef>
          </c:cat>
          <c:val>
            <c:numRef>
              <c:f>Datagraf!$C$11:$AL$11</c:f>
              <c:numCache>
                <c:formatCode>#,##0</c:formatCode>
                <c:ptCount val="36"/>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4503.594059405942</c:v>
                </c:pt>
                <c:pt idx="24">
                  <c:v>9007.18811881189</c:v>
                </c:pt>
                <c:pt idx="25">
                  <c:v>13510.78217821783</c:v>
                </c:pt>
                <c:pt idx="26">
                  <c:v>18014.37623762376</c:v>
                </c:pt>
                <c:pt idx="27">
                  <c:v>22517.9702970297</c:v>
                </c:pt>
                <c:pt idx="28">
                  <c:v>27021.56435643564</c:v>
                </c:pt>
                <c:pt idx="29">
                  <c:v>27021.56435643564</c:v>
                </c:pt>
                <c:pt idx="30">
                  <c:v>27021.56435643564</c:v>
                </c:pt>
                <c:pt idx="31">
                  <c:v>27021.56435643564</c:v>
                </c:pt>
                <c:pt idx="32">
                  <c:v>27021.56435643564</c:v>
                </c:pt>
                <c:pt idx="33">
                  <c:v>27021.56435643564</c:v>
                </c:pt>
                <c:pt idx="34">
                  <c:v>27021.56435643564</c:v>
                </c:pt>
                <c:pt idx="35">
                  <c:v>27021.56435643564</c:v>
                </c:pt>
              </c:numCache>
            </c:numRef>
          </c:val>
          <c:extLst xmlns:c16r2="http://schemas.microsoft.com/office/drawing/2015/06/chart">
            <c:ext xmlns:c16="http://schemas.microsoft.com/office/drawing/2014/chart" uri="{C3380CC4-5D6E-409C-BE32-E72D297353CC}">
              <c16:uniqueId val="{00000007-0FF4-4638-82C9-F193198F9EFA}"/>
            </c:ext>
          </c:extLst>
        </c:ser>
        <c:dLbls>
          <c:showLegendKey val="0"/>
          <c:showVal val="0"/>
          <c:showCatName val="0"/>
          <c:showSerName val="0"/>
          <c:showPercent val="0"/>
          <c:showBubbleSize val="0"/>
        </c:dLbls>
        <c:axId val="699277136"/>
        <c:axId val="700454992"/>
      </c:areaChart>
      <c:lineChart>
        <c:grouping val="standard"/>
        <c:varyColors val="0"/>
        <c:ser>
          <c:idx val="7"/>
          <c:order val="8"/>
          <c:tx>
            <c:strRef>
              <c:f>Datagraf!$A$25</c:f>
              <c:strCache>
                <c:ptCount val="1"/>
                <c:pt idx="0">
                  <c:v>Referenční scénář spotřeby</c:v>
                </c:pt>
              </c:strCache>
            </c:strRef>
          </c:tx>
          <c:spPr>
            <a:ln w="22225">
              <a:solidFill>
                <a:schemeClr val="tx1"/>
              </a:solidFill>
            </a:ln>
          </c:spPr>
          <c:marker>
            <c:symbol val="none"/>
          </c:marker>
          <c:val>
            <c:numRef>
              <c:f>Datagraf!$C$25:$AL$25</c:f>
              <c:numCache>
                <c:formatCode>#,##0.00</c:formatCode>
                <c:ptCount val="36"/>
                <c:pt idx="0">
                  <c:v>70962.6</c:v>
                </c:pt>
                <c:pt idx="1">
                  <c:v>70517.1</c:v>
                </c:pt>
                <c:pt idx="2">
                  <c:v>70452.99999964447</c:v>
                </c:pt>
                <c:pt idx="3">
                  <c:v>70177.60000024098</c:v>
                </c:pt>
                <c:pt idx="4">
                  <c:v>70634.83086934435</c:v>
                </c:pt>
                <c:pt idx="5">
                  <c:v>71195.42427023526</c:v>
                </c:pt>
                <c:pt idx="6">
                  <c:v>71405.05804051441</c:v>
                </c:pt>
                <c:pt idx="7">
                  <c:v>71980.7655362804</c:v>
                </c:pt>
                <c:pt idx="8">
                  <c:v>72230.90610185209</c:v>
                </c:pt>
                <c:pt idx="9">
                  <c:v>72974.45479511817</c:v>
                </c:pt>
                <c:pt idx="10">
                  <c:v>73801.46186601429</c:v>
                </c:pt>
                <c:pt idx="11">
                  <c:v>74698.84246719423</c:v>
                </c:pt>
                <c:pt idx="12">
                  <c:v>75521.67096788677</c:v>
                </c:pt>
                <c:pt idx="13">
                  <c:v>76092.3834586488</c:v>
                </c:pt>
                <c:pt idx="14">
                  <c:v>76914.27129122111</c:v>
                </c:pt>
                <c:pt idx="15">
                  <c:v>77623.59048292307</c:v>
                </c:pt>
                <c:pt idx="16">
                  <c:v>78277.62797395754</c:v>
                </c:pt>
                <c:pt idx="17">
                  <c:v>78958.1821155234</c:v>
                </c:pt>
                <c:pt idx="18">
                  <c:v>79548.5359142898</c:v>
                </c:pt>
                <c:pt idx="19">
                  <c:v>80171.85147786398</c:v>
                </c:pt>
                <c:pt idx="20">
                  <c:v>80708.0021162548</c:v>
                </c:pt>
                <c:pt idx="21">
                  <c:v>81473.164595919</c:v>
                </c:pt>
                <c:pt idx="22">
                  <c:v>82061.26069417517</c:v>
                </c:pt>
                <c:pt idx="23">
                  <c:v>82412.87452953368</c:v>
                </c:pt>
                <c:pt idx="24">
                  <c:v>83008.3767939697</c:v>
                </c:pt>
                <c:pt idx="25">
                  <c:v>83315.76882403047</c:v>
                </c:pt>
                <c:pt idx="26">
                  <c:v>83957.84531793517</c:v>
                </c:pt>
                <c:pt idx="27">
                  <c:v>84073.43850385548</c:v>
                </c:pt>
                <c:pt idx="28">
                  <c:v>84467.4105386585</c:v>
                </c:pt>
                <c:pt idx="29">
                  <c:v>84648.7282549911</c:v>
                </c:pt>
                <c:pt idx="30">
                  <c:v>84835.9689768315</c:v>
                </c:pt>
                <c:pt idx="31">
                  <c:v>84977.91250497926</c:v>
                </c:pt>
                <c:pt idx="32">
                  <c:v>85117.39302313904</c:v>
                </c:pt>
                <c:pt idx="33">
                  <c:v>85257.80273760349</c:v>
                </c:pt>
                <c:pt idx="34">
                  <c:v>85399.97100007607</c:v>
                </c:pt>
                <c:pt idx="35">
                  <c:v>85562.49593456855</c:v>
                </c:pt>
              </c:numCache>
            </c:numRef>
          </c:val>
          <c:smooth val="0"/>
          <c:extLst xmlns:c16r2="http://schemas.microsoft.com/office/drawing/2015/06/chart">
            <c:ext xmlns:c16="http://schemas.microsoft.com/office/drawing/2014/chart" uri="{C3380CC4-5D6E-409C-BE32-E72D297353CC}">
              <c16:uniqueId val="{00000008-0FF4-4638-82C9-F193198F9EFA}"/>
            </c:ext>
          </c:extLst>
        </c:ser>
        <c:ser>
          <c:idx val="9"/>
          <c:order val="9"/>
          <c:tx>
            <c:strRef>
              <c:f>Datagraf!$A$24</c:f>
              <c:strCache>
                <c:ptCount val="1"/>
                <c:pt idx="0">
                  <c:v>Vysoký scénář spotřeby</c:v>
                </c:pt>
              </c:strCache>
            </c:strRef>
          </c:tx>
          <c:spPr>
            <a:ln w="22225">
              <a:solidFill>
                <a:srgbClr val="292EEB"/>
              </a:solidFill>
            </a:ln>
          </c:spPr>
          <c:marker>
            <c:symbol val="none"/>
          </c:marker>
          <c:val>
            <c:numRef>
              <c:f>Datagraf!$C$24:$AL$24</c:f>
              <c:numCache>
                <c:formatCode>#,##0.00</c:formatCode>
                <c:ptCount val="36"/>
                <c:pt idx="0">
                  <c:v>70962.6</c:v>
                </c:pt>
                <c:pt idx="1">
                  <c:v>70517.1</c:v>
                </c:pt>
                <c:pt idx="2">
                  <c:v>70452.99999964447</c:v>
                </c:pt>
                <c:pt idx="3">
                  <c:v>70177.60000024098</c:v>
                </c:pt>
                <c:pt idx="4">
                  <c:v>70565.7558891419</c:v>
                </c:pt>
                <c:pt idx="5">
                  <c:v>71515.54799705216</c:v>
                </c:pt>
                <c:pt idx="6">
                  <c:v>72148.6542968346</c:v>
                </c:pt>
                <c:pt idx="7">
                  <c:v>73143.32779427488</c:v>
                </c:pt>
                <c:pt idx="8">
                  <c:v>73816.1389776971</c:v>
                </c:pt>
                <c:pt idx="9">
                  <c:v>75003.7097523371</c:v>
                </c:pt>
                <c:pt idx="10">
                  <c:v>76086.99066879082</c:v>
                </c:pt>
                <c:pt idx="11">
                  <c:v>77267.40453635014</c:v>
                </c:pt>
                <c:pt idx="12">
                  <c:v>78381.72598912737</c:v>
                </c:pt>
                <c:pt idx="13">
                  <c:v>79284.64089406827</c:v>
                </c:pt>
                <c:pt idx="14">
                  <c:v>80414.78910354372</c:v>
                </c:pt>
                <c:pt idx="15">
                  <c:v>81436.82190092842</c:v>
                </c:pt>
                <c:pt idx="16">
                  <c:v>82407.328614745</c:v>
                </c:pt>
                <c:pt idx="17">
                  <c:v>83394.84035158707</c:v>
                </c:pt>
                <c:pt idx="18">
                  <c:v>84321.06863478028</c:v>
                </c:pt>
                <c:pt idx="19">
                  <c:v>85323.78354234646</c:v>
                </c:pt>
                <c:pt idx="20">
                  <c:v>86238.58754310729</c:v>
                </c:pt>
                <c:pt idx="21">
                  <c:v>87397.51803030742</c:v>
                </c:pt>
                <c:pt idx="22">
                  <c:v>88365.85325138397</c:v>
                </c:pt>
                <c:pt idx="23">
                  <c:v>89105.39294877258</c:v>
                </c:pt>
                <c:pt idx="24">
                  <c:v>90043.43736888903</c:v>
                </c:pt>
                <c:pt idx="25">
                  <c:v>90705.27068330077</c:v>
                </c:pt>
                <c:pt idx="26">
                  <c:v>91634.597132152</c:v>
                </c:pt>
                <c:pt idx="27">
                  <c:v>92035.7647123498</c:v>
                </c:pt>
                <c:pt idx="28">
                  <c:v>92719.1812428444</c:v>
                </c:pt>
                <c:pt idx="29">
                  <c:v>93173.8310587154</c:v>
                </c:pt>
                <c:pt idx="30">
                  <c:v>93596.22705255447</c:v>
                </c:pt>
                <c:pt idx="31">
                  <c:v>93752.19999954842</c:v>
                </c:pt>
                <c:pt idx="32">
                  <c:v>93906.23071953438</c:v>
                </c:pt>
                <c:pt idx="33">
                  <c:v>94061.57235206867</c:v>
                </c:pt>
                <c:pt idx="34">
                  <c:v>94219.0391115172</c:v>
                </c:pt>
                <c:pt idx="35">
                  <c:v>94399.86798898175</c:v>
                </c:pt>
              </c:numCache>
            </c:numRef>
          </c:val>
          <c:smooth val="0"/>
          <c:extLst xmlns:c16r2="http://schemas.microsoft.com/office/drawing/2015/06/chart">
            <c:ext xmlns:c16="http://schemas.microsoft.com/office/drawing/2014/chart" uri="{C3380CC4-5D6E-409C-BE32-E72D297353CC}">
              <c16:uniqueId val="{00000009-0FF4-4638-82C9-F193198F9EFA}"/>
            </c:ext>
          </c:extLst>
        </c:ser>
        <c:ser>
          <c:idx val="10"/>
          <c:order val="10"/>
          <c:tx>
            <c:strRef>
              <c:f>Datagraf!$A$26</c:f>
              <c:strCache>
                <c:ptCount val="1"/>
                <c:pt idx="0">
                  <c:v>Nízký scénář spotřeby</c:v>
                </c:pt>
              </c:strCache>
            </c:strRef>
          </c:tx>
          <c:spPr>
            <a:ln w="22225"/>
          </c:spPr>
          <c:marker>
            <c:symbol val="none"/>
          </c:marker>
          <c:val>
            <c:numRef>
              <c:f>Datagraf!$C$26:$AL$26</c:f>
              <c:numCache>
                <c:formatCode>#,##0.00</c:formatCode>
                <c:ptCount val="36"/>
                <c:pt idx="0">
                  <c:v>70962.6</c:v>
                </c:pt>
                <c:pt idx="1">
                  <c:v>70517.1</c:v>
                </c:pt>
                <c:pt idx="2">
                  <c:v>70452.99999964447</c:v>
                </c:pt>
                <c:pt idx="3">
                  <c:v>70177.60000024098</c:v>
                </c:pt>
                <c:pt idx="4">
                  <c:v>70521.6314845852</c:v>
                </c:pt>
                <c:pt idx="5">
                  <c:v>70823.52407238188</c:v>
                </c:pt>
                <c:pt idx="6">
                  <c:v>71138.87613986557</c:v>
                </c:pt>
                <c:pt idx="7">
                  <c:v>71344.4081211354</c:v>
                </c:pt>
                <c:pt idx="8">
                  <c:v>71347.30088610991</c:v>
                </c:pt>
                <c:pt idx="9">
                  <c:v>71907.44897141735</c:v>
                </c:pt>
                <c:pt idx="10">
                  <c:v>72402.70114721052</c:v>
                </c:pt>
                <c:pt idx="11">
                  <c:v>72870.69722523787</c:v>
                </c:pt>
                <c:pt idx="12">
                  <c:v>73174.1090098886</c:v>
                </c:pt>
                <c:pt idx="13">
                  <c:v>73348.6421991495</c:v>
                </c:pt>
                <c:pt idx="14">
                  <c:v>73662.55599487555</c:v>
                </c:pt>
                <c:pt idx="15">
                  <c:v>73811.074557836</c:v>
                </c:pt>
                <c:pt idx="16">
                  <c:v>74030.52711517927</c:v>
                </c:pt>
                <c:pt idx="17">
                  <c:v>74240.2123182263</c:v>
                </c:pt>
                <c:pt idx="18">
                  <c:v>74430.39848237217</c:v>
                </c:pt>
                <c:pt idx="19">
                  <c:v>74752.17705497902</c:v>
                </c:pt>
                <c:pt idx="20">
                  <c:v>75019.98237928198</c:v>
                </c:pt>
                <c:pt idx="21">
                  <c:v>75359.64442805292</c:v>
                </c:pt>
                <c:pt idx="22">
                  <c:v>75637.32643467164</c:v>
                </c:pt>
                <c:pt idx="23">
                  <c:v>75723.16309217014</c:v>
                </c:pt>
                <c:pt idx="24">
                  <c:v>76058.39066713354</c:v>
                </c:pt>
                <c:pt idx="25">
                  <c:v>76212.09828296668</c:v>
                </c:pt>
                <c:pt idx="26">
                  <c:v>76700.52981109493</c:v>
                </c:pt>
                <c:pt idx="27">
                  <c:v>76805.59845319707</c:v>
                </c:pt>
                <c:pt idx="28">
                  <c:v>77250.94157681619</c:v>
                </c:pt>
                <c:pt idx="29">
                  <c:v>77618.11627442209</c:v>
                </c:pt>
                <c:pt idx="30">
                  <c:v>78021.79972768285</c:v>
                </c:pt>
                <c:pt idx="31">
                  <c:v>78129.4669327305</c:v>
                </c:pt>
                <c:pt idx="32">
                  <c:v>78234.11132196626</c:v>
                </c:pt>
                <c:pt idx="33">
                  <c:v>78339.27483792935</c:v>
                </c:pt>
                <c:pt idx="34">
                  <c:v>78445.80170423902</c:v>
                </c:pt>
                <c:pt idx="35">
                  <c:v>78582.22678834459</c:v>
                </c:pt>
              </c:numCache>
            </c:numRef>
          </c:val>
          <c:smooth val="0"/>
          <c:extLst xmlns:c16r2="http://schemas.microsoft.com/office/drawing/2015/06/chart">
            <c:ext xmlns:c16="http://schemas.microsoft.com/office/drawing/2014/chart" uri="{C3380CC4-5D6E-409C-BE32-E72D297353CC}">
              <c16:uniqueId val="{0000000A-0FF4-4638-82C9-F193198F9EFA}"/>
            </c:ext>
          </c:extLst>
        </c:ser>
        <c:ser>
          <c:idx val="11"/>
          <c:order val="11"/>
          <c:tx>
            <c:v>Bez recertifikace JEDU</c:v>
          </c:tx>
          <c:spPr>
            <a:ln w="22225">
              <a:solidFill>
                <a:srgbClr val="FF0000"/>
              </a:solidFill>
              <a:prstDash val="dash"/>
            </a:ln>
          </c:spPr>
          <c:marker>
            <c:symbol val="none"/>
          </c:marker>
          <c:val>
            <c:numRef>
              <c:f>Datagraf!$C$62:$AL$62</c:f>
              <c:numCache>
                <c:formatCode>#,##0</c:formatCode>
                <c:ptCount val="36"/>
                <c:pt idx="0">
                  <c:v>85909.99999999997</c:v>
                </c:pt>
                <c:pt idx="1">
                  <c:v>87561.0</c:v>
                </c:pt>
                <c:pt idx="2">
                  <c:v>87574.00000000001</c:v>
                </c:pt>
                <c:pt idx="3">
                  <c:v>89571.48477191222</c:v>
                </c:pt>
                <c:pt idx="4">
                  <c:v>91881.68539228288</c:v>
                </c:pt>
                <c:pt idx="5">
                  <c:v>93443.1736406708</c:v>
                </c:pt>
                <c:pt idx="6">
                  <c:v>92437.5798189758</c:v>
                </c:pt>
                <c:pt idx="7">
                  <c:v>92471.06937312335</c:v>
                </c:pt>
                <c:pt idx="8">
                  <c:v>89581.88050354962</c:v>
                </c:pt>
                <c:pt idx="9">
                  <c:v>90563.65960915293</c:v>
                </c:pt>
                <c:pt idx="10">
                  <c:v>90155.99076462955</c:v>
                </c:pt>
                <c:pt idx="11">
                  <c:v>86513.27487623242</c:v>
                </c:pt>
                <c:pt idx="12">
                  <c:v>86090.33876567562</c:v>
                </c:pt>
                <c:pt idx="13">
                  <c:v>85688.31509396248</c:v>
                </c:pt>
                <c:pt idx="14">
                  <c:v>84698.56196018437</c:v>
                </c:pt>
                <c:pt idx="15">
                  <c:v>69625.10312140682</c:v>
                </c:pt>
                <c:pt idx="16">
                  <c:v>69422.8709394988</c:v>
                </c:pt>
                <c:pt idx="17">
                  <c:v>69617.404477629</c:v>
                </c:pt>
                <c:pt idx="18">
                  <c:v>69666.331035945</c:v>
                </c:pt>
                <c:pt idx="19">
                  <c:v>69922.20509803737</c:v>
                </c:pt>
                <c:pt idx="20">
                  <c:v>68700.46940176937</c:v>
                </c:pt>
                <c:pt idx="21">
                  <c:v>69071.08724768033</c:v>
                </c:pt>
                <c:pt idx="22">
                  <c:v>69583.8817711203</c:v>
                </c:pt>
                <c:pt idx="23">
                  <c:v>73455.27159620377</c:v>
                </c:pt>
                <c:pt idx="24">
                  <c:v>76290.8801123393</c:v>
                </c:pt>
                <c:pt idx="25">
                  <c:v>80146.99627131879</c:v>
                </c:pt>
                <c:pt idx="26">
                  <c:v>84545.56903092706</c:v>
                </c:pt>
                <c:pt idx="27">
                  <c:v>86729.8611350339</c:v>
                </c:pt>
                <c:pt idx="28">
                  <c:v>91715.2644188222</c:v>
                </c:pt>
                <c:pt idx="29">
                  <c:v>92256.86547325642</c:v>
                </c:pt>
                <c:pt idx="30">
                  <c:v>88541.6564156465</c:v>
                </c:pt>
                <c:pt idx="31">
                  <c:v>88172.3700095818</c:v>
                </c:pt>
                <c:pt idx="32">
                  <c:v>88236.87798504924</c:v>
                </c:pt>
                <c:pt idx="33">
                  <c:v>88301.38602762123</c:v>
                </c:pt>
                <c:pt idx="34">
                  <c:v>88365.8940537464</c:v>
                </c:pt>
                <c:pt idx="35">
                  <c:v>88430.40206847027</c:v>
                </c:pt>
              </c:numCache>
            </c:numRef>
          </c:val>
          <c:smooth val="0"/>
          <c:extLst xmlns:c16r2="http://schemas.microsoft.com/office/drawing/2015/06/chart">
            <c:ext xmlns:c16="http://schemas.microsoft.com/office/drawing/2014/chart" uri="{C3380CC4-5D6E-409C-BE32-E72D297353CC}">
              <c16:uniqueId val="{0000000B-0FF4-4638-82C9-F193198F9EFA}"/>
            </c:ext>
          </c:extLst>
        </c:ser>
        <c:dLbls>
          <c:showLegendKey val="0"/>
          <c:showVal val="0"/>
          <c:showCatName val="0"/>
          <c:showSerName val="0"/>
          <c:showPercent val="0"/>
          <c:showBubbleSize val="0"/>
        </c:dLbls>
        <c:marker val="1"/>
        <c:smooth val="0"/>
        <c:axId val="699277136"/>
        <c:axId val="700454992"/>
      </c:lineChart>
      <c:catAx>
        <c:axId val="699277136"/>
        <c:scaling>
          <c:orientation val="minMax"/>
        </c:scaling>
        <c:delete val="0"/>
        <c:axPos val="b"/>
        <c:numFmt formatCode="0" sourceLinked="1"/>
        <c:majorTickMark val="out"/>
        <c:minorTickMark val="none"/>
        <c:tickLblPos val="nextTo"/>
        <c:spPr>
          <a:ln>
            <a:solidFill>
              <a:schemeClr val="bg1">
                <a:lumMod val="75000"/>
              </a:schemeClr>
            </a:solidFill>
          </a:ln>
        </c:spPr>
        <c:txPr>
          <a:bodyPr rot="-5400000" vert="horz"/>
          <a:lstStyle/>
          <a:p>
            <a:pPr>
              <a:defRPr/>
            </a:pPr>
            <a:endParaRPr lang="en-US"/>
          </a:p>
        </c:txPr>
        <c:crossAx val="700454992"/>
        <c:crosses val="autoZero"/>
        <c:auto val="1"/>
        <c:lblAlgn val="ctr"/>
        <c:lblOffset val="100"/>
        <c:tickLblSkip val="1"/>
        <c:noMultiLvlLbl val="0"/>
      </c:catAx>
      <c:valAx>
        <c:axId val="700454992"/>
        <c:scaling>
          <c:orientation val="minMax"/>
        </c:scaling>
        <c:delete val="0"/>
        <c:axPos val="l"/>
        <c:majorGridlines>
          <c:spPr>
            <a:ln>
              <a:solidFill>
                <a:schemeClr val="bg1">
                  <a:lumMod val="85000"/>
                </a:schemeClr>
              </a:solidFill>
              <a:prstDash val="sysDash"/>
            </a:ln>
          </c:spPr>
        </c:majorGridlines>
        <c:title>
          <c:tx>
            <c:rich>
              <a:bodyPr rot="-5400000" vert="horz"/>
              <a:lstStyle/>
              <a:p>
                <a:pPr>
                  <a:defRPr/>
                </a:pPr>
                <a:r>
                  <a:rPr lang="cs-CZ" dirty="0" err="1"/>
                  <a:t>GWh</a:t>
                </a:r>
                <a:endParaRPr lang="cs-CZ"/>
              </a:p>
            </c:rich>
          </c:tx>
          <c:layout>
            <c:manualLayout>
              <c:xMode val="edge"/>
              <c:yMode val="edge"/>
              <c:x val="0.0022038567493113"/>
              <c:y val="0.327963081537885"/>
            </c:manualLayout>
          </c:layout>
          <c:overlay val="0"/>
        </c:title>
        <c:numFmt formatCode="#,##0" sourceLinked="1"/>
        <c:majorTickMark val="out"/>
        <c:minorTickMark val="none"/>
        <c:tickLblPos val="nextTo"/>
        <c:spPr>
          <a:ln>
            <a:solidFill>
              <a:schemeClr val="bg1">
                <a:lumMod val="75000"/>
              </a:schemeClr>
            </a:solidFill>
          </a:ln>
        </c:spPr>
        <c:crossAx val="699277136"/>
        <c:crosses val="autoZero"/>
        <c:crossBetween val="between"/>
      </c:valAx>
    </c:plotArea>
    <c:legend>
      <c:legendPos val="b"/>
      <c:layout>
        <c:manualLayout>
          <c:xMode val="edge"/>
          <c:yMode val="edge"/>
          <c:x val="0.113006485759528"/>
          <c:y val="0.781888263967004"/>
          <c:w val="0.867581306602887"/>
          <c:h val="0.203798679011277"/>
        </c:manualLayout>
      </c:layout>
      <c:overlay val="0"/>
      <c:txPr>
        <a:bodyPr/>
        <a:lstStyle/>
        <a:p>
          <a:pPr>
            <a:defRPr sz="12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dk1"/>
                </a:solidFill>
                <a:latin typeface="+mn-lt"/>
                <a:ea typeface="+mn-ea"/>
                <a:cs typeface="+mn-cs"/>
              </a:defRPr>
            </a:pPr>
            <a:r>
              <a:rPr lang="cs-CZ" dirty="0" smtClean="0">
                <a:solidFill>
                  <a:srgbClr val="000099"/>
                </a:solidFill>
              </a:rPr>
              <a:t>Czech </a:t>
            </a:r>
            <a:r>
              <a:rPr lang="en-US" dirty="0" smtClean="0">
                <a:solidFill>
                  <a:srgbClr val="000099"/>
                </a:solidFill>
              </a:rPr>
              <a:t>Energy </a:t>
            </a:r>
            <a:r>
              <a:rPr lang="en-US" dirty="0">
                <a:solidFill>
                  <a:srgbClr val="000099"/>
                </a:solidFill>
              </a:rPr>
              <a:t>Forecast - Primary energy sources </a:t>
            </a:r>
            <a:r>
              <a:rPr lang="en-US" dirty="0" smtClean="0">
                <a:solidFill>
                  <a:srgbClr val="000099"/>
                </a:solidFill>
              </a:rPr>
              <a:t>in </a:t>
            </a:r>
            <a:r>
              <a:rPr lang="en-US" dirty="0">
                <a:solidFill>
                  <a:srgbClr val="000099"/>
                </a:solidFill>
              </a:rPr>
              <a:t>% (2040)</a:t>
            </a:r>
          </a:p>
        </c:rich>
      </c:tx>
      <c:layout>
        <c:manualLayout>
          <c:xMode val="edge"/>
          <c:yMode val="edge"/>
          <c:x val="0.164583311500011"/>
          <c:y val="0.00709064373739829"/>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dk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3320282556887"/>
          <c:y val="0.222937702575172"/>
          <c:w val="0.755517761240429"/>
          <c:h val="0.48581718457697"/>
        </c:manualLayout>
      </c:layout>
      <c:pie3DChart>
        <c:varyColors val="1"/>
        <c:ser>
          <c:idx val="0"/>
          <c:order val="0"/>
          <c:spPr>
            <a:ln w="3175"/>
          </c:spPr>
          <c:dPt>
            <c:idx val="0"/>
            <c:bubble3D val="0"/>
            <c:spPr>
              <a:solidFill>
                <a:schemeClr val="accent1"/>
              </a:solidFill>
              <a:ln w="3175">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w="3175">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w="3175">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w="3175">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w="3175">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rgbClr val="C00000"/>
              </a:solidFill>
              <a:ln w="3175">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explosion val="17"/>
            <c:spPr>
              <a:solidFill>
                <a:srgbClr val="FFC000"/>
              </a:solidFill>
              <a:ln w="3175">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2">
                  <a:lumMod val="60000"/>
                </a:schemeClr>
              </a:solidFill>
              <a:ln w="3175">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8"/>
            <c:bubble3D val="0"/>
            <c:spPr>
              <a:solidFill>
                <a:schemeClr val="accent3">
                  <a:lumMod val="60000"/>
                </a:schemeClr>
              </a:solidFill>
              <a:ln w="3175">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0655547131586344"/>
                  <c:y val="-0.0464967567283882"/>
                </c:manualLayout>
              </c:layout>
              <c:spPr>
                <a:noFill/>
                <a:ln>
                  <a:noFill/>
                </a:ln>
                <a:effectLst/>
              </c:spPr>
              <c:txPr>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0.158920516748205"/>
                  <c:y val="0.0580172673370531"/>
                </c:manualLayout>
              </c:layout>
              <c:spPr>
                <a:noFill/>
                <a:ln>
                  <a:noFill/>
                </a:ln>
                <a:effectLst/>
              </c:spPr>
              <c:txPr>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0.0556221808618716"/>
                  <c:y val="-0.0151349393053183"/>
                </c:manualLayout>
              </c:layout>
              <c:spPr>
                <a:noFill/>
                <a:ln>
                  <a:noFill/>
                </a:ln>
                <a:effectLst/>
              </c:spPr>
              <c:txPr>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0933658035895703"/>
                  <c:y val="0.0454048179159546"/>
                </c:manualLayout>
              </c:layout>
              <c:spPr>
                <a:noFill/>
                <a:ln>
                  <a:noFill/>
                </a:ln>
                <a:effectLst/>
              </c:spPr>
              <c:txPr>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0417166356464038"/>
                  <c:y val="0.0901533477329852"/>
                </c:manualLayout>
              </c:layout>
              <c:spPr>
                <a:noFill/>
                <a:ln>
                  <a:noFill/>
                </a:ln>
                <a:effectLst/>
              </c:spPr>
              <c:txPr>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5"/>
              <c:layout>
                <c:manualLayout>
                  <c:x val="-0.0814467648334549"/>
                  <c:y val="0.0327718014962189"/>
                </c:manualLayout>
              </c:layout>
              <c:spPr>
                <a:noFill/>
                <a:ln>
                  <a:noFill/>
                </a:ln>
                <a:effectLst/>
              </c:spPr>
              <c:txPr>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6"/>
              <c:layout>
                <c:manualLayout>
                  <c:x val="-0.0456896485651088"/>
                  <c:y val="0.0263168963154335"/>
                </c:manualLayout>
              </c:layout>
              <c:spPr>
                <a:noFill/>
                <a:ln>
                  <a:noFill/>
                </a:ln>
                <a:effectLst/>
              </c:spPr>
              <c:txPr>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('2012'!$B$3;'2012'!$C$3;'2012'!$D$3;'2012'!$I$3;'2012'!$J$3;'2012'!$K$3;'2012'!$L$3;'2012'!$M$3;'2012'!$N$3)</c:f>
              <c:strCache>
                <c:ptCount val="9"/>
                <c:pt idx="0">
                  <c:v>Černé uhlí</c:v>
                </c:pt>
                <c:pt idx="1">
                  <c:v>Hnědé uhlí</c:v>
                </c:pt>
                <c:pt idx="2">
                  <c:v>Zemní plyn</c:v>
                </c:pt>
                <c:pt idx="3">
                  <c:v>Ropa</c:v>
                </c:pt>
                <c:pt idx="4">
                  <c:v>Průmyslové a komunální odpady</c:v>
                </c:pt>
                <c:pt idx="5">
                  <c:v>Obnovitelné zdroje energie</c:v>
                </c:pt>
                <c:pt idx="6">
                  <c:v>Jádro</c:v>
                </c:pt>
                <c:pt idx="7">
                  <c:v>Elektřina</c:v>
                </c:pt>
                <c:pt idx="8">
                  <c:v>Teplo</c:v>
                </c:pt>
              </c:strCache>
            </c:strRef>
          </c:cat>
          <c:val>
            <c:numRef>
              <c:f>List1!$AO$2:$AO$9</c:f>
              <c:numCache>
                <c:formatCode>#,##0.0</c:formatCode>
                <c:ptCount val="8"/>
                <c:pt idx="0">
                  <c:v>136.33271283</c:v>
                </c:pt>
                <c:pt idx="1">
                  <c:v>150.0163566844467</c:v>
                </c:pt>
                <c:pt idx="2">
                  <c:v>384.5387686419883</c:v>
                </c:pt>
                <c:pt idx="3">
                  <c:v>301.496246289128</c:v>
                </c:pt>
                <c:pt idx="4">
                  <c:v>15.6543748</c:v>
                </c:pt>
                <c:pt idx="5" formatCode="General">
                  <c:v>277.621875059437</c:v>
                </c:pt>
                <c:pt idx="6">
                  <c:v>494.0436001174701</c:v>
                </c:pt>
                <c:pt idx="7">
                  <c:v>-13.34047478085337</c:v>
                </c:pt>
              </c:numCache>
            </c:numRef>
          </c:val>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solidFill>
      <a:schemeClr val="lt1"/>
    </a:solidFill>
    <a:ln w="15875" cap="rnd" cmpd="sng" algn="ctr">
      <a:solidFill>
        <a:schemeClr val="accent3">
          <a:hueMod val="94000"/>
        </a:schemeClr>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dk1"/>
                </a:solidFill>
                <a:latin typeface="+mn-lt"/>
                <a:ea typeface="+mn-ea"/>
                <a:cs typeface="+mn-cs"/>
              </a:defRPr>
            </a:pPr>
            <a:r>
              <a:rPr lang="cs-CZ" dirty="0" smtClean="0">
                <a:solidFill>
                  <a:srgbClr val="000099"/>
                </a:solidFill>
              </a:rPr>
              <a:t>Czech </a:t>
            </a:r>
            <a:r>
              <a:rPr lang="en-US" dirty="0" smtClean="0">
                <a:solidFill>
                  <a:srgbClr val="000099"/>
                </a:solidFill>
              </a:rPr>
              <a:t>Electricity </a:t>
            </a:r>
            <a:r>
              <a:rPr lang="en-US" dirty="0">
                <a:solidFill>
                  <a:srgbClr val="000099"/>
                </a:solidFill>
              </a:rPr>
              <a:t>production forecast - Gross electricity production in % (2040)</a:t>
            </a:r>
          </a:p>
        </c:rich>
      </c:tx>
      <c:layout>
        <c:manualLayout>
          <c:xMode val="edge"/>
          <c:yMode val="edge"/>
          <c:x val="0.0868240542276176"/>
          <c:y val="0.785642875427061"/>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dk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5807073655783"/>
          <c:y val="0.177014314186157"/>
          <c:w val="0.656686226444898"/>
          <c:h val="0.523250600920879"/>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explosion val="8"/>
            <c:spPr>
              <a:solidFill>
                <a:srgbClr val="FFC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0242442105970489"/>
                  <c:y val="-0.0301944092000225"/>
                </c:manualLayout>
              </c:layout>
              <c:tx>
                <c:rich>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r>
                      <a:rPr lang="en-US" dirty="0" smtClean="0"/>
                      <a:t>Hard coal</a:t>
                    </a:r>
                    <a:r>
                      <a:rPr lang="en-US" baseline="0" dirty="0"/>
                      <a:t>
</a:t>
                    </a:r>
                    <a:fld id="{40A9CCAE-9525-4C7B-807E-21F65E55F344}" type="PERCENTAGE">
                      <a:rPr lang="en-US" baseline="0"/>
                      <a:pPr>
                        <a:defRPr/>
                      </a:pPr>
                      <a:t>[PERCENTAGE]</a:t>
                    </a:fld>
                    <a:endParaRPr lang="en-US" baseline="0" dirty="0"/>
                  </a:p>
                </c:rich>
              </c:tx>
              <c:numFmt formatCode="0%" sourceLinked="0"/>
              <c:spPr>
                <a:noFill/>
                <a:ln>
                  <a:noFill/>
                </a:ln>
                <a:effectLst/>
              </c:spPr>
              <c:txPr>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tx>
                <c:rich>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r>
                      <a:rPr lang="en-US" dirty="0" smtClean="0">
                        <a:solidFill>
                          <a:srgbClr val="9900FF"/>
                        </a:solidFill>
                      </a:rPr>
                      <a:t>Brown coal</a:t>
                    </a:r>
                    <a:r>
                      <a:rPr lang="en-US" baseline="0" dirty="0">
                        <a:solidFill>
                          <a:srgbClr val="9900FF"/>
                        </a:solidFill>
                      </a:rPr>
                      <a:t>
</a:t>
                    </a:r>
                    <a:fld id="{46E82B76-46D7-4A64-A649-C814DD51C221}" type="PERCENTAGE">
                      <a:rPr lang="en-US" baseline="0">
                        <a:solidFill>
                          <a:srgbClr val="9900FF"/>
                        </a:solidFill>
                      </a:rPr>
                      <a:pPr>
                        <a:defRPr/>
                      </a:pPr>
                      <a:t>[PERCENTAGE]</a:t>
                    </a:fld>
                    <a:endParaRPr lang="en-US" baseline="0" dirty="0">
                      <a:solidFill>
                        <a:srgbClr val="9900FF"/>
                      </a:solidFill>
                    </a:endParaRPr>
                  </a:p>
                </c:rich>
              </c:tx>
              <c:numFmt formatCode="0%" sourceLinked="0"/>
              <c:spPr>
                <a:noFill/>
                <a:ln>
                  <a:noFill/>
                </a:ln>
                <a:effectLst/>
              </c:spPr>
              <c:txPr>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tx>
                <c:rich>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r>
                      <a:rPr lang="en-US" dirty="0" smtClean="0">
                        <a:solidFill>
                          <a:srgbClr val="11816C"/>
                        </a:solidFill>
                      </a:rPr>
                      <a:t>Natural gas</a:t>
                    </a:r>
                    <a:r>
                      <a:rPr lang="en-US" baseline="0" dirty="0">
                        <a:solidFill>
                          <a:srgbClr val="11816C"/>
                        </a:solidFill>
                      </a:rPr>
                      <a:t>
</a:t>
                    </a:r>
                    <a:fld id="{C5E189A8-4B23-4AC4-9CCF-67D73EAFD870}" type="PERCENTAGE">
                      <a:rPr lang="en-US" baseline="0">
                        <a:solidFill>
                          <a:srgbClr val="11816C"/>
                        </a:solidFill>
                      </a:rPr>
                      <a:pPr>
                        <a:defRPr/>
                      </a:pPr>
                      <a:t>[PERCENTAGE]</a:t>
                    </a:fld>
                    <a:endParaRPr lang="en-US" baseline="0" dirty="0">
                      <a:solidFill>
                        <a:srgbClr val="11816C"/>
                      </a:solidFill>
                    </a:endParaRPr>
                  </a:p>
                </c:rich>
              </c:tx>
              <c:numFmt formatCode="0%" sourceLinked="0"/>
              <c:spPr>
                <a:noFill/>
                <a:ln>
                  <a:noFill/>
                </a:ln>
                <a:effectLst/>
              </c:spPr>
              <c:txPr>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tx>
                <c:rich>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r>
                      <a:rPr lang="en-US" smtClean="0">
                        <a:solidFill>
                          <a:srgbClr val="C00000"/>
                        </a:solidFill>
                      </a:rPr>
                      <a:t>Renewable</a:t>
                    </a:r>
                    <a:r>
                      <a:rPr lang="en-US" baseline="0" dirty="0">
                        <a:solidFill>
                          <a:srgbClr val="C00000"/>
                        </a:solidFill>
                      </a:rPr>
                      <a:t>
</a:t>
                    </a:r>
                    <a:fld id="{68E5C336-9D3F-44D7-A412-ACB79528F5A8}" type="PERCENTAGE">
                      <a:rPr lang="en-US" baseline="0">
                        <a:solidFill>
                          <a:srgbClr val="C00000"/>
                        </a:solidFill>
                      </a:rPr>
                      <a:pPr>
                        <a:defRPr/>
                      </a:pPr>
                      <a:t>[PERCENTAGE]</a:t>
                    </a:fld>
                    <a:endParaRPr lang="en-US" baseline="0" dirty="0">
                      <a:solidFill>
                        <a:srgbClr val="C00000"/>
                      </a:solidFill>
                    </a:endParaRPr>
                  </a:p>
                </c:rich>
              </c:tx>
              <c:numFmt formatCode="0%" sourceLinked="0"/>
              <c:spPr>
                <a:noFill/>
                <a:ln>
                  <a:noFill/>
                </a:ln>
                <a:effectLst/>
              </c:spPr>
              <c:txPr>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4"/>
              <c:tx>
                <c:rich>
                  <a:bodyPr rot="0" spcFirstLastPara="1" vertOverflow="ellipsis" vert="horz" wrap="square" anchor="ctr" anchorCtr="1"/>
                  <a:lstStyle/>
                  <a:p>
                    <a:pPr>
                      <a:defRPr sz="1330" b="1" i="0" u="none" strike="noStrike" kern="1200" spc="0" baseline="0">
                        <a:solidFill>
                          <a:srgbClr val="FFC000"/>
                        </a:solidFill>
                        <a:effectLst>
                          <a:innerShdw blurRad="114300">
                            <a:prstClr val="black"/>
                          </a:innerShdw>
                        </a:effectLst>
                        <a:latin typeface="+mn-lt"/>
                        <a:ea typeface="+mn-ea"/>
                        <a:cs typeface="+mn-cs"/>
                      </a:defRPr>
                    </a:pPr>
                    <a:r>
                      <a:rPr lang="en-US" sz="1800" dirty="0" smtClean="0">
                        <a:solidFill>
                          <a:srgbClr val="FFC000"/>
                        </a:solidFill>
                        <a:effectLst>
                          <a:innerShdw blurRad="114300">
                            <a:prstClr val="black"/>
                          </a:innerShdw>
                        </a:effectLst>
                      </a:rPr>
                      <a:t>Nuclear</a:t>
                    </a:r>
                    <a:r>
                      <a:rPr lang="en-US" sz="1800" baseline="0" dirty="0">
                        <a:solidFill>
                          <a:srgbClr val="FFC000"/>
                        </a:solidFill>
                        <a:effectLst>
                          <a:innerShdw blurRad="114300">
                            <a:prstClr val="black"/>
                          </a:innerShdw>
                        </a:effectLst>
                      </a:rPr>
                      <a:t>
</a:t>
                    </a:r>
                    <a:fld id="{307EB6EC-080E-4A03-ACEC-1E6F575C02CD}" type="PERCENTAGE">
                      <a:rPr lang="en-US" sz="1800" baseline="0">
                        <a:solidFill>
                          <a:srgbClr val="FFC000"/>
                        </a:solidFill>
                        <a:effectLst>
                          <a:innerShdw blurRad="114300">
                            <a:prstClr val="black"/>
                          </a:innerShdw>
                        </a:effectLst>
                      </a:rPr>
                      <a:pPr>
                        <a:defRPr>
                          <a:solidFill>
                            <a:srgbClr val="FFC000"/>
                          </a:solidFill>
                          <a:effectLst>
                            <a:innerShdw blurRad="114300">
                              <a:prstClr val="black"/>
                            </a:innerShdw>
                          </a:effectLst>
                        </a:defRPr>
                      </a:pPr>
                      <a:t>[PERCENTAGE]</a:t>
                    </a:fld>
                    <a:endParaRPr lang="en-US" sz="1800" baseline="0" dirty="0">
                      <a:solidFill>
                        <a:srgbClr val="FFC000"/>
                      </a:solidFill>
                      <a:effectLst>
                        <a:innerShdw blurRad="114300">
                          <a:prstClr val="black"/>
                        </a:innerShdw>
                      </a:effectLst>
                    </a:endParaRPr>
                  </a:p>
                </c:rich>
              </c:tx>
              <c:numFmt formatCode="0%" sourceLinked="0"/>
              <c:spPr>
                <a:solidFill>
                  <a:schemeClr val="tx2">
                    <a:lumMod val="50000"/>
                  </a:schemeClr>
                </a:solidFill>
                <a:ln>
                  <a:solidFill>
                    <a:srgbClr val="FFC000"/>
                  </a:solidFill>
                </a:ln>
                <a:effectLst/>
              </c:spPr>
              <c:txPr>
                <a:bodyPr rot="0" spcFirstLastPara="1" vertOverflow="ellipsis" vert="horz" wrap="square" anchor="ctr" anchorCtr="1"/>
                <a:lstStyle/>
                <a:p>
                  <a:pPr>
                    <a:defRPr sz="1330" b="1" i="0" u="none" strike="noStrike" kern="1200" spc="0" baseline="0">
                      <a:solidFill>
                        <a:srgbClr val="FFC000"/>
                      </a:solidFill>
                      <a:effectLst>
                        <a:innerShdw blurRad="114300">
                          <a:prstClr val="black"/>
                        </a:innerShdw>
                      </a:effectLst>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185912165244045"/>
                      <c:h val="0.119796318501089"/>
                    </c:manualLayout>
                  </c15:layout>
                  <c15:dlblFieldTable/>
                  <c15:showDataLabelsRange val="0"/>
                </c:ext>
              </c:extLst>
            </c:dLbl>
            <c:dLbl>
              <c:idx val="5"/>
              <c:layout>
                <c:manualLayout>
                  <c:x val="-0.0824303160299666"/>
                  <c:y val="-0.0301944092000225"/>
                </c:manualLayout>
              </c:layout>
              <c:tx>
                <c:rich>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fld id="{94388A2E-3A9E-4555-BB7A-C23B942D23D5}" type="CATEGORYNAME">
                      <a:rPr lang="en-US">
                        <a:solidFill>
                          <a:srgbClr val="C00000"/>
                        </a:solidFill>
                      </a:rPr>
                      <a:pPr>
                        <a:defRPr/>
                      </a:pPr>
                      <a:t>[CATEGORY NAME]</a:t>
                    </a:fld>
                    <a:r>
                      <a:rPr lang="en-US" baseline="0" dirty="0">
                        <a:solidFill>
                          <a:srgbClr val="C00000"/>
                        </a:solidFill>
                      </a:rPr>
                      <a:t>
</a:t>
                    </a:r>
                    <a:fld id="{710C32B0-3ED2-4573-91FA-1E5451FA358A}" type="PERCENTAGE">
                      <a:rPr lang="en-US" baseline="0">
                        <a:solidFill>
                          <a:srgbClr val="C00000"/>
                        </a:solidFill>
                      </a:rPr>
                      <a:pPr>
                        <a:defRPr/>
                      </a:pPr>
                      <a:t>[PERCENTAGE]</a:t>
                    </a:fld>
                    <a:endParaRPr lang="en-US" baseline="0" dirty="0">
                      <a:solidFill>
                        <a:srgbClr val="C00000"/>
                      </a:solidFill>
                    </a:endParaRPr>
                  </a:p>
                </c:rich>
              </c:tx>
              <c:numFmt formatCode="0%" sourceLinked="0"/>
              <c:spPr>
                <a:noFill/>
                <a:ln>
                  <a:noFill/>
                </a:ln>
                <a:effectLst/>
              </c:spPr>
              <c:txPr>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numFmt formatCode="0%" sourceLinked="0"/>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ELE!$AN$3:$AN$8</c:f>
              <c:strCache>
                <c:ptCount val="6"/>
                <c:pt idx="0">
                  <c:v>Černé uhlí</c:v>
                </c:pt>
                <c:pt idx="1">
                  <c:v>Hnědé uhlí</c:v>
                </c:pt>
                <c:pt idx="2">
                  <c:v>Zemní plyn</c:v>
                </c:pt>
                <c:pt idx="3">
                  <c:v>Obnovitelné zdroje energie</c:v>
                </c:pt>
                <c:pt idx="4">
                  <c:v>Jádro</c:v>
                </c:pt>
                <c:pt idx="5">
                  <c:v>Ostatní</c:v>
                </c:pt>
              </c:strCache>
            </c:strRef>
          </c:cat>
          <c:val>
            <c:numRef>
              <c:f>ELE!$AO$3:$AO$8</c:f>
              <c:numCache>
                <c:formatCode>#,##0.0</c:formatCode>
                <c:ptCount val="6"/>
                <c:pt idx="0">
                  <c:v>1989.139686049275</c:v>
                </c:pt>
                <c:pt idx="1">
                  <c:v>13497.18722890346</c:v>
                </c:pt>
                <c:pt idx="2">
                  <c:v>8231.63216947883</c:v>
                </c:pt>
                <c:pt idx="3">
                  <c:v>20172.96166668263</c:v>
                </c:pt>
                <c:pt idx="4">
                  <c:v>43204.479009901</c:v>
                </c:pt>
                <c:pt idx="5">
                  <c:v>1446.256654631338</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solidFill>
      <a:schemeClr val="lt1"/>
    </a:solidFill>
    <a:ln w="15875" cap="rnd" cmpd="sng" algn="ctr">
      <a:solidFill>
        <a:schemeClr val="accent6">
          <a:hueMod val="94000"/>
        </a:schemeClr>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0.89381</cdr:x>
      <cdr:y>0.32867</cdr:y>
    </cdr:from>
    <cdr:to>
      <cdr:x>0.96067</cdr:x>
      <cdr:y>0.37511</cdr:y>
    </cdr:to>
    <cdr:sp macro="" textlink="">
      <cdr:nvSpPr>
        <cdr:cNvPr id="2" name="TextovéPole 1"/>
        <cdr:cNvSpPr txBox="1"/>
      </cdr:nvSpPr>
      <cdr:spPr>
        <a:xfrm xmlns:a="http://schemas.openxmlformats.org/drawingml/2006/main">
          <a:off x="7768127" y="1572426"/>
          <a:ext cx="581114" cy="2221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100" b="1" dirty="0" smtClean="0"/>
            <a:t>Jádro</a:t>
          </a:r>
          <a:endParaRPr lang="cs-CZ" sz="1100" b="1" dirty="0"/>
        </a:p>
      </cdr:txBody>
    </cdr:sp>
  </cdr:relSizeAnchor>
  <cdr:relSizeAnchor xmlns:cdr="http://schemas.openxmlformats.org/drawingml/2006/chartDrawing">
    <cdr:from>
      <cdr:x>0.90462</cdr:x>
      <cdr:y>0.43227</cdr:y>
    </cdr:from>
    <cdr:to>
      <cdr:x>0.96067</cdr:x>
      <cdr:y>0.48586</cdr:y>
    </cdr:to>
    <cdr:sp macro="" textlink="">
      <cdr:nvSpPr>
        <cdr:cNvPr id="3" name="TextovéPole 2"/>
        <cdr:cNvSpPr txBox="1"/>
      </cdr:nvSpPr>
      <cdr:spPr>
        <a:xfrm xmlns:a="http://schemas.openxmlformats.org/drawingml/2006/main">
          <a:off x="7862131" y="2068082"/>
          <a:ext cx="487110" cy="2563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100" b="1" dirty="0" smtClean="0"/>
            <a:t>OZE</a:t>
          </a:r>
          <a:endParaRPr lang="cs-CZ" sz="1100" b="1" dirty="0"/>
        </a:p>
      </cdr:txBody>
    </cdr:sp>
  </cdr:relSizeAnchor>
  <cdr:relSizeAnchor xmlns:cdr="http://schemas.openxmlformats.org/drawingml/2006/chartDrawing">
    <cdr:from>
      <cdr:x>0.85349</cdr:x>
      <cdr:y>0.61983</cdr:y>
    </cdr:from>
    <cdr:to>
      <cdr:x>0.9587</cdr:x>
      <cdr:y>0.67163</cdr:y>
    </cdr:to>
    <cdr:sp macro="" textlink="">
      <cdr:nvSpPr>
        <cdr:cNvPr id="4" name="TextovéPole 3"/>
        <cdr:cNvSpPr txBox="1"/>
      </cdr:nvSpPr>
      <cdr:spPr>
        <a:xfrm xmlns:a="http://schemas.openxmlformats.org/drawingml/2006/main">
          <a:off x="7417750" y="2965391"/>
          <a:ext cx="914400" cy="2478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100" b="1" dirty="0" smtClean="0"/>
            <a:t>Hnědé uhlí</a:t>
          </a:r>
          <a:endParaRPr lang="cs-CZ"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07C61A-BBAA-4967-A449-6CDBD15D8FD7}" type="datetimeFigureOut">
              <a:rPr lang="cs-CZ" smtClean="0"/>
              <a:t>23.05.17</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69F8D6-EFC3-4987-A3F2-DBD68A00A801}" type="slidenum">
              <a:rPr lang="cs-CZ" smtClean="0"/>
              <a:t>‹#›</a:t>
            </a:fld>
            <a:endParaRPr lang="cs-CZ"/>
          </a:p>
        </p:txBody>
      </p:sp>
    </p:spTree>
    <p:extLst>
      <p:ext uri="{BB962C8B-B14F-4D97-AF65-F5344CB8AC3E}">
        <p14:creationId xmlns:p14="http://schemas.microsoft.com/office/powerpoint/2010/main" val="451386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a:p>
        </p:txBody>
      </p:sp>
      <p:sp>
        <p:nvSpPr>
          <p:cNvPr id="4" name="Zástupný symbol pro zápatí 3"/>
          <p:cNvSpPr>
            <a:spLocks noGrp="1"/>
          </p:cNvSpPr>
          <p:nvPr>
            <p:ph type="ftr" sz="quarter" idx="10"/>
          </p:nvPr>
        </p:nvSpPr>
        <p:spPr/>
        <p:txBody>
          <a:bodyPr/>
          <a:lstStyle/>
          <a:p>
            <a:endParaRPr lang="cs-CZ">
              <a:solidFill>
                <a:prstClr val="black"/>
              </a:solidFill>
            </a:endParaRPr>
          </a:p>
        </p:txBody>
      </p:sp>
      <p:sp>
        <p:nvSpPr>
          <p:cNvPr id="5" name="Zástupný symbol pro číslo snímku 4"/>
          <p:cNvSpPr>
            <a:spLocks noGrp="1"/>
          </p:cNvSpPr>
          <p:nvPr>
            <p:ph type="sldNum" sz="quarter" idx="11"/>
          </p:nvPr>
        </p:nvSpPr>
        <p:spPr/>
        <p:txBody>
          <a:bodyPr/>
          <a:lstStyle/>
          <a:p>
            <a:fld id="{E160BDDA-8E2B-4061-8BE0-CED46ED94034}" type="slidenum">
              <a:rPr lang="cs-CZ" smtClean="0">
                <a:solidFill>
                  <a:prstClr val="black"/>
                </a:solidFill>
              </a:rPr>
              <a:pPr/>
              <a:t>19</a:t>
            </a:fld>
            <a:endParaRPr lang="cs-CZ">
              <a:solidFill>
                <a:prstClr val="black"/>
              </a:solidFill>
            </a:endParaRPr>
          </a:p>
        </p:txBody>
      </p:sp>
    </p:spTree>
    <p:extLst>
      <p:ext uri="{BB962C8B-B14F-4D97-AF65-F5344CB8AC3E}">
        <p14:creationId xmlns:p14="http://schemas.microsoft.com/office/powerpoint/2010/main" val="1744332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a:p>
        </p:txBody>
      </p:sp>
      <p:sp>
        <p:nvSpPr>
          <p:cNvPr id="4" name="Zástupný symbol pro zápatí 3"/>
          <p:cNvSpPr>
            <a:spLocks noGrp="1"/>
          </p:cNvSpPr>
          <p:nvPr>
            <p:ph type="ftr" sz="quarter" idx="10"/>
          </p:nvPr>
        </p:nvSpPr>
        <p:spPr/>
        <p:txBody>
          <a:bodyPr/>
          <a:lstStyle/>
          <a:p>
            <a:endParaRPr lang="cs-CZ">
              <a:solidFill>
                <a:prstClr val="black"/>
              </a:solidFill>
            </a:endParaRPr>
          </a:p>
        </p:txBody>
      </p:sp>
      <p:sp>
        <p:nvSpPr>
          <p:cNvPr id="5" name="Zástupný symbol pro číslo snímku 4"/>
          <p:cNvSpPr>
            <a:spLocks noGrp="1"/>
          </p:cNvSpPr>
          <p:nvPr>
            <p:ph type="sldNum" sz="quarter" idx="11"/>
          </p:nvPr>
        </p:nvSpPr>
        <p:spPr/>
        <p:txBody>
          <a:bodyPr/>
          <a:lstStyle/>
          <a:p>
            <a:fld id="{E160BDDA-8E2B-4061-8BE0-CED46ED94034}" type="slidenum">
              <a:rPr lang="cs-CZ" smtClean="0">
                <a:solidFill>
                  <a:prstClr val="black"/>
                </a:solidFill>
              </a:rPr>
              <a:pPr/>
              <a:t>21</a:t>
            </a:fld>
            <a:endParaRPr lang="cs-CZ">
              <a:solidFill>
                <a:prstClr val="black"/>
              </a:solidFill>
            </a:endParaRPr>
          </a:p>
        </p:txBody>
      </p:sp>
    </p:spTree>
    <p:extLst>
      <p:ext uri="{BB962C8B-B14F-4D97-AF65-F5344CB8AC3E}">
        <p14:creationId xmlns:p14="http://schemas.microsoft.com/office/powerpoint/2010/main" val="189905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p:cNvSpPr>
            <a:spLocks noGrp="1" noRot="1" noChangeAspect="1" noTextEdit="1"/>
          </p:cNvSpPr>
          <p:nvPr>
            <p:ph type="sldImg"/>
          </p:nvPr>
        </p:nvSpPr>
        <p:spPr/>
      </p:sp>
      <p:sp>
        <p:nvSpPr>
          <p:cNvPr id="3481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charset="0"/>
            </a:endParaRPr>
          </a:p>
        </p:txBody>
      </p:sp>
      <p:sp>
        <p:nvSpPr>
          <p:cNvPr id="4" name="Zástupný symbol pro číslo snímku 3"/>
          <p:cNvSpPr>
            <a:spLocks noGrp="1"/>
          </p:cNvSpPr>
          <p:nvPr>
            <p:ph type="sldNum" sz="quarter" idx="5"/>
          </p:nvPr>
        </p:nvSpPr>
        <p:spPr/>
        <p:txBody>
          <a:bodyPr/>
          <a:lstStyle/>
          <a:p>
            <a:pPr>
              <a:defRPr/>
            </a:pPr>
            <a:fld id="{90E37BA3-7F07-43AE-B815-1630A756A444}" type="slidenum">
              <a:rPr lang="cs-CZ">
                <a:solidFill>
                  <a:prstClr val="black"/>
                </a:solidFill>
              </a:rPr>
              <a:pPr>
                <a:defRPr/>
              </a:pPr>
              <a:t>26</a:t>
            </a:fld>
            <a:endParaRPr lang="cs-CZ">
              <a:solidFill>
                <a:prstClr val="black"/>
              </a:solidFill>
            </a:endParaRPr>
          </a:p>
        </p:txBody>
      </p:sp>
    </p:spTree>
    <p:extLst>
      <p:ext uri="{BB962C8B-B14F-4D97-AF65-F5344CB8AC3E}">
        <p14:creationId xmlns:p14="http://schemas.microsoft.com/office/powerpoint/2010/main" val="1065139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a:p>
        </p:txBody>
      </p:sp>
      <p:sp>
        <p:nvSpPr>
          <p:cNvPr id="4" name="Zástupný symbol pro zápatí 3"/>
          <p:cNvSpPr>
            <a:spLocks noGrp="1"/>
          </p:cNvSpPr>
          <p:nvPr>
            <p:ph type="ftr" sz="quarter" idx="10"/>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E160BDDA-8E2B-4061-8BE0-CED46ED94034}" type="slidenum">
              <a:rPr lang="cs-CZ" smtClean="0"/>
              <a:pPr/>
              <a:t>27</a:t>
            </a:fld>
            <a:endParaRPr lang="cs-CZ"/>
          </a:p>
        </p:txBody>
      </p:sp>
    </p:spTree>
    <p:extLst>
      <p:ext uri="{BB962C8B-B14F-4D97-AF65-F5344CB8AC3E}">
        <p14:creationId xmlns:p14="http://schemas.microsoft.com/office/powerpoint/2010/main" val="307195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58874E0A-273F-462D-93E7-B6715B455BA9}" type="datetimeFigureOut">
              <a:rPr lang="cs-CZ" smtClean="0"/>
              <a:t>23.05.17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2C5B40E-C581-4ED4-AC9F-8F3D3B97D210}" type="slidenum">
              <a:rPr lang="cs-CZ" smtClean="0"/>
              <a:t>‹#›</a:t>
            </a:fld>
            <a:endParaRPr lang="cs-CZ"/>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711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58874E0A-273F-462D-93E7-B6715B455BA9}" type="datetimeFigureOut">
              <a:rPr lang="cs-CZ" smtClean="0"/>
              <a:t>23.05.17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2C5B40E-C581-4ED4-AC9F-8F3D3B97D210}" type="slidenum">
              <a:rPr lang="cs-CZ" smtClean="0"/>
              <a:t>‹#›</a:t>
            </a:fld>
            <a:endParaRPr lang="cs-CZ"/>
          </a:p>
        </p:txBody>
      </p:sp>
    </p:spTree>
    <p:extLst>
      <p:ext uri="{BB962C8B-B14F-4D97-AF65-F5344CB8AC3E}">
        <p14:creationId xmlns:p14="http://schemas.microsoft.com/office/powerpoint/2010/main" val="346425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cs-CZ" smtClean="0"/>
              <a:t>Kliknutím lze upravit styl.</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58874E0A-273F-462D-93E7-B6715B455BA9}" type="datetimeFigureOut">
              <a:rPr lang="cs-CZ" smtClean="0"/>
              <a:t>23.05.17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2C5B40E-C581-4ED4-AC9F-8F3D3B97D210}" type="slidenum">
              <a:rPr lang="cs-CZ" smtClean="0"/>
              <a:t>‹#›</a:t>
            </a:fld>
            <a:endParaRPr lang="cs-CZ"/>
          </a:p>
        </p:txBody>
      </p:sp>
    </p:spTree>
    <p:extLst>
      <p:ext uri="{BB962C8B-B14F-4D97-AF65-F5344CB8AC3E}">
        <p14:creationId xmlns:p14="http://schemas.microsoft.com/office/powerpoint/2010/main" val="157463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58874E0A-273F-462D-93E7-B6715B455BA9}" type="datetimeFigureOut">
              <a:rPr lang="cs-CZ" smtClean="0"/>
              <a:t>23.05.17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2C5B40E-C581-4ED4-AC9F-8F3D3B97D210}" type="slidenum">
              <a:rPr lang="cs-CZ" smtClean="0"/>
              <a:t>‹#›</a:t>
            </a:fld>
            <a:endParaRPr lang="cs-CZ"/>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12258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cs-CZ" smtClean="0"/>
              <a:t>Kliknutím lze upravit styl.</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58874E0A-273F-462D-93E7-B6715B455BA9}" type="datetimeFigureOut">
              <a:rPr lang="cs-CZ" smtClean="0"/>
              <a:t>23.05.17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2C5B40E-C581-4ED4-AC9F-8F3D3B97D210}" type="slidenum">
              <a:rPr lang="cs-CZ" smtClean="0"/>
              <a:t>‹#›</a:t>
            </a:fld>
            <a:endParaRPr lang="cs-CZ"/>
          </a:p>
        </p:txBody>
      </p:sp>
    </p:spTree>
    <p:extLst>
      <p:ext uri="{BB962C8B-B14F-4D97-AF65-F5344CB8AC3E}">
        <p14:creationId xmlns:p14="http://schemas.microsoft.com/office/powerpoint/2010/main" val="1423071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smtClean="0"/>
              <a:t>Kliknutím lze upravit styly předlohy textu.</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58874E0A-273F-462D-93E7-B6715B455BA9}" type="datetimeFigureOut">
              <a:rPr lang="cs-CZ" smtClean="0"/>
              <a:t>23.05.17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2C5B40E-C581-4ED4-AC9F-8F3D3B97D210}" type="slidenum">
              <a:rPr lang="cs-CZ" smtClean="0"/>
              <a:t>‹#›</a:t>
            </a:fld>
            <a:endParaRPr lang="cs-CZ"/>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15632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cs-CZ" smtClean="0"/>
              <a:t>Kliknutím lze upravit styl.</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smtClean="0"/>
              <a:t>Kliknutím lze upravit styly předlohy textu.</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58874E0A-273F-462D-93E7-B6715B455BA9}" type="datetimeFigureOut">
              <a:rPr lang="cs-CZ" smtClean="0"/>
              <a:t>23.05.17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2C5B40E-C581-4ED4-AC9F-8F3D3B97D210}" type="slidenum">
              <a:rPr lang="cs-CZ" smtClean="0"/>
              <a:t>‹#›</a:t>
            </a:fld>
            <a:endParaRPr lang="cs-CZ"/>
          </a:p>
        </p:txBody>
      </p:sp>
    </p:spTree>
    <p:extLst>
      <p:ext uri="{BB962C8B-B14F-4D97-AF65-F5344CB8AC3E}">
        <p14:creationId xmlns:p14="http://schemas.microsoft.com/office/powerpoint/2010/main" val="3554087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8874E0A-273F-462D-93E7-B6715B455BA9}" type="datetimeFigureOut">
              <a:rPr lang="cs-CZ" smtClean="0"/>
              <a:t>23.05.17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2C5B40E-C581-4ED4-AC9F-8F3D3B97D210}" type="slidenum">
              <a:rPr lang="cs-CZ" smtClean="0"/>
              <a:t>‹#›</a:t>
            </a:fld>
            <a:endParaRPr lang="cs-CZ"/>
          </a:p>
        </p:txBody>
      </p:sp>
    </p:spTree>
    <p:extLst>
      <p:ext uri="{BB962C8B-B14F-4D97-AF65-F5344CB8AC3E}">
        <p14:creationId xmlns:p14="http://schemas.microsoft.com/office/powerpoint/2010/main" val="1541268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8874E0A-273F-462D-93E7-B6715B455BA9}" type="datetimeFigureOut">
              <a:rPr lang="cs-CZ" smtClean="0"/>
              <a:t>23.05.17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2C5B40E-C581-4ED4-AC9F-8F3D3B97D210}" type="slidenum">
              <a:rPr lang="cs-CZ" smtClean="0"/>
              <a:t>‹#›</a:t>
            </a:fld>
            <a:endParaRPr lang="cs-CZ"/>
          </a:p>
        </p:txBody>
      </p:sp>
    </p:spTree>
    <p:extLst>
      <p:ext uri="{BB962C8B-B14F-4D97-AF65-F5344CB8AC3E}">
        <p14:creationId xmlns:p14="http://schemas.microsoft.com/office/powerpoint/2010/main" val="3316419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592667" y="1000087"/>
            <a:ext cx="10989733" cy="465458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10005737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bjekt a text">
    <p:spTree>
      <p:nvGrpSpPr>
        <p:cNvPr id="1" name=""/>
        <p:cNvGrpSpPr/>
        <p:nvPr/>
      </p:nvGrpSpPr>
      <p:grpSpPr>
        <a:xfrm>
          <a:off x="0" y="0"/>
          <a:ext cx="0" cy="0"/>
          <a:chOff x="0" y="0"/>
          <a:chExt cx="0" cy="0"/>
        </a:xfrm>
      </p:grpSpPr>
      <p:sp>
        <p:nvSpPr>
          <p:cNvPr id="2" name="Nadpis 1"/>
          <p:cNvSpPr>
            <a:spLocks noGrp="1"/>
          </p:cNvSpPr>
          <p:nvPr>
            <p:ph type="title"/>
          </p:nvPr>
        </p:nvSpPr>
        <p:spPr>
          <a:xfrm>
            <a:off x="6788150" y="446089"/>
            <a:ext cx="4813300" cy="430887"/>
          </a:xfrm>
        </p:spPr>
        <p:txBody>
          <a:bodyPr lIns="0" tIns="0" rIns="0" bIns="0" anchor="t" anchorCtr="0">
            <a:spAutoFit/>
          </a:bodyPr>
          <a:lstStyle>
            <a:lvl1pPr algn="l">
              <a:defRPr sz="2800">
                <a:solidFill>
                  <a:schemeClr val="accent2"/>
                </a:solidFill>
              </a:defRPr>
            </a:lvl1pPr>
          </a:lstStyle>
          <a:p>
            <a:r>
              <a:rPr lang="cs-CZ"/>
              <a:t>Kliknutím lze upravit styl.</a:t>
            </a:r>
            <a:endParaRPr lang="cs-CZ" dirty="0"/>
          </a:p>
        </p:txBody>
      </p:sp>
      <p:sp>
        <p:nvSpPr>
          <p:cNvPr id="6" name="Zástupný symbol pro obsah 5"/>
          <p:cNvSpPr>
            <a:spLocks noGrp="1"/>
          </p:cNvSpPr>
          <p:nvPr>
            <p:ph sz="quarter" idx="14"/>
          </p:nvPr>
        </p:nvSpPr>
        <p:spPr>
          <a:xfrm>
            <a:off x="592667" y="446089"/>
            <a:ext cx="5604933" cy="5208587"/>
          </a:xfrm>
        </p:spPr>
        <p:txBody>
          <a:bodyPr/>
          <a:lstStyle>
            <a:lvl1pPr>
              <a:buNone/>
              <a:defRPr/>
            </a:lvl1pPr>
          </a:lstStyle>
          <a:p>
            <a:pPr lvl="0"/>
            <a:r>
              <a:rPr lang="cs-CZ"/>
              <a:t>Kliknutím lze upravit styly předlohy textu.</a:t>
            </a:r>
          </a:p>
        </p:txBody>
      </p:sp>
      <p:sp>
        <p:nvSpPr>
          <p:cNvPr id="4" name="Zástupný symbol pro text 3"/>
          <p:cNvSpPr>
            <a:spLocks noGrp="1"/>
          </p:cNvSpPr>
          <p:nvPr>
            <p:ph type="body" sz="quarter" idx="15"/>
          </p:nvPr>
        </p:nvSpPr>
        <p:spPr>
          <a:xfrm>
            <a:off x="6788151" y="876975"/>
            <a:ext cx="4813300" cy="4777700"/>
          </a:xfrm>
        </p:spPr>
        <p:txBody>
          <a:bodyPr>
            <a:normAutofit/>
          </a:bodyPr>
          <a:lstStyle>
            <a:lvl1pPr>
              <a:defRPr sz="2000"/>
            </a:lvl1pPr>
            <a:lvl2pPr>
              <a:defRPr sz="2000"/>
            </a:lvl2pPr>
            <a:lvl3pPr>
              <a:defRPr sz="2000"/>
            </a:lvl3pPr>
            <a:lvl4pPr>
              <a:defRPr sz="2000"/>
            </a:lvl4pPr>
            <a:lvl5pPr>
              <a:defRPr sz="2000"/>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48099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8874E0A-273F-462D-93E7-B6715B455BA9}" type="datetimeFigureOut">
              <a:rPr lang="cs-CZ" smtClean="0"/>
              <a:t>23.05.17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2C5B40E-C581-4ED4-AC9F-8F3D3B97D210}" type="slidenum">
              <a:rPr lang="cs-CZ" smtClean="0"/>
              <a:t>‹#›</a:t>
            </a:fld>
            <a:endParaRPr lang="cs-CZ"/>
          </a:p>
        </p:txBody>
      </p:sp>
    </p:spTree>
    <p:extLst>
      <p:ext uri="{BB962C8B-B14F-4D97-AF65-F5344CB8AC3E}">
        <p14:creationId xmlns:p14="http://schemas.microsoft.com/office/powerpoint/2010/main" val="139583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cs-CZ" smtClean="0"/>
              <a:t>Kliknutím lze upravit styl.</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58874E0A-273F-462D-93E7-B6715B455BA9}" type="datetimeFigureOut">
              <a:rPr lang="cs-CZ" smtClean="0"/>
              <a:t>23.05.17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2C5B40E-C581-4ED4-AC9F-8F3D3B97D210}" type="slidenum">
              <a:rPr lang="cs-CZ" smtClean="0"/>
              <a:t>‹#›</a:t>
            </a:fld>
            <a:endParaRPr lang="cs-CZ"/>
          </a:p>
        </p:txBody>
      </p:sp>
    </p:spTree>
    <p:extLst>
      <p:ext uri="{BB962C8B-B14F-4D97-AF65-F5344CB8AC3E}">
        <p14:creationId xmlns:p14="http://schemas.microsoft.com/office/powerpoint/2010/main" val="235784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58874E0A-273F-462D-93E7-B6715B455BA9}" type="datetimeFigureOut">
              <a:rPr lang="cs-CZ" smtClean="0"/>
              <a:t>23.05.17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2C5B40E-C581-4ED4-AC9F-8F3D3B97D210}" type="slidenum">
              <a:rPr lang="cs-CZ" smtClean="0"/>
              <a:t>‹#›</a:t>
            </a:fld>
            <a:endParaRPr lang="cs-CZ"/>
          </a:p>
        </p:txBody>
      </p:sp>
    </p:spTree>
    <p:extLst>
      <p:ext uri="{BB962C8B-B14F-4D97-AF65-F5344CB8AC3E}">
        <p14:creationId xmlns:p14="http://schemas.microsoft.com/office/powerpoint/2010/main" val="280559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58874E0A-273F-462D-93E7-B6715B455BA9}" type="datetimeFigureOut">
              <a:rPr lang="cs-CZ" smtClean="0"/>
              <a:t>23.05.17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2C5B40E-C581-4ED4-AC9F-8F3D3B97D210}" type="slidenum">
              <a:rPr lang="cs-CZ" smtClean="0"/>
              <a:t>‹#›</a:t>
            </a:fld>
            <a:endParaRPr lang="cs-CZ"/>
          </a:p>
        </p:txBody>
      </p:sp>
    </p:spTree>
    <p:extLst>
      <p:ext uri="{BB962C8B-B14F-4D97-AF65-F5344CB8AC3E}">
        <p14:creationId xmlns:p14="http://schemas.microsoft.com/office/powerpoint/2010/main" val="83480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58874E0A-273F-462D-93E7-B6715B455BA9}" type="datetimeFigureOut">
              <a:rPr lang="cs-CZ" smtClean="0"/>
              <a:t>23.05.17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2C5B40E-C581-4ED4-AC9F-8F3D3B97D210}" type="slidenum">
              <a:rPr lang="cs-CZ" smtClean="0"/>
              <a:t>‹#›</a:t>
            </a:fld>
            <a:endParaRPr lang="cs-CZ"/>
          </a:p>
        </p:txBody>
      </p:sp>
    </p:spTree>
    <p:extLst>
      <p:ext uri="{BB962C8B-B14F-4D97-AF65-F5344CB8AC3E}">
        <p14:creationId xmlns:p14="http://schemas.microsoft.com/office/powerpoint/2010/main" val="292435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74E0A-273F-462D-93E7-B6715B455BA9}" type="datetimeFigureOut">
              <a:rPr lang="cs-CZ" smtClean="0"/>
              <a:t>23.05.17</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2C5B40E-C581-4ED4-AC9F-8F3D3B97D210}" type="slidenum">
              <a:rPr lang="cs-CZ" smtClean="0"/>
              <a:t>‹#›</a:t>
            </a:fld>
            <a:endParaRPr lang="cs-CZ"/>
          </a:p>
        </p:txBody>
      </p:sp>
    </p:spTree>
    <p:extLst>
      <p:ext uri="{BB962C8B-B14F-4D97-AF65-F5344CB8AC3E}">
        <p14:creationId xmlns:p14="http://schemas.microsoft.com/office/powerpoint/2010/main" val="390441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58874E0A-273F-462D-93E7-B6715B455BA9}" type="datetimeFigureOut">
              <a:rPr lang="cs-CZ" smtClean="0"/>
              <a:t>23.05.17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2C5B40E-C581-4ED4-AC9F-8F3D3B97D210}" type="slidenum">
              <a:rPr lang="cs-CZ" smtClean="0"/>
              <a:t>‹#›</a:t>
            </a:fld>
            <a:endParaRPr lang="cs-CZ"/>
          </a:p>
        </p:txBody>
      </p:sp>
    </p:spTree>
    <p:extLst>
      <p:ext uri="{BB962C8B-B14F-4D97-AF65-F5344CB8AC3E}">
        <p14:creationId xmlns:p14="http://schemas.microsoft.com/office/powerpoint/2010/main" val="80183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cs-CZ" smtClean="0"/>
              <a:t>Kliknutím lze upravit styl.</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58874E0A-273F-462D-93E7-B6715B455BA9}" type="datetimeFigureOut">
              <a:rPr lang="cs-CZ" smtClean="0"/>
              <a:t>23.05.17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2C5B40E-C581-4ED4-AC9F-8F3D3B97D210}" type="slidenum">
              <a:rPr lang="cs-CZ" smtClean="0"/>
              <a:t>‹#›</a:t>
            </a:fld>
            <a:endParaRPr lang="cs-CZ"/>
          </a:p>
        </p:txBody>
      </p:sp>
    </p:spTree>
    <p:extLst>
      <p:ext uri="{BB962C8B-B14F-4D97-AF65-F5344CB8AC3E}">
        <p14:creationId xmlns:p14="http://schemas.microsoft.com/office/powerpoint/2010/main" val="328108974"/>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8874E0A-273F-462D-93E7-B6715B455BA9}" type="datetimeFigureOut">
              <a:rPr lang="cs-CZ" smtClean="0"/>
              <a:t>23.05.17</a:t>
            </a:fld>
            <a:endParaRPr lang="cs-CZ"/>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cs-CZ"/>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2C5B40E-C581-4ED4-AC9F-8F3D3B97D210}" type="slidenum">
              <a:rPr lang="cs-CZ" smtClean="0"/>
              <a:t>‹#›</a:t>
            </a:fld>
            <a:endParaRPr lang="cs-CZ"/>
          </a:p>
        </p:txBody>
      </p:sp>
    </p:spTree>
    <p:extLst>
      <p:ext uri="{BB962C8B-B14F-4D97-AF65-F5344CB8AC3E}">
        <p14:creationId xmlns:p14="http://schemas.microsoft.com/office/powerpoint/2010/main" val="1748253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chart" Target="../charts/chart3.xml"/><Relationship Id="rId3"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tags" Target="../tags/tag1.xml"/><Relationship Id="rId2" Type="http://schemas.openxmlformats.org/officeDocument/2006/relationships/tags" Target="../tags/tag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g"/><Relationship Id="rId5" Type="http://schemas.openxmlformats.org/officeDocument/2006/relationships/image" Target="../media/image18.gif"/><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8.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jpeg"/><Relationship Id="rId1" Type="http://schemas.openxmlformats.org/officeDocument/2006/relationships/slideLayout" Target="../slideLayouts/slideLayout18.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28034" y="579548"/>
            <a:ext cx="11410681" cy="3336843"/>
          </a:xfrm>
        </p:spPr>
        <p:txBody>
          <a:bodyPr>
            <a:normAutofit/>
          </a:bodyPr>
          <a:lstStyle/>
          <a:p>
            <a:pPr lvl="0" algn="ctr">
              <a:spcBef>
                <a:spcPct val="20000"/>
              </a:spcBef>
              <a:spcAft>
                <a:spcPts val="600"/>
              </a:spcAft>
              <a:buClr>
                <a:prstClr val="white"/>
              </a:buClr>
              <a:buSzPct val="80000"/>
            </a:pPr>
            <a:r>
              <a:rPr lang="en-US" sz="2400" b="1" cap="none" dirty="0" smtClean="0">
                <a:ln>
                  <a:noFill/>
                </a:ln>
                <a:solidFill>
                  <a:srgbClr val="000099"/>
                </a:solidFill>
                <a:ea typeface="+mn-ea"/>
                <a:cs typeface="+mn-cs"/>
              </a:rPr>
              <a:t>CONSTRUCTION OF NEW NPPs </a:t>
            </a:r>
            <a:br>
              <a:rPr lang="en-US" sz="2400" b="1" cap="none" dirty="0" smtClean="0">
                <a:ln>
                  <a:noFill/>
                </a:ln>
                <a:solidFill>
                  <a:srgbClr val="000099"/>
                </a:solidFill>
                <a:ea typeface="+mn-ea"/>
                <a:cs typeface="+mn-cs"/>
              </a:rPr>
            </a:br>
            <a:r>
              <a:rPr lang="en-US" sz="2400" b="1" cap="none" dirty="0" smtClean="0">
                <a:ln>
                  <a:noFill/>
                </a:ln>
                <a:solidFill>
                  <a:srgbClr val="000099"/>
                </a:solidFill>
                <a:ea typeface="+mn-ea"/>
                <a:cs typeface="+mn-cs"/>
              </a:rPr>
              <a:t/>
            </a:r>
            <a:br>
              <a:rPr lang="en-US" sz="2400" b="1" cap="none" dirty="0" smtClean="0">
                <a:ln>
                  <a:noFill/>
                </a:ln>
                <a:solidFill>
                  <a:srgbClr val="000099"/>
                </a:solidFill>
                <a:ea typeface="+mn-ea"/>
                <a:cs typeface="+mn-cs"/>
              </a:rPr>
            </a:br>
            <a:r>
              <a:rPr lang="en-US" sz="2400" b="1" cap="none" dirty="0" smtClean="0">
                <a:ln>
                  <a:noFill/>
                </a:ln>
                <a:solidFill>
                  <a:srgbClr val="000099"/>
                </a:solidFill>
                <a:ea typeface="+mn-ea"/>
                <a:cs typeface="+mn-cs"/>
              </a:rPr>
              <a:t/>
            </a:r>
            <a:br>
              <a:rPr lang="en-US" sz="2400" b="1" cap="none" dirty="0" smtClean="0">
                <a:ln>
                  <a:noFill/>
                </a:ln>
                <a:solidFill>
                  <a:srgbClr val="000099"/>
                </a:solidFill>
                <a:ea typeface="+mn-ea"/>
                <a:cs typeface="+mn-cs"/>
              </a:rPr>
            </a:br>
            <a:r>
              <a:rPr lang="en-US" sz="2400" b="1" dirty="0" smtClean="0">
                <a:solidFill>
                  <a:srgbClr val="000099"/>
                </a:solidFill>
              </a:rPr>
              <a:t>within the context of the state Energy Policy of the Czech Republic</a:t>
            </a:r>
            <a:br>
              <a:rPr lang="en-US" sz="2400" b="1" dirty="0" smtClean="0">
                <a:solidFill>
                  <a:srgbClr val="000099"/>
                </a:solidFill>
              </a:rPr>
            </a:br>
            <a:r>
              <a:rPr lang="en-US" sz="2400" b="1" dirty="0" smtClean="0">
                <a:solidFill>
                  <a:srgbClr val="000099"/>
                </a:solidFill>
              </a:rPr>
              <a:t/>
            </a:r>
            <a:br>
              <a:rPr lang="en-US" sz="2400" b="1" dirty="0" smtClean="0">
                <a:solidFill>
                  <a:srgbClr val="000099"/>
                </a:solidFill>
              </a:rPr>
            </a:br>
            <a:r>
              <a:rPr lang="en-US" sz="2400" b="1" dirty="0" smtClean="0">
                <a:solidFill>
                  <a:srgbClr val="000099"/>
                </a:solidFill>
              </a:rPr>
              <a:t>and</a:t>
            </a:r>
            <a:br>
              <a:rPr lang="en-US" sz="2400" b="1" dirty="0" smtClean="0">
                <a:solidFill>
                  <a:srgbClr val="000099"/>
                </a:solidFill>
              </a:rPr>
            </a:br>
            <a:r>
              <a:rPr lang="en-US" sz="2400" b="1" dirty="0" smtClean="0">
                <a:solidFill>
                  <a:srgbClr val="000099"/>
                </a:solidFill>
              </a:rPr>
              <a:t> </a:t>
            </a:r>
            <a:br>
              <a:rPr lang="en-US" sz="2400" b="1" dirty="0" smtClean="0">
                <a:solidFill>
                  <a:srgbClr val="000099"/>
                </a:solidFill>
              </a:rPr>
            </a:br>
            <a:r>
              <a:rPr lang="en-US" sz="2400" b="1" dirty="0" smtClean="0">
                <a:solidFill>
                  <a:srgbClr val="000099"/>
                </a:solidFill>
              </a:rPr>
              <a:t>the National action plan for nuclear energy development</a:t>
            </a:r>
            <a:endParaRPr lang="en-US" sz="2400" b="1" dirty="0">
              <a:solidFill>
                <a:srgbClr val="000099"/>
              </a:solidFill>
            </a:endParaRPr>
          </a:p>
        </p:txBody>
      </p:sp>
      <p:sp>
        <p:nvSpPr>
          <p:cNvPr id="3" name="Podnadpis 2"/>
          <p:cNvSpPr>
            <a:spLocks noGrp="1"/>
          </p:cNvSpPr>
          <p:nvPr>
            <p:ph type="subTitle" idx="1"/>
          </p:nvPr>
        </p:nvSpPr>
        <p:spPr>
          <a:xfrm>
            <a:off x="831502" y="5208814"/>
            <a:ext cx="10803743" cy="1476192"/>
          </a:xfrm>
        </p:spPr>
        <p:txBody>
          <a:bodyPr>
            <a:normAutofit fontScale="92500" lnSpcReduction="20000"/>
          </a:bodyPr>
          <a:lstStyle/>
          <a:p>
            <a:pPr algn="ctr">
              <a:lnSpc>
                <a:spcPct val="107000"/>
              </a:lnSpc>
              <a:spcAft>
                <a:spcPts val="800"/>
              </a:spcAft>
            </a:pPr>
            <a:r>
              <a:rPr lang="en-US" sz="1800" b="1" dirty="0" smtClean="0">
                <a:solidFill>
                  <a:schemeClr val="tx1"/>
                </a:solidFill>
              </a:rPr>
              <a:t>Round table discussion and workshop</a:t>
            </a:r>
          </a:p>
          <a:p>
            <a:pPr algn="ctr">
              <a:lnSpc>
                <a:spcPct val="107000"/>
              </a:lnSpc>
              <a:spcAft>
                <a:spcPts val="800"/>
              </a:spcAft>
            </a:pPr>
            <a:r>
              <a:rPr lang="en-US" sz="1800" b="1" dirty="0" smtClean="0">
                <a:solidFill>
                  <a:schemeClr val="tx1"/>
                </a:solidFill>
                <a:ea typeface="Calibri" panose="020F0502020204030204" pitchFamily="34" charset="0"/>
                <a:cs typeface="Times New Roman" panose="02020603050405020304" pitchFamily="18" charset="0"/>
              </a:rPr>
              <a:t>Třebíč, V</a:t>
            </a:r>
            <a:r>
              <a:rPr lang="cs-CZ" sz="1800" b="1" dirty="0" smtClean="0">
                <a:solidFill>
                  <a:schemeClr val="tx1"/>
                </a:solidFill>
                <a:ea typeface="Calibri" panose="020F0502020204030204" pitchFamily="34" charset="0"/>
                <a:cs typeface="Times New Roman" panose="02020603050405020304" pitchFamily="18" charset="0"/>
              </a:rPr>
              <a:t>ysočina</a:t>
            </a:r>
            <a:endParaRPr lang="en-US" sz="1800" b="1" dirty="0" smtClean="0">
              <a:solidFill>
                <a:schemeClr val="tx1"/>
              </a:solidFill>
              <a:ea typeface="Calibri" panose="020F0502020204030204" pitchFamily="34" charset="0"/>
              <a:cs typeface="Times New Roman" panose="02020603050405020304" pitchFamily="18" charset="0"/>
            </a:endParaRPr>
          </a:p>
          <a:p>
            <a:pPr algn="ctr">
              <a:lnSpc>
                <a:spcPct val="107000"/>
              </a:lnSpc>
              <a:spcAft>
                <a:spcPts val="800"/>
              </a:spcAft>
            </a:pPr>
            <a:r>
              <a:rPr lang="en-US" sz="1800" b="1" dirty="0" smtClean="0">
                <a:solidFill>
                  <a:schemeClr val="tx1"/>
                </a:solidFill>
                <a:ea typeface="Calibri" panose="020F0502020204030204" pitchFamily="34" charset="0"/>
                <a:cs typeface="Times New Roman" panose="02020603050405020304" pitchFamily="18" charset="0"/>
              </a:rPr>
              <a:t>24. 5. 2017</a:t>
            </a:r>
          </a:p>
          <a:p>
            <a:pPr algn="ctr"/>
            <a:r>
              <a:rPr lang="en-US" sz="1800" b="1" dirty="0" smtClean="0">
                <a:solidFill>
                  <a:schemeClr val="tx1"/>
                </a:solidFill>
              </a:rPr>
              <a:t>Presented by Ján Štuller, State commissioner for nuclear energy</a:t>
            </a:r>
            <a:endParaRPr lang="en-US" sz="1800" b="1" dirty="0">
              <a:solidFill>
                <a:schemeClr val="tx1"/>
              </a:solidFill>
            </a:endParaRPr>
          </a:p>
        </p:txBody>
      </p:sp>
      <p:pic>
        <p:nvPicPr>
          <p:cNvPr id="4" name="Obrázek 3"/>
          <p:cNvPicPr>
            <a:picLocks noChangeAspect="1"/>
          </p:cNvPicPr>
          <p:nvPr/>
        </p:nvPicPr>
        <p:blipFill>
          <a:blip r:embed="rId2"/>
          <a:stretch>
            <a:fillRect/>
          </a:stretch>
        </p:blipFill>
        <p:spPr>
          <a:xfrm>
            <a:off x="9195758" y="4864244"/>
            <a:ext cx="1759789" cy="1094592"/>
          </a:xfrm>
          <a:prstGeom prst="rect">
            <a:avLst/>
          </a:prstGeom>
        </p:spPr>
      </p:pic>
    </p:spTree>
    <p:extLst>
      <p:ext uri="{BB962C8B-B14F-4D97-AF65-F5344CB8AC3E}">
        <p14:creationId xmlns:p14="http://schemas.microsoft.com/office/powerpoint/2010/main" val="41555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3639" y="1481070"/>
            <a:ext cx="11253461" cy="4675031"/>
          </a:xfrm>
        </p:spPr>
        <p:txBody>
          <a:bodyPr>
            <a:normAutofit/>
          </a:bodyPr>
          <a:lstStyle/>
          <a:p>
            <a:pPr marL="0" indent="0" algn="just">
              <a:buNone/>
            </a:pPr>
            <a:endParaRPr lang="cs-CZ" b="1" dirty="0" smtClean="0">
              <a:solidFill>
                <a:srgbClr val="C00000"/>
              </a:solidFill>
            </a:endParaRPr>
          </a:p>
          <a:p>
            <a:pPr marL="0" indent="0" algn="just">
              <a:buNone/>
            </a:pPr>
            <a:endParaRPr lang="cs-CZ" b="1" dirty="0">
              <a:solidFill>
                <a:srgbClr val="C00000"/>
              </a:solidFill>
            </a:endParaRPr>
          </a:p>
          <a:p>
            <a:pPr marL="0" indent="0" algn="just">
              <a:buNone/>
            </a:pPr>
            <a:endParaRPr lang="cs-CZ" b="1" dirty="0" smtClean="0">
              <a:solidFill>
                <a:srgbClr val="C00000"/>
              </a:solidFill>
            </a:endParaRPr>
          </a:p>
          <a:p>
            <a:pPr marL="0" indent="0" algn="just">
              <a:buNone/>
            </a:pPr>
            <a:endParaRPr lang="cs-CZ" b="1" dirty="0">
              <a:solidFill>
                <a:srgbClr val="C00000"/>
              </a:solidFill>
            </a:endParaRPr>
          </a:p>
          <a:p>
            <a:pPr marL="0" indent="0" algn="just">
              <a:buNone/>
            </a:pPr>
            <a:endParaRPr lang="cs-CZ" b="1" dirty="0" smtClean="0">
              <a:solidFill>
                <a:srgbClr val="C00000"/>
              </a:solidFill>
            </a:endParaRPr>
          </a:p>
          <a:p>
            <a:pPr marL="0" indent="0" algn="just">
              <a:buNone/>
            </a:pPr>
            <a:endParaRPr lang="cs-CZ" b="1" dirty="0">
              <a:solidFill>
                <a:srgbClr val="C00000"/>
              </a:solidFill>
            </a:endParaRPr>
          </a:p>
          <a:p>
            <a:pPr marL="0" indent="0" algn="just">
              <a:buNone/>
            </a:pPr>
            <a:endParaRPr lang="cs-CZ" b="1" dirty="0" smtClean="0">
              <a:solidFill>
                <a:srgbClr val="C00000"/>
              </a:solidFill>
            </a:endParaRPr>
          </a:p>
          <a:p>
            <a:pPr marL="0" indent="0" algn="just">
              <a:buNone/>
            </a:pPr>
            <a:endParaRPr lang="cs-CZ" b="1" dirty="0">
              <a:solidFill>
                <a:srgbClr val="C00000"/>
              </a:solidFill>
            </a:endParaRPr>
          </a:p>
          <a:p>
            <a:pPr marL="0" indent="0" algn="just">
              <a:buNone/>
            </a:pPr>
            <a:endParaRPr lang="en-US" b="1" dirty="0">
              <a:solidFill>
                <a:schemeClr val="tx1"/>
              </a:solidFill>
            </a:endParaRPr>
          </a:p>
        </p:txBody>
      </p:sp>
      <p:graphicFrame>
        <p:nvGraphicFramePr>
          <p:cNvPr id="4" name="Graf 3"/>
          <p:cNvGraphicFramePr>
            <a:graphicFrameLocks/>
          </p:cNvGraphicFramePr>
          <p:nvPr>
            <p:extLst/>
          </p:nvPr>
        </p:nvGraphicFramePr>
        <p:xfrm>
          <a:off x="1572426" y="1965533"/>
          <a:ext cx="8691073" cy="4784225"/>
        </p:xfrm>
        <a:graphic>
          <a:graphicData uri="http://schemas.openxmlformats.org/drawingml/2006/chart">
            <c:chart xmlns:c="http://schemas.openxmlformats.org/drawingml/2006/chart" xmlns:r="http://schemas.openxmlformats.org/officeDocument/2006/relationships" r:id="rId2"/>
          </a:graphicData>
        </a:graphic>
      </p:graphicFrame>
      <p:sp>
        <p:nvSpPr>
          <p:cNvPr id="5" name="Nadpis 1"/>
          <p:cNvSpPr>
            <a:spLocks noGrp="1"/>
          </p:cNvSpPr>
          <p:nvPr>
            <p:ph type="title"/>
          </p:nvPr>
        </p:nvSpPr>
        <p:spPr>
          <a:xfrm>
            <a:off x="-5631" y="0"/>
            <a:ext cx="12192000" cy="887413"/>
          </a:xfrm>
        </p:spPr>
        <p:txBody>
          <a:bodyPr anchor="t">
            <a:noAutofit/>
          </a:bodyPr>
          <a:lstStyle/>
          <a:p>
            <a:pPr algn="ctr"/>
            <a:r>
              <a:rPr lang="en-US" sz="2400" b="1" dirty="0" smtClean="0">
                <a:solidFill>
                  <a:srgbClr val="000099"/>
                </a:solidFill>
              </a:rPr>
              <a:t>NAP NE – High risk of energy deficit in 2035 (or even sooner) if no new electric energy sources are built and put in operation by that time</a:t>
            </a:r>
            <a:r>
              <a:rPr lang="en-US" sz="2800" b="1" dirty="0">
                <a:solidFill>
                  <a:prstClr val="white"/>
                </a:solidFill>
              </a:rPr>
              <a:t/>
            </a:r>
            <a:br>
              <a:rPr lang="en-US" sz="2800" b="1" dirty="0">
                <a:solidFill>
                  <a:prstClr val="white"/>
                </a:solidFill>
              </a:rPr>
            </a:br>
            <a:endParaRPr lang="en-US" sz="2800" dirty="0">
              <a:solidFill>
                <a:srgbClr val="000099"/>
              </a:solidFill>
            </a:endParaRPr>
          </a:p>
        </p:txBody>
      </p:sp>
      <p:sp>
        <p:nvSpPr>
          <p:cNvPr id="6" name="TextovéPole 5"/>
          <p:cNvSpPr txBox="1"/>
          <p:nvPr/>
        </p:nvSpPr>
        <p:spPr>
          <a:xfrm>
            <a:off x="8955993" y="4554908"/>
            <a:ext cx="999857" cy="261610"/>
          </a:xfrm>
          <a:prstGeom prst="rect">
            <a:avLst/>
          </a:prstGeom>
          <a:noFill/>
        </p:spPr>
        <p:txBody>
          <a:bodyPr wrap="square" rtlCol="0">
            <a:spAutoFit/>
          </a:bodyPr>
          <a:lstStyle/>
          <a:p>
            <a:r>
              <a:rPr lang="cs-CZ" sz="1100" b="1" dirty="0" smtClean="0">
                <a:solidFill>
                  <a:schemeClr val="bg1"/>
                </a:solidFill>
                <a:latin typeface="Arial" panose="020B0604020202020204" pitchFamily="34" charset="0"/>
                <a:cs typeface="Arial" panose="020B0604020202020204" pitchFamily="34" charset="0"/>
              </a:rPr>
              <a:t>Zemní plyn</a:t>
            </a:r>
            <a:endParaRPr lang="cs-CZ" sz="1100" b="1" dirty="0">
              <a:solidFill>
                <a:schemeClr val="bg1"/>
              </a:solidFill>
              <a:latin typeface="Arial" panose="020B0604020202020204" pitchFamily="34" charset="0"/>
              <a:cs typeface="Arial" panose="020B0604020202020204" pitchFamily="34" charset="0"/>
            </a:endParaRPr>
          </a:p>
        </p:txBody>
      </p:sp>
      <p:sp>
        <p:nvSpPr>
          <p:cNvPr id="7" name="TextovéPole 6"/>
          <p:cNvSpPr txBox="1"/>
          <p:nvPr/>
        </p:nvSpPr>
        <p:spPr>
          <a:xfrm>
            <a:off x="7212650" y="1267744"/>
            <a:ext cx="1136591" cy="276999"/>
          </a:xfrm>
          <a:prstGeom prst="rect">
            <a:avLst/>
          </a:prstGeom>
          <a:noFill/>
        </p:spPr>
        <p:txBody>
          <a:bodyPr wrap="square" rtlCol="0">
            <a:spAutoFit/>
          </a:bodyPr>
          <a:lstStyle/>
          <a:p>
            <a:r>
              <a:rPr lang="cs-CZ" sz="1200" b="1" dirty="0" smtClean="0">
                <a:latin typeface="Arial" panose="020B0604020202020204" pitchFamily="34" charset="0"/>
                <a:cs typeface="Arial" panose="020B0604020202020204" pitchFamily="34" charset="0"/>
              </a:rPr>
              <a:t>2034 - 2035</a:t>
            </a:r>
            <a:endParaRPr lang="cs-CZ" sz="1200" b="1" dirty="0">
              <a:latin typeface="Arial" panose="020B0604020202020204" pitchFamily="34" charset="0"/>
              <a:cs typeface="Arial" panose="020B0604020202020204" pitchFamily="34" charset="0"/>
            </a:endParaRPr>
          </a:p>
        </p:txBody>
      </p:sp>
      <p:cxnSp>
        <p:nvCxnSpPr>
          <p:cNvPr id="10" name="Přímá spojnice se šipkou 9"/>
          <p:cNvCxnSpPr/>
          <p:nvPr/>
        </p:nvCxnSpPr>
        <p:spPr>
          <a:xfrm flipH="1" flipV="1">
            <a:off x="7716854" y="1544743"/>
            <a:ext cx="34182" cy="3693829"/>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561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432" y="188772"/>
            <a:ext cx="2497995" cy="3693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p>
            <a:pPr algn="ctr"/>
            <a:r>
              <a:rPr lang="cs-CZ" sz="2400" b="1" dirty="0" smtClean="0">
                <a:solidFill>
                  <a:srgbClr val="000099"/>
                </a:solidFill>
              </a:rPr>
              <a:t>SEK / NAP NE</a:t>
            </a:r>
            <a:endParaRPr lang="cs-CZ" sz="2400" b="1" dirty="0">
              <a:solidFill>
                <a:srgbClr val="000099"/>
              </a:solidFill>
            </a:endParaRPr>
          </a:p>
        </p:txBody>
      </p:sp>
      <p:sp>
        <p:nvSpPr>
          <p:cNvPr id="6" name="Zástupný symbol pro text 5"/>
          <p:cNvSpPr>
            <a:spLocks noGrp="1"/>
          </p:cNvSpPr>
          <p:nvPr>
            <p:ph type="body" sz="quarter" idx="15"/>
          </p:nvPr>
        </p:nvSpPr>
        <p:spPr>
          <a:xfrm>
            <a:off x="7087867" y="188772"/>
            <a:ext cx="4834501" cy="6413734"/>
          </a:xfrm>
          <a:ln w="12700">
            <a:solidFill>
              <a:schemeClr val="tx1"/>
            </a:solidFill>
          </a:ln>
        </p:spPr>
        <p:txBody>
          <a:bodyPr>
            <a:normAutofit fontScale="92500" lnSpcReduction="20000"/>
          </a:bodyPr>
          <a:lstStyle/>
          <a:p>
            <a:pPr algn="just">
              <a:lnSpc>
                <a:spcPct val="100000"/>
              </a:lnSpc>
              <a:buClr>
                <a:srgbClr val="F24800"/>
              </a:buClr>
            </a:pPr>
            <a:r>
              <a:rPr lang="en-US" b="1" dirty="0" smtClean="0"/>
              <a:t>The surplus of energy sources will be eliminated due to decrease of coal mining, environment protection restrictions and the end of lifetime of the </a:t>
            </a:r>
            <a:r>
              <a:rPr lang="en-US" b="1" dirty="0" err="1" smtClean="0"/>
              <a:t>Dukovany</a:t>
            </a:r>
            <a:r>
              <a:rPr lang="en-US" b="1" dirty="0" smtClean="0"/>
              <a:t> NPP. </a:t>
            </a:r>
          </a:p>
          <a:p>
            <a:pPr marL="0" indent="0" algn="just">
              <a:lnSpc>
                <a:spcPct val="100000"/>
              </a:lnSpc>
              <a:buClr>
                <a:srgbClr val="F24800"/>
              </a:buClr>
              <a:buNone/>
            </a:pPr>
            <a:endParaRPr lang="en-US" sz="900" b="1" dirty="0" smtClean="0">
              <a:solidFill>
                <a:schemeClr val="tx1"/>
              </a:solidFill>
            </a:endParaRPr>
          </a:p>
          <a:p>
            <a:pPr algn="just">
              <a:buClr>
                <a:srgbClr val="F24800"/>
              </a:buClr>
            </a:pPr>
            <a:r>
              <a:rPr lang="en-US" b="1" dirty="0" smtClean="0">
                <a:solidFill>
                  <a:schemeClr val="tx1"/>
                </a:solidFill>
              </a:rPr>
              <a:t>The cut in energy sources will not be possible to compensate by increasing the efficiency or energy savings or by using renewables </a:t>
            </a:r>
            <a:r>
              <a:rPr lang="en-US" b="1" dirty="0" smtClean="0">
                <a:solidFill>
                  <a:schemeClr val="tx1"/>
                </a:solidFill>
                <a:sym typeface="Wingdings" panose="05000000000000000000" pitchFamily="2" charset="2"/>
              </a:rPr>
              <a:t> the only options for compensating the lack of energy sources will be natural gas and nuclear (if no new and more efficient technologies are found). </a:t>
            </a:r>
          </a:p>
          <a:p>
            <a:pPr marL="0" indent="0" algn="just">
              <a:buClr>
                <a:srgbClr val="F24800"/>
              </a:buClr>
              <a:buNone/>
            </a:pPr>
            <a:endParaRPr lang="en-US" sz="900" b="1" dirty="0" smtClean="0">
              <a:solidFill>
                <a:schemeClr val="tx1"/>
              </a:solidFill>
              <a:sym typeface="Wingdings" panose="05000000000000000000" pitchFamily="2" charset="2"/>
            </a:endParaRPr>
          </a:p>
          <a:p>
            <a:pPr algn="just">
              <a:buClr>
                <a:srgbClr val="F24800"/>
              </a:buClr>
            </a:pPr>
            <a:r>
              <a:rPr lang="en-US" b="1" dirty="0" smtClean="0">
                <a:solidFill>
                  <a:srgbClr val="002060"/>
                </a:solidFill>
              </a:rPr>
              <a:t>The use of natural gas has well know shortcomings (lower energy security, higher operational costs and price fluctuations and production of CO2.</a:t>
            </a:r>
          </a:p>
          <a:p>
            <a:pPr algn="just">
              <a:buClr>
                <a:srgbClr val="F24800"/>
              </a:buClr>
            </a:pPr>
            <a:endParaRPr lang="en-US" b="1" dirty="0" smtClean="0">
              <a:solidFill>
                <a:srgbClr val="002060"/>
              </a:solidFill>
            </a:endParaRPr>
          </a:p>
          <a:p>
            <a:pPr algn="just">
              <a:buClr>
                <a:srgbClr val="F24800"/>
              </a:buClr>
            </a:pPr>
            <a:r>
              <a:rPr lang="en-US" b="1" dirty="0" smtClean="0">
                <a:solidFill>
                  <a:schemeClr val="tx1"/>
                </a:solidFill>
              </a:rPr>
              <a:t>Therefore, the only choice is energy mix including nuclear energy.</a:t>
            </a:r>
            <a:endParaRPr lang="en-US" sz="900" b="1" dirty="0" smtClean="0">
              <a:solidFill>
                <a:schemeClr val="tx1"/>
              </a:solidFill>
            </a:endParaRPr>
          </a:p>
        </p:txBody>
      </p:sp>
      <p:graphicFrame>
        <p:nvGraphicFramePr>
          <p:cNvPr id="7" name="Zástupný symbol pro obsah 6"/>
          <p:cNvGraphicFramePr>
            <a:graphicFrameLocks noGrp="1"/>
          </p:cNvGraphicFramePr>
          <p:nvPr>
            <p:ph sz="quarter" idx="14"/>
            <p:extLst/>
          </p:nvPr>
        </p:nvGraphicFramePr>
        <p:xfrm>
          <a:off x="369277" y="1145058"/>
          <a:ext cx="6506307" cy="46651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545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3488" y="420913"/>
            <a:ext cx="11294772" cy="928915"/>
          </a:xfrm>
        </p:spPr>
        <p:txBody>
          <a:bodyPr>
            <a:normAutofit/>
          </a:bodyPr>
          <a:lstStyle/>
          <a:p>
            <a:pPr algn="ctr"/>
            <a:r>
              <a:rPr lang="en-GB" sz="3200" b="1" u="sng" dirty="0" smtClean="0">
                <a:solidFill>
                  <a:srgbClr val="000099"/>
                </a:solidFill>
              </a:rPr>
              <a:t>n</a:t>
            </a:r>
            <a:r>
              <a:rPr lang="cs-CZ" sz="3200" b="1" u="sng" dirty="0" smtClean="0">
                <a:solidFill>
                  <a:srgbClr val="000099"/>
                </a:solidFill>
              </a:rPr>
              <a:t>AP NE</a:t>
            </a:r>
            <a:r>
              <a:rPr lang="cs-CZ" sz="3200" b="1" dirty="0" smtClean="0">
                <a:solidFill>
                  <a:srgbClr val="000099"/>
                </a:solidFill>
              </a:rPr>
              <a:t>  </a:t>
            </a:r>
            <a:r>
              <a:rPr lang="en-GB" sz="3200" b="1" cap="none" dirty="0" smtClean="0">
                <a:solidFill>
                  <a:srgbClr val="000099"/>
                </a:solidFill>
              </a:rPr>
              <a:t>and</a:t>
            </a:r>
            <a:r>
              <a:rPr lang="cs-CZ" sz="3200" b="1" cap="none" dirty="0" smtClean="0">
                <a:solidFill>
                  <a:srgbClr val="000099"/>
                </a:solidFill>
              </a:rPr>
              <a:t> </a:t>
            </a:r>
            <a:r>
              <a:rPr lang="en-GB" sz="3200" b="1" dirty="0" smtClean="0">
                <a:solidFill>
                  <a:srgbClr val="000099"/>
                </a:solidFill>
              </a:rPr>
              <a:t> new NPP</a:t>
            </a:r>
            <a:r>
              <a:rPr lang="en-GB" sz="3200" b="1" cap="none" dirty="0" smtClean="0">
                <a:solidFill>
                  <a:srgbClr val="000099"/>
                </a:solidFill>
              </a:rPr>
              <a:t>s</a:t>
            </a:r>
            <a:endParaRPr lang="en-GB" sz="3200" b="1" u="sng" cap="none" dirty="0">
              <a:solidFill>
                <a:srgbClr val="000099"/>
              </a:solidFill>
            </a:endParaRPr>
          </a:p>
        </p:txBody>
      </p:sp>
      <p:sp>
        <p:nvSpPr>
          <p:cNvPr id="3" name="Zástupný symbol pro text 2"/>
          <p:cNvSpPr>
            <a:spLocks noGrp="1"/>
          </p:cNvSpPr>
          <p:nvPr>
            <p:ph type="body" sz="quarter" idx="10"/>
          </p:nvPr>
        </p:nvSpPr>
        <p:spPr>
          <a:xfrm>
            <a:off x="205946" y="1640114"/>
            <a:ext cx="11541211" cy="4717144"/>
          </a:xfrm>
        </p:spPr>
        <p:txBody>
          <a:bodyPr>
            <a:normAutofit fontScale="92500" lnSpcReduction="20000"/>
          </a:bodyPr>
          <a:lstStyle/>
          <a:p>
            <a:pPr marL="0" indent="0" algn="just">
              <a:buNone/>
            </a:pPr>
            <a:r>
              <a:rPr lang="en-US" sz="2400" b="1" u="sng" dirty="0" smtClean="0">
                <a:solidFill>
                  <a:srgbClr val="000099"/>
                </a:solidFill>
              </a:rPr>
              <a:t>NAP NE focuses on</a:t>
            </a:r>
            <a:r>
              <a:rPr lang="en-US" b="1" dirty="0" smtClean="0">
                <a:solidFill>
                  <a:srgbClr val="000099"/>
                </a:solidFill>
              </a:rPr>
              <a:t>: </a:t>
            </a:r>
          </a:p>
          <a:p>
            <a:pPr marL="0" indent="0" algn="just">
              <a:buNone/>
            </a:pPr>
            <a:endParaRPr lang="en-US" sz="1800" b="1" u="sng" dirty="0" smtClean="0">
              <a:solidFill>
                <a:schemeClr val="tx1"/>
              </a:solidFill>
            </a:endParaRPr>
          </a:p>
          <a:p>
            <a:pPr algn="just">
              <a:buFont typeface="Wingdings" panose="05000000000000000000" pitchFamily="2" charset="2"/>
              <a:buChar char="q"/>
            </a:pPr>
            <a:r>
              <a:rPr lang="en-US" sz="2200" b="1" u="sng" dirty="0" smtClean="0">
                <a:solidFill>
                  <a:schemeClr val="tx1"/>
                </a:solidFill>
              </a:rPr>
              <a:t>Strengthening the role of the nuclear energy</a:t>
            </a:r>
            <a:r>
              <a:rPr lang="en-US" sz="2200" b="1" dirty="0" smtClean="0">
                <a:solidFill>
                  <a:schemeClr val="tx1"/>
                </a:solidFill>
              </a:rPr>
              <a:t> </a:t>
            </a:r>
            <a:r>
              <a:rPr lang="en-US" sz="1800" b="1" dirty="0" smtClean="0">
                <a:solidFill>
                  <a:schemeClr val="tx1"/>
                </a:solidFill>
              </a:rPr>
              <a:t>in the electricity generation mix in the CZR, </a:t>
            </a:r>
            <a:r>
              <a:rPr lang="en-US" sz="1800" dirty="0" smtClean="0">
                <a:solidFill>
                  <a:schemeClr val="tx1"/>
                </a:solidFill>
              </a:rPr>
              <a:t>by 2035-2037 replace the oldest units at </a:t>
            </a:r>
            <a:r>
              <a:rPr lang="en-US" sz="1800" dirty="0" err="1" smtClean="0">
                <a:solidFill>
                  <a:schemeClr val="tx1"/>
                </a:solidFill>
              </a:rPr>
              <a:t>Dukovany</a:t>
            </a:r>
            <a:r>
              <a:rPr lang="en-US" sz="1800" dirty="0" smtClean="0">
                <a:solidFill>
                  <a:schemeClr val="tx1"/>
                </a:solidFill>
              </a:rPr>
              <a:t> NPP and partially compensate the decreasing production in fissile (coal) power plants =&gt; </a:t>
            </a:r>
            <a:r>
              <a:rPr lang="en-US" sz="1800" b="1" dirty="0" smtClean="0">
                <a:solidFill>
                  <a:srgbClr val="000099"/>
                </a:solidFill>
              </a:rPr>
              <a:t>electricity production in nuclear should increase to up to 50% of the gross electricity generation</a:t>
            </a:r>
            <a:r>
              <a:rPr lang="en-US" sz="1800" dirty="0" smtClean="0">
                <a:solidFill>
                  <a:schemeClr val="tx1"/>
                </a:solidFill>
              </a:rPr>
              <a:t>.</a:t>
            </a:r>
          </a:p>
          <a:p>
            <a:pPr algn="just">
              <a:buFont typeface="Wingdings" panose="05000000000000000000" pitchFamily="2" charset="2"/>
              <a:buChar char="q"/>
            </a:pPr>
            <a:endParaRPr lang="en-US" sz="1800" dirty="0" smtClean="0">
              <a:solidFill>
                <a:schemeClr val="tx1"/>
              </a:solidFill>
            </a:endParaRPr>
          </a:p>
          <a:p>
            <a:pPr lvl="0" algn="just">
              <a:buClr>
                <a:prstClr val="white"/>
              </a:buClr>
              <a:buFont typeface="Wingdings" panose="05000000000000000000" pitchFamily="2" charset="2"/>
              <a:buChar char="q"/>
            </a:pPr>
            <a:r>
              <a:rPr lang="en-US" sz="2200" b="1" u="sng" dirty="0" smtClean="0">
                <a:solidFill>
                  <a:schemeClr val="tx1"/>
                </a:solidFill>
              </a:rPr>
              <a:t>Accelerating preparatory activities related to </a:t>
            </a:r>
            <a:r>
              <a:rPr lang="cs-CZ" sz="2200" b="1" u="sng" dirty="0" err="1" smtClean="0">
                <a:solidFill>
                  <a:schemeClr val="tx1"/>
                </a:solidFill>
              </a:rPr>
              <a:t>the</a:t>
            </a:r>
            <a:r>
              <a:rPr lang="cs-CZ" sz="2200" b="1" u="sng" dirty="0" smtClean="0">
                <a:solidFill>
                  <a:schemeClr val="tx1"/>
                </a:solidFill>
              </a:rPr>
              <a:t> </a:t>
            </a:r>
            <a:r>
              <a:rPr lang="en-US" sz="2200" b="1" u="sng" dirty="0" smtClean="0">
                <a:solidFill>
                  <a:schemeClr val="tx1"/>
                </a:solidFill>
              </a:rPr>
              <a:t>construction of new nuclear units</a:t>
            </a:r>
            <a:r>
              <a:rPr lang="en-US" b="1" dirty="0" smtClean="0">
                <a:solidFill>
                  <a:schemeClr val="tx1"/>
                </a:solidFill>
              </a:rPr>
              <a:t> </a:t>
            </a:r>
            <a:r>
              <a:rPr lang="en-US" sz="1800" b="1" dirty="0" smtClean="0">
                <a:solidFill>
                  <a:schemeClr val="tx1"/>
                </a:solidFill>
              </a:rPr>
              <a:t>at existing locations at </a:t>
            </a:r>
            <a:r>
              <a:rPr lang="en-US" sz="1800" b="1" dirty="0" err="1" smtClean="0">
                <a:solidFill>
                  <a:schemeClr val="tx1"/>
                </a:solidFill>
              </a:rPr>
              <a:t>Dukovany</a:t>
            </a:r>
            <a:r>
              <a:rPr lang="en-US" sz="1800" b="1" dirty="0" smtClean="0">
                <a:solidFill>
                  <a:schemeClr val="tx1"/>
                </a:solidFill>
              </a:rPr>
              <a:t> and </a:t>
            </a:r>
            <a:r>
              <a:rPr lang="en-US" sz="1800" b="1" dirty="0" err="1" smtClean="0">
                <a:solidFill>
                  <a:schemeClr val="tx1"/>
                </a:solidFill>
              </a:rPr>
              <a:t>Temelín</a:t>
            </a:r>
            <a:r>
              <a:rPr lang="en-US" sz="1800" b="1" dirty="0" smtClean="0">
                <a:solidFill>
                  <a:schemeClr val="tx1"/>
                </a:solidFill>
              </a:rPr>
              <a:t> with the objective of:</a:t>
            </a:r>
          </a:p>
          <a:p>
            <a:pPr lvl="1" algn="just">
              <a:buClr>
                <a:prstClr val="white"/>
              </a:buClr>
              <a:buSzPct val="100000"/>
              <a:buFont typeface="Wingdings" panose="05000000000000000000" pitchFamily="2" charset="2"/>
              <a:buChar char="Ø"/>
            </a:pPr>
            <a:r>
              <a:rPr lang="en-US" sz="1700" b="1" dirty="0" smtClean="0">
                <a:solidFill>
                  <a:schemeClr val="tx1"/>
                </a:solidFill>
              </a:rPr>
              <a:t>installing new capacity of up to 2</a:t>
            </a:r>
            <a:r>
              <a:rPr lang="cs-CZ" sz="1700" b="1" dirty="0" smtClean="0">
                <a:solidFill>
                  <a:schemeClr val="tx1"/>
                </a:solidFill>
              </a:rPr>
              <a:t> </a:t>
            </a:r>
            <a:r>
              <a:rPr lang="en-US" sz="1700" b="1" dirty="0" smtClean="0">
                <a:solidFill>
                  <a:schemeClr val="tx1"/>
                </a:solidFill>
              </a:rPr>
              <a:t>500 MW </a:t>
            </a:r>
            <a:r>
              <a:rPr lang="en-US" sz="1700" dirty="0" smtClean="0">
                <a:solidFill>
                  <a:schemeClr val="tx1"/>
                </a:solidFill>
              </a:rPr>
              <a:t>(respectively with the annual production of around 20 </a:t>
            </a:r>
            <a:r>
              <a:rPr lang="en-US" sz="1700" dirty="0" err="1" smtClean="0">
                <a:solidFill>
                  <a:schemeClr val="tx1"/>
                </a:solidFill>
              </a:rPr>
              <a:t>TWh</a:t>
            </a:r>
            <a:r>
              <a:rPr lang="en-US" sz="1700" dirty="0" smtClean="0">
                <a:solidFill>
                  <a:schemeClr val="tx1"/>
                </a:solidFill>
              </a:rPr>
              <a:t>)</a:t>
            </a:r>
            <a:r>
              <a:rPr lang="en-US" sz="1700" b="1" dirty="0" smtClean="0">
                <a:solidFill>
                  <a:schemeClr val="tx1"/>
                </a:solidFill>
              </a:rPr>
              <a:t> by  2034-2035 (2037) </a:t>
            </a:r>
          </a:p>
          <a:p>
            <a:pPr lvl="1" algn="just">
              <a:buClr>
                <a:prstClr val="white"/>
              </a:buClr>
              <a:buSzPct val="100000"/>
              <a:buFont typeface="Wingdings" panose="05000000000000000000" pitchFamily="2" charset="2"/>
              <a:buChar char="Ø"/>
            </a:pPr>
            <a:r>
              <a:rPr lang="en-US" sz="1700" b="1" dirty="0" smtClean="0">
                <a:solidFill>
                  <a:schemeClr val="tx1"/>
                </a:solidFill>
              </a:rPr>
              <a:t>providing priority to </a:t>
            </a:r>
            <a:r>
              <a:rPr lang="en-US" sz="1700" b="1" dirty="0" err="1" smtClean="0">
                <a:solidFill>
                  <a:schemeClr val="tx1"/>
                </a:solidFill>
              </a:rPr>
              <a:t>Dukovany</a:t>
            </a:r>
            <a:r>
              <a:rPr lang="en-US" sz="1700" b="1" dirty="0" smtClean="0">
                <a:solidFill>
                  <a:schemeClr val="tx1"/>
                </a:solidFill>
              </a:rPr>
              <a:t> site </a:t>
            </a:r>
            <a:r>
              <a:rPr lang="en-US" sz="1700" dirty="0" smtClean="0">
                <a:solidFill>
                  <a:schemeClr val="tx1"/>
                </a:solidFill>
              </a:rPr>
              <a:t>(so as to compensate on time possible shutdown of </a:t>
            </a:r>
            <a:r>
              <a:rPr lang="en-US" sz="1700" dirty="0" err="1" smtClean="0">
                <a:solidFill>
                  <a:schemeClr val="tx1"/>
                </a:solidFill>
              </a:rPr>
              <a:t>Dukovany</a:t>
            </a:r>
            <a:r>
              <a:rPr lang="en-US" sz="1700" dirty="0" smtClean="0">
                <a:solidFill>
                  <a:schemeClr val="tx1"/>
                </a:solidFill>
              </a:rPr>
              <a:t> NPP in  2035-2037).</a:t>
            </a:r>
          </a:p>
          <a:p>
            <a:pPr marL="0" indent="0" algn="just">
              <a:buNone/>
            </a:pPr>
            <a:endParaRPr lang="en-US" sz="1800" dirty="0" smtClean="0">
              <a:solidFill>
                <a:schemeClr val="tx1"/>
              </a:solidFill>
            </a:endParaRPr>
          </a:p>
          <a:p>
            <a:pPr algn="just">
              <a:buFont typeface="Wingdings" panose="05000000000000000000" pitchFamily="2" charset="2"/>
              <a:buChar char="q"/>
            </a:pPr>
            <a:r>
              <a:rPr lang="en-US" sz="2200" b="1" u="sng" dirty="0" smtClean="0">
                <a:solidFill>
                  <a:schemeClr val="tx1"/>
                </a:solidFill>
              </a:rPr>
              <a:t>Maintaining the safe operation</a:t>
            </a:r>
            <a:r>
              <a:rPr lang="en-US" sz="2200" b="1" dirty="0" smtClean="0">
                <a:solidFill>
                  <a:schemeClr val="tx1"/>
                </a:solidFill>
              </a:rPr>
              <a:t> </a:t>
            </a:r>
            <a:r>
              <a:rPr lang="en-US" sz="1800" b="1" dirty="0" smtClean="0">
                <a:solidFill>
                  <a:schemeClr val="tx1"/>
                </a:solidFill>
              </a:rPr>
              <a:t>of </a:t>
            </a:r>
            <a:r>
              <a:rPr lang="en-US" sz="1800" b="1" dirty="0" err="1" smtClean="0">
                <a:solidFill>
                  <a:schemeClr val="tx1"/>
                </a:solidFill>
              </a:rPr>
              <a:t>Dukovany</a:t>
            </a:r>
            <a:r>
              <a:rPr lang="en-US" sz="1800" b="1" dirty="0" smtClean="0">
                <a:solidFill>
                  <a:schemeClr val="tx1"/>
                </a:solidFill>
              </a:rPr>
              <a:t> NPP and </a:t>
            </a:r>
            <a:r>
              <a:rPr lang="en-US" sz="1800" b="1" dirty="0" err="1" smtClean="0">
                <a:solidFill>
                  <a:schemeClr val="tx1"/>
                </a:solidFill>
              </a:rPr>
              <a:t>Temelín</a:t>
            </a:r>
            <a:r>
              <a:rPr lang="en-US" sz="1800" b="1" dirty="0" smtClean="0">
                <a:solidFill>
                  <a:schemeClr val="tx1"/>
                </a:solidFill>
              </a:rPr>
              <a:t> NPP up to 50 </a:t>
            </a:r>
            <a:r>
              <a:rPr lang="en-US" sz="1800" dirty="0" smtClean="0">
                <a:solidFill>
                  <a:schemeClr val="tx1"/>
                </a:solidFill>
              </a:rPr>
              <a:t>(or 60) </a:t>
            </a:r>
            <a:r>
              <a:rPr lang="en-US" sz="1800" b="1" dirty="0" smtClean="0">
                <a:solidFill>
                  <a:schemeClr val="tx1"/>
                </a:solidFill>
              </a:rPr>
              <a:t>years of operation</a:t>
            </a:r>
            <a:r>
              <a:rPr lang="en-US" sz="1800" b="1" dirty="0" smtClean="0">
                <a:solidFill>
                  <a:srgbClr val="FF0000"/>
                </a:solidFill>
              </a:rPr>
              <a:t>☻</a:t>
            </a:r>
          </a:p>
        </p:txBody>
      </p:sp>
    </p:spTree>
    <p:extLst>
      <p:ext uri="{BB962C8B-B14F-4D97-AF65-F5344CB8AC3E}">
        <p14:creationId xmlns:p14="http://schemas.microsoft.com/office/powerpoint/2010/main" val="133199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 5"/>
          <p:cNvGraphicFramePr/>
          <p:nvPr>
            <p:extLst>
              <p:ext uri="{D42A27DB-BD31-4B8C-83A1-F6EECF244321}">
                <p14:modId xmlns:p14="http://schemas.microsoft.com/office/powerpoint/2010/main" val="4222784126"/>
              </p:ext>
            </p:extLst>
          </p:nvPr>
        </p:nvGraphicFramePr>
        <p:xfrm>
          <a:off x="59918" y="150829"/>
          <a:ext cx="6393133" cy="5373278"/>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Přímá spojnice 2"/>
          <p:cNvCxnSpPr>
            <a:endCxn id="5" idx="1"/>
          </p:cNvCxnSpPr>
          <p:nvPr/>
        </p:nvCxnSpPr>
        <p:spPr>
          <a:xfrm flipV="1">
            <a:off x="4256575" y="1563276"/>
            <a:ext cx="814140" cy="30415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5070715" y="1347832"/>
            <a:ext cx="972690" cy="430887"/>
          </a:xfrm>
          <a:prstGeom prst="rect">
            <a:avLst/>
          </a:prstGeom>
          <a:noFill/>
        </p:spPr>
        <p:txBody>
          <a:bodyPr wrap="square" rtlCol="0">
            <a:spAutoFit/>
          </a:bodyPr>
          <a:lstStyle/>
          <a:p>
            <a:r>
              <a:rPr lang="en-US" sz="1100" b="1" dirty="0">
                <a:solidFill>
                  <a:schemeClr val="accent2"/>
                </a:solidFill>
              </a:rPr>
              <a:t>Brown coal</a:t>
            </a:r>
            <a:r>
              <a:rPr lang="cs-CZ" sz="1100" b="1" dirty="0">
                <a:solidFill>
                  <a:schemeClr val="accent2"/>
                </a:solidFill>
              </a:rPr>
              <a:t>/lignite</a:t>
            </a:r>
            <a:endParaRPr lang="en-US" sz="1100" b="1" dirty="0">
              <a:solidFill>
                <a:schemeClr val="accent2"/>
              </a:solidFill>
            </a:endParaRPr>
          </a:p>
        </p:txBody>
      </p:sp>
      <p:cxnSp>
        <p:nvCxnSpPr>
          <p:cNvPr id="10" name="Přímá spojnice 9"/>
          <p:cNvCxnSpPr/>
          <p:nvPr/>
        </p:nvCxnSpPr>
        <p:spPr>
          <a:xfrm flipV="1">
            <a:off x="3672107" y="1369633"/>
            <a:ext cx="622486" cy="29738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4056310" y="1157770"/>
            <a:ext cx="1116547" cy="261610"/>
          </a:xfrm>
          <a:prstGeom prst="rect">
            <a:avLst/>
          </a:prstGeom>
          <a:noFill/>
        </p:spPr>
        <p:txBody>
          <a:bodyPr wrap="square" rtlCol="0">
            <a:spAutoFit/>
          </a:bodyPr>
          <a:lstStyle/>
          <a:p>
            <a:r>
              <a:rPr lang="cs-CZ" sz="1100" b="1" dirty="0" smtClean="0">
                <a:solidFill>
                  <a:srgbClr val="002060"/>
                </a:solidFill>
              </a:rPr>
              <a:t>Hard</a:t>
            </a:r>
            <a:r>
              <a:rPr lang="en-US" sz="1100" b="1" dirty="0" smtClean="0">
                <a:solidFill>
                  <a:srgbClr val="002060"/>
                </a:solidFill>
              </a:rPr>
              <a:t> </a:t>
            </a:r>
            <a:r>
              <a:rPr lang="en-US" sz="1100" b="1" dirty="0">
                <a:solidFill>
                  <a:srgbClr val="002060"/>
                </a:solidFill>
              </a:rPr>
              <a:t>coal</a:t>
            </a:r>
          </a:p>
        </p:txBody>
      </p:sp>
      <p:cxnSp>
        <p:nvCxnSpPr>
          <p:cNvPr id="14" name="Přímá spojnice 13"/>
          <p:cNvCxnSpPr/>
          <p:nvPr/>
        </p:nvCxnSpPr>
        <p:spPr>
          <a:xfrm>
            <a:off x="1734532" y="1480008"/>
            <a:ext cx="885447" cy="502686"/>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863984" y="1332609"/>
            <a:ext cx="999883" cy="338554"/>
          </a:xfrm>
          <a:prstGeom prst="rect">
            <a:avLst/>
          </a:prstGeom>
          <a:solidFill>
            <a:schemeClr val="tx2">
              <a:lumMod val="5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b="1" dirty="0">
                <a:solidFill>
                  <a:srgbClr val="FFC000"/>
                </a:solidFill>
              </a:rPr>
              <a:t>Nuclear</a:t>
            </a:r>
          </a:p>
        </p:txBody>
      </p:sp>
      <p:cxnSp>
        <p:nvCxnSpPr>
          <p:cNvPr id="16" name="Přímá spojnice 15"/>
          <p:cNvCxnSpPr/>
          <p:nvPr/>
        </p:nvCxnSpPr>
        <p:spPr>
          <a:xfrm>
            <a:off x="4492877" y="2378302"/>
            <a:ext cx="1001113" cy="467444"/>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5260157" y="2848267"/>
            <a:ext cx="857839" cy="430887"/>
          </a:xfrm>
          <a:prstGeom prst="rect">
            <a:avLst/>
          </a:prstGeom>
          <a:noFill/>
        </p:spPr>
        <p:txBody>
          <a:bodyPr wrap="square" rtlCol="0">
            <a:spAutoFit/>
          </a:bodyPr>
          <a:lstStyle/>
          <a:p>
            <a:pPr algn="ctr"/>
            <a:r>
              <a:rPr lang="en-US" sz="1100" b="1" dirty="0">
                <a:solidFill>
                  <a:srgbClr val="008000"/>
                </a:solidFill>
              </a:rPr>
              <a:t>Natural gas</a:t>
            </a:r>
          </a:p>
        </p:txBody>
      </p:sp>
      <p:cxnSp>
        <p:nvCxnSpPr>
          <p:cNvPr id="18" name="Přímá spojnice 17"/>
          <p:cNvCxnSpPr/>
          <p:nvPr/>
        </p:nvCxnSpPr>
        <p:spPr>
          <a:xfrm>
            <a:off x="3815935" y="3498944"/>
            <a:ext cx="653894" cy="815026"/>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969203" y="4313970"/>
            <a:ext cx="1089780" cy="261610"/>
          </a:xfrm>
          <a:prstGeom prst="rect">
            <a:avLst/>
          </a:prstGeom>
          <a:noFill/>
        </p:spPr>
        <p:txBody>
          <a:bodyPr wrap="square" rtlCol="0">
            <a:spAutoFit/>
          </a:bodyPr>
          <a:lstStyle/>
          <a:p>
            <a:r>
              <a:rPr lang="en-US" sz="1100" b="1" dirty="0">
                <a:solidFill>
                  <a:srgbClr val="73AA22"/>
                </a:solidFill>
              </a:rPr>
              <a:t>Oil products</a:t>
            </a:r>
          </a:p>
        </p:txBody>
      </p:sp>
      <p:sp>
        <p:nvSpPr>
          <p:cNvPr id="25" name="TextovéPole 24"/>
          <p:cNvSpPr txBox="1"/>
          <p:nvPr/>
        </p:nvSpPr>
        <p:spPr>
          <a:xfrm>
            <a:off x="1823597" y="4313970"/>
            <a:ext cx="1202407" cy="600164"/>
          </a:xfrm>
          <a:prstGeom prst="rect">
            <a:avLst/>
          </a:prstGeom>
          <a:noFill/>
        </p:spPr>
        <p:txBody>
          <a:bodyPr wrap="square" rtlCol="0">
            <a:spAutoFit/>
          </a:bodyPr>
          <a:lstStyle/>
          <a:p>
            <a:pPr algn="ctr"/>
            <a:r>
              <a:rPr lang="en-US" sz="1100" b="1" dirty="0">
                <a:solidFill>
                  <a:srgbClr val="FF9966"/>
                </a:solidFill>
              </a:rPr>
              <a:t>Industrial and communal Waste</a:t>
            </a:r>
          </a:p>
        </p:txBody>
      </p:sp>
      <p:cxnSp>
        <p:nvCxnSpPr>
          <p:cNvPr id="27" name="Přímá spojnice 26"/>
          <p:cNvCxnSpPr/>
          <p:nvPr/>
        </p:nvCxnSpPr>
        <p:spPr>
          <a:xfrm flipV="1">
            <a:off x="2498922" y="3355942"/>
            <a:ext cx="197144" cy="958030"/>
          </a:xfrm>
          <a:prstGeom prst="line">
            <a:avLst/>
          </a:prstGeom>
          <a:ln w="127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30" name="TextovéPole 16"/>
          <p:cNvSpPr txBox="1"/>
          <p:nvPr/>
        </p:nvSpPr>
        <p:spPr>
          <a:xfrm>
            <a:off x="852517" y="3601448"/>
            <a:ext cx="97108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smtClean="0">
                <a:solidFill>
                  <a:srgbClr val="C00000"/>
                </a:solidFill>
              </a:rPr>
              <a:t>Renewable</a:t>
            </a:r>
            <a:endParaRPr lang="en-US" sz="1100" b="1" dirty="0">
              <a:solidFill>
                <a:srgbClr val="C00000"/>
              </a:solidFill>
            </a:endParaRPr>
          </a:p>
        </p:txBody>
      </p:sp>
      <p:cxnSp>
        <p:nvCxnSpPr>
          <p:cNvPr id="31" name="Přímá spojnice 30"/>
          <p:cNvCxnSpPr>
            <a:stCxn id="30" idx="0"/>
          </p:cNvCxnSpPr>
          <p:nvPr/>
        </p:nvCxnSpPr>
        <p:spPr>
          <a:xfrm flipV="1">
            <a:off x="1338057" y="3063712"/>
            <a:ext cx="485540" cy="537736"/>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Graf 11"/>
          <p:cNvGraphicFramePr/>
          <p:nvPr>
            <p:extLst>
              <p:ext uri="{D42A27DB-BD31-4B8C-83A1-F6EECF244321}">
                <p14:modId xmlns:p14="http://schemas.microsoft.com/office/powerpoint/2010/main" val="1646880405"/>
              </p:ext>
            </p:extLst>
          </p:nvPr>
        </p:nvGraphicFramePr>
        <p:xfrm>
          <a:off x="6606319" y="1707351"/>
          <a:ext cx="5470067" cy="504729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ovéPole 1"/>
          <p:cNvSpPr txBox="1"/>
          <p:nvPr/>
        </p:nvSpPr>
        <p:spPr>
          <a:xfrm>
            <a:off x="6763407" y="331076"/>
            <a:ext cx="5076496" cy="1200329"/>
          </a:xfrm>
          <a:prstGeom prst="rect">
            <a:avLst/>
          </a:prstGeom>
          <a:noFill/>
        </p:spPr>
        <p:txBody>
          <a:bodyPr wrap="square" rtlCol="0">
            <a:spAutoFit/>
          </a:bodyPr>
          <a:lstStyle/>
          <a:p>
            <a:pPr algn="ctr"/>
            <a:r>
              <a:rPr lang="en-US" sz="2400" b="1" dirty="0" smtClean="0">
                <a:solidFill>
                  <a:srgbClr val="000099"/>
                </a:solidFill>
              </a:rPr>
              <a:t>Electricity production in nuclear should increase to up to 50% of the gross electricity generation</a:t>
            </a:r>
            <a:endParaRPr lang="en-US" sz="2400" dirty="0"/>
          </a:p>
        </p:txBody>
      </p:sp>
    </p:spTree>
    <p:extLst>
      <p:ext uri="{BB962C8B-B14F-4D97-AF65-F5344CB8AC3E}">
        <p14:creationId xmlns:p14="http://schemas.microsoft.com/office/powerpoint/2010/main" val="1515752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622"/>
            <a:ext cx="12029090" cy="861774"/>
          </a:xfrm>
        </p:spPr>
        <p:txBody>
          <a:bodyPr vert="horz" wrap="square" lIns="0" tIns="0" rIns="0" bIns="0" rtlCol="0" anchor="t" anchorCtr="0">
            <a:spAutoFit/>
          </a:bodyPr>
          <a:lstStyle/>
          <a:p>
            <a:pPr algn="ctr"/>
            <a:r>
              <a:rPr lang="cs-CZ" sz="2800" b="1" u="sng" cap="none" dirty="0" smtClean="0">
                <a:ln>
                  <a:noFill/>
                </a:ln>
                <a:solidFill>
                  <a:srgbClr val="000099"/>
                </a:solidFill>
                <a:ea typeface="+mn-ea"/>
                <a:cs typeface="+mn-cs"/>
              </a:rPr>
              <a:t>NAP NE - </a:t>
            </a:r>
            <a:r>
              <a:rPr lang="en-US" sz="2800" b="1" u="sng" cap="none" dirty="0" smtClean="0">
                <a:ln>
                  <a:noFill/>
                </a:ln>
                <a:solidFill>
                  <a:srgbClr val="000099"/>
                </a:solidFill>
                <a:ea typeface="+mn-ea"/>
                <a:cs typeface="+mn-cs"/>
              </a:rPr>
              <a:t>Accelerating preparatory activities related to the construction of new nuclear units at existing sites</a:t>
            </a:r>
            <a:endParaRPr lang="en-US" sz="2800" b="1" dirty="0">
              <a:solidFill>
                <a:srgbClr val="000099"/>
              </a:solidFill>
              <a:latin typeface="Century Gothic" panose="020B0502020202020204" pitchFamily="34" charset="0"/>
            </a:endParaRPr>
          </a:p>
        </p:txBody>
      </p:sp>
      <p:pic>
        <p:nvPicPr>
          <p:cNvPr id="20" name="Obrázek 19"/>
          <p:cNvPicPr>
            <a:picLocks noChangeAspect="1"/>
          </p:cNvPicPr>
          <p:nvPr/>
        </p:nvPicPr>
        <p:blipFill>
          <a:blip r:embed="rId4"/>
          <a:stretch>
            <a:fillRect/>
          </a:stretch>
        </p:blipFill>
        <p:spPr>
          <a:xfrm>
            <a:off x="1265774" y="1625284"/>
            <a:ext cx="7645047" cy="4261473"/>
          </a:xfrm>
          <a:prstGeom prst="rect">
            <a:avLst/>
          </a:prstGeom>
        </p:spPr>
      </p:pic>
      <p:pic>
        <p:nvPicPr>
          <p:cNvPr id="21" name="Picture 17" descr="ETE 2 bloky"/>
          <p:cNvPicPr>
            <a:picLocks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2143489" y="3683600"/>
            <a:ext cx="1512888"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6"/>
          <p:cNvSpPr>
            <a:spLocks noChangeArrowheads="1"/>
          </p:cNvSpPr>
          <p:nvPr/>
        </p:nvSpPr>
        <p:spPr bwMode="auto">
          <a:xfrm>
            <a:off x="314383" y="5619526"/>
            <a:ext cx="3227358" cy="942975"/>
          </a:xfrm>
          <a:prstGeom prst="wedgeRectCallout">
            <a:avLst>
              <a:gd name="adj1" fmla="val 55101"/>
              <a:gd name="adj2" fmla="val -132486"/>
            </a:avLst>
          </a:prstGeom>
          <a:solidFill>
            <a:srgbClr val="DDDDDD"/>
          </a:solidFill>
          <a:ln>
            <a:noFill/>
          </a:ln>
          <a:effectLst/>
          <a:extLst>
            <a:ext uri="{91240B29-F687-4F45-9708-019B960494DF}">
              <a14:hiddenLine xmlns:a14="http://schemas.microsoft.com/office/drawing/2010/main" w="1905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361" tIns="40181" rIns="80361" bIns="40181" anchor="ctr"/>
          <a:lstStyle/>
          <a:p>
            <a:pPr defTabSz="665163" eaLnBrk="0" fontAlgn="base" hangingPunct="0">
              <a:lnSpc>
                <a:spcPct val="110000"/>
              </a:lnSpc>
              <a:spcBef>
                <a:spcPct val="0"/>
              </a:spcBef>
              <a:spcAft>
                <a:spcPct val="0"/>
              </a:spcAft>
              <a:buClr>
                <a:srgbClr val="F24F00"/>
              </a:buClr>
            </a:pPr>
            <a:r>
              <a:rPr lang="cs-CZ" sz="1400" b="1" i="1" kern="0" dirty="0" smtClean="0">
                <a:solidFill>
                  <a:srgbClr val="000000"/>
                </a:solidFill>
                <a:latin typeface="Arial" pitchFamily="34" charset="0"/>
              </a:rPr>
              <a:t>Temelín</a:t>
            </a:r>
          </a:p>
          <a:p>
            <a:pPr marL="146050" lvl="1" indent="-144463" defTabSz="665163" eaLnBrk="0" fontAlgn="base" hangingPunct="0">
              <a:lnSpc>
                <a:spcPct val="110000"/>
              </a:lnSpc>
              <a:spcBef>
                <a:spcPct val="0"/>
              </a:spcBef>
              <a:spcAft>
                <a:spcPct val="0"/>
              </a:spcAft>
              <a:buClr>
                <a:srgbClr val="F24F00"/>
              </a:buClr>
              <a:buSzPct val="120000"/>
              <a:buFont typeface="Wingdings" pitchFamily="2" charset="2"/>
              <a:buChar char="§"/>
            </a:pPr>
            <a:r>
              <a:rPr lang="en-US" sz="1400" i="1" kern="0" dirty="0" smtClean="0">
                <a:solidFill>
                  <a:srgbClr val="000000"/>
                </a:solidFill>
                <a:latin typeface="Arial" pitchFamily="34" charset="0"/>
              </a:rPr>
              <a:t>Construction of Units 3</a:t>
            </a:r>
            <a:r>
              <a:rPr lang="cs-CZ" sz="1400" i="1" kern="0" dirty="0" smtClean="0">
                <a:solidFill>
                  <a:srgbClr val="000000"/>
                </a:solidFill>
                <a:latin typeface="Arial" pitchFamily="34" charset="0"/>
              </a:rPr>
              <a:t> and </a:t>
            </a:r>
            <a:r>
              <a:rPr lang="en-US" sz="1400" i="1" kern="0" dirty="0" smtClean="0">
                <a:solidFill>
                  <a:srgbClr val="000000"/>
                </a:solidFill>
                <a:latin typeface="Arial" pitchFamily="34" charset="0"/>
              </a:rPr>
              <a:t>4 </a:t>
            </a:r>
          </a:p>
          <a:p>
            <a:pPr marL="146050" lvl="1" indent="-144463" defTabSz="665163" eaLnBrk="0" fontAlgn="base" hangingPunct="0">
              <a:lnSpc>
                <a:spcPct val="110000"/>
              </a:lnSpc>
              <a:spcBef>
                <a:spcPct val="0"/>
              </a:spcBef>
              <a:spcAft>
                <a:spcPct val="0"/>
              </a:spcAft>
              <a:buClr>
                <a:srgbClr val="F24F00"/>
              </a:buClr>
              <a:buSzPct val="120000"/>
              <a:buFont typeface="Wingdings" pitchFamily="2" charset="2"/>
              <a:buChar char="§"/>
            </a:pPr>
            <a:r>
              <a:rPr lang="en-US" sz="1400" i="1" kern="0" dirty="0" smtClean="0">
                <a:solidFill>
                  <a:srgbClr val="000000"/>
                </a:solidFill>
                <a:latin typeface="Arial" pitchFamily="34" charset="0"/>
              </a:rPr>
              <a:t>Pressurized Water Reactor  (PWR)</a:t>
            </a:r>
          </a:p>
        </p:txBody>
      </p:sp>
      <p:pic>
        <p:nvPicPr>
          <p:cNvPr id="23" name="Picture 26" descr="EDU 2 bloky s prehradou"/>
          <p:cNvPicPr>
            <a:picLocks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881195" y="5057816"/>
            <a:ext cx="1519238"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7"/>
          <p:cNvSpPr>
            <a:spLocks noChangeArrowheads="1"/>
          </p:cNvSpPr>
          <p:nvPr/>
        </p:nvSpPr>
        <p:spPr bwMode="auto">
          <a:xfrm>
            <a:off x="4603570" y="2164671"/>
            <a:ext cx="3076754" cy="1053646"/>
          </a:xfrm>
          <a:prstGeom prst="wedgeRectCallout">
            <a:avLst>
              <a:gd name="adj1" fmla="val -6222"/>
              <a:gd name="adj2" fmla="val 208330"/>
            </a:avLst>
          </a:prstGeom>
          <a:solidFill>
            <a:srgbClr val="DDDDDD"/>
          </a:solidFill>
          <a:ln>
            <a:noFill/>
          </a:ln>
          <a:effectLst/>
          <a:extLst>
            <a:ext uri="{91240B29-F687-4F45-9708-019B960494DF}">
              <a14:hiddenLine xmlns:a14="http://schemas.microsoft.com/office/drawing/2010/main" w="1905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077" tIns="40181" rIns="44077" bIns="40181" anchor="ctr"/>
          <a:lstStyle/>
          <a:p>
            <a:pPr defTabSz="665163" eaLnBrk="0" fontAlgn="base" hangingPunct="0">
              <a:lnSpc>
                <a:spcPct val="110000"/>
              </a:lnSpc>
              <a:spcBef>
                <a:spcPct val="0"/>
              </a:spcBef>
              <a:spcAft>
                <a:spcPct val="0"/>
              </a:spcAft>
              <a:buClr>
                <a:srgbClr val="F24F00"/>
              </a:buClr>
            </a:pPr>
            <a:r>
              <a:rPr lang="cs-CZ" sz="1400" b="1" i="1" kern="0" dirty="0" smtClean="0">
                <a:solidFill>
                  <a:srgbClr val="000000"/>
                </a:solidFill>
                <a:latin typeface="Arial" pitchFamily="34" charset="0"/>
              </a:rPr>
              <a:t>Dukovany</a:t>
            </a:r>
          </a:p>
          <a:p>
            <a:pPr marL="134938" lvl="1" indent="-133350" defTabSz="665163" eaLnBrk="0" fontAlgn="base" hangingPunct="0">
              <a:lnSpc>
                <a:spcPct val="110000"/>
              </a:lnSpc>
              <a:spcBef>
                <a:spcPct val="0"/>
              </a:spcBef>
              <a:spcAft>
                <a:spcPct val="0"/>
              </a:spcAft>
              <a:buClr>
                <a:srgbClr val="F24F00"/>
              </a:buClr>
              <a:buSzPct val="120000"/>
              <a:buFont typeface="Wingdings" pitchFamily="2" charset="2"/>
              <a:buChar char="§"/>
            </a:pPr>
            <a:r>
              <a:rPr lang="en-US" sz="1400" i="1" kern="0" dirty="0" smtClean="0">
                <a:solidFill>
                  <a:srgbClr val="000000"/>
                </a:solidFill>
                <a:latin typeface="Arial" pitchFamily="34" charset="0"/>
              </a:rPr>
              <a:t>Construction of Unit 5</a:t>
            </a:r>
            <a:r>
              <a:rPr lang="cs-CZ" sz="1400" i="1" kern="0" dirty="0" smtClean="0">
                <a:solidFill>
                  <a:srgbClr val="000000"/>
                </a:solidFill>
                <a:latin typeface="Arial" pitchFamily="34" charset="0"/>
              </a:rPr>
              <a:t> and 6</a:t>
            </a:r>
            <a:endParaRPr lang="en-US" sz="1400" i="1" kern="0" dirty="0" smtClean="0">
              <a:solidFill>
                <a:srgbClr val="000000"/>
              </a:solidFill>
              <a:latin typeface="Arial" pitchFamily="34" charset="0"/>
            </a:endParaRPr>
          </a:p>
          <a:p>
            <a:pPr marL="134938" lvl="1" indent="-133350" defTabSz="665163" eaLnBrk="0" fontAlgn="base" hangingPunct="0">
              <a:lnSpc>
                <a:spcPct val="110000"/>
              </a:lnSpc>
              <a:spcBef>
                <a:spcPct val="0"/>
              </a:spcBef>
              <a:spcAft>
                <a:spcPct val="0"/>
              </a:spcAft>
              <a:buClr>
                <a:srgbClr val="F24F00"/>
              </a:buClr>
              <a:buSzPct val="120000"/>
              <a:buFont typeface="Wingdings" pitchFamily="2" charset="2"/>
              <a:buChar char="§"/>
            </a:pPr>
            <a:r>
              <a:rPr lang="en-US" sz="1400" i="1" kern="0" dirty="0" smtClean="0">
                <a:solidFill>
                  <a:srgbClr val="000000"/>
                </a:solidFill>
                <a:latin typeface="Arial" pitchFamily="34" charset="0"/>
              </a:rPr>
              <a:t>Pressurized Water Reactor</a:t>
            </a:r>
            <a:r>
              <a:rPr lang="cs-CZ" sz="1400" i="1" kern="0" dirty="0" smtClean="0">
                <a:solidFill>
                  <a:srgbClr val="000000"/>
                </a:solidFill>
                <a:latin typeface="Arial" pitchFamily="34" charset="0"/>
              </a:rPr>
              <a:t> </a:t>
            </a:r>
            <a:r>
              <a:rPr lang="en-US" sz="1400" i="1" kern="0" dirty="0" smtClean="0">
                <a:solidFill>
                  <a:srgbClr val="000000"/>
                </a:solidFill>
                <a:latin typeface="Arial" pitchFamily="34" charset="0"/>
              </a:rPr>
              <a:t>(PWR)</a:t>
            </a:r>
          </a:p>
        </p:txBody>
      </p:sp>
      <p:sp>
        <p:nvSpPr>
          <p:cNvPr id="25" name="AutoShape 4"/>
          <p:cNvSpPr>
            <a:spLocks noChangeArrowheads="1"/>
          </p:cNvSpPr>
          <p:nvPr/>
        </p:nvSpPr>
        <p:spPr bwMode="auto">
          <a:xfrm>
            <a:off x="5881195" y="4862694"/>
            <a:ext cx="133350" cy="131762"/>
          </a:xfrm>
          <a:prstGeom prst="flowChartConnector">
            <a:avLst/>
          </a:prstGeom>
          <a:solidFill>
            <a:srgbClr val="000000"/>
          </a:solidFill>
          <a:ln>
            <a:noFill/>
          </a:ln>
          <a:effectLst/>
          <a:extLst>
            <a:ext uri="{91240B29-F687-4F45-9708-019B960494DF}">
              <a14:hiddenLine xmlns:a14="http://schemas.microsoft.com/office/drawing/2010/main" w="12700" algn="ctr">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nchor="ctr"/>
          <a:lstStyle/>
          <a:p>
            <a:pPr algn="ctr" eaLnBrk="0" fontAlgn="base" hangingPunct="0">
              <a:spcBef>
                <a:spcPct val="50000"/>
              </a:spcBef>
              <a:spcAft>
                <a:spcPct val="0"/>
              </a:spcAft>
              <a:buClr>
                <a:srgbClr val="F24F00"/>
              </a:buClr>
              <a:buFont typeface="Wingdings" pitchFamily="2" charset="2"/>
              <a:buNone/>
            </a:pPr>
            <a:endParaRPr lang="cs-CZ" sz="1428" i="1" kern="0" smtClean="0">
              <a:solidFill>
                <a:srgbClr val="000000"/>
              </a:solidFill>
              <a:latin typeface="Arial" pitchFamily="34" charset="0"/>
            </a:endParaRPr>
          </a:p>
        </p:txBody>
      </p:sp>
      <p:sp>
        <p:nvSpPr>
          <p:cNvPr id="26" name="AutoShape 4"/>
          <p:cNvSpPr>
            <a:spLocks noChangeArrowheads="1"/>
          </p:cNvSpPr>
          <p:nvPr/>
        </p:nvSpPr>
        <p:spPr bwMode="auto">
          <a:xfrm>
            <a:off x="3662191" y="4762307"/>
            <a:ext cx="133350" cy="131762"/>
          </a:xfrm>
          <a:prstGeom prst="flowChartConnector">
            <a:avLst/>
          </a:prstGeom>
          <a:solidFill>
            <a:srgbClr val="000000"/>
          </a:solidFill>
          <a:ln>
            <a:noFill/>
          </a:ln>
          <a:effectLst/>
          <a:extLst>
            <a:ext uri="{91240B29-F687-4F45-9708-019B960494DF}">
              <a14:hiddenLine xmlns:a14="http://schemas.microsoft.com/office/drawing/2010/main" w="12700" algn="ctr">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762" tIns="39382" rIns="78762" bIns="39382" anchor="ctr"/>
          <a:lstStyle/>
          <a:p>
            <a:pPr algn="ctr" eaLnBrk="0" fontAlgn="base" hangingPunct="0">
              <a:spcBef>
                <a:spcPct val="50000"/>
              </a:spcBef>
              <a:spcAft>
                <a:spcPct val="0"/>
              </a:spcAft>
              <a:buClr>
                <a:srgbClr val="F24F00"/>
              </a:buClr>
              <a:buFont typeface="Wingdings" pitchFamily="2" charset="2"/>
              <a:buNone/>
            </a:pPr>
            <a:endParaRPr lang="cs-CZ" sz="1428" i="1" kern="0" smtClean="0">
              <a:solidFill>
                <a:srgbClr val="000000"/>
              </a:solidFill>
              <a:latin typeface="Arial" pitchFamily="34" charset="0"/>
            </a:endParaRPr>
          </a:p>
        </p:txBody>
      </p:sp>
      <p:sp>
        <p:nvSpPr>
          <p:cNvPr id="4" name="TextovéPole 3"/>
          <p:cNvSpPr txBox="1"/>
          <p:nvPr/>
        </p:nvSpPr>
        <p:spPr>
          <a:xfrm>
            <a:off x="9040482" y="2164671"/>
            <a:ext cx="2522781" cy="923330"/>
          </a:xfrm>
          <a:prstGeom prst="rect">
            <a:avLst/>
          </a:prstGeom>
          <a:noFill/>
          <a:ln w="28575">
            <a:solidFill>
              <a:schemeClr val="bg1"/>
            </a:solidFill>
          </a:ln>
        </p:spPr>
        <p:txBody>
          <a:bodyPr wrap="square" rtlCol="0">
            <a:spAutoFit/>
          </a:bodyPr>
          <a:lstStyle/>
          <a:p>
            <a:r>
              <a:rPr lang="en-US" b="1" dirty="0" smtClean="0">
                <a:solidFill>
                  <a:srgbClr val="000099"/>
                </a:solidFill>
              </a:rPr>
              <a:t>NAP NE also includes plans for searching new sites for NPPs.</a:t>
            </a:r>
            <a:endParaRPr lang="en-US" b="1" dirty="0">
              <a:solidFill>
                <a:srgbClr val="000099"/>
              </a:solidFill>
            </a:endParaRPr>
          </a:p>
        </p:txBody>
      </p:sp>
    </p:spTree>
    <p:extLst>
      <p:ext uri="{BB962C8B-B14F-4D97-AF65-F5344CB8AC3E}">
        <p14:creationId xmlns:p14="http://schemas.microsoft.com/office/powerpoint/2010/main" val="69560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8664" y="420914"/>
            <a:ext cx="10833108" cy="840327"/>
          </a:xfrm>
        </p:spPr>
        <p:txBody>
          <a:bodyPr>
            <a:normAutofit/>
          </a:bodyPr>
          <a:lstStyle/>
          <a:p>
            <a:pPr algn="ctr"/>
            <a:r>
              <a:rPr lang="en-GB" sz="3200" b="1" u="sng" dirty="0" smtClean="0">
                <a:solidFill>
                  <a:srgbClr val="000099"/>
                </a:solidFill>
              </a:rPr>
              <a:t>n</a:t>
            </a:r>
            <a:r>
              <a:rPr lang="cs-CZ" sz="3200" b="1" u="sng" dirty="0" smtClean="0">
                <a:solidFill>
                  <a:srgbClr val="000099"/>
                </a:solidFill>
              </a:rPr>
              <a:t>AP </a:t>
            </a:r>
            <a:r>
              <a:rPr lang="cs-CZ" sz="3200" b="1" u="sng" dirty="0">
                <a:solidFill>
                  <a:srgbClr val="000099"/>
                </a:solidFill>
              </a:rPr>
              <a:t>NE</a:t>
            </a:r>
            <a:r>
              <a:rPr lang="cs-CZ" sz="3200" b="1" dirty="0">
                <a:solidFill>
                  <a:srgbClr val="000099"/>
                </a:solidFill>
              </a:rPr>
              <a:t>  </a:t>
            </a:r>
            <a:r>
              <a:rPr lang="en-GB" sz="3200" b="1" cap="none" dirty="0">
                <a:solidFill>
                  <a:srgbClr val="000099"/>
                </a:solidFill>
              </a:rPr>
              <a:t>and</a:t>
            </a:r>
            <a:r>
              <a:rPr lang="cs-CZ" sz="3200" b="1" cap="none" dirty="0">
                <a:solidFill>
                  <a:srgbClr val="000099"/>
                </a:solidFill>
              </a:rPr>
              <a:t> </a:t>
            </a:r>
            <a:r>
              <a:rPr lang="en-GB" sz="3200" b="1" dirty="0">
                <a:solidFill>
                  <a:srgbClr val="000099"/>
                </a:solidFill>
              </a:rPr>
              <a:t> new NPP</a:t>
            </a:r>
            <a:r>
              <a:rPr lang="en-GB" sz="3200" b="1" cap="none" dirty="0">
                <a:solidFill>
                  <a:srgbClr val="000099"/>
                </a:solidFill>
              </a:rPr>
              <a:t>s</a:t>
            </a:r>
            <a:endParaRPr lang="cs-CZ" sz="3200" b="1" dirty="0">
              <a:solidFill>
                <a:srgbClr val="000099"/>
              </a:solidFill>
            </a:endParaRPr>
          </a:p>
        </p:txBody>
      </p:sp>
      <p:sp>
        <p:nvSpPr>
          <p:cNvPr id="3" name="Zástupný symbol pro text 2"/>
          <p:cNvSpPr>
            <a:spLocks noGrp="1"/>
          </p:cNvSpPr>
          <p:nvPr>
            <p:ph type="body" sz="quarter" idx="10"/>
          </p:nvPr>
        </p:nvSpPr>
        <p:spPr>
          <a:xfrm>
            <a:off x="362607" y="1661375"/>
            <a:ext cx="11477296" cy="5041123"/>
          </a:xfrm>
        </p:spPr>
        <p:txBody>
          <a:bodyPr>
            <a:normAutofit/>
          </a:bodyPr>
          <a:lstStyle/>
          <a:p>
            <a:pPr marL="0" indent="0" algn="just">
              <a:buNone/>
            </a:pPr>
            <a:r>
              <a:rPr lang="en-US" sz="2800" b="1" dirty="0" smtClean="0">
                <a:solidFill>
                  <a:srgbClr val="000099"/>
                </a:solidFill>
              </a:rPr>
              <a:t>Three possible </a:t>
            </a:r>
            <a:r>
              <a:rPr lang="en-US" sz="2800" b="1" u="sng" dirty="0" smtClean="0">
                <a:solidFill>
                  <a:srgbClr val="000099"/>
                </a:solidFill>
              </a:rPr>
              <a:t>investment models</a:t>
            </a:r>
            <a:r>
              <a:rPr lang="en-US" sz="2800" b="1" dirty="0" smtClean="0">
                <a:solidFill>
                  <a:srgbClr val="000099"/>
                </a:solidFill>
              </a:rPr>
              <a:t> are discussed in the NAP NE:</a:t>
            </a:r>
          </a:p>
          <a:p>
            <a:pPr marL="0" indent="0" algn="just">
              <a:buNone/>
            </a:pPr>
            <a:endParaRPr lang="en-US" b="1" dirty="0" smtClean="0">
              <a:solidFill>
                <a:schemeClr val="tx1"/>
              </a:solidFill>
            </a:endParaRPr>
          </a:p>
          <a:p>
            <a:pPr algn="just">
              <a:buFont typeface="+mj-lt"/>
              <a:buAutoNum type="romanUcPeriod"/>
            </a:pPr>
            <a:endParaRPr lang="en-US" sz="800" b="1" dirty="0" smtClean="0">
              <a:solidFill>
                <a:schemeClr val="tx1"/>
              </a:solidFill>
            </a:endParaRPr>
          </a:p>
          <a:p>
            <a:pPr marL="874712" lvl="1" indent="-514350" algn="just">
              <a:buFont typeface="+mj-lt"/>
              <a:buAutoNum type="romanUcPeriod"/>
            </a:pPr>
            <a:r>
              <a:rPr lang="en-US" sz="2000" b="1" dirty="0" smtClean="0">
                <a:solidFill>
                  <a:schemeClr val="tx1"/>
                </a:solidFill>
              </a:rPr>
              <a:t>Investment by the current operator and holder of the relevant assets - ČEZ, a. s., (construction costs would be covered solely by ČEZ, a. s. or by its 100% owned daughter org. specifically created for that purpose), </a:t>
            </a:r>
          </a:p>
          <a:p>
            <a:pPr marL="874712" lvl="1" indent="-514350" algn="just">
              <a:buFont typeface="+mj-lt"/>
              <a:buAutoNum type="romanUcPeriod"/>
            </a:pPr>
            <a:endParaRPr lang="en-US" sz="2000" b="1" dirty="0" smtClean="0">
              <a:solidFill>
                <a:schemeClr val="tx1"/>
              </a:solidFill>
            </a:endParaRPr>
          </a:p>
          <a:p>
            <a:pPr marL="874712" lvl="1" indent="-514350" algn="just">
              <a:buFont typeface="+mj-lt"/>
              <a:buAutoNum type="romanUcPeriod"/>
            </a:pPr>
            <a:r>
              <a:rPr lang="en-US" sz="2000" b="1" dirty="0" smtClean="0">
                <a:solidFill>
                  <a:schemeClr val="tx1"/>
                </a:solidFill>
              </a:rPr>
              <a:t>Investment by a consortium of investors, consortium would include ČEZ, a. s., and additional investment partners,</a:t>
            </a:r>
          </a:p>
          <a:p>
            <a:pPr marL="874712" lvl="1" indent="-514350" algn="just">
              <a:buFont typeface="+mj-lt"/>
              <a:buAutoNum type="romanUcPeriod"/>
            </a:pPr>
            <a:endParaRPr lang="en-US" sz="2000" b="1" dirty="0" smtClean="0">
              <a:solidFill>
                <a:schemeClr val="tx1"/>
              </a:solidFill>
            </a:endParaRPr>
          </a:p>
          <a:p>
            <a:pPr marL="874712" lvl="1" indent="-514350" algn="just">
              <a:spcAft>
                <a:spcPts val="1200"/>
              </a:spcAft>
              <a:buFont typeface="+mj-lt"/>
              <a:buAutoNum type="romanUcPeriod"/>
            </a:pPr>
            <a:r>
              <a:rPr lang="en-US" sz="2000" b="1" dirty="0" smtClean="0">
                <a:solidFill>
                  <a:schemeClr val="tx1"/>
                </a:solidFill>
              </a:rPr>
              <a:t>Investment by the state (by a state owned company created for that purpose)</a:t>
            </a:r>
            <a:r>
              <a:rPr lang="en-US" b="1" dirty="0" smtClean="0">
                <a:solidFill>
                  <a:srgbClr val="C00000"/>
                </a:solidFill>
              </a:rPr>
              <a:t>☻</a:t>
            </a:r>
            <a:endParaRPr lang="en-US" sz="2000" b="1" dirty="0" smtClean="0">
              <a:solidFill>
                <a:schemeClr val="tx1"/>
              </a:solidFill>
            </a:endParaRPr>
          </a:p>
        </p:txBody>
      </p:sp>
    </p:spTree>
    <p:extLst>
      <p:ext uri="{BB962C8B-B14F-4D97-AF65-F5344CB8AC3E}">
        <p14:creationId xmlns:p14="http://schemas.microsoft.com/office/powerpoint/2010/main" val="217314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8343" y="420914"/>
            <a:ext cx="11335657" cy="798286"/>
          </a:xfrm>
        </p:spPr>
        <p:txBody>
          <a:bodyPr>
            <a:normAutofit/>
          </a:bodyPr>
          <a:lstStyle/>
          <a:p>
            <a:pPr algn="ctr"/>
            <a:r>
              <a:rPr lang="en-GB" sz="3200" b="1" u="sng" dirty="0">
                <a:solidFill>
                  <a:srgbClr val="000099"/>
                </a:solidFill>
              </a:rPr>
              <a:t>n</a:t>
            </a:r>
            <a:r>
              <a:rPr lang="cs-CZ" sz="3200" b="1" u="sng" dirty="0">
                <a:solidFill>
                  <a:srgbClr val="000099"/>
                </a:solidFill>
              </a:rPr>
              <a:t>EP NE</a:t>
            </a:r>
            <a:r>
              <a:rPr lang="cs-CZ" sz="3200" b="1" dirty="0">
                <a:solidFill>
                  <a:srgbClr val="000099"/>
                </a:solidFill>
              </a:rPr>
              <a:t>  </a:t>
            </a:r>
            <a:r>
              <a:rPr lang="en-GB" sz="3200" b="1" cap="none" dirty="0">
                <a:solidFill>
                  <a:srgbClr val="000099"/>
                </a:solidFill>
              </a:rPr>
              <a:t>and</a:t>
            </a:r>
            <a:r>
              <a:rPr lang="cs-CZ" sz="3200" b="1" cap="none" dirty="0">
                <a:solidFill>
                  <a:srgbClr val="000099"/>
                </a:solidFill>
              </a:rPr>
              <a:t> </a:t>
            </a:r>
            <a:r>
              <a:rPr lang="en-GB" sz="3200" b="1" dirty="0">
                <a:solidFill>
                  <a:srgbClr val="000099"/>
                </a:solidFill>
              </a:rPr>
              <a:t> new NPP</a:t>
            </a:r>
            <a:r>
              <a:rPr lang="en-GB" sz="3200" b="1" cap="none" dirty="0">
                <a:solidFill>
                  <a:srgbClr val="000099"/>
                </a:solidFill>
              </a:rPr>
              <a:t>s</a:t>
            </a:r>
            <a:endParaRPr lang="cs-CZ" sz="3200" b="1" dirty="0">
              <a:solidFill>
                <a:srgbClr val="000099"/>
              </a:solidFill>
            </a:endParaRPr>
          </a:p>
        </p:txBody>
      </p:sp>
      <p:sp>
        <p:nvSpPr>
          <p:cNvPr id="3" name="Zástupný symbol pro text 2"/>
          <p:cNvSpPr>
            <a:spLocks noGrp="1"/>
          </p:cNvSpPr>
          <p:nvPr>
            <p:ph type="body" sz="quarter" idx="10"/>
          </p:nvPr>
        </p:nvSpPr>
        <p:spPr>
          <a:xfrm>
            <a:off x="321974" y="1352283"/>
            <a:ext cx="11513712" cy="5122658"/>
          </a:xfrm>
        </p:spPr>
        <p:txBody>
          <a:bodyPr>
            <a:normAutofit lnSpcReduction="10000"/>
          </a:bodyPr>
          <a:lstStyle/>
          <a:p>
            <a:pPr marL="0" indent="0" algn="just">
              <a:buNone/>
            </a:pPr>
            <a:r>
              <a:rPr lang="en-US" sz="2400" b="1" u="sng" dirty="0" smtClean="0">
                <a:solidFill>
                  <a:srgbClr val="000099"/>
                </a:solidFill>
              </a:rPr>
              <a:t>NAP NE also recognizes</a:t>
            </a:r>
            <a:r>
              <a:rPr lang="en-US" b="1" dirty="0" smtClean="0">
                <a:solidFill>
                  <a:srgbClr val="000099"/>
                </a:solidFill>
              </a:rPr>
              <a:t>:</a:t>
            </a:r>
          </a:p>
          <a:p>
            <a:pPr marL="0" lvl="0" indent="0" algn="just">
              <a:buNone/>
            </a:pPr>
            <a:endParaRPr lang="en-US" sz="1800" b="1" dirty="0" smtClean="0">
              <a:solidFill>
                <a:schemeClr val="tx1"/>
              </a:solidFill>
            </a:endParaRPr>
          </a:p>
          <a:p>
            <a:pPr lvl="0" algn="just">
              <a:buFont typeface="Wingdings" panose="05000000000000000000" pitchFamily="2" charset="2"/>
              <a:buChar char="q"/>
            </a:pPr>
            <a:r>
              <a:rPr lang="en-US" b="1" dirty="0" smtClean="0">
                <a:solidFill>
                  <a:schemeClr val="tx1"/>
                </a:solidFill>
              </a:rPr>
              <a:t>Need to establish a Standing Nuclear Committee to oversee further preparation and implementation of policy measures and implementation of the NAP NE and </a:t>
            </a:r>
            <a:r>
              <a:rPr lang="en-US" b="1" dirty="0" smtClean="0">
                <a:solidFill>
                  <a:prstClr val="white"/>
                </a:solidFill>
              </a:rPr>
              <a:t>to bring to the attention of the Government issues which require Cabinet attention and action </a:t>
            </a:r>
            <a:r>
              <a:rPr lang="en-US" b="1" u="sng" dirty="0" smtClean="0">
                <a:solidFill>
                  <a:srgbClr val="FFFF00"/>
                </a:solidFill>
              </a:rPr>
              <a:t>- done in January 2016.</a:t>
            </a:r>
          </a:p>
          <a:p>
            <a:pPr lvl="0" algn="just">
              <a:buFont typeface="Wingdings" panose="05000000000000000000" pitchFamily="2" charset="2"/>
              <a:buChar char="q"/>
            </a:pPr>
            <a:endParaRPr lang="en-US" b="1" dirty="0" smtClean="0">
              <a:solidFill>
                <a:schemeClr val="tx1"/>
              </a:solidFill>
            </a:endParaRPr>
          </a:p>
          <a:p>
            <a:pPr lvl="0" algn="just">
              <a:buFont typeface="Wingdings" panose="05000000000000000000" pitchFamily="2" charset="2"/>
              <a:buChar char="q"/>
            </a:pPr>
            <a:r>
              <a:rPr lang="en-US" b="1" dirty="0" smtClean="0">
                <a:solidFill>
                  <a:schemeClr val="tx1"/>
                </a:solidFill>
              </a:rPr>
              <a:t>Need to establish expert Working Groups to support the Standing Nuclear Committee (to carry out analytical activities and prepare proposals for implementation in support of the NAP NE) </a:t>
            </a:r>
            <a:r>
              <a:rPr lang="en-US" b="1" u="sng" dirty="0" smtClean="0">
                <a:solidFill>
                  <a:srgbClr val="FFFF00"/>
                </a:solidFill>
              </a:rPr>
              <a:t>– done in January 2017</a:t>
            </a:r>
            <a:r>
              <a:rPr lang="en-US" b="1" dirty="0" smtClean="0">
                <a:solidFill>
                  <a:schemeClr val="tx1"/>
                </a:solidFill>
              </a:rPr>
              <a:t>.</a:t>
            </a:r>
          </a:p>
          <a:p>
            <a:pPr lvl="0" algn="just">
              <a:buFont typeface="Wingdings" panose="05000000000000000000" pitchFamily="2" charset="2"/>
              <a:buChar char="q"/>
            </a:pPr>
            <a:endParaRPr lang="en-US" sz="1800" b="1" dirty="0" smtClean="0">
              <a:solidFill>
                <a:schemeClr val="tx1"/>
              </a:solidFill>
            </a:endParaRPr>
          </a:p>
          <a:p>
            <a:pPr lvl="0" algn="just">
              <a:buFont typeface="Wingdings" panose="05000000000000000000" pitchFamily="2" charset="2"/>
              <a:buChar char="q"/>
            </a:pPr>
            <a:r>
              <a:rPr lang="en-US" b="1" dirty="0" smtClean="0">
                <a:solidFill>
                  <a:schemeClr val="tx1"/>
                </a:solidFill>
              </a:rPr>
              <a:t>Need to appoint the State Commissioner for nuclear energy (Special Envoy for Nuclear Energy) to monitor the implementation of the NAP NE, inform in early stage the Standing committee and cabinet members on discrepancies and obstacles and propose remedial measures  </a:t>
            </a:r>
            <a:r>
              <a:rPr lang="en-US" b="1" u="sng" dirty="0" smtClean="0">
                <a:solidFill>
                  <a:srgbClr val="FFFF00"/>
                </a:solidFill>
              </a:rPr>
              <a:t>- done in June 2016</a:t>
            </a:r>
            <a:r>
              <a:rPr lang="en-US" b="1" dirty="0" smtClean="0">
                <a:solidFill>
                  <a:schemeClr val="tx1"/>
                </a:solidFill>
              </a:rPr>
              <a:t>. </a:t>
            </a:r>
            <a:r>
              <a:rPr lang="en-US" sz="1800" b="1" dirty="0" smtClean="0">
                <a:solidFill>
                  <a:srgbClr val="C00000"/>
                </a:solidFill>
              </a:rPr>
              <a:t>☻</a:t>
            </a:r>
            <a:endParaRPr lang="en-US" b="1" dirty="0" smtClean="0">
              <a:solidFill>
                <a:schemeClr val="tx1"/>
              </a:solidFill>
            </a:endParaRPr>
          </a:p>
        </p:txBody>
      </p:sp>
    </p:spTree>
    <p:extLst>
      <p:ext uri="{BB962C8B-B14F-4D97-AF65-F5344CB8AC3E}">
        <p14:creationId xmlns:p14="http://schemas.microsoft.com/office/powerpoint/2010/main" val="4561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8490" y="436728"/>
            <a:ext cx="11532357" cy="887106"/>
          </a:xfrm>
        </p:spPr>
        <p:txBody>
          <a:bodyPr>
            <a:normAutofit/>
          </a:bodyPr>
          <a:lstStyle/>
          <a:p>
            <a:pPr algn="ctr"/>
            <a:r>
              <a:rPr lang="en-US" sz="3200" b="1" dirty="0" smtClean="0">
                <a:solidFill>
                  <a:srgbClr val="000099"/>
                </a:solidFill>
              </a:rPr>
              <a:t>Implementation  of  the  </a:t>
            </a:r>
            <a:r>
              <a:rPr lang="en-US" sz="3200" b="1" u="sng" dirty="0" smtClean="0">
                <a:solidFill>
                  <a:srgbClr val="000099"/>
                </a:solidFill>
              </a:rPr>
              <a:t>NAP NE</a:t>
            </a:r>
            <a:endParaRPr lang="en-US" sz="3200" b="1" u="sng" dirty="0">
              <a:solidFill>
                <a:srgbClr val="000099"/>
              </a:solidFill>
            </a:endParaRPr>
          </a:p>
        </p:txBody>
      </p:sp>
      <p:sp>
        <p:nvSpPr>
          <p:cNvPr id="3" name="Zástupný symbol pro text 2"/>
          <p:cNvSpPr>
            <a:spLocks noGrp="1"/>
          </p:cNvSpPr>
          <p:nvPr>
            <p:ph type="body" sz="quarter" idx="10"/>
          </p:nvPr>
        </p:nvSpPr>
        <p:spPr>
          <a:xfrm>
            <a:off x="606315" y="1419368"/>
            <a:ext cx="10989733" cy="5174615"/>
          </a:xfrm>
        </p:spPr>
        <p:txBody>
          <a:bodyPr>
            <a:normAutofit/>
          </a:bodyPr>
          <a:lstStyle/>
          <a:p>
            <a:pPr marL="0" indent="0" algn="just">
              <a:spcAft>
                <a:spcPts val="600"/>
              </a:spcAft>
              <a:buNone/>
            </a:pPr>
            <a:r>
              <a:rPr lang="en-US" sz="2800" b="1" u="sng" dirty="0" smtClean="0">
                <a:solidFill>
                  <a:srgbClr val="000099"/>
                </a:solidFill>
              </a:rPr>
              <a:t>Ministry of Industry</a:t>
            </a:r>
            <a:r>
              <a:rPr lang="en-US" sz="2800" b="1" dirty="0" smtClean="0">
                <a:solidFill>
                  <a:srgbClr val="000099"/>
                </a:solidFill>
              </a:rPr>
              <a:t> and Trade (MTI) interaction with possible suppliers and partners</a:t>
            </a:r>
            <a:endParaRPr lang="en-US" b="1" dirty="0" smtClean="0">
              <a:solidFill>
                <a:srgbClr val="000099"/>
              </a:solidFill>
            </a:endParaRPr>
          </a:p>
          <a:p>
            <a:pPr marL="0" indent="0" algn="just">
              <a:spcAft>
                <a:spcPts val="600"/>
              </a:spcAft>
              <a:buNone/>
            </a:pPr>
            <a:endParaRPr lang="en-US" b="1" dirty="0" smtClean="0">
              <a:solidFill>
                <a:srgbClr val="FF0000"/>
              </a:solidFill>
            </a:endParaRPr>
          </a:p>
          <a:p>
            <a:pPr algn="just">
              <a:buFont typeface="Wingdings" panose="05000000000000000000" pitchFamily="2" charset="2"/>
              <a:buChar char="q"/>
            </a:pPr>
            <a:r>
              <a:rPr lang="en-US" b="1" dirty="0" smtClean="0">
                <a:solidFill>
                  <a:schemeClr val="tx1"/>
                </a:solidFill>
              </a:rPr>
              <a:t>In July 2016 the MIT sent to </a:t>
            </a:r>
            <a:r>
              <a:rPr lang="en-US" b="1" u="sng" dirty="0" smtClean="0">
                <a:solidFill>
                  <a:srgbClr val="000099"/>
                </a:solidFill>
              </a:rPr>
              <a:t>10 companies </a:t>
            </a:r>
            <a:r>
              <a:rPr lang="en-US" b="1" dirty="0" smtClean="0">
                <a:solidFill>
                  <a:schemeClr val="tx1"/>
                </a:solidFill>
              </a:rPr>
              <a:t>(potential suppliers of the new NPPs) a </a:t>
            </a:r>
            <a:r>
              <a:rPr lang="en-US" b="1" u="sng" dirty="0" smtClean="0">
                <a:solidFill>
                  <a:srgbClr val="000099"/>
                </a:solidFill>
              </a:rPr>
              <a:t>Request for Information (RFI)</a:t>
            </a:r>
            <a:r>
              <a:rPr lang="en-US" b="1" dirty="0" smtClean="0">
                <a:solidFill>
                  <a:schemeClr val="tx1"/>
                </a:solidFill>
              </a:rPr>
              <a:t>. In response the first parts of information packages (IP) related to investment and financial issues were sent to the MIT in September 2016 and the second parts of the IPs including NPP technical data were sent to the MIT in October 2016.</a:t>
            </a:r>
          </a:p>
          <a:p>
            <a:pPr algn="just">
              <a:spcAft>
                <a:spcPts val="600"/>
              </a:spcAft>
              <a:buFont typeface="Wingdings" panose="05000000000000000000" pitchFamily="2" charset="2"/>
              <a:buChar char="q"/>
            </a:pPr>
            <a:endParaRPr lang="en-US" b="1" dirty="0" smtClean="0">
              <a:solidFill>
                <a:schemeClr val="tx1"/>
              </a:solidFill>
            </a:endParaRPr>
          </a:p>
          <a:p>
            <a:pPr algn="just">
              <a:spcAft>
                <a:spcPts val="600"/>
              </a:spcAft>
              <a:buFont typeface="Wingdings" panose="05000000000000000000" pitchFamily="2" charset="2"/>
              <a:buChar char="q"/>
            </a:pPr>
            <a:r>
              <a:rPr lang="en-US" b="1" dirty="0" smtClean="0">
                <a:solidFill>
                  <a:schemeClr val="tx1"/>
                </a:solidFill>
              </a:rPr>
              <a:t>This process was not a start of a selection process, these were not selection activities! Obtained information was helping and supporting the Czech side to consolidate  its understanding of the situation in the investor sector and was helping the experts to prepare optimal investment and financing models for Government approval. </a:t>
            </a:r>
          </a:p>
        </p:txBody>
      </p:sp>
    </p:spTree>
    <p:extLst>
      <p:ext uri="{BB962C8B-B14F-4D97-AF65-F5344CB8AC3E}">
        <p14:creationId xmlns:p14="http://schemas.microsoft.com/office/powerpoint/2010/main" val="97633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8490" y="436728"/>
            <a:ext cx="11532357" cy="887106"/>
          </a:xfrm>
        </p:spPr>
        <p:txBody>
          <a:bodyPr>
            <a:normAutofit/>
          </a:bodyPr>
          <a:lstStyle/>
          <a:p>
            <a:pPr algn="ctr"/>
            <a:r>
              <a:rPr lang="en-US" sz="3200" b="1" dirty="0" smtClean="0">
                <a:solidFill>
                  <a:srgbClr val="000099"/>
                </a:solidFill>
              </a:rPr>
              <a:t>Implementation  of  the  </a:t>
            </a:r>
            <a:r>
              <a:rPr lang="en-US" sz="3200" b="1" u="sng" dirty="0" smtClean="0">
                <a:solidFill>
                  <a:srgbClr val="000099"/>
                </a:solidFill>
              </a:rPr>
              <a:t>NAP NE</a:t>
            </a:r>
            <a:endParaRPr lang="en-US" sz="3200" b="1" u="sng" dirty="0">
              <a:solidFill>
                <a:srgbClr val="000099"/>
              </a:solidFill>
            </a:endParaRPr>
          </a:p>
        </p:txBody>
      </p:sp>
      <p:sp>
        <p:nvSpPr>
          <p:cNvPr id="3" name="Zástupný symbol pro text 2"/>
          <p:cNvSpPr>
            <a:spLocks noGrp="1"/>
          </p:cNvSpPr>
          <p:nvPr>
            <p:ph type="body" sz="quarter" idx="10"/>
          </p:nvPr>
        </p:nvSpPr>
        <p:spPr>
          <a:xfrm>
            <a:off x="606315" y="1419369"/>
            <a:ext cx="10989733" cy="4335046"/>
          </a:xfrm>
        </p:spPr>
        <p:txBody>
          <a:bodyPr>
            <a:normAutofit/>
          </a:bodyPr>
          <a:lstStyle/>
          <a:p>
            <a:pPr marL="0" indent="0" algn="just">
              <a:buNone/>
            </a:pPr>
            <a:r>
              <a:rPr lang="en-US" sz="3200" b="1" cap="all" dirty="0">
                <a:ln w="3175" cmpd="sng">
                  <a:noFill/>
                </a:ln>
                <a:solidFill>
                  <a:srgbClr val="000099"/>
                </a:solidFill>
                <a:ea typeface="+mj-ea"/>
                <a:cs typeface="+mj-cs"/>
              </a:rPr>
              <a:t>Structure  of the  </a:t>
            </a:r>
            <a:r>
              <a:rPr lang="en-US" sz="3200" b="1" cap="all" dirty="0" smtClean="0">
                <a:ln w="3175" cmpd="sng">
                  <a:noFill/>
                </a:ln>
                <a:solidFill>
                  <a:srgbClr val="000099"/>
                </a:solidFill>
                <a:ea typeface="+mj-ea"/>
                <a:cs typeface="+mj-cs"/>
              </a:rPr>
              <a:t>RFI</a:t>
            </a:r>
            <a:r>
              <a:rPr lang="cs-CZ" sz="3200" b="1" cap="all" dirty="0">
                <a:ln w="3175" cmpd="sng">
                  <a:noFill/>
                </a:ln>
                <a:solidFill>
                  <a:srgbClr val="000099"/>
                </a:solidFill>
                <a:ea typeface="+mj-ea"/>
                <a:cs typeface="+mj-cs"/>
              </a:rPr>
              <a:t>:</a:t>
            </a:r>
            <a:endParaRPr lang="en-US" b="1" dirty="0" smtClean="0">
              <a:solidFill>
                <a:srgbClr val="FF0000"/>
              </a:solidFill>
            </a:endParaRPr>
          </a:p>
          <a:p>
            <a:pPr marL="0" lvl="0" indent="0">
              <a:buClr>
                <a:prstClr val="white"/>
              </a:buClr>
              <a:buNone/>
            </a:pPr>
            <a:r>
              <a:rPr lang="cs-CZ" b="1" dirty="0">
                <a:solidFill>
                  <a:prstClr val="white"/>
                </a:solidFill>
              </a:rPr>
              <a:t> </a:t>
            </a:r>
            <a:endParaRPr lang="en-US" b="1" dirty="0">
              <a:solidFill>
                <a:prstClr val="white"/>
              </a:solidFill>
            </a:endParaRPr>
          </a:p>
          <a:p>
            <a:pPr lvl="1">
              <a:buClr>
                <a:prstClr val="white"/>
              </a:buClr>
              <a:buFont typeface="Wingdings" panose="05000000000000000000" pitchFamily="2" charset="2"/>
              <a:buChar char="q"/>
            </a:pPr>
            <a:r>
              <a:rPr lang="en-US" sz="2000" b="1" dirty="0">
                <a:solidFill>
                  <a:prstClr val="white"/>
                </a:solidFill>
              </a:rPr>
              <a:t>Chapter 1-6</a:t>
            </a:r>
            <a:r>
              <a:rPr lang="en-US" sz="2000" dirty="0">
                <a:solidFill>
                  <a:prstClr val="white"/>
                </a:solidFill>
              </a:rPr>
              <a:t>	</a:t>
            </a:r>
            <a:r>
              <a:rPr lang="en-US" sz="2000" b="1" dirty="0">
                <a:solidFill>
                  <a:prstClr val="white"/>
                </a:solidFill>
              </a:rPr>
              <a:t>	Introduction (</a:t>
            </a:r>
            <a:r>
              <a:rPr lang="en-US" sz="2000" dirty="0">
                <a:solidFill>
                  <a:prstClr val="white"/>
                </a:solidFill>
              </a:rPr>
              <a:t>generic information</a:t>
            </a:r>
            <a:r>
              <a:rPr lang="en-US" sz="2000" dirty="0" smtClean="0">
                <a:solidFill>
                  <a:prstClr val="white"/>
                </a:solidFill>
              </a:rPr>
              <a:t>)</a:t>
            </a:r>
            <a:endParaRPr lang="cs-CZ" sz="2000" dirty="0" smtClean="0">
              <a:solidFill>
                <a:prstClr val="white"/>
              </a:solidFill>
            </a:endParaRPr>
          </a:p>
          <a:p>
            <a:pPr marL="457200" lvl="1" indent="0">
              <a:buClr>
                <a:prstClr val="white"/>
              </a:buClr>
              <a:buNone/>
            </a:pPr>
            <a:r>
              <a:rPr lang="en-US" sz="800" dirty="0" smtClean="0">
                <a:solidFill>
                  <a:prstClr val="white"/>
                </a:solidFill>
              </a:rPr>
              <a:t> </a:t>
            </a:r>
          </a:p>
          <a:p>
            <a:pPr lvl="1">
              <a:buClr>
                <a:prstClr val="white"/>
              </a:buClr>
              <a:buFont typeface="Wingdings" panose="05000000000000000000" pitchFamily="2" charset="2"/>
              <a:buChar char="q"/>
            </a:pPr>
            <a:r>
              <a:rPr lang="en-US" sz="2000" b="1" dirty="0" smtClean="0">
                <a:solidFill>
                  <a:srgbClr val="FFFF00"/>
                </a:solidFill>
              </a:rPr>
              <a:t>Appendix A</a:t>
            </a:r>
            <a:r>
              <a:rPr lang="en-US" sz="2000" dirty="0" smtClean="0">
                <a:solidFill>
                  <a:srgbClr val="FFFF00"/>
                </a:solidFill>
              </a:rPr>
              <a:t>		</a:t>
            </a:r>
            <a:r>
              <a:rPr lang="en-US" sz="2000" b="1" dirty="0" smtClean="0">
                <a:solidFill>
                  <a:srgbClr val="FFFF00"/>
                </a:solidFill>
              </a:rPr>
              <a:t>Financial a Commercial Issues</a:t>
            </a:r>
            <a:endParaRPr lang="cs-CZ" sz="2000" b="1" dirty="0" smtClean="0">
              <a:solidFill>
                <a:srgbClr val="FFFF00"/>
              </a:solidFill>
            </a:endParaRPr>
          </a:p>
          <a:p>
            <a:pPr marL="457200" lvl="1" indent="0">
              <a:buClr>
                <a:prstClr val="white"/>
              </a:buClr>
              <a:buNone/>
            </a:pPr>
            <a:endParaRPr lang="en-US" sz="800" dirty="0">
              <a:solidFill>
                <a:srgbClr val="FFFF00"/>
              </a:solidFill>
            </a:endParaRPr>
          </a:p>
          <a:p>
            <a:pPr lvl="1">
              <a:buClr>
                <a:prstClr val="white"/>
              </a:buClr>
              <a:buFont typeface="Wingdings" panose="05000000000000000000" pitchFamily="2" charset="2"/>
              <a:buChar char="q"/>
            </a:pPr>
            <a:r>
              <a:rPr lang="en-US" sz="2000" b="1" dirty="0">
                <a:solidFill>
                  <a:srgbClr val="FFFF00"/>
                </a:solidFill>
              </a:rPr>
              <a:t>Appendix B</a:t>
            </a:r>
            <a:r>
              <a:rPr lang="en-US" sz="2000" dirty="0">
                <a:solidFill>
                  <a:srgbClr val="FFFF00"/>
                </a:solidFill>
              </a:rPr>
              <a:t>		</a:t>
            </a:r>
            <a:r>
              <a:rPr lang="en-US" sz="2000" b="1" dirty="0">
                <a:solidFill>
                  <a:srgbClr val="FFFF00"/>
                </a:solidFill>
              </a:rPr>
              <a:t>Plant Description </a:t>
            </a:r>
            <a:endParaRPr lang="en-US" sz="2000" dirty="0">
              <a:solidFill>
                <a:srgbClr val="FFFF00"/>
              </a:solidFill>
            </a:endParaRPr>
          </a:p>
          <a:p>
            <a:pPr lvl="1">
              <a:buClr>
                <a:prstClr val="white"/>
              </a:buClr>
              <a:buFont typeface="Wingdings" panose="05000000000000000000" pitchFamily="2" charset="2"/>
              <a:buChar char="q"/>
            </a:pPr>
            <a:r>
              <a:rPr lang="en-US" sz="2000" b="1" dirty="0">
                <a:solidFill>
                  <a:srgbClr val="FFFF00"/>
                </a:solidFill>
              </a:rPr>
              <a:t>Appendix C</a:t>
            </a:r>
            <a:r>
              <a:rPr lang="en-US" sz="2000" dirty="0">
                <a:solidFill>
                  <a:srgbClr val="FFFF00"/>
                </a:solidFill>
              </a:rPr>
              <a:t>		</a:t>
            </a:r>
            <a:r>
              <a:rPr lang="en-US" sz="2000" b="1" dirty="0">
                <a:solidFill>
                  <a:srgbClr val="FFFF00"/>
                </a:solidFill>
              </a:rPr>
              <a:t>Plant Data </a:t>
            </a:r>
          </a:p>
          <a:p>
            <a:pPr lvl="1">
              <a:buClr>
                <a:prstClr val="white"/>
              </a:buClr>
              <a:buFont typeface="Wingdings" panose="05000000000000000000" pitchFamily="2" charset="2"/>
              <a:buChar char="q"/>
            </a:pPr>
            <a:r>
              <a:rPr lang="en-US" sz="2000" b="1" dirty="0">
                <a:solidFill>
                  <a:srgbClr val="FFFF00"/>
                </a:solidFill>
              </a:rPr>
              <a:t>Appendix D, E</a:t>
            </a:r>
            <a:r>
              <a:rPr lang="en-US" sz="2000" dirty="0">
                <a:solidFill>
                  <a:srgbClr val="FFFF00"/>
                </a:solidFill>
              </a:rPr>
              <a:t>	</a:t>
            </a:r>
            <a:r>
              <a:rPr lang="en-US" sz="2000" b="1" dirty="0">
                <a:solidFill>
                  <a:srgbClr val="FFFF00"/>
                </a:solidFill>
              </a:rPr>
              <a:t>Drawings</a:t>
            </a:r>
            <a:endParaRPr lang="en-US" b="1" dirty="0" smtClean="0">
              <a:solidFill>
                <a:srgbClr val="FFFF00"/>
              </a:solidFill>
            </a:endParaRPr>
          </a:p>
        </p:txBody>
      </p:sp>
    </p:spTree>
    <p:extLst>
      <p:ext uri="{BB962C8B-B14F-4D97-AF65-F5344CB8AC3E}">
        <p14:creationId xmlns:p14="http://schemas.microsoft.com/office/powerpoint/2010/main" val="4223369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Potenciální dodavatelé NJZ a jejich projekty</a:t>
            </a:r>
            <a:endParaRPr lang="cs-CZ" dirty="0"/>
          </a:p>
        </p:txBody>
      </p:sp>
      <p:graphicFrame>
        <p:nvGraphicFramePr>
          <p:cNvPr id="2" name="Tabulka 1"/>
          <p:cNvGraphicFramePr>
            <a:graphicFrameLocks noGrp="1"/>
          </p:cNvGraphicFramePr>
          <p:nvPr>
            <p:extLst/>
          </p:nvPr>
        </p:nvGraphicFramePr>
        <p:xfrm>
          <a:off x="687246" y="1723894"/>
          <a:ext cx="10561793" cy="4936543"/>
        </p:xfrm>
        <a:graphic>
          <a:graphicData uri="http://schemas.openxmlformats.org/drawingml/2006/table">
            <a:tbl>
              <a:tblPr firstRow="1" bandRow="1">
                <a:tableStyleId>{5C22544A-7EE6-4342-B048-85BDC9FD1C3A}</a:tableStyleId>
              </a:tblPr>
              <a:tblGrid>
                <a:gridCol w="3993854"/>
                <a:gridCol w="3049279"/>
                <a:gridCol w="3518660"/>
              </a:tblGrid>
              <a:tr h="358234">
                <a:tc>
                  <a:txBody>
                    <a:bodyPr/>
                    <a:lstStyle/>
                    <a:p>
                      <a:r>
                        <a:rPr lang="en-US" noProof="0" dirty="0" smtClean="0"/>
                        <a:t>Company</a:t>
                      </a:r>
                      <a:endParaRPr lang="en-US" noProof="0" dirty="0"/>
                    </a:p>
                  </a:txBody>
                  <a:tcPr marL="121920" marR="121920"/>
                </a:tc>
                <a:tc>
                  <a:txBody>
                    <a:bodyPr/>
                    <a:lstStyle/>
                    <a:p>
                      <a:r>
                        <a:rPr lang="cs-CZ" dirty="0" smtClean="0"/>
                        <a:t>Type/Technology</a:t>
                      </a:r>
                      <a:endParaRPr lang="cs-CZ" dirty="0"/>
                    </a:p>
                  </a:txBody>
                  <a:tcPr marL="121920" marR="121920"/>
                </a:tc>
                <a:tc>
                  <a:txBody>
                    <a:bodyPr/>
                    <a:lstStyle/>
                    <a:p>
                      <a:r>
                        <a:rPr lang="cs-CZ" dirty="0" smtClean="0"/>
                        <a:t>Logo</a:t>
                      </a:r>
                      <a:endParaRPr lang="cs-CZ" dirty="0"/>
                    </a:p>
                  </a:txBody>
                  <a:tcPr marL="121920" marR="121920"/>
                </a:tc>
              </a:tr>
              <a:tr h="626909">
                <a:tc>
                  <a:txBody>
                    <a:bodyPr/>
                    <a:lstStyle/>
                    <a:p>
                      <a:r>
                        <a:rPr lang="en-US" noProof="0" dirty="0" smtClean="0"/>
                        <a:t>AREVA NP, EDF - France</a:t>
                      </a:r>
                    </a:p>
                  </a:txBody>
                  <a:tcPr marL="121920" marR="121920"/>
                </a:tc>
                <a:tc>
                  <a:txBody>
                    <a:bodyPr/>
                    <a:lstStyle/>
                    <a:p>
                      <a:r>
                        <a:rPr lang="cs-CZ" dirty="0" smtClean="0"/>
                        <a:t>EPR</a:t>
                      </a:r>
                    </a:p>
                    <a:p>
                      <a:endParaRPr lang="cs-CZ" dirty="0"/>
                    </a:p>
                  </a:txBody>
                  <a:tcPr marL="121920" marR="121920"/>
                </a:tc>
                <a:tc>
                  <a:txBody>
                    <a:bodyPr/>
                    <a:lstStyle/>
                    <a:p>
                      <a:pPr algn="ctr"/>
                      <a:endParaRPr lang="cs-CZ" dirty="0"/>
                    </a:p>
                  </a:txBody>
                  <a:tcPr marL="121920" marR="121920"/>
                </a:tc>
              </a:tr>
              <a:tr h="358234">
                <a:tc rowSpan="3">
                  <a:txBody>
                    <a:bodyPr/>
                    <a:lstStyle/>
                    <a:p>
                      <a:r>
                        <a:rPr lang="en-US" noProof="0" dirty="0" smtClean="0"/>
                        <a:t>ROSATOM - Russia</a:t>
                      </a:r>
                      <a:endParaRPr lang="en-US" noProof="0" dirty="0"/>
                    </a:p>
                  </a:txBody>
                  <a:tcPr marL="121920" marR="121920"/>
                </a:tc>
                <a:tc>
                  <a:txBody>
                    <a:bodyPr/>
                    <a:lstStyle/>
                    <a:p>
                      <a:r>
                        <a:rPr lang="cs-CZ" dirty="0" smtClean="0"/>
                        <a:t>MIR 1200</a:t>
                      </a:r>
                    </a:p>
                  </a:txBody>
                  <a:tcPr marL="121920" marR="121920"/>
                </a:tc>
                <a:tc>
                  <a:txBody>
                    <a:bodyPr/>
                    <a:lstStyle/>
                    <a:p>
                      <a:endParaRPr lang="cs-CZ" dirty="0"/>
                    </a:p>
                  </a:txBody>
                  <a:tcPr marL="121920" marR="121920"/>
                </a:tc>
              </a:tr>
              <a:tr h="358234">
                <a:tc vMerge="1">
                  <a:txBody>
                    <a:bodyPr/>
                    <a:lstStyle/>
                    <a:p>
                      <a:endParaRPr lang="cs-CZ" dirty="0"/>
                    </a:p>
                  </a:txBody>
                  <a:tcPr/>
                </a:tc>
                <a:tc>
                  <a:txBody>
                    <a:bodyPr/>
                    <a:lstStyle/>
                    <a:p>
                      <a:r>
                        <a:rPr lang="cs-CZ" dirty="0" smtClean="0"/>
                        <a:t>TOI</a:t>
                      </a:r>
                    </a:p>
                  </a:txBody>
                  <a:tcPr marL="121920" marR="121920"/>
                </a:tc>
                <a:tc>
                  <a:txBody>
                    <a:bodyPr/>
                    <a:lstStyle/>
                    <a:p>
                      <a:endParaRPr lang="cs-CZ" dirty="0"/>
                    </a:p>
                  </a:txBody>
                  <a:tcPr marL="121920" marR="121920"/>
                </a:tc>
              </a:tr>
              <a:tr h="358234">
                <a:tc vMerge="1">
                  <a:txBody>
                    <a:bodyPr/>
                    <a:lstStyle/>
                    <a:p>
                      <a:endParaRPr lang="cs-CZ" dirty="0"/>
                    </a:p>
                  </a:txBody>
                  <a:tcPr/>
                </a:tc>
                <a:tc>
                  <a:txBody>
                    <a:bodyPr/>
                    <a:lstStyle/>
                    <a:p>
                      <a:r>
                        <a:rPr lang="cs-CZ" dirty="0" smtClean="0"/>
                        <a:t>VVER 1500</a:t>
                      </a:r>
                    </a:p>
                  </a:txBody>
                  <a:tcPr marL="121920" marR="121920"/>
                </a:tc>
                <a:tc>
                  <a:txBody>
                    <a:bodyPr/>
                    <a:lstStyle/>
                    <a:p>
                      <a:endParaRPr lang="cs-CZ" dirty="0"/>
                    </a:p>
                  </a:txBody>
                  <a:tcPr marL="121920" marR="121920"/>
                </a:tc>
              </a:tr>
              <a:tr h="840558">
                <a:tc>
                  <a:txBody>
                    <a:bodyPr/>
                    <a:lstStyle/>
                    <a:p>
                      <a:r>
                        <a:rPr lang="en-US" noProof="0" dirty="0" smtClean="0"/>
                        <a:t>WESTINGHOUSE ELECTRIC COMPANY</a:t>
                      </a:r>
                      <a:r>
                        <a:rPr lang="en-US" baseline="0" noProof="0" dirty="0" smtClean="0"/>
                        <a:t> Japan/USA</a:t>
                      </a:r>
                      <a:endParaRPr lang="en-US" noProof="0" dirty="0"/>
                    </a:p>
                  </a:txBody>
                  <a:tcPr marL="121920" marR="121920"/>
                </a:tc>
                <a:tc>
                  <a:txBody>
                    <a:bodyPr/>
                    <a:lstStyle/>
                    <a:p>
                      <a:r>
                        <a:rPr lang="cs-CZ" dirty="0" smtClean="0"/>
                        <a:t>AP1000</a:t>
                      </a:r>
                    </a:p>
                    <a:p>
                      <a:endParaRPr lang="cs-CZ" dirty="0"/>
                    </a:p>
                  </a:txBody>
                  <a:tcPr marL="121920" marR="121920"/>
                </a:tc>
                <a:tc>
                  <a:txBody>
                    <a:bodyPr/>
                    <a:lstStyle/>
                    <a:p>
                      <a:endParaRPr lang="cs-CZ" dirty="0"/>
                    </a:p>
                  </a:txBody>
                  <a:tcPr marL="121920" marR="121920"/>
                </a:tc>
              </a:tr>
              <a:tr h="895585">
                <a:tc>
                  <a:txBody>
                    <a:bodyPr/>
                    <a:lstStyle/>
                    <a:p>
                      <a:r>
                        <a:rPr lang="en-US" noProof="0" dirty="0" smtClean="0"/>
                        <a:t>MITSUBISHI HEAVY INDUSTRIES, LTD  - Japan</a:t>
                      </a:r>
                    </a:p>
                  </a:txBody>
                  <a:tcPr marL="121920" marR="121920"/>
                </a:tc>
                <a:tc>
                  <a:txBody>
                    <a:bodyPr/>
                    <a:lstStyle/>
                    <a:p>
                      <a:r>
                        <a:rPr lang="cs-CZ" dirty="0" smtClean="0"/>
                        <a:t>EUAPWR1700</a:t>
                      </a:r>
                    </a:p>
                    <a:p>
                      <a:endParaRPr lang="cs-CZ" dirty="0"/>
                    </a:p>
                  </a:txBody>
                  <a:tcPr marL="121920" marR="121920"/>
                </a:tc>
                <a:tc>
                  <a:txBody>
                    <a:bodyPr/>
                    <a:lstStyle/>
                    <a:p>
                      <a:endParaRPr lang="cs-CZ" dirty="0"/>
                    </a:p>
                  </a:txBody>
                  <a:tcPr marL="121920" marR="121920"/>
                </a:tc>
              </a:tr>
              <a:tr h="358234">
                <a:tc>
                  <a:txBody>
                    <a:bodyPr/>
                    <a:lstStyle/>
                    <a:p>
                      <a:pPr algn="l"/>
                      <a:r>
                        <a:rPr lang="en-US" noProof="0" dirty="0" smtClean="0"/>
                        <a:t>ATMEA, France</a:t>
                      </a:r>
                      <a:r>
                        <a:rPr lang="en-US" baseline="0" noProof="0" dirty="0" smtClean="0"/>
                        <a:t> + </a:t>
                      </a:r>
                      <a:r>
                        <a:rPr lang="en-US" noProof="0" dirty="0" smtClean="0"/>
                        <a:t>Japan</a:t>
                      </a:r>
                    </a:p>
                  </a:txBody>
                  <a:tcPr marL="121920" marR="121920"/>
                </a:tc>
                <a:tc>
                  <a:txBody>
                    <a:bodyPr/>
                    <a:lstStyle/>
                    <a:p>
                      <a:r>
                        <a:rPr lang="cs-CZ" dirty="0" smtClean="0"/>
                        <a:t>ATMEA1</a:t>
                      </a:r>
                    </a:p>
                  </a:txBody>
                  <a:tcPr marL="121920" marR="121920"/>
                </a:tc>
                <a:tc>
                  <a:txBody>
                    <a:bodyPr/>
                    <a:lstStyle/>
                    <a:p>
                      <a:endParaRPr lang="cs-CZ" dirty="0"/>
                    </a:p>
                  </a:txBody>
                  <a:tcPr marL="121920" marR="121920"/>
                </a:tc>
              </a:tr>
              <a:tr h="358234">
                <a:tc rowSpan="2">
                  <a:txBody>
                    <a:bodyPr/>
                    <a:lstStyle/>
                    <a:p>
                      <a:pPr algn="l"/>
                      <a:r>
                        <a:rPr lang="en-US" sz="1800" kern="1200" noProof="0" dirty="0" smtClean="0">
                          <a:solidFill>
                            <a:schemeClr val="dk1"/>
                          </a:solidFill>
                          <a:latin typeface="+mn-lt"/>
                          <a:ea typeface="+mn-ea"/>
                          <a:cs typeface="+mn-cs"/>
                        </a:rPr>
                        <a:t>KEPCO, KHNP</a:t>
                      </a:r>
                      <a:r>
                        <a:rPr lang="en-US" sz="1800" kern="1200" baseline="0" noProof="0" dirty="0" smtClean="0">
                          <a:solidFill>
                            <a:schemeClr val="dk1"/>
                          </a:solidFill>
                          <a:latin typeface="+mn-lt"/>
                          <a:ea typeface="+mn-ea"/>
                          <a:cs typeface="+mn-cs"/>
                        </a:rPr>
                        <a:t> (</a:t>
                      </a:r>
                      <a:r>
                        <a:rPr lang="en-US" sz="1800" kern="1200" noProof="0" dirty="0" smtClean="0">
                          <a:solidFill>
                            <a:schemeClr val="dk1"/>
                          </a:solidFill>
                          <a:latin typeface="+mn-lt"/>
                          <a:ea typeface="+mn-ea"/>
                          <a:cs typeface="+mn-cs"/>
                        </a:rPr>
                        <a:t>Korea Hydro Nuclear Power)</a:t>
                      </a:r>
                    </a:p>
                  </a:txBody>
                  <a:tcPr marL="121920" marR="121920"/>
                </a:tc>
                <a:tc>
                  <a:txBody>
                    <a:bodyPr/>
                    <a:lstStyle/>
                    <a:p>
                      <a:r>
                        <a:rPr lang="cs-CZ" dirty="0" smtClean="0"/>
                        <a:t>APR1400</a:t>
                      </a:r>
                    </a:p>
                  </a:txBody>
                  <a:tcPr marL="121920" marR="121920"/>
                </a:tc>
                <a:tc>
                  <a:txBody>
                    <a:bodyPr/>
                    <a:lstStyle/>
                    <a:p>
                      <a:endParaRPr lang="cs-CZ" dirty="0"/>
                    </a:p>
                  </a:txBody>
                  <a:tcPr marL="121920" marR="121920"/>
                </a:tc>
              </a:tr>
              <a:tr h="358234">
                <a:tc vMerge="1">
                  <a:txBody>
                    <a:bodyPr/>
                    <a:lstStyle/>
                    <a:p>
                      <a:pPr algn="ctr"/>
                      <a:endParaRPr lang="cs-CZ" dirty="0" smtClean="0"/>
                    </a:p>
                  </a:txBody>
                  <a:tcPr/>
                </a:tc>
                <a:tc>
                  <a:txBody>
                    <a:bodyPr/>
                    <a:lstStyle/>
                    <a:p>
                      <a:r>
                        <a:rPr lang="cs-CZ" dirty="0" smtClean="0"/>
                        <a:t>APR1000+</a:t>
                      </a:r>
                    </a:p>
                  </a:txBody>
                  <a:tcPr marL="121920" marR="121920"/>
                </a:tc>
                <a:tc>
                  <a:txBody>
                    <a:bodyPr/>
                    <a:lstStyle/>
                    <a:p>
                      <a:endParaRPr lang="cs-CZ" dirty="0"/>
                    </a:p>
                  </a:txBody>
                  <a:tcPr marL="121920" marR="121920"/>
                </a:tc>
              </a:tr>
            </a:tbl>
          </a:graphicData>
        </a:graphic>
      </p:graphicFrame>
      <p:pic>
        <p:nvPicPr>
          <p:cNvPr id="4" name="그림 4" descr="S_12.jpg"/>
          <p:cNvPicPr/>
          <p:nvPr/>
        </p:nvPicPr>
        <p:blipFill>
          <a:blip r:embed="rId3" cstate="print"/>
          <a:stretch>
            <a:fillRect/>
          </a:stretch>
        </p:blipFill>
        <p:spPr>
          <a:xfrm>
            <a:off x="8598912" y="6066397"/>
            <a:ext cx="1054715" cy="734061"/>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888" y="5427421"/>
            <a:ext cx="1768764" cy="573653"/>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8775" y="2898449"/>
            <a:ext cx="754995" cy="710207"/>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1191" y="3878493"/>
            <a:ext cx="1710161" cy="750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3521" y="4857668"/>
            <a:ext cx="2525499" cy="49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27909" y="2112957"/>
            <a:ext cx="1396729" cy="63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684212" y="361910"/>
            <a:ext cx="10561793" cy="584775"/>
          </a:xfrm>
          <a:prstGeom prst="rect">
            <a:avLst/>
          </a:prstGeom>
        </p:spPr>
        <p:txBody>
          <a:bodyPr wrap="square">
            <a:spAutoFit/>
          </a:bodyPr>
          <a:lstStyle/>
          <a:p>
            <a:pPr algn="ctr"/>
            <a:r>
              <a:rPr lang="en-US" sz="3200" b="1" dirty="0" smtClean="0">
                <a:solidFill>
                  <a:srgbClr val="000099"/>
                </a:solidFill>
              </a:rPr>
              <a:t>10 potential suppliers were approached </a:t>
            </a:r>
            <a:endParaRPr lang="en-US" sz="3200" b="1" dirty="0">
              <a:solidFill>
                <a:srgbClr val="000099"/>
              </a:solidFill>
            </a:endParaRPr>
          </a:p>
        </p:txBody>
      </p:sp>
      <p:sp>
        <p:nvSpPr>
          <p:cNvPr id="7" name="TextovéPole 6"/>
          <p:cNvSpPr txBox="1"/>
          <p:nvPr/>
        </p:nvSpPr>
        <p:spPr>
          <a:xfrm>
            <a:off x="457200" y="1216522"/>
            <a:ext cx="11526253" cy="400110"/>
          </a:xfrm>
          <a:prstGeom prst="rect">
            <a:avLst/>
          </a:prstGeom>
          <a:noFill/>
        </p:spPr>
        <p:txBody>
          <a:bodyPr wrap="square" rtlCol="0">
            <a:spAutoFit/>
          </a:bodyPr>
          <a:lstStyle/>
          <a:p>
            <a:pPr defTabSz="457200">
              <a:spcBef>
                <a:spcPct val="20000"/>
              </a:spcBef>
              <a:spcAft>
                <a:spcPts val="600"/>
              </a:spcAft>
              <a:buClr>
                <a:prstClr val="white"/>
              </a:buClr>
              <a:buSzPct val="80000"/>
            </a:pPr>
            <a:r>
              <a:rPr lang="en-GB" sz="2000" b="1" dirty="0" smtClean="0">
                <a:solidFill>
                  <a:prstClr val="white"/>
                </a:solidFill>
              </a:rPr>
              <a:t>AREVA, </a:t>
            </a:r>
            <a:r>
              <a:rPr lang="cs-CZ" sz="2000" b="1" dirty="0" smtClean="0">
                <a:solidFill>
                  <a:prstClr val="white"/>
                </a:solidFill>
              </a:rPr>
              <a:t>ATMEA, CGN, CNNC, KHNP, KEPCO, MHI, ROSATOM, SNPTC and </a:t>
            </a:r>
            <a:r>
              <a:rPr lang="en-GB" sz="2000" b="1" dirty="0" smtClean="0">
                <a:solidFill>
                  <a:prstClr val="white"/>
                </a:solidFill>
              </a:rPr>
              <a:t>WESTINGHOUSE.</a:t>
            </a:r>
            <a:endParaRPr lang="en-GB" sz="2000" b="1" dirty="0">
              <a:solidFill>
                <a:prstClr val="white"/>
              </a:solidFill>
            </a:endParaRPr>
          </a:p>
        </p:txBody>
      </p:sp>
    </p:spTree>
    <p:extLst>
      <p:ext uri="{BB962C8B-B14F-4D97-AF65-F5344CB8AC3E}">
        <p14:creationId xmlns:p14="http://schemas.microsoft.com/office/powerpoint/2010/main" val="1039820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6823" y="446088"/>
            <a:ext cx="10856890" cy="1060740"/>
          </a:xfrm>
        </p:spPr>
        <p:txBody>
          <a:bodyPr>
            <a:normAutofit/>
          </a:bodyPr>
          <a:lstStyle/>
          <a:p>
            <a:pPr algn="ctr"/>
            <a:r>
              <a:rPr lang="en-US" sz="3200" b="1" dirty="0">
                <a:solidFill>
                  <a:srgbClr val="000099"/>
                </a:solidFill>
              </a:rPr>
              <a:t>State Energy </a:t>
            </a:r>
            <a:r>
              <a:rPr lang="en-US" sz="3200" b="1" dirty="0" smtClean="0">
                <a:solidFill>
                  <a:srgbClr val="000099"/>
                </a:solidFill>
              </a:rPr>
              <a:t>Policy</a:t>
            </a:r>
            <a:r>
              <a:rPr lang="cs-CZ" sz="3200" b="1" dirty="0" smtClean="0">
                <a:solidFill>
                  <a:srgbClr val="000099"/>
                </a:solidFill>
              </a:rPr>
              <a:t> (SEP)</a:t>
            </a:r>
            <a:endParaRPr lang="en-GB" sz="3200" b="1" dirty="0">
              <a:solidFill>
                <a:srgbClr val="000099"/>
              </a:solidFill>
            </a:endParaRPr>
          </a:p>
        </p:txBody>
      </p:sp>
      <p:sp>
        <p:nvSpPr>
          <p:cNvPr id="3" name="Zástupný symbol pro text 2"/>
          <p:cNvSpPr>
            <a:spLocks noGrp="1"/>
          </p:cNvSpPr>
          <p:nvPr>
            <p:ph type="body" sz="quarter" idx="10"/>
          </p:nvPr>
        </p:nvSpPr>
        <p:spPr>
          <a:xfrm>
            <a:off x="709830" y="1506828"/>
            <a:ext cx="11169131" cy="4918686"/>
          </a:xfrm>
        </p:spPr>
        <p:txBody>
          <a:bodyPr>
            <a:normAutofit/>
          </a:bodyPr>
          <a:lstStyle/>
          <a:p>
            <a:pPr algn="just">
              <a:buFont typeface="Wingdings" panose="05000000000000000000" pitchFamily="2" charset="2"/>
              <a:buChar char="q"/>
            </a:pPr>
            <a:r>
              <a:rPr lang="en-GB" b="1" dirty="0" smtClean="0">
                <a:solidFill>
                  <a:schemeClr val="tx1"/>
                </a:solidFill>
              </a:rPr>
              <a:t>State energy policy is a strategic document which includes state objectives in using energy in line with the principles of the </a:t>
            </a:r>
            <a:r>
              <a:rPr lang="en-GB" b="1" u="sng" dirty="0" smtClean="0">
                <a:solidFill>
                  <a:schemeClr val="tx1"/>
                </a:solidFill>
              </a:rPr>
              <a:t>energy security</a:t>
            </a:r>
            <a:r>
              <a:rPr lang="en-GB" b="1" dirty="0" smtClean="0">
                <a:solidFill>
                  <a:schemeClr val="tx1"/>
                </a:solidFill>
              </a:rPr>
              <a:t>, </a:t>
            </a:r>
            <a:r>
              <a:rPr lang="en-GB" b="1" u="sng" dirty="0" smtClean="0">
                <a:solidFill>
                  <a:schemeClr val="tx1"/>
                </a:solidFill>
              </a:rPr>
              <a:t>sustainable development</a:t>
            </a:r>
            <a:r>
              <a:rPr lang="en-GB" b="1" dirty="0" smtClean="0">
                <a:solidFill>
                  <a:schemeClr val="tx1"/>
                </a:solidFill>
              </a:rPr>
              <a:t>, </a:t>
            </a:r>
            <a:r>
              <a:rPr lang="en-GB" b="1" u="sng" dirty="0" smtClean="0">
                <a:solidFill>
                  <a:schemeClr val="tx1"/>
                </a:solidFill>
              </a:rPr>
              <a:t>environment protection</a:t>
            </a:r>
            <a:r>
              <a:rPr lang="en-GB" b="1" dirty="0" smtClean="0">
                <a:solidFill>
                  <a:schemeClr val="tx1"/>
                </a:solidFill>
              </a:rPr>
              <a:t> and decarbonisation, competitiveness of the economy and acceptability for the public</a:t>
            </a:r>
            <a:r>
              <a:rPr lang="cs-CZ" b="1" dirty="0" smtClean="0">
                <a:solidFill>
                  <a:schemeClr val="tx1"/>
                </a:solidFill>
              </a:rPr>
              <a:t>.</a:t>
            </a:r>
            <a:endParaRPr lang="en-GB" b="1" dirty="0" smtClean="0">
              <a:solidFill>
                <a:schemeClr val="tx1"/>
              </a:solidFill>
            </a:endParaRPr>
          </a:p>
          <a:p>
            <a:pPr marL="0" indent="0" algn="just">
              <a:buNone/>
            </a:pPr>
            <a:endParaRPr lang="en-GB" b="1" dirty="0" smtClean="0">
              <a:solidFill>
                <a:schemeClr val="tx1"/>
              </a:solidFill>
            </a:endParaRPr>
          </a:p>
          <a:p>
            <a:pPr algn="just">
              <a:buFont typeface="Wingdings" panose="05000000000000000000" pitchFamily="2" charset="2"/>
              <a:buChar char="q"/>
            </a:pPr>
            <a:r>
              <a:rPr lang="en-US" b="1" dirty="0" smtClean="0">
                <a:solidFill>
                  <a:schemeClr val="tx1"/>
                </a:solidFill>
              </a:rPr>
              <a:t>The current SEP was approved by the Government in May 2015 and presented to the parliament for information. It was adopted for a period of 25 years. </a:t>
            </a:r>
          </a:p>
          <a:p>
            <a:pPr marL="0" indent="0" algn="just">
              <a:buNone/>
            </a:pPr>
            <a:endParaRPr lang="en-US" b="1" dirty="0" smtClean="0">
              <a:solidFill>
                <a:schemeClr val="tx1"/>
              </a:solidFill>
            </a:endParaRPr>
          </a:p>
          <a:p>
            <a:pPr algn="just">
              <a:buFont typeface="Wingdings" panose="05000000000000000000" pitchFamily="2" charset="2"/>
              <a:buChar char="q"/>
            </a:pPr>
            <a:r>
              <a:rPr lang="en-GB" b="1" u="sng" dirty="0" smtClean="0">
                <a:solidFill>
                  <a:schemeClr val="tx1"/>
                </a:solidFill>
              </a:rPr>
              <a:t>SEP is b</a:t>
            </a:r>
            <a:r>
              <a:rPr lang="cs-CZ" b="1" u="sng" dirty="0" smtClean="0">
                <a:solidFill>
                  <a:schemeClr val="tx1"/>
                </a:solidFill>
              </a:rPr>
              <a:t>i</a:t>
            </a:r>
            <a:r>
              <a:rPr lang="en-GB" b="1" u="sng" dirty="0" err="1" smtClean="0">
                <a:solidFill>
                  <a:schemeClr val="tx1"/>
                </a:solidFill>
              </a:rPr>
              <a:t>nding</a:t>
            </a:r>
            <a:r>
              <a:rPr lang="en-GB" b="1" u="sng" dirty="0" smtClean="0">
                <a:solidFill>
                  <a:schemeClr val="tx1"/>
                </a:solidFill>
              </a:rPr>
              <a:t> for the state administration</a:t>
            </a:r>
            <a:r>
              <a:rPr lang="en-GB" b="1" dirty="0" smtClean="0">
                <a:solidFill>
                  <a:schemeClr val="tx1"/>
                </a:solidFill>
              </a:rPr>
              <a:t>. </a:t>
            </a:r>
          </a:p>
          <a:p>
            <a:pPr marL="0" indent="0" algn="just">
              <a:buNone/>
            </a:pPr>
            <a:endParaRPr lang="en-GB" b="1" dirty="0" smtClean="0">
              <a:solidFill>
                <a:schemeClr val="tx1"/>
              </a:solidFill>
            </a:endParaRPr>
          </a:p>
          <a:p>
            <a:pPr algn="just">
              <a:buFont typeface="Wingdings" panose="05000000000000000000" pitchFamily="2" charset="2"/>
              <a:buChar char="q"/>
            </a:pPr>
            <a:r>
              <a:rPr lang="en-GB" b="1" dirty="0" smtClean="0">
                <a:solidFill>
                  <a:schemeClr val="tx1"/>
                </a:solidFill>
              </a:rPr>
              <a:t>SEP is also one of the inputs for preparing regional development plans and policies</a:t>
            </a:r>
            <a:r>
              <a:rPr lang="cs-CZ" b="1" dirty="0" smtClean="0">
                <a:solidFill>
                  <a:schemeClr val="tx1"/>
                </a:solidFill>
              </a:rPr>
              <a:t> </a:t>
            </a:r>
            <a:r>
              <a:rPr lang="cs-CZ" b="1" dirty="0">
                <a:solidFill>
                  <a:srgbClr val="C00000"/>
                </a:solidFill>
              </a:rPr>
              <a:t>☻</a:t>
            </a:r>
            <a:endParaRPr lang="en-GB" b="1" dirty="0">
              <a:solidFill>
                <a:srgbClr val="C00000"/>
              </a:solidFill>
            </a:endParaRPr>
          </a:p>
        </p:txBody>
      </p:sp>
    </p:spTree>
    <p:extLst>
      <p:ext uri="{BB962C8B-B14F-4D97-AF65-F5344CB8AC3E}">
        <p14:creationId xmlns:p14="http://schemas.microsoft.com/office/powerpoint/2010/main" val="34184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nvPr>
        </p:nvGraphicFramePr>
        <p:xfrm>
          <a:off x="726142" y="1797094"/>
          <a:ext cx="10466979" cy="3090145"/>
        </p:xfrm>
        <a:graphic>
          <a:graphicData uri="http://schemas.openxmlformats.org/drawingml/2006/table">
            <a:tbl>
              <a:tblPr firstRow="1" bandRow="1">
                <a:tableStyleId>{5C22544A-7EE6-4342-B048-85BDC9FD1C3A}</a:tableStyleId>
              </a:tblPr>
              <a:tblGrid>
                <a:gridCol w="4211811"/>
                <a:gridCol w="2766175"/>
                <a:gridCol w="3488993"/>
              </a:tblGrid>
              <a:tr h="358234">
                <a:tc>
                  <a:txBody>
                    <a:bodyPr/>
                    <a:lstStyle/>
                    <a:p>
                      <a:r>
                        <a:rPr lang="en-US" noProof="0" dirty="0" smtClean="0"/>
                        <a:t>Company</a:t>
                      </a:r>
                      <a:endParaRPr lang="en-US" noProof="0" dirty="0"/>
                    </a:p>
                  </a:txBody>
                  <a:tcPr marL="121920" marR="121920"/>
                </a:tc>
                <a:tc>
                  <a:txBody>
                    <a:bodyPr/>
                    <a:lstStyle/>
                    <a:p>
                      <a:r>
                        <a:rPr lang="cs-CZ" dirty="0" smtClean="0"/>
                        <a:t>Type/Technology</a:t>
                      </a:r>
                      <a:endParaRPr lang="cs-CZ" dirty="0"/>
                    </a:p>
                  </a:txBody>
                  <a:tcPr marL="121920" marR="121920"/>
                </a:tc>
                <a:tc>
                  <a:txBody>
                    <a:bodyPr/>
                    <a:lstStyle/>
                    <a:p>
                      <a:r>
                        <a:rPr lang="cs-CZ" dirty="0" smtClean="0"/>
                        <a:t>Logo</a:t>
                      </a:r>
                      <a:endParaRPr lang="cs-CZ" dirty="0"/>
                    </a:p>
                  </a:txBody>
                  <a:tcPr marL="121920" marR="121920"/>
                </a:tc>
              </a:tr>
              <a:tr h="626909">
                <a:tc>
                  <a:txBody>
                    <a:bodyPr/>
                    <a:lstStyle/>
                    <a:p>
                      <a:r>
                        <a:rPr lang="en-US" dirty="0" smtClean="0"/>
                        <a:t>China General Nuclear Power Corporation (CGN), China</a:t>
                      </a:r>
                      <a:endParaRPr lang="en-US" noProof="0" dirty="0" smtClean="0"/>
                    </a:p>
                    <a:p>
                      <a:endParaRPr lang="en-US" noProof="0" dirty="0" smtClean="0"/>
                    </a:p>
                  </a:txBody>
                  <a:tcPr marL="121920" marR="121920"/>
                </a:tc>
                <a:tc>
                  <a:txBody>
                    <a:bodyPr/>
                    <a:lstStyle/>
                    <a:p>
                      <a:r>
                        <a:rPr lang="cs-CZ" dirty="0" smtClean="0"/>
                        <a:t>HPR1000</a:t>
                      </a:r>
                    </a:p>
                  </a:txBody>
                  <a:tcPr marL="121920" marR="121920"/>
                </a:tc>
                <a:tc>
                  <a:txBody>
                    <a:bodyPr/>
                    <a:lstStyle/>
                    <a:p>
                      <a:endParaRPr lang="cs-CZ" dirty="0"/>
                    </a:p>
                  </a:txBody>
                  <a:tcPr marL="121920" marR="121920"/>
                </a:tc>
              </a:tr>
              <a:tr h="840558">
                <a:tc>
                  <a:txBody>
                    <a:bodyPr/>
                    <a:lstStyle/>
                    <a:p>
                      <a:r>
                        <a:rPr lang="en-US" dirty="0" smtClean="0"/>
                        <a:t>State Nuclear Power Technology Company (SNPTC), </a:t>
                      </a:r>
                      <a:r>
                        <a:rPr lang="en-US" noProof="0" dirty="0" smtClean="0"/>
                        <a:t>China</a:t>
                      </a:r>
                    </a:p>
                    <a:p>
                      <a:endParaRPr lang="en-US" noProof="0" dirty="0" smtClean="0"/>
                    </a:p>
                  </a:txBody>
                  <a:tcPr marL="121920" marR="121920"/>
                </a:tc>
                <a:tc>
                  <a:txBody>
                    <a:bodyPr/>
                    <a:lstStyle/>
                    <a:p>
                      <a:r>
                        <a:rPr lang="cs-CZ" dirty="0" smtClean="0"/>
                        <a:t>CAP1400</a:t>
                      </a:r>
                    </a:p>
                    <a:p>
                      <a:endParaRPr lang="cs-CZ" dirty="0"/>
                    </a:p>
                  </a:txBody>
                  <a:tcPr marL="121920" marR="121920"/>
                </a:tc>
                <a:tc>
                  <a:txBody>
                    <a:bodyPr/>
                    <a:lstStyle/>
                    <a:p>
                      <a:pPr algn="ctr"/>
                      <a:endParaRPr lang="cs-CZ" dirty="0"/>
                    </a:p>
                  </a:txBody>
                  <a:tcPr marL="121920" marR="121920"/>
                </a:tc>
              </a:tr>
              <a:tr h="895585">
                <a:tc>
                  <a:txBody>
                    <a:bodyPr/>
                    <a:lstStyle/>
                    <a:p>
                      <a:r>
                        <a:rPr lang="en-US" noProof="0" dirty="0" smtClean="0"/>
                        <a:t>China National Nuclear Corporation </a:t>
                      </a:r>
                      <a:r>
                        <a:rPr lang="en-US" dirty="0" smtClean="0"/>
                        <a:t>(CNNC), China</a:t>
                      </a:r>
                    </a:p>
                  </a:txBody>
                  <a:tcPr marL="121920" marR="121920"/>
                </a:tc>
                <a:tc>
                  <a:txBody>
                    <a:bodyPr/>
                    <a:lstStyle/>
                    <a:p>
                      <a:r>
                        <a:rPr lang="cs-CZ" dirty="0" smtClean="0"/>
                        <a:t>ACP1000</a:t>
                      </a:r>
                    </a:p>
                    <a:p>
                      <a:endParaRPr lang="cs-CZ" dirty="0"/>
                    </a:p>
                  </a:txBody>
                  <a:tcPr marL="121920" marR="121920"/>
                </a:tc>
                <a:tc>
                  <a:txBody>
                    <a:bodyPr/>
                    <a:lstStyle/>
                    <a:p>
                      <a:endParaRPr lang="cs-CZ" dirty="0"/>
                    </a:p>
                  </a:txBody>
                  <a:tcPr marL="121920" marR="121920"/>
                </a:tc>
              </a:tr>
            </a:tbl>
          </a:graphicData>
        </a:graphic>
      </p:graphicFrame>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0740" y="4027871"/>
            <a:ext cx="874181" cy="77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3087" y="3090430"/>
            <a:ext cx="749489" cy="85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25615" b="31718"/>
          <a:stretch/>
        </p:blipFill>
        <p:spPr bwMode="auto">
          <a:xfrm>
            <a:off x="8018566" y="2304807"/>
            <a:ext cx="1958532" cy="62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726141" y="349105"/>
            <a:ext cx="10466979" cy="584775"/>
          </a:xfrm>
          <a:prstGeom prst="rect">
            <a:avLst/>
          </a:prstGeom>
          <a:noFill/>
        </p:spPr>
        <p:txBody>
          <a:bodyPr wrap="square" rtlCol="0">
            <a:spAutoFit/>
          </a:bodyPr>
          <a:lstStyle/>
          <a:p>
            <a:pPr algn="ctr"/>
            <a:r>
              <a:rPr lang="en-US" sz="3200" b="1" dirty="0">
                <a:solidFill>
                  <a:srgbClr val="000099"/>
                </a:solidFill>
              </a:rPr>
              <a:t>10 potential suppliers were </a:t>
            </a:r>
            <a:r>
              <a:rPr lang="en-US" sz="3200" b="1" dirty="0" smtClean="0">
                <a:solidFill>
                  <a:srgbClr val="000099"/>
                </a:solidFill>
              </a:rPr>
              <a:t>approached</a:t>
            </a:r>
            <a:r>
              <a:rPr lang="cs-CZ" sz="3200" b="1" dirty="0" smtClean="0">
                <a:solidFill>
                  <a:srgbClr val="000099"/>
                </a:solidFill>
              </a:rPr>
              <a:t> (</a:t>
            </a:r>
            <a:r>
              <a:rPr lang="cs-CZ" sz="3200" b="1" dirty="0" err="1" smtClean="0">
                <a:solidFill>
                  <a:srgbClr val="000099"/>
                </a:solidFill>
              </a:rPr>
              <a:t>cont</a:t>
            </a:r>
            <a:r>
              <a:rPr lang="cs-CZ" sz="3200" b="1" dirty="0" smtClean="0">
                <a:solidFill>
                  <a:srgbClr val="000099"/>
                </a:solidFill>
              </a:rPr>
              <a:t>.)</a:t>
            </a:r>
            <a:r>
              <a:rPr lang="en-US" sz="3200" b="1" dirty="0" smtClean="0">
                <a:solidFill>
                  <a:srgbClr val="000099"/>
                </a:solidFill>
              </a:rPr>
              <a:t> </a:t>
            </a:r>
            <a:endParaRPr lang="en-US" sz="3200" b="1" dirty="0">
              <a:solidFill>
                <a:srgbClr val="000099"/>
              </a:solidFill>
            </a:endParaRPr>
          </a:p>
        </p:txBody>
      </p:sp>
    </p:spTree>
    <p:extLst>
      <p:ext uri="{BB962C8B-B14F-4D97-AF65-F5344CB8AC3E}">
        <p14:creationId xmlns:p14="http://schemas.microsoft.com/office/powerpoint/2010/main" val="1391245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2911057583"/>
              </p:ext>
            </p:extLst>
          </p:nvPr>
        </p:nvGraphicFramePr>
        <p:xfrm>
          <a:off x="2383253" y="2193388"/>
          <a:ext cx="7163709" cy="4391003"/>
        </p:xfrm>
        <a:graphic>
          <a:graphicData uri="http://schemas.openxmlformats.org/drawingml/2006/table">
            <a:tbl>
              <a:tblPr firstRow="1" bandRow="1">
                <a:tableStyleId>{5C22544A-7EE6-4342-B048-85BDC9FD1C3A}</a:tableStyleId>
              </a:tblPr>
              <a:tblGrid>
                <a:gridCol w="4062227"/>
                <a:gridCol w="3101482"/>
              </a:tblGrid>
              <a:tr h="357701">
                <a:tc>
                  <a:txBody>
                    <a:bodyPr/>
                    <a:lstStyle/>
                    <a:p>
                      <a:r>
                        <a:rPr lang="en-US" noProof="0" dirty="0" smtClean="0"/>
                        <a:t>Company</a:t>
                      </a:r>
                      <a:endParaRPr lang="en-US" noProof="0" dirty="0"/>
                    </a:p>
                  </a:txBody>
                  <a:tcPr marL="121920" marR="121920"/>
                </a:tc>
                <a:tc>
                  <a:txBody>
                    <a:bodyPr/>
                    <a:lstStyle/>
                    <a:p>
                      <a:r>
                        <a:rPr lang="cs-CZ" dirty="0" smtClean="0"/>
                        <a:t>Type/Technology</a:t>
                      </a:r>
                      <a:endParaRPr lang="cs-CZ" dirty="0"/>
                    </a:p>
                  </a:txBody>
                  <a:tcPr marL="121920" marR="121920"/>
                </a:tc>
              </a:tr>
              <a:tr h="613096">
                <a:tc>
                  <a:txBody>
                    <a:bodyPr/>
                    <a:lstStyle/>
                    <a:p>
                      <a:pPr algn="l"/>
                      <a:r>
                        <a:rPr lang="en-US" noProof="0" dirty="0" smtClean="0"/>
                        <a:t>ATMEA, France + Japan</a:t>
                      </a:r>
                    </a:p>
                  </a:txBody>
                  <a:tcPr marL="121920" marR="121920"/>
                </a:tc>
                <a:tc>
                  <a:txBody>
                    <a:bodyPr/>
                    <a:lstStyle/>
                    <a:p>
                      <a:r>
                        <a:rPr lang="en-US" noProof="0" dirty="0" smtClean="0"/>
                        <a:t>ATMEA1</a:t>
                      </a:r>
                    </a:p>
                  </a:txBody>
                  <a:tcPr marL="121920" marR="121920"/>
                </a:tc>
              </a:tr>
              <a:tr h="625976">
                <a:tc>
                  <a:txBody>
                    <a:bodyPr/>
                    <a:lstStyle/>
                    <a:p>
                      <a:r>
                        <a:rPr lang="en-US" noProof="0" dirty="0" smtClean="0"/>
                        <a:t>EDF - France</a:t>
                      </a:r>
                    </a:p>
                  </a:txBody>
                  <a:tcPr marL="121920" marR="121920"/>
                </a:tc>
                <a:tc>
                  <a:txBody>
                    <a:bodyPr/>
                    <a:lstStyle/>
                    <a:p>
                      <a:r>
                        <a:rPr lang="en-US" noProof="0" dirty="0" smtClean="0"/>
                        <a:t>EPR</a:t>
                      </a:r>
                    </a:p>
                    <a:p>
                      <a:endParaRPr lang="en-US" noProof="0" dirty="0"/>
                    </a:p>
                  </a:txBody>
                  <a:tcPr marL="121920" marR="121920"/>
                </a:tc>
              </a:tr>
              <a:tr h="625976">
                <a:tc>
                  <a:txBody>
                    <a:bodyPr/>
                    <a:lstStyle/>
                    <a:p>
                      <a:r>
                        <a:rPr lang="en-US" noProof="0" dirty="0" smtClean="0"/>
                        <a:t>China General Nuclear Power Corporation (CGN), China</a:t>
                      </a:r>
                    </a:p>
                  </a:txBody>
                  <a:tcPr marL="121920" marR="121920"/>
                </a:tc>
                <a:tc>
                  <a:txBody>
                    <a:bodyPr/>
                    <a:lstStyle/>
                    <a:p>
                      <a:r>
                        <a:rPr lang="en-US" noProof="0" dirty="0" smtClean="0"/>
                        <a:t>1000 </a:t>
                      </a:r>
                      <a:r>
                        <a:rPr lang="en-US" noProof="0" dirty="0" err="1" smtClean="0"/>
                        <a:t>MWe</a:t>
                      </a:r>
                      <a:endParaRPr lang="en-US" noProof="0" dirty="0" smtClean="0"/>
                    </a:p>
                  </a:txBody>
                  <a:tcPr marL="121920" marR="121920"/>
                </a:tc>
              </a:tr>
              <a:tr h="436650">
                <a:tc rowSpan="2">
                  <a:txBody>
                    <a:bodyPr/>
                    <a:lstStyle/>
                    <a:p>
                      <a:pPr algn="l"/>
                      <a:r>
                        <a:rPr lang="en-US" sz="1800" kern="1200" noProof="0" dirty="0" smtClean="0">
                          <a:solidFill>
                            <a:schemeClr val="dk1"/>
                          </a:solidFill>
                          <a:latin typeface="+mn-lt"/>
                          <a:ea typeface="+mn-ea"/>
                          <a:cs typeface="+mn-cs"/>
                        </a:rPr>
                        <a:t>KHNP (+KEPCO)</a:t>
                      </a:r>
                    </a:p>
                  </a:txBody>
                  <a:tcPr marL="121920" marR="121920"/>
                </a:tc>
                <a:tc>
                  <a:txBody>
                    <a:bodyPr/>
                    <a:lstStyle/>
                    <a:p>
                      <a:r>
                        <a:rPr lang="en-US" noProof="0" dirty="0" smtClean="0"/>
                        <a:t>APR1400</a:t>
                      </a:r>
                    </a:p>
                  </a:txBody>
                  <a:tcPr marL="121920" marR="121920"/>
                </a:tc>
              </a:tr>
              <a:tr h="436650">
                <a:tc vMerge="1">
                  <a:txBody>
                    <a:bodyPr/>
                    <a:lstStyle/>
                    <a:p>
                      <a:pPr algn="l"/>
                      <a:endParaRPr lang="en-US" sz="1800" kern="1200" noProof="0" dirty="0" smtClean="0">
                        <a:solidFill>
                          <a:schemeClr val="dk1"/>
                        </a:solidFill>
                        <a:latin typeface="+mn-lt"/>
                        <a:ea typeface="+mn-ea"/>
                        <a:cs typeface="+mn-cs"/>
                      </a:endParaRPr>
                    </a:p>
                  </a:txBody>
                  <a:tcPr marL="121920" marR="121920"/>
                </a:tc>
                <a:tc>
                  <a:txBody>
                    <a:bodyPr/>
                    <a:lstStyle/>
                    <a:p>
                      <a:r>
                        <a:rPr lang="en-US" noProof="0" dirty="0" smtClean="0"/>
                        <a:t>APR1000+</a:t>
                      </a:r>
                    </a:p>
                  </a:txBody>
                  <a:tcPr marL="121920" marR="121920"/>
                </a:tc>
              </a:tr>
              <a:tr h="436650">
                <a:tc>
                  <a:txBody>
                    <a:bodyPr/>
                    <a:lstStyle/>
                    <a:p>
                      <a:r>
                        <a:rPr lang="en-US" noProof="0" dirty="0" smtClean="0"/>
                        <a:t>ROSATOM - Russia</a:t>
                      </a:r>
                      <a:endParaRPr lang="en-US" noProof="0" dirty="0"/>
                    </a:p>
                  </a:txBody>
                  <a:tcPr marL="121920" marR="121920"/>
                </a:tc>
                <a:tc>
                  <a:txBody>
                    <a:bodyPr/>
                    <a:lstStyle/>
                    <a:p>
                      <a:r>
                        <a:rPr lang="en-US" noProof="0" dirty="0" smtClean="0"/>
                        <a:t>MIR 1200</a:t>
                      </a:r>
                    </a:p>
                  </a:txBody>
                  <a:tcPr marL="121920" marR="121920"/>
                </a:tc>
              </a:tr>
              <a:tr h="822037">
                <a:tc>
                  <a:txBody>
                    <a:bodyPr/>
                    <a:lstStyle/>
                    <a:p>
                      <a:r>
                        <a:rPr lang="en-US" noProof="0" dirty="0" smtClean="0"/>
                        <a:t>WESTINGHOUSE ELECTRIC COMPANY</a:t>
                      </a:r>
                      <a:endParaRPr lang="en-US" noProof="0" dirty="0"/>
                    </a:p>
                  </a:txBody>
                  <a:tcPr marL="121920" marR="121920"/>
                </a:tc>
                <a:tc>
                  <a:txBody>
                    <a:bodyPr/>
                    <a:lstStyle/>
                    <a:p>
                      <a:r>
                        <a:rPr lang="en-US" noProof="0" dirty="0" smtClean="0"/>
                        <a:t>AP1000</a:t>
                      </a:r>
                    </a:p>
                    <a:p>
                      <a:endParaRPr lang="en-US" noProof="0" dirty="0"/>
                    </a:p>
                  </a:txBody>
                  <a:tcPr marL="121920" marR="121920"/>
                </a:tc>
              </a:tr>
            </a:tbl>
          </a:graphicData>
        </a:graphic>
      </p:graphicFrame>
      <p:sp>
        <p:nvSpPr>
          <p:cNvPr id="6" name="Obdélník 5"/>
          <p:cNvSpPr/>
          <p:nvPr/>
        </p:nvSpPr>
        <p:spPr>
          <a:xfrm>
            <a:off x="457200" y="361910"/>
            <a:ext cx="11250386" cy="1077218"/>
          </a:xfrm>
          <a:prstGeom prst="rect">
            <a:avLst/>
          </a:prstGeom>
        </p:spPr>
        <p:txBody>
          <a:bodyPr wrap="square">
            <a:spAutoFit/>
          </a:bodyPr>
          <a:lstStyle/>
          <a:p>
            <a:pPr algn="ctr"/>
            <a:r>
              <a:rPr lang="en-US" sz="3200" b="1" dirty="0" smtClean="0">
                <a:solidFill>
                  <a:srgbClr val="000099"/>
                </a:solidFill>
              </a:rPr>
              <a:t>6 companies answered and sent relevant info packages</a:t>
            </a:r>
            <a:endParaRPr lang="en-US" sz="3200" b="1" dirty="0">
              <a:solidFill>
                <a:srgbClr val="000099"/>
              </a:solidFill>
            </a:endParaRPr>
          </a:p>
        </p:txBody>
      </p:sp>
      <p:sp>
        <p:nvSpPr>
          <p:cNvPr id="7" name="TextovéPole 6"/>
          <p:cNvSpPr txBox="1"/>
          <p:nvPr/>
        </p:nvSpPr>
        <p:spPr>
          <a:xfrm>
            <a:off x="690282" y="1485574"/>
            <a:ext cx="10555723" cy="400110"/>
          </a:xfrm>
          <a:prstGeom prst="rect">
            <a:avLst/>
          </a:prstGeom>
          <a:noFill/>
        </p:spPr>
        <p:txBody>
          <a:bodyPr wrap="square" rtlCol="0">
            <a:spAutoFit/>
          </a:bodyPr>
          <a:lstStyle/>
          <a:p>
            <a:pPr algn="ctr" defTabSz="457200">
              <a:spcBef>
                <a:spcPct val="20000"/>
              </a:spcBef>
              <a:spcAft>
                <a:spcPts val="600"/>
              </a:spcAft>
              <a:buClr>
                <a:prstClr val="white"/>
              </a:buClr>
              <a:buSzPct val="80000"/>
            </a:pPr>
            <a:r>
              <a:rPr lang="cs-CZ" sz="2000" b="1" dirty="0" smtClean="0">
                <a:solidFill>
                  <a:prstClr val="white"/>
                </a:solidFill>
              </a:rPr>
              <a:t>ATMEA, EDF</a:t>
            </a:r>
            <a:r>
              <a:rPr lang="en-GB" sz="2000" b="1" dirty="0" smtClean="0">
                <a:solidFill>
                  <a:prstClr val="white"/>
                </a:solidFill>
              </a:rPr>
              <a:t>,</a:t>
            </a:r>
            <a:r>
              <a:rPr lang="en-GB" sz="2000" b="1" dirty="0">
                <a:solidFill>
                  <a:prstClr val="white"/>
                </a:solidFill>
              </a:rPr>
              <a:t> </a:t>
            </a:r>
            <a:r>
              <a:rPr lang="en-GB" sz="2000" b="1" dirty="0" smtClean="0">
                <a:solidFill>
                  <a:prstClr val="white"/>
                </a:solidFill>
              </a:rPr>
              <a:t>CGN</a:t>
            </a:r>
            <a:r>
              <a:rPr lang="cs-CZ" sz="2000" b="1" dirty="0" smtClean="0">
                <a:solidFill>
                  <a:prstClr val="white"/>
                </a:solidFill>
              </a:rPr>
              <a:t>,</a:t>
            </a:r>
            <a:r>
              <a:rPr lang="en-GB" sz="2000" b="1" dirty="0" smtClean="0">
                <a:solidFill>
                  <a:prstClr val="white"/>
                </a:solidFill>
              </a:rPr>
              <a:t> </a:t>
            </a:r>
            <a:r>
              <a:rPr lang="cs-CZ" sz="2000" b="1" dirty="0" smtClean="0">
                <a:solidFill>
                  <a:prstClr val="white"/>
                </a:solidFill>
              </a:rPr>
              <a:t>KHNP, ROSATOM and </a:t>
            </a:r>
            <a:r>
              <a:rPr lang="en-GB" sz="2000" b="1" dirty="0" smtClean="0">
                <a:solidFill>
                  <a:prstClr val="white"/>
                </a:solidFill>
              </a:rPr>
              <a:t>WESTINGHOUSE</a:t>
            </a:r>
            <a:endParaRPr lang="en-GB" sz="2000" b="1" dirty="0">
              <a:solidFill>
                <a:prstClr val="white"/>
              </a:solidFill>
            </a:endParaRPr>
          </a:p>
        </p:txBody>
      </p:sp>
    </p:spTree>
    <p:extLst>
      <p:ext uri="{BB962C8B-B14F-4D97-AF65-F5344CB8AC3E}">
        <p14:creationId xmlns:p14="http://schemas.microsoft.com/office/powerpoint/2010/main" val="2080379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8490" y="436728"/>
            <a:ext cx="11532357" cy="887106"/>
          </a:xfrm>
        </p:spPr>
        <p:txBody>
          <a:bodyPr>
            <a:normAutofit/>
          </a:bodyPr>
          <a:lstStyle/>
          <a:p>
            <a:pPr algn="ctr"/>
            <a:r>
              <a:rPr lang="en-US" sz="3200" b="1" dirty="0" smtClean="0">
                <a:solidFill>
                  <a:srgbClr val="000099"/>
                </a:solidFill>
              </a:rPr>
              <a:t>Implementation  of  the  </a:t>
            </a:r>
            <a:r>
              <a:rPr lang="en-US" sz="3200" b="1" u="sng" dirty="0" smtClean="0">
                <a:solidFill>
                  <a:srgbClr val="000099"/>
                </a:solidFill>
              </a:rPr>
              <a:t>NAP NE</a:t>
            </a:r>
            <a:endParaRPr lang="en-US" sz="3200" b="1" u="sng" dirty="0">
              <a:solidFill>
                <a:srgbClr val="000099"/>
              </a:solidFill>
            </a:endParaRPr>
          </a:p>
        </p:txBody>
      </p:sp>
      <p:sp>
        <p:nvSpPr>
          <p:cNvPr id="3" name="Zástupný symbol pro text 2"/>
          <p:cNvSpPr>
            <a:spLocks noGrp="1"/>
          </p:cNvSpPr>
          <p:nvPr>
            <p:ph type="body" sz="quarter" idx="10"/>
          </p:nvPr>
        </p:nvSpPr>
        <p:spPr>
          <a:xfrm>
            <a:off x="606315" y="1419369"/>
            <a:ext cx="10989733" cy="4964178"/>
          </a:xfrm>
        </p:spPr>
        <p:txBody>
          <a:bodyPr>
            <a:normAutofit/>
          </a:bodyPr>
          <a:lstStyle/>
          <a:p>
            <a:pPr marL="0" lvl="0" indent="0" algn="just">
              <a:buClr>
                <a:prstClr val="white"/>
              </a:buClr>
              <a:buNone/>
            </a:pPr>
            <a:r>
              <a:rPr lang="en-US" sz="2400" b="1" u="sng" dirty="0" smtClean="0">
                <a:solidFill>
                  <a:srgbClr val="000099"/>
                </a:solidFill>
              </a:rPr>
              <a:t>Current operator and holder of the relevant assets</a:t>
            </a:r>
            <a:r>
              <a:rPr lang="en-US" sz="2400" b="1" dirty="0" smtClean="0">
                <a:solidFill>
                  <a:srgbClr val="000099"/>
                </a:solidFill>
              </a:rPr>
              <a:t>, ČEZ, a. s.</a:t>
            </a:r>
          </a:p>
          <a:p>
            <a:pPr lvl="0" algn="just">
              <a:buClr>
                <a:prstClr val="white"/>
              </a:buClr>
              <a:buFont typeface="Wingdings" panose="05000000000000000000" pitchFamily="2" charset="2"/>
              <a:buChar char="Ø"/>
            </a:pPr>
            <a:endParaRPr lang="en-US" b="1" dirty="0" smtClean="0">
              <a:solidFill>
                <a:prstClr val="white"/>
              </a:solidFill>
            </a:endParaRPr>
          </a:p>
          <a:p>
            <a:pPr lvl="0" algn="just">
              <a:buClr>
                <a:prstClr val="white"/>
              </a:buClr>
              <a:buFont typeface="Wingdings" panose="05000000000000000000" pitchFamily="2" charset="2"/>
              <a:buChar char="q"/>
            </a:pPr>
            <a:r>
              <a:rPr lang="en-US" b="1" dirty="0" smtClean="0">
                <a:solidFill>
                  <a:prstClr val="white"/>
                </a:solidFill>
              </a:rPr>
              <a:t>In May–July, ČEZ created two daughter organizations - special purpose vehicles (SPV); one for new builds at the  </a:t>
            </a:r>
            <a:r>
              <a:rPr lang="en-US" b="1" dirty="0" err="1" smtClean="0">
                <a:solidFill>
                  <a:prstClr val="white"/>
                </a:solidFill>
              </a:rPr>
              <a:t>Dukovany</a:t>
            </a:r>
            <a:r>
              <a:rPr lang="en-US" b="1" dirty="0" smtClean="0">
                <a:solidFill>
                  <a:prstClr val="white"/>
                </a:solidFill>
              </a:rPr>
              <a:t> site and one for new builds at the </a:t>
            </a:r>
            <a:r>
              <a:rPr lang="en-US" b="1" dirty="0" err="1" smtClean="0">
                <a:solidFill>
                  <a:prstClr val="white"/>
                </a:solidFill>
              </a:rPr>
              <a:t>Temelin</a:t>
            </a:r>
            <a:r>
              <a:rPr lang="en-US" b="1" dirty="0" smtClean="0">
                <a:solidFill>
                  <a:prstClr val="white"/>
                </a:solidFill>
              </a:rPr>
              <a:t> site. At present these two  SPVs are 100% owned by ČEZ, a. s., </a:t>
            </a:r>
          </a:p>
          <a:p>
            <a:pPr marL="0" lvl="0" indent="0" algn="just">
              <a:buClr>
                <a:prstClr val="white"/>
              </a:buClr>
              <a:buNone/>
            </a:pPr>
            <a:endParaRPr lang="en-US" b="1" dirty="0" smtClean="0">
              <a:solidFill>
                <a:prstClr val="white"/>
              </a:solidFill>
            </a:endParaRPr>
          </a:p>
          <a:p>
            <a:pPr marL="360363" lvl="1" indent="-360363" algn="just">
              <a:buClr>
                <a:prstClr val="white"/>
              </a:buClr>
              <a:buFont typeface="Wingdings" panose="05000000000000000000" pitchFamily="2" charset="2"/>
              <a:buChar char="q"/>
            </a:pPr>
            <a:r>
              <a:rPr lang="en-US" sz="2000" b="1" dirty="0" smtClean="0">
                <a:solidFill>
                  <a:prstClr val="white"/>
                </a:solidFill>
              </a:rPr>
              <a:t>On July 20, 2016, ČEZ, a. s. initiated the EIA process for </a:t>
            </a:r>
            <a:r>
              <a:rPr lang="en-US" sz="2000" b="1" dirty="0" err="1" smtClean="0">
                <a:solidFill>
                  <a:prstClr val="white"/>
                </a:solidFill>
              </a:rPr>
              <a:t>Dukovany</a:t>
            </a:r>
            <a:r>
              <a:rPr lang="en-US" sz="2000" b="1" dirty="0" smtClean="0">
                <a:solidFill>
                  <a:prstClr val="white"/>
                </a:solidFill>
              </a:rPr>
              <a:t> 5,6 by submitting relevant information to the Ministry of Environment.  The EIA for </a:t>
            </a:r>
            <a:r>
              <a:rPr lang="en-US" sz="2000" b="1" dirty="0" err="1" smtClean="0">
                <a:solidFill>
                  <a:prstClr val="white"/>
                </a:solidFill>
              </a:rPr>
              <a:t>Temelin</a:t>
            </a:r>
            <a:r>
              <a:rPr lang="en-US" sz="2000" b="1" dirty="0" smtClean="0">
                <a:solidFill>
                  <a:prstClr val="white"/>
                </a:solidFill>
              </a:rPr>
              <a:t> 3,4 has been completed in 2013</a:t>
            </a:r>
          </a:p>
          <a:p>
            <a:pPr marL="0" lvl="1" indent="0" algn="just">
              <a:buClr>
                <a:prstClr val="white"/>
              </a:buClr>
              <a:buNone/>
            </a:pPr>
            <a:endParaRPr lang="en-US" sz="2000" b="1" dirty="0" smtClean="0">
              <a:solidFill>
                <a:prstClr val="white"/>
              </a:solidFill>
            </a:endParaRPr>
          </a:p>
          <a:p>
            <a:pPr marL="360363" lvl="1" indent="-360363" algn="just">
              <a:buClr>
                <a:prstClr val="white"/>
              </a:buClr>
              <a:buFont typeface="Wingdings" panose="05000000000000000000" pitchFamily="2" charset="2"/>
              <a:buChar char="q"/>
            </a:pPr>
            <a:r>
              <a:rPr lang="en-US" sz="2000" b="1" dirty="0" smtClean="0">
                <a:solidFill>
                  <a:prstClr val="white"/>
                </a:solidFill>
              </a:rPr>
              <a:t>Documentation for site approval for </a:t>
            </a:r>
            <a:r>
              <a:rPr lang="en-US" sz="2000" b="1" dirty="0" err="1" smtClean="0">
                <a:solidFill>
                  <a:prstClr val="white"/>
                </a:solidFill>
              </a:rPr>
              <a:t>Dukovany</a:t>
            </a:r>
            <a:r>
              <a:rPr lang="en-US" sz="2000" b="1" dirty="0" smtClean="0">
                <a:solidFill>
                  <a:prstClr val="white"/>
                </a:solidFill>
              </a:rPr>
              <a:t> 5,6 is under preparation. Site approval for </a:t>
            </a:r>
            <a:r>
              <a:rPr lang="en-US" sz="2000" b="1" dirty="0" err="1" smtClean="0">
                <a:solidFill>
                  <a:prstClr val="white"/>
                </a:solidFill>
              </a:rPr>
              <a:t>Temelin</a:t>
            </a:r>
            <a:r>
              <a:rPr lang="en-US" sz="2000" b="1" dirty="0" smtClean="0">
                <a:solidFill>
                  <a:prstClr val="white"/>
                </a:solidFill>
              </a:rPr>
              <a:t> 3,4 was issued in 2014. </a:t>
            </a:r>
            <a:r>
              <a:rPr lang="en-US" sz="2000" b="1" dirty="0" smtClean="0">
                <a:solidFill>
                  <a:srgbClr val="C00000"/>
                </a:solidFill>
              </a:rPr>
              <a:t>☻</a:t>
            </a:r>
            <a:endParaRPr lang="en-US" sz="2000" b="1" dirty="0">
              <a:solidFill>
                <a:prstClr val="white"/>
              </a:solidFill>
            </a:endParaRPr>
          </a:p>
        </p:txBody>
      </p:sp>
    </p:spTree>
    <p:extLst>
      <p:ext uri="{BB962C8B-B14F-4D97-AF65-F5344CB8AC3E}">
        <p14:creationId xmlns:p14="http://schemas.microsoft.com/office/powerpoint/2010/main" val="270831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00664" y="414068"/>
            <a:ext cx="10257627" cy="717241"/>
          </a:xfrm>
        </p:spPr>
        <p:txBody>
          <a:bodyPr>
            <a:normAutofit/>
          </a:bodyPr>
          <a:lstStyle/>
          <a:p>
            <a:pPr algn="ctr"/>
            <a:r>
              <a:rPr lang="en-US" sz="3200" b="1" dirty="0">
                <a:solidFill>
                  <a:srgbClr val="000099"/>
                </a:solidFill>
              </a:rPr>
              <a:t>Implementation  of  the  </a:t>
            </a:r>
            <a:r>
              <a:rPr lang="en-US" sz="3200" b="1" u="sng" dirty="0">
                <a:solidFill>
                  <a:srgbClr val="000099"/>
                </a:solidFill>
              </a:rPr>
              <a:t>NAP NE</a:t>
            </a:r>
            <a:endParaRPr lang="cs-CZ" sz="2800" b="1" dirty="0">
              <a:solidFill>
                <a:srgbClr val="000099"/>
              </a:solidFill>
            </a:endParaRPr>
          </a:p>
        </p:txBody>
      </p:sp>
      <p:sp>
        <p:nvSpPr>
          <p:cNvPr id="3" name="Zástupný symbol pro text 2"/>
          <p:cNvSpPr>
            <a:spLocks noGrp="1"/>
          </p:cNvSpPr>
          <p:nvPr>
            <p:ph type="body" sz="quarter" idx="10"/>
          </p:nvPr>
        </p:nvSpPr>
        <p:spPr>
          <a:xfrm>
            <a:off x="535818" y="1131309"/>
            <a:ext cx="10989733" cy="4723582"/>
          </a:xfrm>
        </p:spPr>
        <p:txBody>
          <a:bodyPr>
            <a:normAutofit/>
          </a:bodyPr>
          <a:lstStyle/>
          <a:p>
            <a:pPr marL="0" lvl="0" indent="0" algn="ctr">
              <a:buClr>
                <a:prstClr val="white"/>
              </a:buClr>
              <a:buNone/>
            </a:pPr>
            <a:r>
              <a:rPr lang="cs-CZ" sz="4800" b="1" dirty="0" err="1" smtClean="0">
                <a:solidFill>
                  <a:schemeClr val="tx1"/>
                </a:solidFill>
              </a:rPr>
              <a:t>What</a:t>
            </a:r>
            <a:r>
              <a:rPr lang="cs-CZ" sz="4800" b="1" dirty="0" smtClean="0">
                <a:solidFill>
                  <a:schemeClr val="tx1"/>
                </a:solidFill>
              </a:rPr>
              <a:t> </a:t>
            </a:r>
            <a:r>
              <a:rPr lang="cs-CZ" sz="4800" b="1" dirty="0" err="1" smtClean="0">
                <a:solidFill>
                  <a:schemeClr val="tx1"/>
                </a:solidFill>
              </a:rPr>
              <a:t>is</a:t>
            </a:r>
            <a:r>
              <a:rPr lang="cs-CZ" sz="4800" b="1" dirty="0" smtClean="0">
                <a:solidFill>
                  <a:schemeClr val="tx1"/>
                </a:solidFill>
              </a:rPr>
              <a:t> </a:t>
            </a:r>
            <a:r>
              <a:rPr lang="cs-CZ" sz="4800" b="1" dirty="0" err="1" smtClean="0">
                <a:solidFill>
                  <a:schemeClr val="tx1"/>
                </a:solidFill>
              </a:rPr>
              <a:t>next</a:t>
            </a:r>
            <a:r>
              <a:rPr lang="cs-CZ" sz="4800" b="1" dirty="0" smtClean="0">
                <a:solidFill>
                  <a:schemeClr val="tx1"/>
                </a:solidFill>
              </a:rPr>
              <a:t>?</a:t>
            </a:r>
          </a:p>
        </p:txBody>
      </p:sp>
    </p:spTree>
    <p:extLst>
      <p:ext uri="{BB962C8B-B14F-4D97-AF65-F5344CB8AC3E}">
        <p14:creationId xmlns:p14="http://schemas.microsoft.com/office/powerpoint/2010/main" val="290812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60" y="514622"/>
            <a:ext cx="11902964" cy="861774"/>
          </a:xfrm>
        </p:spPr>
        <p:txBody>
          <a:bodyPr vert="horz" wrap="square" lIns="0" tIns="0" rIns="0" bIns="0" rtlCol="0" anchor="t" anchorCtr="0">
            <a:spAutoFit/>
          </a:bodyPr>
          <a:lstStyle/>
          <a:p>
            <a:pPr marL="457200" lvl="1" algn="ctr" defTabSz="457200" rtl="0">
              <a:spcBef>
                <a:spcPct val="20000"/>
              </a:spcBef>
              <a:spcAft>
                <a:spcPts val="600"/>
              </a:spcAft>
              <a:buClr>
                <a:prstClr val="white"/>
              </a:buClr>
              <a:buSzPct val="100000"/>
            </a:pPr>
            <a:r>
              <a:rPr lang="en-US" sz="2800" b="1" dirty="0" smtClean="0">
                <a:solidFill>
                  <a:srgbClr val="000099"/>
                </a:solidFill>
              </a:rPr>
              <a:t>NAP NE – </a:t>
            </a:r>
            <a:r>
              <a:rPr lang="en-US" sz="2800" b="1" kern="1200" dirty="0">
                <a:solidFill>
                  <a:srgbClr val="000099"/>
                </a:solidFill>
                <a:latin typeface="Century Gothic" panose="020B0502020202020204"/>
                <a:ea typeface="+mn-ea"/>
                <a:cs typeface="+mn-cs"/>
              </a:rPr>
              <a:t>installing new capacity of up to </a:t>
            </a:r>
            <a:r>
              <a:rPr lang="en-US" sz="2800" b="1" kern="1200" dirty="0" smtClean="0">
                <a:solidFill>
                  <a:srgbClr val="000099"/>
                </a:solidFill>
                <a:latin typeface="Century Gothic" panose="020B0502020202020204"/>
                <a:ea typeface="+mn-ea"/>
                <a:cs typeface="+mn-cs"/>
              </a:rPr>
              <a:t>2</a:t>
            </a:r>
            <a:r>
              <a:rPr lang="cs-CZ" sz="2800" b="1" kern="1200" dirty="0" smtClean="0">
                <a:solidFill>
                  <a:srgbClr val="000099"/>
                </a:solidFill>
                <a:latin typeface="Century Gothic" panose="020B0502020202020204"/>
                <a:ea typeface="+mn-ea"/>
                <a:cs typeface="+mn-cs"/>
              </a:rPr>
              <a:t> </a:t>
            </a:r>
            <a:r>
              <a:rPr lang="en-US" sz="2800" b="1" kern="1200" dirty="0" smtClean="0">
                <a:solidFill>
                  <a:srgbClr val="000099"/>
                </a:solidFill>
                <a:latin typeface="Century Gothic" panose="020B0502020202020204"/>
                <a:ea typeface="+mn-ea"/>
                <a:cs typeface="+mn-cs"/>
              </a:rPr>
              <a:t>500 </a:t>
            </a:r>
            <a:r>
              <a:rPr lang="en-US" sz="2800" b="1" kern="1200" dirty="0">
                <a:solidFill>
                  <a:srgbClr val="000099"/>
                </a:solidFill>
                <a:latin typeface="Century Gothic" panose="020B0502020202020204"/>
                <a:ea typeface="+mn-ea"/>
                <a:cs typeface="+mn-cs"/>
              </a:rPr>
              <a:t>MW </a:t>
            </a:r>
            <a:r>
              <a:rPr lang="cs-CZ" sz="2800" b="1" kern="1200" dirty="0" smtClean="0">
                <a:solidFill>
                  <a:srgbClr val="000099"/>
                </a:solidFill>
                <a:latin typeface="Century Gothic" panose="020B0502020202020204"/>
                <a:ea typeface="+mn-ea"/>
                <a:cs typeface="+mn-cs"/>
              </a:rPr>
              <a:t>by</a:t>
            </a:r>
            <a:r>
              <a:rPr lang="en-US" sz="2800" b="1" kern="1200" dirty="0" smtClean="0">
                <a:solidFill>
                  <a:srgbClr val="000099"/>
                </a:solidFill>
                <a:latin typeface="Century Gothic" panose="020B0502020202020204"/>
                <a:ea typeface="+mn-ea"/>
                <a:cs typeface="+mn-cs"/>
              </a:rPr>
              <a:t> </a:t>
            </a:r>
            <a:r>
              <a:rPr lang="en-US" sz="2800" b="1" kern="1200" dirty="0">
                <a:solidFill>
                  <a:srgbClr val="000099"/>
                </a:solidFill>
                <a:latin typeface="Century Gothic" panose="020B0502020202020204"/>
                <a:ea typeface="+mn-ea"/>
                <a:cs typeface="+mn-cs"/>
              </a:rPr>
              <a:t>2034-2035 (</a:t>
            </a:r>
            <a:r>
              <a:rPr lang="en-US" sz="2800" b="1" kern="1200" dirty="0" smtClean="0">
                <a:solidFill>
                  <a:srgbClr val="000099"/>
                </a:solidFill>
                <a:latin typeface="Century Gothic" panose="020B0502020202020204"/>
                <a:ea typeface="+mn-ea"/>
                <a:cs typeface="+mn-cs"/>
              </a:rPr>
              <a:t>2037</a:t>
            </a:r>
            <a:r>
              <a:rPr lang="cs-CZ" sz="2800" b="1" kern="1200" dirty="0" smtClean="0">
                <a:solidFill>
                  <a:srgbClr val="000099"/>
                </a:solidFill>
                <a:latin typeface="Century Gothic" panose="020B0502020202020204"/>
                <a:ea typeface="+mn-ea"/>
                <a:cs typeface="+mn-cs"/>
              </a:rPr>
              <a:t> ?</a:t>
            </a:r>
            <a:r>
              <a:rPr lang="en-US" sz="2800" b="1" kern="1200" dirty="0" smtClean="0">
                <a:solidFill>
                  <a:srgbClr val="000099"/>
                </a:solidFill>
                <a:latin typeface="Century Gothic" panose="020B0502020202020204"/>
                <a:ea typeface="+mn-ea"/>
                <a:cs typeface="+mn-cs"/>
              </a:rPr>
              <a:t>) </a:t>
            </a:r>
            <a:endParaRPr lang="en-US" sz="2800" b="1" kern="1200" dirty="0">
              <a:solidFill>
                <a:srgbClr val="000099"/>
              </a:solidFill>
              <a:latin typeface="Century Gothic" panose="020B0502020202020204"/>
              <a:ea typeface="+mn-ea"/>
              <a:cs typeface="+mn-cs"/>
            </a:endParaRPr>
          </a:p>
        </p:txBody>
      </p:sp>
      <p:cxnSp>
        <p:nvCxnSpPr>
          <p:cNvPr id="6" name="Straight Connector 5"/>
          <p:cNvCxnSpPr/>
          <p:nvPr/>
        </p:nvCxnSpPr>
        <p:spPr bwMode="auto">
          <a:xfrm flipV="1">
            <a:off x="2428396" y="4600431"/>
            <a:ext cx="8345807" cy="1"/>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8" name="TextBox 7"/>
          <p:cNvSpPr txBox="1"/>
          <p:nvPr/>
        </p:nvSpPr>
        <p:spPr>
          <a:xfrm>
            <a:off x="1331402" y="4431154"/>
            <a:ext cx="669889" cy="338554"/>
          </a:xfrm>
          <a:prstGeom prst="rect">
            <a:avLst/>
          </a:prstGeom>
          <a:noFill/>
        </p:spPr>
        <p:txBody>
          <a:bodyPr wrap="square" rtlCol="0">
            <a:spAutoFit/>
          </a:bodyPr>
          <a:lstStyle/>
          <a:p>
            <a:r>
              <a:rPr lang="en-US" sz="1600" i="0" dirty="0" smtClean="0"/>
              <a:t>Year</a:t>
            </a:r>
            <a:endParaRPr lang="en-US" sz="1600" i="0" dirty="0"/>
          </a:p>
        </p:txBody>
      </p:sp>
      <p:sp>
        <p:nvSpPr>
          <p:cNvPr id="53" name="TextBox 20"/>
          <p:cNvSpPr txBox="1"/>
          <p:nvPr/>
        </p:nvSpPr>
        <p:spPr>
          <a:xfrm>
            <a:off x="4989184" y="3425414"/>
            <a:ext cx="1219909"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cs-CZ" sz="1400" b="1" i="0" dirty="0" smtClean="0"/>
              <a:t>2025 - 2027</a:t>
            </a:r>
            <a:endParaRPr lang="cs-CZ" sz="1400" b="1" i="0" dirty="0"/>
          </a:p>
        </p:txBody>
      </p:sp>
      <p:grpSp>
        <p:nvGrpSpPr>
          <p:cNvPr id="35" name="Group 34"/>
          <p:cNvGrpSpPr/>
          <p:nvPr/>
        </p:nvGrpSpPr>
        <p:grpSpPr>
          <a:xfrm>
            <a:off x="2480147" y="4517441"/>
            <a:ext cx="889000" cy="620118"/>
            <a:chOff x="1804987" y="3511586"/>
            <a:chExt cx="666750" cy="620118"/>
          </a:xfrm>
        </p:grpSpPr>
        <p:sp>
          <p:nvSpPr>
            <p:cNvPr id="32" name="TextBox 31"/>
            <p:cNvSpPr txBox="1"/>
            <p:nvPr/>
          </p:nvSpPr>
          <p:spPr>
            <a:xfrm>
              <a:off x="1804987" y="3823927"/>
              <a:ext cx="66675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cs-CZ" sz="1400" b="1" i="0" dirty="0" smtClean="0">
                  <a:solidFill>
                    <a:schemeClr val="tx2"/>
                  </a:solidFill>
                  <a:latin typeface="Arial" panose="020B0604020202020204" pitchFamily="34" charset="0"/>
                  <a:cs typeface="Arial" panose="020B0604020202020204" pitchFamily="34" charset="0"/>
                </a:rPr>
                <a:t>2015</a:t>
              </a:r>
              <a:endParaRPr lang="cs-CZ" sz="1400" b="1" i="0" dirty="0">
                <a:solidFill>
                  <a:schemeClr val="tx2"/>
                </a:solidFill>
                <a:latin typeface="Arial" panose="020B0604020202020204" pitchFamily="34" charset="0"/>
                <a:cs typeface="Arial" panose="020B0604020202020204" pitchFamily="34" charset="0"/>
              </a:endParaRPr>
            </a:p>
          </p:txBody>
        </p:sp>
        <p:sp>
          <p:nvSpPr>
            <p:cNvPr id="34" name="Diamond 33"/>
            <p:cNvSpPr/>
            <p:nvPr/>
          </p:nvSpPr>
          <p:spPr bwMode="auto">
            <a:xfrm>
              <a:off x="2043112" y="3511586"/>
              <a:ext cx="190500" cy="171450"/>
            </a:xfrm>
            <a:prstGeom prst="diamond">
              <a:avLst/>
            </a:prstGeom>
            <a:solidFill>
              <a:schemeClr val="tx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2"/>
                </a:solidFill>
                <a:effectLst/>
                <a:latin typeface="Arial" pitchFamily="34" charset="0"/>
              </a:endParaRPr>
            </a:p>
          </p:txBody>
        </p:sp>
      </p:grpSp>
      <p:cxnSp>
        <p:nvCxnSpPr>
          <p:cNvPr id="41" name="Curved Connector 40"/>
          <p:cNvCxnSpPr/>
          <p:nvPr/>
        </p:nvCxnSpPr>
        <p:spPr bwMode="auto">
          <a:xfrm rot="16200000" flipH="1">
            <a:off x="5558343" y="1840273"/>
            <a:ext cx="64387" cy="5331778"/>
          </a:xfrm>
          <a:prstGeom prst="curvedConnector3">
            <a:avLst>
              <a:gd name="adj1" fmla="val -355041"/>
            </a:avLst>
          </a:prstGeom>
          <a:solidFill>
            <a:schemeClr val="accent1"/>
          </a:solidFill>
          <a:ln w="12700" cap="flat" cmpd="sng" algn="ctr">
            <a:solidFill>
              <a:schemeClr val="tx1"/>
            </a:solidFill>
            <a:prstDash val="solid"/>
            <a:round/>
            <a:headEnd type="none" w="med" len="med"/>
            <a:tailEnd type="arrow"/>
          </a:ln>
          <a:effectLst/>
        </p:spPr>
      </p:cxnSp>
      <p:sp>
        <p:nvSpPr>
          <p:cNvPr id="74" name="TextBox 73"/>
          <p:cNvSpPr txBox="1"/>
          <p:nvPr/>
        </p:nvSpPr>
        <p:spPr>
          <a:xfrm>
            <a:off x="1497141" y="1965216"/>
            <a:ext cx="2088928" cy="1077218"/>
          </a:xfrm>
          <a:prstGeom prst="rect">
            <a:avLst/>
          </a:prstGeom>
          <a:noFill/>
        </p:spPr>
        <p:txBody>
          <a:bodyPr wrap="square" rtlCol="0">
            <a:spAutoFit/>
          </a:bodyPr>
          <a:lstStyle/>
          <a:p>
            <a:pPr algn="ctr"/>
            <a:r>
              <a:rPr lang="en-US" sz="1600" b="1" i="0" dirty="0" smtClean="0"/>
              <a:t>Decision to further develop nuclear energy sector</a:t>
            </a:r>
            <a:r>
              <a:rPr lang="cs-CZ" sz="1600" b="1" dirty="0" smtClean="0"/>
              <a:t> – NAP NE</a:t>
            </a:r>
            <a:endParaRPr lang="en-US" sz="1600" b="1" i="0" dirty="0"/>
          </a:p>
        </p:txBody>
      </p:sp>
      <p:sp>
        <p:nvSpPr>
          <p:cNvPr id="75" name="TextBox 74"/>
          <p:cNvSpPr txBox="1"/>
          <p:nvPr/>
        </p:nvSpPr>
        <p:spPr>
          <a:xfrm>
            <a:off x="7651561" y="1927513"/>
            <a:ext cx="2064134" cy="923330"/>
          </a:xfrm>
          <a:prstGeom prst="rect">
            <a:avLst/>
          </a:prstGeom>
          <a:noFill/>
        </p:spPr>
        <p:txBody>
          <a:bodyPr wrap="square" rtlCol="0">
            <a:spAutoFit/>
          </a:bodyPr>
          <a:lstStyle/>
          <a:p>
            <a:pPr algn="ctr"/>
            <a:r>
              <a:rPr lang="en-US" b="1" i="0" dirty="0" smtClean="0"/>
              <a:t>Start of operation of the new units</a:t>
            </a:r>
            <a:endParaRPr lang="en-US" b="1" i="0" dirty="0"/>
          </a:p>
        </p:txBody>
      </p:sp>
      <p:cxnSp>
        <p:nvCxnSpPr>
          <p:cNvPr id="77" name="Straight Arrow Connector 76"/>
          <p:cNvCxnSpPr>
            <a:stCxn id="74" idx="2"/>
          </p:cNvCxnSpPr>
          <p:nvPr/>
        </p:nvCxnSpPr>
        <p:spPr bwMode="auto">
          <a:xfrm>
            <a:off x="2541605" y="3042434"/>
            <a:ext cx="383042" cy="146372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02" name="Diamond 101"/>
          <p:cNvSpPr/>
          <p:nvPr/>
        </p:nvSpPr>
        <p:spPr bwMode="auto">
          <a:xfrm>
            <a:off x="5463536" y="4517441"/>
            <a:ext cx="254000" cy="171450"/>
          </a:xfrm>
          <a:prstGeom prst="diamond">
            <a:avLst/>
          </a:prstGeom>
          <a:solidFill>
            <a:schemeClr val="tx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fontAlgn="base" hangingPunct="0">
              <a:spcBef>
                <a:spcPct val="50000"/>
              </a:spcBef>
              <a:spcAft>
                <a:spcPct val="0"/>
              </a:spcAft>
              <a:buClr>
                <a:schemeClr val="accent2"/>
              </a:buClr>
              <a:buFont typeface="Wingdings" pitchFamily="2" charset="2"/>
              <a:buNone/>
            </a:pPr>
            <a:endParaRPr lang="cs-CZ" sz="1400" i="1">
              <a:solidFill>
                <a:schemeClr val="tx2"/>
              </a:solidFill>
              <a:latin typeface="Arial" pitchFamily="34" charset="0"/>
            </a:endParaRPr>
          </a:p>
        </p:txBody>
      </p:sp>
      <p:sp>
        <p:nvSpPr>
          <p:cNvPr id="49" name="TextBox 73"/>
          <p:cNvSpPr txBox="1"/>
          <p:nvPr/>
        </p:nvSpPr>
        <p:spPr>
          <a:xfrm>
            <a:off x="4579953" y="2461816"/>
            <a:ext cx="203954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i="0" dirty="0" smtClean="0">
                <a:solidFill>
                  <a:srgbClr val="000099"/>
                </a:solidFill>
              </a:rPr>
              <a:t>Construction permit for the new units</a:t>
            </a:r>
            <a:endParaRPr lang="en-US" sz="1600" b="1" i="0" dirty="0">
              <a:solidFill>
                <a:srgbClr val="000099"/>
              </a:solidFill>
            </a:endParaRPr>
          </a:p>
        </p:txBody>
      </p:sp>
      <p:cxnSp>
        <p:nvCxnSpPr>
          <p:cNvPr id="54" name="Straight Arrow Connector 76"/>
          <p:cNvCxnSpPr>
            <a:stCxn id="53" idx="2"/>
          </p:cNvCxnSpPr>
          <p:nvPr/>
        </p:nvCxnSpPr>
        <p:spPr bwMode="auto">
          <a:xfrm flipH="1">
            <a:off x="5590960" y="3733191"/>
            <a:ext cx="8179" cy="77297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56" name="Straight Arrow Connector 77"/>
          <p:cNvCxnSpPr>
            <a:stCxn id="75" idx="2"/>
          </p:cNvCxnSpPr>
          <p:nvPr/>
        </p:nvCxnSpPr>
        <p:spPr bwMode="auto">
          <a:xfrm flipH="1">
            <a:off x="8256426" y="2850843"/>
            <a:ext cx="427202" cy="1630155"/>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nvGrpSpPr>
          <p:cNvPr id="55" name="Group 43"/>
          <p:cNvGrpSpPr/>
          <p:nvPr/>
        </p:nvGrpSpPr>
        <p:grpSpPr>
          <a:xfrm>
            <a:off x="7651561" y="4517441"/>
            <a:ext cx="1161362" cy="633454"/>
            <a:chOff x="1888186" y="3524264"/>
            <a:chExt cx="871021" cy="633454"/>
          </a:xfrm>
        </p:grpSpPr>
        <p:sp>
          <p:nvSpPr>
            <p:cNvPr id="58" name="TextBox 44"/>
            <p:cNvSpPr txBox="1"/>
            <p:nvPr/>
          </p:nvSpPr>
          <p:spPr>
            <a:xfrm>
              <a:off x="1888186" y="3761323"/>
              <a:ext cx="871021" cy="396395"/>
            </a:xfrm>
            <a:prstGeom prst="rect">
              <a:avLst/>
            </a:prstGeom>
            <a:solidFill>
              <a:schemeClr val="bg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defPPr>
                <a:defRPr lang="cs-CZ"/>
              </a:defPPr>
              <a:lvl1pPr algn="ctr" defTabSz="652463" eaLnBrk="0" fontAlgn="base" hangingPunct="0">
                <a:spcBef>
                  <a:spcPct val="50000"/>
                </a:spcBef>
                <a:spcAft>
                  <a:spcPct val="0"/>
                </a:spcAft>
                <a:buClr>
                  <a:schemeClr val="accent2"/>
                </a:buClr>
                <a:buFont typeface="Wingdings" pitchFamily="2" charset="2"/>
                <a:buNone/>
                <a:defRPr sz="1400" i="1">
                  <a:solidFill>
                    <a:schemeClr val="tx2"/>
                  </a:solidFill>
                  <a:latin typeface="Arial" pitchFamily="34" charset="0"/>
                </a:defRPr>
              </a:lvl1pPr>
            </a:lstStyle>
            <a:p>
              <a:r>
                <a:rPr lang="cs-CZ" b="1" i="0" dirty="0" smtClean="0"/>
                <a:t>2035 - 2037</a:t>
              </a:r>
              <a:endParaRPr lang="cs-CZ" b="1" i="0" dirty="0"/>
            </a:p>
          </p:txBody>
        </p:sp>
        <p:sp>
          <p:nvSpPr>
            <p:cNvPr id="59" name="Diamond 45"/>
            <p:cNvSpPr/>
            <p:nvPr/>
          </p:nvSpPr>
          <p:spPr bwMode="auto">
            <a:xfrm>
              <a:off x="2233612" y="3524264"/>
              <a:ext cx="190500" cy="171450"/>
            </a:xfrm>
            <a:prstGeom prst="diamond">
              <a:avLst/>
            </a:prstGeom>
            <a:solidFill>
              <a:schemeClr val="tx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fontAlgn="base" hangingPunct="0">
                <a:spcBef>
                  <a:spcPct val="50000"/>
                </a:spcBef>
                <a:spcAft>
                  <a:spcPct val="0"/>
                </a:spcAft>
                <a:buClr>
                  <a:schemeClr val="accent2"/>
                </a:buClr>
                <a:buFont typeface="Wingdings" pitchFamily="2" charset="2"/>
                <a:buNone/>
              </a:pPr>
              <a:endParaRPr lang="cs-CZ" sz="1400" i="1">
                <a:solidFill>
                  <a:schemeClr val="tx2"/>
                </a:solidFill>
                <a:latin typeface="Arial" pitchFamily="34" charset="0"/>
              </a:endParaRPr>
            </a:p>
          </p:txBody>
        </p:sp>
      </p:grpSp>
    </p:spTree>
    <p:extLst>
      <p:ext uri="{BB962C8B-B14F-4D97-AF65-F5344CB8AC3E}">
        <p14:creationId xmlns:p14="http://schemas.microsoft.com/office/powerpoint/2010/main" val="1589029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9314" y="406400"/>
            <a:ext cx="11422743" cy="724908"/>
          </a:xfrm>
        </p:spPr>
        <p:txBody>
          <a:bodyPr>
            <a:normAutofit/>
          </a:bodyPr>
          <a:lstStyle/>
          <a:p>
            <a:pPr algn="ctr"/>
            <a:r>
              <a:rPr lang="en-GB" sz="3200" b="1" u="sng" dirty="0" smtClean="0">
                <a:solidFill>
                  <a:srgbClr val="000099"/>
                </a:solidFill>
              </a:rPr>
              <a:t>n</a:t>
            </a:r>
            <a:r>
              <a:rPr lang="cs-CZ" sz="3200" b="1" u="sng" dirty="0" smtClean="0">
                <a:solidFill>
                  <a:srgbClr val="000099"/>
                </a:solidFill>
              </a:rPr>
              <a:t>AP </a:t>
            </a:r>
            <a:r>
              <a:rPr lang="cs-CZ" sz="3200" b="1" u="sng" dirty="0">
                <a:solidFill>
                  <a:srgbClr val="000099"/>
                </a:solidFill>
              </a:rPr>
              <a:t>NE</a:t>
            </a:r>
            <a:r>
              <a:rPr lang="cs-CZ" sz="3200" b="1" dirty="0">
                <a:solidFill>
                  <a:srgbClr val="000099"/>
                </a:solidFill>
              </a:rPr>
              <a:t>  </a:t>
            </a:r>
            <a:r>
              <a:rPr lang="en-GB" sz="3200" b="1" cap="none" dirty="0">
                <a:solidFill>
                  <a:srgbClr val="000099"/>
                </a:solidFill>
              </a:rPr>
              <a:t>and</a:t>
            </a:r>
            <a:r>
              <a:rPr lang="cs-CZ" sz="3200" b="1" cap="none" dirty="0">
                <a:solidFill>
                  <a:srgbClr val="000099"/>
                </a:solidFill>
              </a:rPr>
              <a:t> </a:t>
            </a:r>
            <a:r>
              <a:rPr lang="en-GB" sz="3200" b="1" dirty="0">
                <a:solidFill>
                  <a:srgbClr val="000099"/>
                </a:solidFill>
              </a:rPr>
              <a:t> new NPP</a:t>
            </a:r>
            <a:r>
              <a:rPr lang="en-GB" sz="3200" b="1" cap="none" dirty="0">
                <a:solidFill>
                  <a:srgbClr val="000099"/>
                </a:solidFill>
              </a:rPr>
              <a:t>s</a:t>
            </a:r>
            <a:endParaRPr lang="cs-CZ" sz="3200" b="1" dirty="0">
              <a:solidFill>
                <a:srgbClr val="000099"/>
              </a:solidFill>
            </a:endParaRPr>
          </a:p>
        </p:txBody>
      </p:sp>
      <p:sp>
        <p:nvSpPr>
          <p:cNvPr id="3" name="Zástupný symbol pro text 2"/>
          <p:cNvSpPr>
            <a:spLocks noGrp="1"/>
          </p:cNvSpPr>
          <p:nvPr>
            <p:ph type="body" sz="quarter" idx="10"/>
          </p:nvPr>
        </p:nvSpPr>
        <p:spPr>
          <a:xfrm>
            <a:off x="535818" y="1131308"/>
            <a:ext cx="10989733" cy="5389807"/>
          </a:xfrm>
        </p:spPr>
        <p:txBody>
          <a:bodyPr>
            <a:normAutofit fontScale="85000" lnSpcReduction="20000"/>
          </a:bodyPr>
          <a:lstStyle/>
          <a:p>
            <a:pPr marL="0" lvl="0" indent="0" algn="just">
              <a:buClr>
                <a:prstClr val="white"/>
              </a:buClr>
              <a:buNone/>
            </a:pPr>
            <a:r>
              <a:rPr lang="en-US" sz="2400" b="1" u="sng" dirty="0" smtClean="0">
                <a:solidFill>
                  <a:srgbClr val="000099"/>
                </a:solidFill>
              </a:rPr>
              <a:t>NAP NE envisages</a:t>
            </a:r>
            <a:r>
              <a:rPr lang="en-US" sz="2400" b="1" dirty="0" smtClean="0">
                <a:solidFill>
                  <a:srgbClr val="000099"/>
                </a:solidFill>
              </a:rPr>
              <a:t> following steps and activities to be completed:</a:t>
            </a:r>
          </a:p>
          <a:p>
            <a:pPr marL="0" lvl="0" indent="0" algn="just">
              <a:buClr>
                <a:prstClr val="white"/>
              </a:buClr>
              <a:buNone/>
            </a:pPr>
            <a:endParaRPr lang="en-US" sz="800" b="1" u="sng" dirty="0" smtClean="0">
              <a:solidFill>
                <a:srgbClr val="000099"/>
              </a:solidFill>
            </a:endParaRPr>
          </a:p>
          <a:p>
            <a:pPr marL="0" lvl="0" indent="0" algn="just">
              <a:buClr>
                <a:prstClr val="white"/>
              </a:buClr>
              <a:buNone/>
            </a:pPr>
            <a:r>
              <a:rPr lang="en-US" sz="2400" b="1" u="sng" dirty="0" smtClean="0">
                <a:solidFill>
                  <a:srgbClr val="FFFF00"/>
                </a:solidFill>
              </a:rPr>
              <a:t>before 2025</a:t>
            </a:r>
            <a:r>
              <a:rPr lang="en-US" sz="2400" b="1" dirty="0" smtClean="0">
                <a:solidFill>
                  <a:srgbClr val="FFFF00"/>
                </a:solidFill>
              </a:rPr>
              <a:t>:</a:t>
            </a:r>
          </a:p>
          <a:p>
            <a:pPr lvl="0" algn="just">
              <a:buClr>
                <a:prstClr val="white"/>
              </a:buClr>
              <a:buFont typeface="Wingdings" panose="05000000000000000000" pitchFamily="2" charset="2"/>
              <a:buChar char="q"/>
            </a:pPr>
            <a:r>
              <a:rPr lang="en-US" b="1" dirty="0" smtClean="0">
                <a:solidFill>
                  <a:prstClr val="white"/>
                </a:solidFill>
              </a:rPr>
              <a:t>Decision by the Government on </a:t>
            </a:r>
            <a:r>
              <a:rPr lang="en-US" sz="2100" b="1" u="sng" dirty="0" smtClean="0">
                <a:solidFill>
                  <a:prstClr val="white"/>
                </a:solidFill>
              </a:rPr>
              <a:t>Investment model and financing model </a:t>
            </a:r>
            <a:r>
              <a:rPr lang="en-US" b="1" dirty="0" smtClean="0">
                <a:solidFill>
                  <a:prstClr val="white"/>
                </a:solidFill>
              </a:rPr>
              <a:t>(</a:t>
            </a:r>
            <a:r>
              <a:rPr lang="en-US" b="1" dirty="0" smtClean="0">
                <a:solidFill>
                  <a:srgbClr val="000099"/>
                </a:solidFill>
              </a:rPr>
              <a:t>2017</a:t>
            </a:r>
            <a:r>
              <a:rPr lang="cs-CZ" b="1" dirty="0" smtClean="0">
                <a:solidFill>
                  <a:srgbClr val="000099"/>
                </a:solidFill>
              </a:rPr>
              <a:t>-2018</a:t>
            </a:r>
            <a:r>
              <a:rPr lang="en-US" b="1" dirty="0" smtClean="0">
                <a:solidFill>
                  <a:prstClr val="white"/>
                </a:solidFill>
              </a:rPr>
              <a:t>)</a:t>
            </a:r>
          </a:p>
          <a:p>
            <a:pPr lvl="0" algn="just">
              <a:buClr>
                <a:prstClr val="white"/>
              </a:buClr>
              <a:buFont typeface="Wingdings" panose="05000000000000000000" pitchFamily="2" charset="2"/>
              <a:buChar char="q"/>
            </a:pPr>
            <a:endParaRPr lang="en-US" sz="900" b="1" dirty="0" smtClean="0">
              <a:solidFill>
                <a:prstClr val="white"/>
              </a:solidFill>
            </a:endParaRPr>
          </a:p>
          <a:p>
            <a:pPr lvl="0" algn="just">
              <a:buClr>
                <a:prstClr val="white"/>
              </a:buClr>
              <a:buFont typeface="Wingdings" panose="05000000000000000000" pitchFamily="2" charset="2"/>
              <a:buChar char="q"/>
            </a:pPr>
            <a:r>
              <a:rPr lang="en-US" b="1" dirty="0" smtClean="0">
                <a:solidFill>
                  <a:prstClr val="white"/>
                </a:solidFill>
              </a:rPr>
              <a:t>Complete the EIA process for EDU 5,6</a:t>
            </a:r>
          </a:p>
          <a:p>
            <a:pPr lvl="0" algn="just">
              <a:buClr>
                <a:prstClr val="white"/>
              </a:buClr>
              <a:buFont typeface="Wingdings" panose="05000000000000000000" pitchFamily="2" charset="2"/>
              <a:buChar char="q"/>
            </a:pPr>
            <a:endParaRPr lang="en-US" sz="900" b="1" dirty="0" smtClean="0">
              <a:solidFill>
                <a:prstClr val="white"/>
              </a:solidFill>
            </a:endParaRPr>
          </a:p>
          <a:p>
            <a:pPr algn="just">
              <a:buFont typeface="Wingdings" panose="05000000000000000000" pitchFamily="2" charset="2"/>
              <a:buChar char="q"/>
            </a:pPr>
            <a:r>
              <a:rPr lang="en-US" b="1" dirty="0" smtClean="0">
                <a:solidFill>
                  <a:schemeClr val="tx1"/>
                </a:solidFill>
              </a:rPr>
              <a:t>Selection of the NPP supplier</a:t>
            </a:r>
          </a:p>
          <a:p>
            <a:pPr algn="just">
              <a:buFont typeface="Wingdings" panose="05000000000000000000" pitchFamily="2" charset="2"/>
              <a:buChar char="q"/>
            </a:pPr>
            <a:endParaRPr lang="en-US" sz="900" b="1" dirty="0" smtClean="0">
              <a:solidFill>
                <a:schemeClr val="tx1"/>
              </a:solidFill>
            </a:endParaRPr>
          </a:p>
          <a:p>
            <a:pPr algn="just">
              <a:buFont typeface="Wingdings" panose="05000000000000000000" pitchFamily="2" charset="2"/>
              <a:buChar char="q"/>
            </a:pPr>
            <a:r>
              <a:rPr lang="en-US" b="1" dirty="0" smtClean="0">
                <a:solidFill>
                  <a:schemeClr val="tx1"/>
                </a:solidFill>
              </a:rPr>
              <a:t>Site and construction licensing processes </a:t>
            </a:r>
          </a:p>
          <a:p>
            <a:pPr algn="just">
              <a:buFont typeface="Wingdings" panose="05000000000000000000" pitchFamily="2" charset="2"/>
              <a:buChar char="q"/>
            </a:pPr>
            <a:endParaRPr lang="en-US" sz="900" b="1" dirty="0" smtClean="0">
              <a:solidFill>
                <a:schemeClr val="tx1"/>
              </a:solidFill>
            </a:endParaRPr>
          </a:p>
          <a:p>
            <a:pPr algn="just">
              <a:buFont typeface="Wingdings" panose="05000000000000000000" pitchFamily="2" charset="2"/>
              <a:buChar char="q"/>
            </a:pPr>
            <a:r>
              <a:rPr lang="en-US" b="1" dirty="0" smtClean="0">
                <a:solidFill>
                  <a:schemeClr val="tx1"/>
                </a:solidFill>
              </a:rPr>
              <a:t>Obtaining site and construction licenses for two units at each site</a:t>
            </a:r>
          </a:p>
          <a:p>
            <a:pPr marL="0" indent="0" algn="just">
              <a:buNone/>
            </a:pPr>
            <a:endParaRPr lang="en-US" sz="800" b="1" dirty="0" smtClean="0">
              <a:solidFill>
                <a:schemeClr val="tx1"/>
              </a:solidFill>
            </a:endParaRPr>
          </a:p>
          <a:p>
            <a:pPr marL="0" indent="0">
              <a:buNone/>
            </a:pPr>
            <a:r>
              <a:rPr lang="en-US" sz="1800" b="1" dirty="0" smtClean="0">
                <a:solidFill>
                  <a:schemeClr val="tx1"/>
                </a:solidFill>
              </a:rPr>
              <a:t> </a:t>
            </a:r>
            <a:r>
              <a:rPr lang="en-US" sz="2400" b="1" dirty="0" smtClean="0">
                <a:solidFill>
                  <a:srgbClr val="FFFF00"/>
                </a:solidFill>
              </a:rPr>
              <a:t>------------------</a:t>
            </a:r>
            <a:r>
              <a:rPr lang="cs-CZ" sz="2400" b="1" dirty="0" smtClean="0">
                <a:solidFill>
                  <a:srgbClr val="FFFF00"/>
                </a:solidFill>
              </a:rPr>
              <a:t>-----</a:t>
            </a:r>
            <a:r>
              <a:rPr lang="en-US" sz="2400" b="1" dirty="0" smtClean="0">
                <a:solidFill>
                  <a:srgbClr val="FFFF00"/>
                </a:solidFill>
              </a:rPr>
              <a:t>   HOLD  POINT   </a:t>
            </a:r>
            <a:r>
              <a:rPr lang="cs-CZ" sz="2400" b="1" dirty="0" smtClean="0">
                <a:solidFill>
                  <a:srgbClr val="FFFF00"/>
                </a:solidFill>
              </a:rPr>
              <a:t>-----</a:t>
            </a:r>
            <a:r>
              <a:rPr lang="en-US" sz="2400" b="1" dirty="0" smtClean="0">
                <a:solidFill>
                  <a:srgbClr val="FFFF00"/>
                </a:solidFill>
              </a:rPr>
              <a:t>------------------</a:t>
            </a:r>
            <a:endParaRPr lang="cs-CZ" sz="2400" b="1" dirty="0" smtClean="0">
              <a:solidFill>
                <a:srgbClr val="FFFF00"/>
              </a:solidFill>
            </a:endParaRPr>
          </a:p>
          <a:p>
            <a:pPr marL="0" indent="0">
              <a:buNone/>
            </a:pPr>
            <a:endParaRPr lang="en-US" sz="800" b="1" u="sng" dirty="0" smtClean="0">
              <a:solidFill>
                <a:srgbClr val="000099"/>
              </a:solidFill>
            </a:endParaRPr>
          </a:p>
          <a:p>
            <a:pPr marL="0" indent="0" algn="just">
              <a:buNone/>
            </a:pPr>
            <a:r>
              <a:rPr lang="en-US" sz="2400" b="1" u="sng" dirty="0" smtClean="0">
                <a:solidFill>
                  <a:srgbClr val="FFFF00"/>
                </a:solidFill>
              </a:rPr>
              <a:t>after 2025</a:t>
            </a:r>
            <a:r>
              <a:rPr lang="en-US" sz="2400" b="1" dirty="0" smtClean="0">
                <a:solidFill>
                  <a:srgbClr val="FFFF00"/>
                </a:solidFill>
              </a:rPr>
              <a:t>: </a:t>
            </a:r>
            <a:endParaRPr lang="cs-CZ" sz="2400" b="1" dirty="0" smtClean="0">
              <a:solidFill>
                <a:srgbClr val="FFFF00"/>
              </a:solidFill>
            </a:endParaRPr>
          </a:p>
          <a:p>
            <a:pPr marL="0" indent="0" algn="just">
              <a:buNone/>
            </a:pPr>
            <a:r>
              <a:rPr lang="en-US" b="1" dirty="0" smtClean="0">
                <a:solidFill>
                  <a:schemeClr val="tx1"/>
                </a:solidFill>
              </a:rPr>
              <a:t>construction of one to four new units depending on electricity needs and electric power of the new units </a:t>
            </a:r>
            <a:r>
              <a:rPr lang="en-US" sz="1800" b="1" dirty="0" smtClean="0">
                <a:solidFill>
                  <a:srgbClr val="C00000"/>
                </a:solidFill>
              </a:rPr>
              <a:t>☻</a:t>
            </a:r>
            <a:endParaRPr lang="en-US" b="1" dirty="0" smtClean="0">
              <a:solidFill>
                <a:schemeClr val="tx1"/>
              </a:solidFill>
            </a:endParaRPr>
          </a:p>
        </p:txBody>
      </p:sp>
    </p:spTree>
    <p:extLst>
      <p:ext uri="{BB962C8B-B14F-4D97-AF65-F5344CB8AC3E}">
        <p14:creationId xmlns:p14="http://schemas.microsoft.com/office/powerpoint/2010/main" val="25419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1000"/>
                                        <p:tgtEl>
                                          <p:spTgt spid="3">
                                            <p:txEl>
                                              <p:pRg st="11" end="11"/>
                                            </p:txEl>
                                          </p:spTgt>
                                        </p:tgtEl>
                                      </p:cBhvr>
                                    </p:animEffect>
                                    <p:anim calcmode="lin" valueType="num">
                                      <p:cBhvr>
                                        <p:cTn id="4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1000"/>
                                        <p:tgtEl>
                                          <p:spTgt spid="3">
                                            <p:txEl>
                                              <p:pRg st="13" end="13"/>
                                            </p:txEl>
                                          </p:spTgt>
                                        </p:tgtEl>
                                      </p:cBhvr>
                                    </p:animEffect>
                                    <p:anim calcmode="lin" valueType="num">
                                      <p:cBhvr>
                                        <p:cTn id="4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animEffect transition="in" filter="fade">
                                      <p:cBhvr>
                                        <p:cTn id="53" dur="1000"/>
                                        <p:tgtEl>
                                          <p:spTgt spid="3">
                                            <p:txEl>
                                              <p:pRg st="15" end="15"/>
                                            </p:txEl>
                                          </p:spTgt>
                                        </p:tgtEl>
                                      </p:cBhvr>
                                    </p:animEffect>
                                    <p:anim calcmode="lin" valueType="num">
                                      <p:cBhvr>
                                        <p:cTn id="54"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16" end="16"/>
                                            </p:txEl>
                                          </p:spTgt>
                                        </p:tgtEl>
                                        <p:attrNameLst>
                                          <p:attrName>style.visibility</p:attrName>
                                        </p:attrNameLst>
                                      </p:cBhvr>
                                      <p:to>
                                        <p:strVal val="visible"/>
                                      </p:to>
                                    </p:set>
                                    <p:animEffect transition="in" filter="fade">
                                      <p:cBhvr>
                                        <p:cTn id="58" dur="1000"/>
                                        <p:tgtEl>
                                          <p:spTgt spid="3">
                                            <p:txEl>
                                              <p:pRg st="16" end="16"/>
                                            </p:txEl>
                                          </p:spTgt>
                                        </p:tgtEl>
                                      </p:cBhvr>
                                    </p:animEffect>
                                    <p:anim calcmode="lin" valueType="num">
                                      <p:cBhvr>
                                        <p:cTn id="59"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19384" y="287701"/>
            <a:ext cx="11944349" cy="3693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p>
            <a:pPr algn="ctr"/>
            <a:r>
              <a:rPr lang="cs-CZ" sz="2400" b="1" dirty="0" smtClean="0">
                <a:solidFill>
                  <a:srgbClr val="000099"/>
                </a:solidFill>
              </a:rPr>
              <a:t>NAP JE – i přes zpoždění, je Splnění </a:t>
            </a:r>
            <a:r>
              <a:rPr lang="cs-CZ" sz="2400" b="1" dirty="0">
                <a:solidFill>
                  <a:srgbClr val="000099"/>
                </a:solidFill>
              </a:rPr>
              <a:t>HARMONOGRAMU K ROKU </a:t>
            </a:r>
            <a:r>
              <a:rPr lang="cs-CZ" sz="2400" b="1" cap="small" dirty="0">
                <a:solidFill>
                  <a:srgbClr val="000099"/>
                </a:solidFill>
              </a:rPr>
              <a:t>2035 </a:t>
            </a:r>
            <a:r>
              <a:rPr lang="cs-CZ" sz="2400" b="1" cap="small" dirty="0" smtClean="0">
                <a:solidFill>
                  <a:srgbClr val="000099"/>
                </a:solidFill>
              </a:rPr>
              <a:t>MOŽNÉ </a:t>
            </a:r>
            <a:endParaRPr lang="cs-CZ" sz="2400" b="1" cap="small" dirty="0">
              <a:solidFill>
                <a:srgbClr val="000099"/>
              </a:solidFill>
            </a:endParaRPr>
          </a:p>
        </p:txBody>
      </p:sp>
      <p:cxnSp>
        <p:nvCxnSpPr>
          <p:cNvPr id="27267" name="Přímá spojnice 4"/>
          <p:cNvCxnSpPr>
            <a:cxnSpLocks noChangeShapeType="1"/>
          </p:cNvCxnSpPr>
          <p:nvPr/>
        </p:nvCxnSpPr>
        <p:spPr bwMode="auto">
          <a:xfrm>
            <a:off x="5191126" y="939239"/>
            <a:ext cx="906463" cy="8604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a14:hiddenLine>
            </a:ext>
          </a:extLst>
        </p:spPr>
      </p:cxnSp>
      <p:cxnSp>
        <p:nvCxnSpPr>
          <p:cNvPr id="27268" name="Přímá spojnice 10"/>
          <p:cNvCxnSpPr>
            <a:cxnSpLocks noChangeShapeType="1"/>
          </p:cNvCxnSpPr>
          <p:nvPr/>
        </p:nvCxnSpPr>
        <p:spPr bwMode="auto">
          <a:xfrm>
            <a:off x="5303913" y="1043686"/>
            <a:ext cx="801613" cy="80995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a14:hiddenLine>
            </a:ext>
          </a:extLst>
        </p:spPr>
      </p:cxnSp>
      <p:graphicFrame>
        <p:nvGraphicFramePr>
          <p:cNvPr id="5" name="Tabulka 4"/>
          <p:cNvGraphicFramePr>
            <a:graphicFrameLocks noGrp="1"/>
          </p:cNvGraphicFramePr>
          <p:nvPr>
            <p:extLst/>
          </p:nvPr>
        </p:nvGraphicFramePr>
        <p:xfrm>
          <a:off x="1919530" y="1125336"/>
          <a:ext cx="8424952" cy="5128779"/>
        </p:xfrm>
        <a:graphic>
          <a:graphicData uri="http://schemas.openxmlformats.org/drawingml/2006/table">
            <a:tbl>
              <a:tblPr firstRow="1" bandRow="1">
                <a:tableStyleId>{2A488322-F2BA-4B5B-9748-0D474271808F}</a:tableStyleId>
              </a:tblPr>
              <a:tblGrid>
                <a:gridCol w="1152134">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599399">
                  <a:extLst>
                    <a:ext uri="{9D8B030D-6E8A-4147-A177-3AD203B41FA5}">
                      <a16:colId xmlns:a16="http://schemas.microsoft.com/office/drawing/2014/main" xmlns="" val="20002"/>
                    </a:ext>
                  </a:extLst>
                </a:gridCol>
                <a:gridCol w="223161">
                  <a:extLst>
                    <a:ext uri="{9D8B030D-6E8A-4147-A177-3AD203B41FA5}">
                      <a16:colId xmlns:a16="http://schemas.microsoft.com/office/drawing/2014/main" xmlns="" val="20003"/>
                    </a:ext>
                  </a:extLst>
                </a:gridCol>
                <a:gridCol w="223161">
                  <a:extLst>
                    <a:ext uri="{9D8B030D-6E8A-4147-A177-3AD203B41FA5}">
                      <a16:colId xmlns:a16="http://schemas.microsoft.com/office/drawing/2014/main" xmlns="" val="20004"/>
                    </a:ext>
                  </a:extLst>
                </a:gridCol>
                <a:gridCol w="223161">
                  <a:extLst>
                    <a:ext uri="{9D8B030D-6E8A-4147-A177-3AD203B41FA5}">
                      <a16:colId xmlns:a16="http://schemas.microsoft.com/office/drawing/2014/main" xmlns="" val="20005"/>
                    </a:ext>
                  </a:extLst>
                </a:gridCol>
                <a:gridCol w="223161">
                  <a:extLst>
                    <a:ext uri="{9D8B030D-6E8A-4147-A177-3AD203B41FA5}">
                      <a16:colId xmlns:a16="http://schemas.microsoft.com/office/drawing/2014/main" xmlns="" val="20006"/>
                    </a:ext>
                  </a:extLst>
                </a:gridCol>
                <a:gridCol w="223161">
                  <a:extLst>
                    <a:ext uri="{9D8B030D-6E8A-4147-A177-3AD203B41FA5}">
                      <a16:colId xmlns:a16="http://schemas.microsoft.com/office/drawing/2014/main" xmlns="" val="20007"/>
                    </a:ext>
                  </a:extLst>
                </a:gridCol>
                <a:gridCol w="223161">
                  <a:extLst>
                    <a:ext uri="{9D8B030D-6E8A-4147-A177-3AD203B41FA5}">
                      <a16:colId xmlns:a16="http://schemas.microsoft.com/office/drawing/2014/main" xmlns="" val="20008"/>
                    </a:ext>
                  </a:extLst>
                </a:gridCol>
                <a:gridCol w="223161">
                  <a:extLst>
                    <a:ext uri="{9D8B030D-6E8A-4147-A177-3AD203B41FA5}">
                      <a16:colId xmlns:a16="http://schemas.microsoft.com/office/drawing/2014/main" xmlns="" val="20009"/>
                    </a:ext>
                  </a:extLst>
                </a:gridCol>
                <a:gridCol w="223161">
                  <a:extLst>
                    <a:ext uri="{9D8B030D-6E8A-4147-A177-3AD203B41FA5}">
                      <a16:colId xmlns:a16="http://schemas.microsoft.com/office/drawing/2014/main" xmlns="" val="20010"/>
                    </a:ext>
                  </a:extLst>
                </a:gridCol>
                <a:gridCol w="223161">
                  <a:extLst>
                    <a:ext uri="{9D8B030D-6E8A-4147-A177-3AD203B41FA5}">
                      <a16:colId xmlns:a16="http://schemas.microsoft.com/office/drawing/2014/main" xmlns="" val="20011"/>
                    </a:ext>
                  </a:extLst>
                </a:gridCol>
                <a:gridCol w="223161">
                  <a:extLst>
                    <a:ext uri="{9D8B030D-6E8A-4147-A177-3AD203B41FA5}">
                      <a16:colId xmlns:a16="http://schemas.microsoft.com/office/drawing/2014/main" xmlns="" val="20012"/>
                    </a:ext>
                  </a:extLst>
                </a:gridCol>
                <a:gridCol w="223161">
                  <a:extLst>
                    <a:ext uri="{9D8B030D-6E8A-4147-A177-3AD203B41FA5}">
                      <a16:colId xmlns:a16="http://schemas.microsoft.com/office/drawing/2014/main" xmlns="" val="20013"/>
                    </a:ext>
                  </a:extLst>
                </a:gridCol>
                <a:gridCol w="223161">
                  <a:extLst>
                    <a:ext uri="{9D8B030D-6E8A-4147-A177-3AD203B41FA5}">
                      <a16:colId xmlns:a16="http://schemas.microsoft.com/office/drawing/2014/main" xmlns="" val="20014"/>
                    </a:ext>
                  </a:extLst>
                </a:gridCol>
                <a:gridCol w="223161">
                  <a:extLst>
                    <a:ext uri="{9D8B030D-6E8A-4147-A177-3AD203B41FA5}">
                      <a16:colId xmlns:a16="http://schemas.microsoft.com/office/drawing/2014/main" xmlns="" val="20015"/>
                    </a:ext>
                  </a:extLst>
                </a:gridCol>
                <a:gridCol w="223161">
                  <a:extLst>
                    <a:ext uri="{9D8B030D-6E8A-4147-A177-3AD203B41FA5}">
                      <a16:colId xmlns:a16="http://schemas.microsoft.com/office/drawing/2014/main" xmlns="" val="20016"/>
                    </a:ext>
                  </a:extLst>
                </a:gridCol>
                <a:gridCol w="223161">
                  <a:extLst>
                    <a:ext uri="{9D8B030D-6E8A-4147-A177-3AD203B41FA5}">
                      <a16:colId xmlns:a16="http://schemas.microsoft.com/office/drawing/2014/main" xmlns="" val="20017"/>
                    </a:ext>
                  </a:extLst>
                </a:gridCol>
                <a:gridCol w="223161">
                  <a:extLst>
                    <a:ext uri="{9D8B030D-6E8A-4147-A177-3AD203B41FA5}">
                      <a16:colId xmlns:a16="http://schemas.microsoft.com/office/drawing/2014/main" xmlns="" val="20018"/>
                    </a:ext>
                  </a:extLst>
                </a:gridCol>
                <a:gridCol w="223161">
                  <a:extLst>
                    <a:ext uri="{9D8B030D-6E8A-4147-A177-3AD203B41FA5}">
                      <a16:colId xmlns:a16="http://schemas.microsoft.com/office/drawing/2014/main" xmlns="" val="20019"/>
                    </a:ext>
                  </a:extLst>
                </a:gridCol>
                <a:gridCol w="223161">
                  <a:extLst>
                    <a:ext uri="{9D8B030D-6E8A-4147-A177-3AD203B41FA5}">
                      <a16:colId xmlns:a16="http://schemas.microsoft.com/office/drawing/2014/main" xmlns="" val="20020"/>
                    </a:ext>
                  </a:extLst>
                </a:gridCol>
                <a:gridCol w="223161">
                  <a:extLst>
                    <a:ext uri="{9D8B030D-6E8A-4147-A177-3AD203B41FA5}">
                      <a16:colId xmlns:a16="http://schemas.microsoft.com/office/drawing/2014/main" xmlns="" val="20021"/>
                    </a:ext>
                  </a:extLst>
                </a:gridCol>
                <a:gridCol w="223161">
                  <a:extLst>
                    <a:ext uri="{9D8B030D-6E8A-4147-A177-3AD203B41FA5}">
                      <a16:colId xmlns:a16="http://schemas.microsoft.com/office/drawing/2014/main" xmlns="" val="20022"/>
                    </a:ext>
                  </a:extLst>
                </a:gridCol>
                <a:gridCol w="223161">
                  <a:extLst>
                    <a:ext uri="{9D8B030D-6E8A-4147-A177-3AD203B41FA5}">
                      <a16:colId xmlns:a16="http://schemas.microsoft.com/office/drawing/2014/main" xmlns="" val="20023"/>
                    </a:ext>
                  </a:extLst>
                </a:gridCol>
                <a:gridCol w="223161">
                  <a:extLst>
                    <a:ext uri="{9D8B030D-6E8A-4147-A177-3AD203B41FA5}">
                      <a16:colId xmlns:a16="http://schemas.microsoft.com/office/drawing/2014/main" xmlns="" val="20024"/>
                    </a:ext>
                  </a:extLst>
                </a:gridCol>
                <a:gridCol w="223161">
                  <a:extLst>
                    <a:ext uri="{9D8B030D-6E8A-4147-A177-3AD203B41FA5}">
                      <a16:colId xmlns:a16="http://schemas.microsoft.com/office/drawing/2014/main" xmlns="" val="20025"/>
                    </a:ext>
                  </a:extLst>
                </a:gridCol>
                <a:gridCol w="223161">
                  <a:extLst>
                    <a:ext uri="{9D8B030D-6E8A-4147-A177-3AD203B41FA5}">
                      <a16:colId xmlns:a16="http://schemas.microsoft.com/office/drawing/2014/main" xmlns="" val="20026"/>
                    </a:ext>
                  </a:extLst>
                </a:gridCol>
                <a:gridCol w="223161">
                  <a:extLst>
                    <a:ext uri="{9D8B030D-6E8A-4147-A177-3AD203B41FA5}">
                      <a16:colId xmlns:a16="http://schemas.microsoft.com/office/drawing/2014/main" xmlns="" val="20027"/>
                    </a:ext>
                  </a:extLst>
                </a:gridCol>
                <a:gridCol w="223161">
                  <a:extLst>
                    <a:ext uri="{9D8B030D-6E8A-4147-A177-3AD203B41FA5}">
                      <a16:colId xmlns:a16="http://schemas.microsoft.com/office/drawing/2014/main" xmlns="" val="20028"/>
                    </a:ext>
                  </a:extLst>
                </a:gridCol>
                <a:gridCol w="223161">
                  <a:extLst>
                    <a:ext uri="{9D8B030D-6E8A-4147-A177-3AD203B41FA5}">
                      <a16:colId xmlns:a16="http://schemas.microsoft.com/office/drawing/2014/main" xmlns="" val="20029"/>
                    </a:ext>
                  </a:extLst>
                </a:gridCol>
              </a:tblGrid>
              <a:tr h="408189">
                <a:tc>
                  <a:txBody>
                    <a:bodyPr/>
                    <a:lstStyle/>
                    <a:p>
                      <a:r>
                        <a:rPr lang="cs-CZ" sz="900" dirty="0">
                          <a:solidFill>
                            <a:schemeClr val="bg1"/>
                          </a:solidFill>
                        </a:rPr>
                        <a:t>Činnost</a:t>
                      </a:r>
                      <a:r>
                        <a:rPr lang="cs-CZ" sz="900" baseline="0" dirty="0">
                          <a:solidFill>
                            <a:schemeClr val="bg1"/>
                          </a:solidFill>
                        </a:rPr>
                        <a:t> / Milník</a:t>
                      </a:r>
                      <a:endParaRPr lang="cs-CZ" sz="900" dirty="0">
                        <a:solidFill>
                          <a:schemeClr val="bg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err="1">
                          <a:solidFill>
                            <a:schemeClr val="bg1"/>
                          </a:solidFill>
                        </a:rPr>
                        <a:t>Poč</a:t>
                      </a:r>
                      <a:endParaRPr lang="cs-CZ" sz="900" baseline="0" dirty="0">
                        <a:solidFill>
                          <a:schemeClr val="bg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err="1">
                          <a:solidFill>
                            <a:schemeClr val="bg1"/>
                          </a:solidFill>
                        </a:rPr>
                        <a:t>Kon</a:t>
                      </a:r>
                      <a:endParaRPr lang="cs-CZ" sz="900" baseline="0" dirty="0">
                        <a:solidFill>
                          <a:schemeClr val="bg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2015</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2016</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2017</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2018</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2019</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2020</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2021</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2022</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2023</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2024</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2025</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2026</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2027</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2028</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2029</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2030</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2031</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2032</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2033</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2034</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2035</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2036</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2037</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2038</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2039</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2040</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tc>
                  <a:txBody>
                    <a:bodyPr/>
                    <a:lstStyle/>
                    <a:p>
                      <a:r>
                        <a:rPr lang="cs-CZ" sz="900" baseline="0" dirty="0">
                          <a:solidFill>
                            <a:schemeClr val="bg1"/>
                          </a:solidFill>
                        </a:rPr>
                        <a:t>2041</a:t>
                      </a:r>
                    </a:p>
                  </a:txBody>
                  <a:tcPr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5000"/>
                        <a:lumOff val="35000"/>
                      </a:schemeClr>
                    </a:solidFill>
                  </a:tcPr>
                </a:tc>
                <a:extLst>
                  <a:ext uri="{0D108BD9-81ED-4DB2-BD59-A6C34878D82A}">
                    <a16:rowId xmlns:a16="http://schemas.microsoft.com/office/drawing/2014/main" xmlns="" val="10000"/>
                  </a:ext>
                </a:extLst>
              </a:tr>
              <a:tr h="438150">
                <a:tc>
                  <a:txBody>
                    <a:bodyPr/>
                    <a:lstStyle/>
                    <a:p>
                      <a:r>
                        <a:rPr lang="cs-CZ" sz="1000" b="1" dirty="0"/>
                        <a:t>Materiál dle</a:t>
                      </a:r>
                      <a:r>
                        <a:rPr lang="cs-CZ" sz="1000" b="1" baseline="0" dirty="0"/>
                        <a:t> NAP schválen vládou</a:t>
                      </a:r>
                      <a:endParaRPr lang="cs-CZ" sz="1000" b="1" dirty="0"/>
                    </a:p>
                  </a:txBody>
                  <a:tcPr marL="36000" marR="36000">
                    <a:lnL>
                      <a:noFill/>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cs-CZ" sz="1000" dirty="0">
                          <a:solidFill>
                            <a:schemeClr val="bg1"/>
                          </a:solidFill>
                        </a:rPr>
                        <a:t>06/2015</a:t>
                      </a:r>
                    </a:p>
                    <a:p>
                      <a:r>
                        <a:rPr lang="cs-CZ" sz="1000" dirty="0">
                          <a:solidFill>
                            <a:schemeClr val="bg1"/>
                          </a:solidFill>
                        </a:rPr>
                        <a:t>06/2015</a:t>
                      </a: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cs-CZ" sz="1000" dirty="0">
                          <a:solidFill>
                            <a:schemeClr val="bg1"/>
                          </a:solidFill>
                        </a:rPr>
                        <a:t>02/2018</a:t>
                      </a:r>
                    </a:p>
                    <a:p>
                      <a:r>
                        <a:rPr lang="cs-CZ" sz="1000" dirty="0">
                          <a:solidFill>
                            <a:schemeClr val="bg1"/>
                          </a:solidFill>
                        </a:rPr>
                        <a:t>02/2018</a:t>
                      </a: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61950">
                <a:tc>
                  <a:txBody>
                    <a:bodyPr/>
                    <a:lstStyle/>
                    <a:p>
                      <a:r>
                        <a:rPr lang="cs-CZ" sz="1000" b="1" dirty="0"/>
                        <a:t>EIA</a:t>
                      </a:r>
                    </a:p>
                  </a:txBody>
                  <a:tcPr marL="36000" marR="36000">
                    <a:lnL>
                      <a:noFill/>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cs-CZ" sz="1000" dirty="0">
                          <a:solidFill>
                            <a:schemeClr val="bg1"/>
                          </a:solidFill>
                        </a:rPr>
                        <a:t>01/2015</a:t>
                      </a:r>
                    </a:p>
                    <a:p>
                      <a:r>
                        <a:rPr lang="cs-CZ" sz="1000" dirty="0">
                          <a:solidFill>
                            <a:schemeClr val="bg1"/>
                          </a:solidFill>
                        </a:rPr>
                        <a:t>01/2015</a:t>
                      </a: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cs-CZ" sz="1000" dirty="0">
                          <a:solidFill>
                            <a:schemeClr val="bg1"/>
                          </a:solidFill>
                        </a:rPr>
                        <a:t>11/2018</a:t>
                      </a:r>
                    </a:p>
                    <a:p>
                      <a:r>
                        <a:rPr lang="cs-CZ" sz="1000" dirty="0">
                          <a:solidFill>
                            <a:schemeClr val="bg1"/>
                          </a:solidFill>
                        </a:rPr>
                        <a:t>12/2018</a:t>
                      </a: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63050">
                <a:tc>
                  <a:txBody>
                    <a:bodyPr/>
                    <a:lstStyle/>
                    <a:p>
                      <a:r>
                        <a:rPr lang="cs-CZ" sz="1000" b="1" dirty="0"/>
                        <a:t>Výběr EPC dodavatele</a:t>
                      </a:r>
                    </a:p>
                  </a:txBody>
                  <a:tcPr marL="36000" marR="36000">
                    <a:lnL>
                      <a:noFill/>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cs-CZ" sz="1000" dirty="0">
                          <a:solidFill>
                            <a:schemeClr val="bg1"/>
                          </a:solidFill>
                        </a:rPr>
                        <a:t>03/2018</a:t>
                      </a:r>
                    </a:p>
                    <a:p>
                      <a:r>
                        <a:rPr lang="cs-CZ" sz="1000" dirty="0">
                          <a:solidFill>
                            <a:schemeClr val="bg1"/>
                          </a:solidFill>
                        </a:rPr>
                        <a:t>03/2018</a:t>
                      </a: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cs-CZ" sz="1000" dirty="0">
                          <a:solidFill>
                            <a:schemeClr val="bg1"/>
                          </a:solidFill>
                        </a:rPr>
                        <a:t>09/2023</a:t>
                      </a:r>
                    </a:p>
                    <a:p>
                      <a:r>
                        <a:rPr lang="cs-CZ" sz="1000" dirty="0">
                          <a:solidFill>
                            <a:schemeClr val="bg1"/>
                          </a:solidFill>
                        </a:rPr>
                        <a:t>06/2022</a:t>
                      </a: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40995">
                <a:tc>
                  <a:txBody>
                    <a:bodyPr/>
                    <a:lstStyle/>
                    <a:p>
                      <a:r>
                        <a:rPr lang="cs-CZ" sz="1000" b="1" dirty="0">
                          <a:solidFill>
                            <a:schemeClr val="bg1"/>
                          </a:solidFill>
                        </a:rPr>
                        <a:t>Povolení k umístění</a:t>
                      </a:r>
                    </a:p>
                  </a:txBody>
                  <a:tcPr marL="36000" marR="36000">
                    <a:lnL>
                      <a:noFill/>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cs-CZ" sz="1000" dirty="0">
                          <a:solidFill>
                            <a:schemeClr val="bg1"/>
                          </a:solidFill>
                        </a:rPr>
                        <a:t>01/2017</a:t>
                      </a:r>
                    </a:p>
                    <a:p>
                      <a:r>
                        <a:rPr lang="cs-CZ" sz="1000" dirty="0">
                          <a:solidFill>
                            <a:schemeClr val="bg1"/>
                          </a:solidFill>
                        </a:rPr>
                        <a:t>01/2017</a:t>
                      </a: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cs-CZ" sz="1000" dirty="0">
                          <a:solidFill>
                            <a:schemeClr val="bg1"/>
                          </a:solidFill>
                        </a:rPr>
                        <a:t>12/2021</a:t>
                      </a:r>
                    </a:p>
                    <a:p>
                      <a:r>
                        <a:rPr lang="cs-CZ" sz="1000" dirty="0">
                          <a:solidFill>
                            <a:schemeClr val="bg1"/>
                          </a:solidFill>
                        </a:rPr>
                        <a:t>12/2021</a:t>
                      </a: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411480">
                <a:tc>
                  <a:txBody>
                    <a:bodyPr/>
                    <a:lstStyle/>
                    <a:p>
                      <a:r>
                        <a:rPr lang="cs-CZ" sz="1000" b="1" dirty="0"/>
                        <a:t>Územní</a:t>
                      </a:r>
                      <a:r>
                        <a:rPr lang="cs-CZ" sz="1000" b="1" baseline="0" dirty="0"/>
                        <a:t> rozhodnutí</a:t>
                      </a:r>
                      <a:endParaRPr lang="cs-CZ" sz="1000" b="1" dirty="0"/>
                    </a:p>
                  </a:txBody>
                  <a:tcPr marL="36000" marR="36000">
                    <a:lnL>
                      <a:noFill/>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cs-CZ" sz="1000" dirty="0">
                          <a:solidFill>
                            <a:schemeClr val="bg1"/>
                          </a:solidFill>
                        </a:rPr>
                        <a:t>02/2024</a:t>
                      </a:r>
                    </a:p>
                    <a:p>
                      <a:r>
                        <a:rPr lang="cs-CZ" sz="1000" dirty="0">
                          <a:solidFill>
                            <a:schemeClr val="bg1"/>
                          </a:solidFill>
                        </a:rPr>
                        <a:t>02/2020</a:t>
                      </a: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cs-CZ" sz="1000" dirty="0">
                          <a:solidFill>
                            <a:schemeClr val="bg1"/>
                          </a:solidFill>
                        </a:rPr>
                        <a:t>08/2027</a:t>
                      </a:r>
                    </a:p>
                    <a:p>
                      <a:r>
                        <a:rPr lang="cs-CZ" sz="1000" dirty="0">
                          <a:solidFill>
                            <a:schemeClr val="bg1"/>
                          </a:solidFill>
                        </a:rPr>
                        <a:t>08/2023</a:t>
                      </a: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63050">
                <a:tc>
                  <a:txBody>
                    <a:bodyPr/>
                    <a:lstStyle/>
                    <a:p>
                      <a:r>
                        <a:rPr lang="cs-CZ" sz="1000" b="1" dirty="0"/>
                        <a:t>Povolení k výstavbě</a:t>
                      </a:r>
                    </a:p>
                  </a:txBody>
                  <a:tcPr marL="36000" marR="36000">
                    <a:lnL>
                      <a:noFill/>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cs-CZ" sz="1000" dirty="0" smtClean="0">
                          <a:solidFill>
                            <a:schemeClr val="bg1"/>
                          </a:solidFill>
                        </a:rPr>
                        <a:t>06/2024</a:t>
                      </a:r>
                      <a:endParaRPr lang="cs-CZ" sz="1000" dirty="0">
                        <a:solidFill>
                          <a:schemeClr val="bg1"/>
                        </a:solidFill>
                      </a:endParaRPr>
                    </a:p>
                    <a:p>
                      <a:r>
                        <a:rPr lang="cs-CZ" sz="1000" dirty="0">
                          <a:solidFill>
                            <a:schemeClr val="bg1"/>
                          </a:solidFill>
                        </a:rPr>
                        <a:t>09/2022</a:t>
                      </a: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cs-CZ" sz="1000" dirty="0">
                          <a:solidFill>
                            <a:schemeClr val="bg1"/>
                          </a:solidFill>
                        </a:rPr>
                        <a:t>11/2029</a:t>
                      </a:r>
                    </a:p>
                    <a:p>
                      <a:r>
                        <a:rPr lang="cs-CZ" sz="1000" dirty="0">
                          <a:solidFill>
                            <a:schemeClr val="bg1"/>
                          </a:solidFill>
                        </a:rPr>
                        <a:t>11/2026</a:t>
                      </a: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220423">
                <a:tc>
                  <a:txBody>
                    <a:bodyPr/>
                    <a:lstStyle/>
                    <a:p>
                      <a:r>
                        <a:rPr lang="cs-CZ" sz="1000" b="1" dirty="0"/>
                        <a:t>Stavební povolení</a:t>
                      </a:r>
                    </a:p>
                  </a:txBody>
                  <a:tcPr marL="36000" marR="36000">
                    <a:lnL>
                      <a:noFill/>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r>
                        <a:rPr lang="cs-CZ" sz="1000" dirty="0" smtClean="0">
                          <a:solidFill>
                            <a:schemeClr val="bg1"/>
                          </a:solidFill>
                        </a:rPr>
                        <a:t>01/2028</a:t>
                      </a:r>
                      <a:endParaRPr lang="cs-CZ" sz="1000" dirty="0">
                        <a:solidFill>
                          <a:schemeClr val="bg1"/>
                        </a:solidFill>
                      </a:endParaRPr>
                    </a:p>
                    <a:p>
                      <a:r>
                        <a:rPr lang="cs-CZ" sz="1000" dirty="0" smtClean="0">
                          <a:solidFill>
                            <a:schemeClr val="bg1"/>
                          </a:solidFill>
                        </a:rPr>
                        <a:t>01/2024</a:t>
                      </a:r>
                      <a:endParaRPr lang="cs-CZ" sz="1000" dirty="0">
                        <a:solidFill>
                          <a:schemeClr val="bg1"/>
                        </a:solidFill>
                      </a:endParaRP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r>
                        <a:rPr lang="cs-CZ" sz="1000" dirty="0">
                          <a:solidFill>
                            <a:schemeClr val="bg1"/>
                          </a:solidFill>
                        </a:rPr>
                        <a:t>09/2031</a:t>
                      </a:r>
                    </a:p>
                    <a:p>
                      <a:r>
                        <a:rPr lang="cs-CZ" sz="1000" dirty="0">
                          <a:solidFill>
                            <a:schemeClr val="bg1"/>
                          </a:solidFill>
                        </a:rPr>
                        <a:t>02/2028</a:t>
                      </a: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6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b="1" dirty="0"/>
                        <a:t>Dopravní</a:t>
                      </a:r>
                      <a:r>
                        <a:rPr lang="cs-CZ" sz="1000" b="1" baseline="0" dirty="0"/>
                        <a:t> trasa připravena</a:t>
                      </a:r>
                      <a:endParaRPr lang="cs-CZ" sz="1000" b="1" dirty="0"/>
                    </a:p>
                  </a:txBody>
                  <a:tcPr marL="36000" marR="36000">
                    <a:lnL>
                      <a:noFill/>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r>
                        <a:rPr lang="cs-CZ" sz="1000" dirty="0">
                          <a:solidFill>
                            <a:schemeClr val="bg1"/>
                          </a:solidFill>
                        </a:rPr>
                        <a:t>09/2016</a:t>
                      </a:r>
                    </a:p>
                    <a:p>
                      <a:r>
                        <a:rPr lang="cs-CZ" sz="1000" dirty="0">
                          <a:solidFill>
                            <a:schemeClr val="bg1"/>
                          </a:solidFill>
                        </a:rPr>
                        <a:t>09/2016</a:t>
                      </a: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r>
                        <a:rPr lang="cs-CZ" sz="1000" dirty="0">
                          <a:solidFill>
                            <a:schemeClr val="bg1"/>
                          </a:solidFill>
                        </a:rPr>
                        <a:t>02/2033</a:t>
                      </a:r>
                    </a:p>
                    <a:p>
                      <a:r>
                        <a:rPr lang="cs-CZ" sz="1000" dirty="0">
                          <a:solidFill>
                            <a:schemeClr val="bg1"/>
                          </a:solidFill>
                        </a:rPr>
                        <a:t>11/2029</a:t>
                      </a: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36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b="1" dirty="0"/>
                        <a:t>PS připravena na připojení </a:t>
                      </a:r>
                      <a:r>
                        <a:rPr lang="cs-CZ" sz="1000" b="1" dirty="0" err="1"/>
                        <a:t>elny</a:t>
                      </a:r>
                      <a:endParaRPr lang="cs-CZ" sz="1000" b="1" dirty="0"/>
                    </a:p>
                  </a:txBody>
                  <a:tcPr marL="36000" marR="36000">
                    <a:lnL>
                      <a:noFill/>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pPr marL="0" algn="l" defTabSz="914400" rtl="0" eaLnBrk="1" latinLnBrk="0" hangingPunct="1"/>
                      <a:endParaRPr lang="cs-CZ" sz="1000" kern="1200" dirty="0">
                        <a:solidFill>
                          <a:schemeClr val="bg1"/>
                        </a:solidFill>
                        <a:latin typeface="+mn-lt"/>
                        <a:ea typeface="+mn-ea"/>
                        <a:cs typeface="+mn-cs"/>
                      </a:endParaRP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pPr marL="0" algn="l" defTabSz="914400" rtl="0" eaLnBrk="1" latinLnBrk="0" hangingPunct="1"/>
                      <a:r>
                        <a:rPr lang="cs-CZ" sz="1000" kern="1200" dirty="0">
                          <a:solidFill>
                            <a:schemeClr val="bg1"/>
                          </a:solidFill>
                          <a:latin typeface="+mn-lt"/>
                          <a:ea typeface="+mn-ea"/>
                          <a:cs typeface="+mn-cs"/>
                        </a:rPr>
                        <a:t>09/2037</a:t>
                      </a:r>
                    </a:p>
                    <a:p>
                      <a:pPr marL="0" algn="l" defTabSz="914400" rtl="0" eaLnBrk="1" latinLnBrk="0" hangingPunct="1"/>
                      <a:r>
                        <a:rPr lang="cs-CZ" sz="1000" kern="1200" dirty="0">
                          <a:solidFill>
                            <a:schemeClr val="bg1"/>
                          </a:solidFill>
                          <a:latin typeface="+mn-lt"/>
                          <a:ea typeface="+mn-ea"/>
                          <a:cs typeface="+mn-cs"/>
                        </a:rPr>
                        <a:t>09/2033</a:t>
                      </a: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36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b="1" dirty="0"/>
                        <a:t>První betonáž jaderného ostrova</a:t>
                      </a:r>
                    </a:p>
                  </a:txBody>
                  <a:tcPr marL="36000" marR="36000">
                    <a:lnL>
                      <a:noFill/>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000" dirty="0" smtClean="0">
                        <a:solidFill>
                          <a:schemeClr val="bg1"/>
                        </a:solidFill>
                      </a:endParaRPr>
                    </a:p>
                    <a:p>
                      <a:r>
                        <a:rPr lang="cs-CZ" sz="1000" dirty="0" smtClean="0">
                          <a:solidFill>
                            <a:schemeClr val="bg1"/>
                          </a:solidFill>
                        </a:rPr>
                        <a:t>09/2031</a:t>
                      </a:r>
                      <a:endParaRPr lang="cs-CZ" sz="1000" dirty="0">
                        <a:solidFill>
                          <a:schemeClr val="bg1"/>
                        </a:solidFill>
                      </a:endParaRPr>
                    </a:p>
                    <a:p>
                      <a:r>
                        <a:rPr lang="cs-CZ" sz="1000" dirty="0" smtClean="0">
                          <a:solidFill>
                            <a:schemeClr val="bg1"/>
                          </a:solidFill>
                        </a:rPr>
                        <a:t>02/2028</a:t>
                      </a:r>
                      <a:endParaRPr lang="cs-CZ" sz="1000" dirty="0">
                        <a:solidFill>
                          <a:schemeClr val="bg1"/>
                        </a:solidFill>
                      </a:endParaRP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000" dirty="0" smtClean="0">
                        <a:solidFill>
                          <a:schemeClr val="bg1"/>
                        </a:solidFill>
                      </a:endParaRPr>
                    </a:p>
                    <a:p>
                      <a:r>
                        <a:rPr lang="cs-CZ" sz="1000" dirty="0" smtClean="0">
                          <a:solidFill>
                            <a:schemeClr val="bg1"/>
                          </a:solidFill>
                        </a:rPr>
                        <a:t>02/2033</a:t>
                      </a:r>
                      <a:endParaRPr lang="cs-CZ" sz="1000" dirty="0">
                        <a:solidFill>
                          <a:schemeClr val="bg1"/>
                        </a:solidFill>
                      </a:endParaRPr>
                    </a:p>
                    <a:p>
                      <a:r>
                        <a:rPr lang="cs-CZ" sz="1000" dirty="0">
                          <a:solidFill>
                            <a:schemeClr val="bg1"/>
                          </a:solidFill>
                        </a:rPr>
                        <a:t>11/2029</a:t>
                      </a: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363050">
                <a:tc>
                  <a:txBody>
                    <a:bodyPr/>
                    <a:lstStyle/>
                    <a:p>
                      <a:r>
                        <a:rPr lang="cs-CZ" sz="1000" b="1" dirty="0"/>
                        <a:t>Výstavba a spuštění bloku 1 (PAC)</a:t>
                      </a:r>
                    </a:p>
                  </a:txBody>
                  <a:tcPr marL="36000" marR="36000">
                    <a:lnL>
                      <a:noFill/>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r>
                        <a:rPr lang="cs-CZ" sz="1000" dirty="0" smtClean="0">
                          <a:solidFill>
                            <a:schemeClr val="bg1"/>
                          </a:solidFill>
                        </a:rPr>
                        <a:t>09/2031</a:t>
                      </a:r>
                      <a:endParaRPr lang="cs-CZ" sz="1000" dirty="0">
                        <a:solidFill>
                          <a:schemeClr val="bg1"/>
                        </a:solidFill>
                      </a:endParaRPr>
                    </a:p>
                    <a:p>
                      <a:r>
                        <a:rPr lang="cs-CZ" sz="1000" dirty="0" smtClean="0">
                          <a:solidFill>
                            <a:schemeClr val="bg1"/>
                          </a:solidFill>
                        </a:rPr>
                        <a:t>02/2028</a:t>
                      </a:r>
                      <a:endParaRPr lang="cs-CZ" sz="1000" dirty="0">
                        <a:solidFill>
                          <a:schemeClr val="bg1"/>
                        </a:solidFill>
                      </a:endParaRP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r>
                        <a:rPr lang="cs-CZ" sz="1000" dirty="0">
                          <a:solidFill>
                            <a:schemeClr val="bg1"/>
                          </a:solidFill>
                        </a:rPr>
                        <a:t>09/2039</a:t>
                      </a:r>
                    </a:p>
                    <a:p>
                      <a:r>
                        <a:rPr lang="cs-CZ" sz="1000" dirty="0">
                          <a:solidFill>
                            <a:schemeClr val="bg1"/>
                          </a:solidFill>
                        </a:rPr>
                        <a:t>09/2035</a:t>
                      </a:r>
                    </a:p>
                  </a:txBody>
                  <a:tcPr marL="36000" marR="36000">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endParaRPr lang="cs-CZ" sz="1100" dirty="0"/>
                    </a:p>
                  </a:txBody>
                  <a:tcP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bl>
          </a:graphicData>
        </a:graphic>
      </p:graphicFrame>
      <p:cxnSp>
        <p:nvCxnSpPr>
          <p:cNvPr id="8" name="Přímá spojnice 7"/>
          <p:cNvCxnSpPr/>
          <p:nvPr/>
        </p:nvCxnSpPr>
        <p:spPr bwMode="auto">
          <a:xfrm>
            <a:off x="4457818" y="1672936"/>
            <a:ext cx="594066" cy="0"/>
          </a:xfrm>
          <a:prstGeom prst="line">
            <a:avLst/>
          </a:prstGeom>
          <a:solidFill>
            <a:schemeClr val="accent1"/>
          </a:solidFill>
          <a:ln w="31750" cap="flat" cmpd="sng" algn="ctr">
            <a:solidFill>
              <a:schemeClr val="accent1">
                <a:lumMod val="50000"/>
              </a:schemeClr>
            </a:solidFill>
            <a:prstDash val="solid"/>
            <a:round/>
            <a:headEnd type="none" w="med" len="med"/>
            <a:tailEnd type="none" w="med" len="med"/>
          </a:ln>
          <a:effectLst/>
        </p:spPr>
      </p:cxnSp>
      <p:sp>
        <p:nvSpPr>
          <p:cNvPr id="9" name="Vývojový diagram: sloučení 8"/>
          <p:cNvSpPr/>
          <p:nvPr/>
        </p:nvSpPr>
        <p:spPr bwMode="auto">
          <a:xfrm>
            <a:off x="5015880" y="1636250"/>
            <a:ext cx="108012" cy="108694"/>
          </a:xfrm>
          <a:prstGeom prst="flowChartMerge">
            <a:avLst/>
          </a:prstGeom>
          <a:solidFill>
            <a:schemeClr val="accent1">
              <a:lumMod val="50000"/>
            </a:schemeClr>
          </a:solidFill>
          <a:ln w="12700" cap="flat" cmpd="sng" algn="ctr">
            <a:solidFill>
              <a:schemeClr val="accent1">
                <a:lumMod val="50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11" name="Přímá spojnice 10"/>
          <p:cNvCxnSpPr/>
          <p:nvPr/>
        </p:nvCxnSpPr>
        <p:spPr bwMode="auto">
          <a:xfrm>
            <a:off x="4367808" y="2042659"/>
            <a:ext cx="576064" cy="0"/>
          </a:xfrm>
          <a:prstGeom prst="line">
            <a:avLst/>
          </a:prstGeom>
          <a:solidFill>
            <a:schemeClr val="accent1"/>
          </a:solidFill>
          <a:ln w="31750" cap="flat" cmpd="sng" algn="ctr">
            <a:solidFill>
              <a:schemeClr val="accent1">
                <a:lumMod val="50000"/>
              </a:schemeClr>
            </a:solidFill>
            <a:prstDash val="sysDot"/>
            <a:round/>
            <a:headEnd type="none" w="med" len="med"/>
            <a:tailEnd type="none" w="med" len="med"/>
          </a:ln>
          <a:effectLst/>
        </p:spPr>
      </p:cxnSp>
      <p:cxnSp>
        <p:nvCxnSpPr>
          <p:cNvPr id="105" name="Přímá spojnice 104"/>
          <p:cNvCxnSpPr/>
          <p:nvPr/>
        </p:nvCxnSpPr>
        <p:spPr bwMode="auto">
          <a:xfrm>
            <a:off x="4876365" y="2042659"/>
            <a:ext cx="349163"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06" name="Vývojový diagram: sloučení 105"/>
          <p:cNvSpPr/>
          <p:nvPr/>
        </p:nvSpPr>
        <p:spPr bwMode="auto">
          <a:xfrm>
            <a:off x="5150895" y="2005973"/>
            <a:ext cx="108012" cy="108694"/>
          </a:xfrm>
          <a:prstGeom prst="flowChartMerge">
            <a:avLst/>
          </a:prstGeom>
          <a:solidFill>
            <a:schemeClr val="accent1">
              <a:lumMod val="50000"/>
            </a:schemeClr>
          </a:solidFill>
          <a:ln w="12700" cap="flat" cmpd="sng" algn="ctr">
            <a:solidFill>
              <a:schemeClr val="accent1">
                <a:lumMod val="50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13" name="Přímá spojnice 12"/>
          <p:cNvCxnSpPr/>
          <p:nvPr/>
        </p:nvCxnSpPr>
        <p:spPr bwMode="auto">
          <a:xfrm>
            <a:off x="4457819" y="1853638"/>
            <a:ext cx="608763"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
        <p:nvSpPr>
          <p:cNvPr id="14" name="Vývojový diagram: sloučení 13"/>
          <p:cNvSpPr/>
          <p:nvPr/>
        </p:nvSpPr>
        <p:spPr bwMode="auto">
          <a:xfrm>
            <a:off x="5015880" y="1799291"/>
            <a:ext cx="108012" cy="108694"/>
          </a:xfrm>
          <a:prstGeom prst="flowChartMerge">
            <a:avLst/>
          </a:prstGeom>
          <a:solidFill>
            <a:srgbClr val="FF0000"/>
          </a:solidFill>
          <a:ln w="12700" cap="flat" cmpd="sng" algn="ctr">
            <a:solidFill>
              <a:srgbClr val="FF0000"/>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19" name="Přímá spojnice 18"/>
          <p:cNvCxnSpPr/>
          <p:nvPr/>
        </p:nvCxnSpPr>
        <p:spPr bwMode="auto">
          <a:xfrm>
            <a:off x="4367808" y="2186058"/>
            <a:ext cx="576064" cy="0"/>
          </a:xfrm>
          <a:prstGeom prst="line">
            <a:avLst/>
          </a:prstGeom>
          <a:solidFill>
            <a:schemeClr val="accent1"/>
          </a:solidFill>
          <a:ln w="31750" cap="flat" cmpd="sng" algn="ctr">
            <a:solidFill>
              <a:srgbClr val="08A810"/>
            </a:solidFill>
            <a:prstDash val="sysDot"/>
            <a:round/>
            <a:headEnd type="none" w="med" len="med"/>
            <a:tailEnd type="none" w="med" len="med"/>
          </a:ln>
          <a:effectLst/>
        </p:spPr>
      </p:cxnSp>
      <p:cxnSp>
        <p:nvCxnSpPr>
          <p:cNvPr id="20" name="Přímá spojnice 19"/>
          <p:cNvCxnSpPr/>
          <p:nvPr/>
        </p:nvCxnSpPr>
        <p:spPr bwMode="auto">
          <a:xfrm>
            <a:off x="4876365" y="2186058"/>
            <a:ext cx="346895" cy="0"/>
          </a:xfrm>
          <a:prstGeom prst="line">
            <a:avLst/>
          </a:prstGeom>
          <a:solidFill>
            <a:schemeClr val="accent1"/>
          </a:solidFill>
          <a:ln w="31750" cap="flat" cmpd="sng" algn="ctr">
            <a:solidFill>
              <a:srgbClr val="00B050"/>
            </a:solidFill>
            <a:prstDash val="solid"/>
            <a:round/>
            <a:headEnd type="none" w="med" len="med"/>
            <a:tailEnd type="none" w="med" len="med"/>
          </a:ln>
          <a:effectLst/>
        </p:spPr>
      </p:cxnSp>
      <p:sp>
        <p:nvSpPr>
          <p:cNvPr id="21" name="Vývojový diagram: sloučení 20"/>
          <p:cNvSpPr/>
          <p:nvPr/>
        </p:nvSpPr>
        <p:spPr bwMode="auto">
          <a:xfrm>
            <a:off x="5159503" y="2143208"/>
            <a:ext cx="108012" cy="108694"/>
          </a:xfrm>
          <a:prstGeom prst="flowChartMerge">
            <a:avLst/>
          </a:prstGeom>
          <a:solidFill>
            <a:srgbClr val="00B050"/>
          </a:solidFill>
          <a:ln w="12700" cap="flat" cmpd="sng" algn="ctr">
            <a:solidFill>
              <a:srgbClr val="00B050"/>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24" name="Přímá spojnice 23"/>
          <p:cNvCxnSpPr/>
          <p:nvPr/>
        </p:nvCxnSpPr>
        <p:spPr bwMode="auto">
          <a:xfrm>
            <a:off x="5058038" y="2495088"/>
            <a:ext cx="216024" cy="0"/>
          </a:xfrm>
          <a:prstGeom prst="line">
            <a:avLst/>
          </a:prstGeom>
          <a:solidFill>
            <a:schemeClr val="accent1"/>
          </a:solidFill>
          <a:ln w="31750" cap="flat" cmpd="sng" algn="ctr">
            <a:solidFill>
              <a:schemeClr val="accent1">
                <a:lumMod val="50000"/>
              </a:schemeClr>
            </a:solidFill>
            <a:prstDash val="sysDot"/>
            <a:round/>
            <a:headEnd type="none" w="med" len="med"/>
            <a:tailEnd type="none" w="med" len="med"/>
          </a:ln>
          <a:effectLst/>
        </p:spPr>
      </p:cxnSp>
      <p:cxnSp>
        <p:nvCxnSpPr>
          <p:cNvPr id="25" name="Přímá spojnice 24"/>
          <p:cNvCxnSpPr/>
          <p:nvPr/>
        </p:nvCxnSpPr>
        <p:spPr bwMode="auto">
          <a:xfrm>
            <a:off x="5491782" y="2826769"/>
            <a:ext cx="325187" cy="1"/>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26" name="Vývojový diagram: sloučení 25"/>
          <p:cNvSpPr/>
          <p:nvPr/>
        </p:nvSpPr>
        <p:spPr bwMode="auto">
          <a:xfrm>
            <a:off x="5812469" y="2786888"/>
            <a:ext cx="108012" cy="108694"/>
          </a:xfrm>
          <a:prstGeom prst="flowChartMerge">
            <a:avLst/>
          </a:prstGeom>
          <a:solidFill>
            <a:schemeClr val="accent1">
              <a:lumMod val="50000"/>
            </a:schemeClr>
          </a:solidFill>
          <a:ln w="12700" cap="flat" cmpd="sng" algn="ctr">
            <a:solidFill>
              <a:schemeClr val="accent1">
                <a:lumMod val="50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30" name="Přímá spojnice 29"/>
          <p:cNvCxnSpPr/>
          <p:nvPr/>
        </p:nvCxnSpPr>
        <p:spPr bwMode="auto">
          <a:xfrm>
            <a:off x="5076364" y="2659077"/>
            <a:ext cx="216024" cy="0"/>
          </a:xfrm>
          <a:prstGeom prst="line">
            <a:avLst/>
          </a:prstGeom>
          <a:solidFill>
            <a:schemeClr val="accent1"/>
          </a:solidFill>
          <a:ln w="31750" cap="flat" cmpd="sng" algn="ctr">
            <a:solidFill>
              <a:srgbClr val="FF0000"/>
            </a:solidFill>
            <a:prstDash val="sysDot"/>
            <a:round/>
            <a:headEnd type="none" w="med" len="med"/>
            <a:tailEnd type="none" w="med" len="med"/>
          </a:ln>
          <a:effectLst/>
        </p:spPr>
      </p:cxnSp>
      <p:cxnSp>
        <p:nvCxnSpPr>
          <p:cNvPr id="33" name="Přímá spojnice 32"/>
          <p:cNvCxnSpPr/>
          <p:nvPr/>
        </p:nvCxnSpPr>
        <p:spPr bwMode="auto">
          <a:xfrm>
            <a:off x="5303912" y="2659077"/>
            <a:ext cx="689772"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
        <p:nvSpPr>
          <p:cNvPr id="34" name="Vývojový diagram: sloučení 33"/>
          <p:cNvSpPr/>
          <p:nvPr/>
        </p:nvSpPr>
        <p:spPr bwMode="auto">
          <a:xfrm>
            <a:off x="5927470" y="2602778"/>
            <a:ext cx="108012" cy="108694"/>
          </a:xfrm>
          <a:prstGeom prst="flowChartMerge">
            <a:avLst/>
          </a:prstGeom>
          <a:solidFill>
            <a:srgbClr val="FF0000"/>
          </a:solidFill>
          <a:ln w="12700" cap="flat" cmpd="sng" algn="ctr">
            <a:solidFill>
              <a:srgbClr val="FF0000"/>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37" name="Přímá spojnice 36"/>
          <p:cNvCxnSpPr/>
          <p:nvPr/>
        </p:nvCxnSpPr>
        <p:spPr bwMode="auto">
          <a:xfrm>
            <a:off x="4808972" y="2826769"/>
            <a:ext cx="675075" cy="0"/>
          </a:xfrm>
          <a:prstGeom prst="line">
            <a:avLst/>
          </a:prstGeom>
          <a:solidFill>
            <a:schemeClr val="accent1"/>
          </a:solidFill>
          <a:ln w="31750" cap="flat" cmpd="sng" algn="ctr">
            <a:solidFill>
              <a:schemeClr val="accent1">
                <a:lumMod val="50000"/>
              </a:schemeClr>
            </a:solidFill>
            <a:prstDash val="sysDot"/>
            <a:round/>
            <a:headEnd type="none" w="med" len="med"/>
            <a:tailEnd type="none" w="med" len="med"/>
          </a:ln>
          <a:effectLst/>
        </p:spPr>
      </p:cxnSp>
      <p:cxnSp>
        <p:nvCxnSpPr>
          <p:cNvPr id="40" name="Přímá spojnice 39"/>
          <p:cNvCxnSpPr/>
          <p:nvPr/>
        </p:nvCxnSpPr>
        <p:spPr bwMode="auto">
          <a:xfrm>
            <a:off x="4808972" y="3033644"/>
            <a:ext cx="807410" cy="7853"/>
          </a:xfrm>
          <a:prstGeom prst="line">
            <a:avLst/>
          </a:prstGeom>
          <a:solidFill>
            <a:schemeClr val="accent1"/>
          </a:solidFill>
          <a:ln w="31750" cap="flat" cmpd="sng" algn="ctr">
            <a:solidFill>
              <a:srgbClr val="08A810"/>
            </a:solidFill>
            <a:prstDash val="sysDot"/>
            <a:round/>
            <a:headEnd type="none" w="med" len="med"/>
            <a:tailEnd type="none" w="med" len="med"/>
          </a:ln>
          <a:effectLst/>
        </p:spPr>
      </p:cxnSp>
      <p:cxnSp>
        <p:nvCxnSpPr>
          <p:cNvPr id="42" name="Přímá spojnice 41"/>
          <p:cNvCxnSpPr/>
          <p:nvPr/>
        </p:nvCxnSpPr>
        <p:spPr bwMode="auto">
          <a:xfrm>
            <a:off x="5644357" y="3033644"/>
            <a:ext cx="177172" cy="65"/>
          </a:xfrm>
          <a:prstGeom prst="line">
            <a:avLst/>
          </a:prstGeom>
          <a:solidFill>
            <a:schemeClr val="accent1"/>
          </a:solidFill>
          <a:ln w="31750" cap="flat" cmpd="sng" algn="ctr">
            <a:solidFill>
              <a:srgbClr val="00B050"/>
            </a:solidFill>
            <a:prstDash val="solid"/>
            <a:round/>
            <a:headEnd type="none" w="med" len="med"/>
            <a:tailEnd type="none" w="med" len="med"/>
          </a:ln>
          <a:effectLst/>
        </p:spPr>
      </p:cxnSp>
      <p:sp>
        <p:nvSpPr>
          <p:cNvPr id="43" name="Vývojový diagram: sloučení 42"/>
          <p:cNvSpPr/>
          <p:nvPr/>
        </p:nvSpPr>
        <p:spPr bwMode="auto">
          <a:xfrm>
            <a:off x="5812469" y="2982452"/>
            <a:ext cx="108012" cy="108694"/>
          </a:xfrm>
          <a:prstGeom prst="flowChartMerge">
            <a:avLst/>
          </a:prstGeom>
          <a:solidFill>
            <a:srgbClr val="00B050"/>
          </a:solidFill>
          <a:ln w="12700" cap="flat" cmpd="sng" algn="ctr">
            <a:solidFill>
              <a:srgbClr val="00B050"/>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46" name="Přímá spojnice 45"/>
          <p:cNvCxnSpPr/>
          <p:nvPr/>
        </p:nvCxnSpPr>
        <p:spPr bwMode="auto">
          <a:xfrm>
            <a:off x="5283345" y="2495088"/>
            <a:ext cx="943764" cy="1597"/>
          </a:xfrm>
          <a:prstGeom prst="line">
            <a:avLst/>
          </a:prstGeom>
          <a:solidFill>
            <a:schemeClr val="accent1"/>
          </a:solidFill>
          <a:ln w="31750" cap="flat" cmpd="sng" algn="ctr">
            <a:solidFill>
              <a:schemeClr val="accent1">
                <a:lumMod val="50000"/>
              </a:schemeClr>
            </a:solidFill>
            <a:prstDash val="solid"/>
            <a:round/>
            <a:headEnd type="none" w="med" len="med"/>
            <a:tailEnd type="none" w="med" len="med"/>
          </a:ln>
          <a:effectLst/>
        </p:spPr>
      </p:cxnSp>
      <p:sp>
        <p:nvSpPr>
          <p:cNvPr id="47" name="Vývojový diagram: sloučení 46"/>
          <p:cNvSpPr/>
          <p:nvPr/>
        </p:nvSpPr>
        <p:spPr bwMode="auto">
          <a:xfrm>
            <a:off x="6168008" y="2461455"/>
            <a:ext cx="108012" cy="108694"/>
          </a:xfrm>
          <a:prstGeom prst="flowChartMerge">
            <a:avLst/>
          </a:prstGeom>
          <a:solidFill>
            <a:schemeClr val="accent1">
              <a:lumMod val="50000"/>
            </a:schemeClr>
          </a:solidFill>
          <a:ln w="12700" cap="flat" cmpd="sng" algn="ctr">
            <a:solidFill>
              <a:schemeClr val="accent1">
                <a:lumMod val="50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50" name="Přímá spojnice 49"/>
          <p:cNvCxnSpPr/>
          <p:nvPr/>
        </p:nvCxnSpPr>
        <p:spPr bwMode="auto">
          <a:xfrm>
            <a:off x="6044357" y="3296215"/>
            <a:ext cx="337537" cy="0"/>
          </a:xfrm>
          <a:prstGeom prst="line">
            <a:avLst/>
          </a:prstGeom>
          <a:solidFill>
            <a:schemeClr val="accent1"/>
          </a:solidFill>
          <a:ln w="31750" cap="flat" cmpd="sng" algn="ctr">
            <a:solidFill>
              <a:schemeClr val="accent1">
                <a:lumMod val="50000"/>
              </a:schemeClr>
            </a:solidFill>
            <a:prstDash val="sysDot"/>
            <a:round/>
            <a:headEnd type="none" w="med" len="med"/>
            <a:tailEnd type="none" w="med" len="med"/>
          </a:ln>
          <a:effectLst/>
        </p:spPr>
      </p:cxnSp>
      <p:cxnSp>
        <p:nvCxnSpPr>
          <p:cNvPr id="52" name="Přímá spojnice 51"/>
          <p:cNvCxnSpPr/>
          <p:nvPr/>
        </p:nvCxnSpPr>
        <p:spPr bwMode="auto">
          <a:xfrm>
            <a:off x="6390234" y="3298891"/>
            <a:ext cx="750781" cy="0"/>
          </a:xfrm>
          <a:prstGeom prst="line">
            <a:avLst/>
          </a:prstGeom>
          <a:solidFill>
            <a:schemeClr val="accent1"/>
          </a:solidFill>
          <a:ln w="31750" cap="flat" cmpd="sng" algn="ctr">
            <a:solidFill>
              <a:schemeClr val="accent1">
                <a:lumMod val="50000"/>
              </a:schemeClr>
            </a:solidFill>
            <a:prstDash val="solid"/>
            <a:round/>
            <a:headEnd type="none" w="med" len="med"/>
            <a:tailEnd type="none" w="med" len="med"/>
          </a:ln>
          <a:effectLst/>
        </p:spPr>
      </p:cxnSp>
      <p:sp>
        <p:nvSpPr>
          <p:cNvPr id="53" name="Vývojový diagram: sloučení 52"/>
          <p:cNvSpPr/>
          <p:nvPr/>
        </p:nvSpPr>
        <p:spPr bwMode="auto">
          <a:xfrm>
            <a:off x="7107011" y="3247220"/>
            <a:ext cx="108012" cy="108694"/>
          </a:xfrm>
          <a:prstGeom prst="flowChartMerge">
            <a:avLst/>
          </a:prstGeom>
          <a:solidFill>
            <a:schemeClr val="accent1">
              <a:lumMod val="50000"/>
            </a:schemeClr>
          </a:solidFill>
          <a:ln w="12700" cap="flat" cmpd="sng" algn="ctr">
            <a:solidFill>
              <a:schemeClr val="accent1">
                <a:lumMod val="50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62" name="Přímá spojnice 61"/>
          <p:cNvCxnSpPr/>
          <p:nvPr/>
        </p:nvCxnSpPr>
        <p:spPr bwMode="auto">
          <a:xfrm>
            <a:off x="5103932" y="3475071"/>
            <a:ext cx="405045" cy="0"/>
          </a:xfrm>
          <a:prstGeom prst="line">
            <a:avLst/>
          </a:prstGeom>
          <a:solidFill>
            <a:schemeClr val="accent1"/>
          </a:solidFill>
          <a:ln w="31750" cap="flat" cmpd="sng" algn="ctr">
            <a:solidFill>
              <a:srgbClr val="08A810"/>
            </a:solidFill>
            <a:prstDash val="sysDot"/>
            <a:round/>
            <a:headEnd type="none" w="med" len="med"/>
            <a:tailEnd type="none" w="med" len="med"/>
          </a:ln>
          <a:effectLst/>
        </p:spPr>
      </p:cxnSp>
      <p:cxnSp>
        <p:nvCxnSpPr>
          <p:cNvPr id="63" name="Přímá spojnice 62"/>
          <p:cNvCxnSpPr/>
          <p:nvPr/>
        </p:nvCxnSpPr>
        <p:spPr bwMode="auto">
          <a:xfrm>
            <a:off x="5491782" y="3475071"/>
            <a:ext cx="751508" cy="0"/>
          </a:xfrm>
          <a:prstGeom prst="line">
            <a:avLst/>
          </a:prstGeom>
          <a:solidFill>
            <a:schemeClr val="accent1"/>
          </a:solidFill>
          <a:ln w="31750" cap="flat" cmpd="sng" algn="ctr">
            <a:solidFill>
              <a:srgbClr val="00B050"/>
            </a:solidFill>
            <a:prstDash val="solid"/>
            <a:round/>
            <a:headEnd type="none" w="med" len="med"/>
            <a:tailEnd type="none" w="med" len="med"/>
          </a:ln>
          <a:effectLst/>
        </p:spPr>
      </p:cxnSp>
      <p:sp>
        <p:nvSpPr>
          <p:cNvPr id="64" name="Vývojový diagram: sloučení 63"/>
          <p:cNvSpPr/>
          <p:nvPr/>
        </p:nvSpPr>
        <p:spPr bwMode="auto">
          <a:xfrm>
            <a:off x="6213126" y="3420724"/>
            <a:ext cx="108012" cy="108694"/>
          </a:xfrm>
          <a:prstGeom prst="flowChartMerge">
            <a:avLst/>
          </a:prstGeom>
          <a:solidFill>
            <a:srgbClr val="00B050"/>
          </a:solidFill>
          <a:ln w="12700" cap="flat" cmpd="sng" algn="ctr">
            <a:solidFill>
              <a:srgbClr val="00B050"/>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76" name="Přímá spojnice 75"/>
          <p:cNvCxnSpPr/>
          <p:nvPr/>
        </p:nvCxnSpPr>
        <p:spPr bwMode="auto">
          <a:xfrm>
            <a:off x="5821529" y="3666783"/>
            <a:ext cx="540060" cy="0"/>
          </a:xfrm>
          <a:prstGeom prst="line">
            <a:avLst/>
          </a:prstGeom>
          <a:solidFill>
            <a:schemeClr val="accent1"/>
          </a:solidFill>
          <a:ln w="31750" cap="flat" cmpd="sng" algn="ctr">
            <a:solidFill>
              <a:schemeClr val="accent3"/>
            </a:solidFill>
            <a:prstDash val="sysDot"/>
            <a:round/>
            <a:headEnd type="none" w="med" len="med"/>
            <a:tailEnd type="none" w="med" len="med"/>
          </a:ln>
          <a:effectLst/>
        </p:spPr>
      </p:cxnSp>
      <p:cxnSp>
        <p:nvCxnSpPr>
          <p:cNvPr id="77" name="Přímá spojnice 76"/>
          <p:cNvCxnSpPr/>
          <p:nvPr/>
        </p:nvCxnSpPr>
        <p:spPr bwMode="auto">
          <a:xfrm>
            <a:off x="6390234" y="3666783"/>
            <a:ext cx="1195432" cy="0"/>
          </a:xfrm>
          <a:prstGeom prst="line">
            <a:avLst/>
          </a:prstGeom>
          <a:solidFill>
            <a:schemeClr val="accent1"/>
          </a:solidFill>
          <a:ln w="31750" cap="flat" cmpd="sng" algn="ctr">
            <a:solidFill>
              <a:schemeClr val="accent1">
                <a:lumMod val="50000"/>
              </a:schemeClr>
            </a:solidFill>
            <a:prstDash val="solid"/>
            <a:round/>
            <a:headEnd type="none" w="med" len="med"/>
            <a:tailEnd type="none" w="med" len="med"/>
          </a:ln>
          <a:effectLst/>
        </p:spPr>
      </p:cxnSp>
      <p:sp>
        <p:nvSpPr>
          <p:cNvPr id="78" name="Vývojový diagram: sloučení 77"/>
          <p:cNvSpPr/>
          <p:nvPr/>
        </p:nvSpPr>
        <p:spPr bwMode="auto">
          <a:xfrm>
            <a:off x="7555834" y="3612436"/>
            <a:ext cx="108012" cy="108694"/>
          </a:xfrm>
          <a:prstGeom prst="flowChartMerge">
            <a:avLst/>
          </a:prstGeom>
          <a:solidFill>
            <a:schemeClr val="accent1">
              <a:lumMod val="50000"/>
            </a:schemeClr>
          </a:solidFill>
          <a:ln w="12700" cap="flat" cmpd="sng" algn="ctr">
            <a:solidFill>
              <a:schemeClr val="accent1">
                <a:lumMod val="50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80" name="Přímá spojnice 79"/>
          <p:cNvCxnSpPr/>
          <p:nvPr/>
        </p:nvCxnSpPr>
        <p:spPr bwMode="auto">
          <a:xfrm>
            <a:off x="5684744" y="3875940"/>
            <a:ext cx="314641" cy="0"/>
          </a:xfrm>
          <a:prstGeom prst="line">
            <a:avLst/>
          </a:prstGeom>
          <a:solidFill>
            <a:schemeClr val="accent1"/>
          </a:solidFill>
          <a:ln w="31750" cap="flat" cmpd="sng" algn="ctr">
            <a:solidFill>
              <a:srgbClr val="FF0000"/>
            </a:solidFill>
            <a:prstDash val="sysDot"/>
            <a:round/>
            <a:headEnd type="none" w="med" len="med"/>
            <a:tailEnd type="none" w="med" len="med"/>
          </a:ln>
          <a:effectLst/>
        </p:spPr>
      </p:cxnSp>
      <p:cxnSp>
        <p:nvCxnSpPr>
          <p:cNvPr id="81" name="Přímá spojnice 80"/>
          <p:cNvCxnSpPr/>
          <p:nvPr/>
        </p:nvCxnSpPr>
        <p:spPr bwMode="auto">
          <a:xfrm>
            <a:off x="6036622" y="3878050"/>
            <a:ext cx="866855" cy="556"/>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
        <p:nvSpPr>
          <p:cNvPr id="82" name="Vývojový diagram: sloučení 81"/>
          <p:cNvSpPr/>
          <p:nvPr/>
        </p:nvSpPr>
        <p:spPr bwMode="auto">
          <a:xfrm>
            <a:off x="6878731" y="3821593"/>
            <a:ext cx="108012" cy="108694"/>
          </a:xfrm>
          <a:prstGeom prst="flowChartMerge">
            <a:avLst/>
          </a:prstGeom>
          <a:solidFill>
            <a:srgbClr val="FF0000"/>
          </a:solidFill>
          <a:ln w="12700" cap="flat" cmpd="sng" algn="ctr">
            <a:solidFill>
              <a:srgbClr val="FF0000"/>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86" name="Přímá spojnice 85"/>
          <p:cNvCxnSpPr/>
          <p:nvPr/>
        </p:nvCxnSpPr>
        <p:spPr bwMode="auto">
          <a:xfrm flipV="1">
            <a:off x="6792481" y="4088814"/>
            <a:ext cx="452696" cy="8869"/>
          </a:xfrm>
          <a:prstGeom prst="line">
            <a:avLst/>
          </a:prstGeom>
          <a:solidFill>
            <a:schemeClr val="accent1"/>
          </a:solidFill>
          <a:ln w="31750" cap="flat" cmpd="sng" algn="ctr">
            <a:solidFill>
              <a:schemeClr val="accent1">
                <a:lumMod val="50000"/>
              </a:schemeClr>
            </a:solidFill>
            <a:prstDash val="sysDot"/>
            <a:round/>
            <a:headEnd type="none" w="med" len="med"/>
            <a:tailEnd type="none" w="med" len="med"/>
          </a:ln>
          <a:effectLst/>
        </p:spPr>
      </p:cxnSp>
      <p:cxnSp>
        <p:nvCxnSpPr>
          <p:cNvPr id="87" name="Přímá spojnice 86"/>
          <p:cNvCxnSpPr/>
          <p:nvPr/>
        </p:nvCxnSpPr>
        <p:spPr bwMode="auto">
          <a:xfrm flipV="1">
            <a:off x="7250036" y="4074737"/>
            <a:ext cx="780713" cy="3967"/>
          </a:xfrm>
          <a:prstGeom prst="line">
            <a:avLst/>
          </a:prstGeom>
          <a:solidFill>
            <a:schemeClr val="accent1"/>
          </a:solidFill>
          <a:ln w="31750" cap="flat" cmpd="sng" algn="ctr">
            <a:solidFill>
              <a:schemeClr val="accent1">
                <a:lumMod val="50000"/>
              </a:schemeClr>
            </a:solidFill>
            <a:prstDash val="solid"/>
            <a:round/>
            <a:headEnd type="none" w="med" len="med"/>
            <a:tailEnd type="none" w="med" len="med"/>
          </a:ln>
          <a:effectLst/>
        </p:spPr>
      </p:cxnSp>
      <p:sp>
        <p:nvSpPr>
          <p:cNvPr id="88" name="Vývojový diagram: sloučení 87"/>
          <p:cNvSpPr/>
          <p:nvPr/>
        </p:nvSpPr>
        <p:spPr bwMode="auto">
          <a:xfrm>
            <a:off x="7981487" y="4023536"/>
            <a:ext cx="108012" cy="108694"/>
          </a:xfrm>
          <a:prstGeom prst="flowChartMerge">
            <a:avLst/>
          </a:prstGeom>
          <a:solidFill>
            <a:schemeClr val="accent1">
              <a:lumMod val="50000"/>
            </a:schemeClr>
          </a:solidFill>
          <a:ln w="12700" cap="flat" cmpd="sng" algn="ctr">
            <a:solidFill>
              <a:schemeClr val="accent1">
                <a:lumMod val="50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93" name="Přímá spojnice 92"/>
          <p:cNvCxnSpPr/>
          <p:nvPr/>
        </p:nvCxnSpPr>
        <p:spPr bwMode="auto">
          <a:xfrm flipV="1">
            <a:off x="5812469" y="4271873"/>
            <a:ext cx="589565" cy="9341"/>
          </a:xfrm>
          <a:prstGeom prst="line">
            <a:avLst/>
          </a:prstGeom>
          <a:solidFill>
            <a:schemeClr val="accent1"/>
          </a:solidFill>
          <a:ln w="31750" cap="flat" cmpd="sng" algn="ctr">
            <a:solidFill>
              <a:srgbClr val="FF0000"/>
            </a:solidFill>
            <a:prstDash val="sysDot"/>
            <a:round/>
            <a:headEnd type="none" w="med" len="med"/>
            <a:tailEnd type="none" w="med" len="med"/>
          </a:ln>
          <a:effectLst/>
        </p:spPr>
      </p:cxnSp>
      <p:cxnSp>
        <p:nvCxnSpPr>
          <p:cNvPr id="95" name="Přímá spojnice 94"/>
          <p:cNvCxnSpPr/>
          <p:nvPr/>
        </p:nvCxnSpPr>
        <p:spPr bwMode="auto">
          <a:xfrm flipV="1">
            <a:off x="6379397" y="4270583"/>
            <a:ext cx="892429" cy="3968"/>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
        <p:nvSpPr>
          <p:cNvPr id="96" name="Vývojový diagram: sloučení 95"/>
          <p:cNvSpPr/>
          <p:nvPr/>
        </p:nvSpPr>
        <p:spPr bwMode="auto">
          <a:xfrm>
            <a:off x="7247880" y="4228878"/>
            <a:ext cx="108012" cy="108694"/>
          </a:xfrm>
          <a:prstGeom prst="flowChartMerge">
            <a:avLst/>
          </a:prstGeom>
          <a:solidFill>
            <a:srgbClr val="FF0000"/>
          </a:solidFill>
          <a:ln w="12700" cap="flat" cmpd="sng" algn="ctr">
            <a:solidFill>
              <a:srgbClr val="FF0000"/>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97" name="Přímá spojnice 96"/>
          <p:cNvCxnSpPr/>
          <p:nvPr/>
        </p:nvCxnSpPr>
        <p:spPr bwMode="auto">
          <a:xfrm>
            <a:off x="8062718" y="5419085"/>
            <a:ext cx="265530" cy="0"/>
          </a:xfrm>
          <a:prstGeom prst="line">
            <a:avLst/>
          </a:prstGeom>
          <a:solidFill>
            <a:schemeClr val="accent1"/>
          </a:solidFill>
          <a:ln w="31750" cap="flat" cmpd="sng" algn="ctr">
            <a:solidFill>
              <a:schemeClr val="accent1">
                <a:lumMod val="50000"/>
              </a:schemeClr>
            </a:solidFill>
            <a:prstDash val="solid"/>
            <a:round/>
            <a:headEnd type="none" w="med" len="med"/>
            <a:tailEnd type="none" w="med" len="med"/>
          </a:ln>
          <a:effectLst/>
        </p:spPr>
      </p:cxnSp>
      <p:sp>
        <p:nvSpPr>
          <p:cNvPr id="98" name="Vývojový diagram: sloučení 97"/>
          <p:cNvSpPr/>
          <p:nvPr/>
        </p:nvSpPr>
        <p:spPr bwMode="auto">
          <a:xfrm>
            <a:off x="8311984" y="5377903"/>
            <a:ext cx="108012" cy="108694"/>
          </a:xfrm>
          <a:prstGeom prst="flowChartMerge">
            <a:avLst/>
          </a:prstGeom>
          <a:solidFill>
            <a:schemeClr val="accent1">
              <a:lumMod val="50000"/>
            </a:schemeClr>
          </a:solidFill>
          <a:ln w="12700" cap="flat" cmpd="sng" algn="ctr">
            <a:solidFill>
              <a:schemeClr val="accent1">
                <a:lumMod val="50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99" name="Přímá spojnice 98"/>
          <p:cNvCxnSpPr>
            <a:endCxn id="100" idx="1"/>
          </p:cNvCxnSpPr>
          <p:nvPr/>
        </p:nvCxnSpPr>
        <p:spPr bwMode="auto">
          <a:xfrm>
            <a:off x="7245177" y="5602220"/>
            <a:ext cx="320378"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
        <p:nvSpPr>
          <p:cNvPr id="100" name="Vývojový diagram: sloučení 99"/>
          <p:cNvSpPr/>
          <p:nvPr/>
        </p:nvSpPr>
        <p:spPr bwMode="auto">
          <a:xfrm>
            <a:off x="7538552" y="5547873"/>
            <a:ext cx="108012" cy="108694"/>
          </a:xfrm>
          <a:prstGeom prst="flowChartMerge">
            <a:avLst/>
          </a:prstGeom>
          <a:solidFill>
            <a:srgbClr val="FF0000"/>
          </a:solidFill>
          <a:ln w="12700" cap="flat" cmpd="sng" algn="ctr">
            <a:solidFill>
              <a:srgbClr val="FF0000"/>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101" name="Přímá spojnice 100"/>
          <p:cNvCxnSpPr/>
          <p:nvPr/>
        </p:nvCxnSpPr>
        <p:spPr bwMode="auto">
          <a:xfrm>
            <a:off x="5159503" y="4507109"/>
            <a:ext cx="3227391" cy="0"/>
          </a:xfrm>
          <a:prstGeom prst="line">
            <a:avLst/>
          </a:prstGeom>
          <a:solidFill>
            <a:schemeClr val="accent1"/>
          </a:solidFill>
          <a:ln w="31750" cap="flat" cmpd="sng" algn="ctr">
            <a:solidFill>
              <a:schemeClr val="accent1">
                <a:lumMod val="50000"/>
              </a:schemeClr>
            </a:solidFill>
            <a:prstDash val="solid"/>
            <a:round/>
            <a:headEnd type="none" w="med" len="med"/>
            <a:tailEnd type="none" w="med" len="med"/>
          </a:ln>
          <a:effectLst/>
        </p:spPr>
      </p:cxnSp>
      <p:sp>
        <p:nvSpPr>
          <p:cNvPr id="102" name="Vývojový diagram: sloučení 101"/>
          <p:cNvSpPr/>
          <p:nvPr/>
        </p:nvSpPr>
        <p:spPr bwMode="auto">
          <a:xfrm>
            <a:off x="8328248" y="4470009"/>
            <a:ext cx="108012" cy="108694"/>
          </a:xfrm>
          <a:prstGeom prst="flowChartMerge">
            <a:avLst/>
          </a:prstGeom>
          <a:solidFill>
            <a:schemeClr val="accent1">
              <a:lumMod val="50000"/>
            </a:schemeClr>
          </a:solidFill>
          <a:ln w="12700" cap="flat" cmpd="sng" algn="ctr">
            <a:solidFill>
              <a:schemeClr val="accent1">
                <a:lumMod val="50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112" name="Přímá spojnice 111"/>
          <p:cNvCxnSpPr/>
          <p:nvPr/>
        </p:nvCxnSpPr>
        <p:spPr bwMode="auto">
          <a:xfrm>
            <a:off x="4772853" y="4505507"/>
            <a:ext cx="351039" cy="0"/>
          </a:xfrm>
          <a:prstGeom prst="line">
            <a:avLst/>
          </a:prstGeom>
          <a:solidFill>
            <a:schemeClr val="accent1"/>
          </a:solidFill>
          <a:ln w="31750" cap="flat" cmpd="sng" algn="ctr">
            <a:solidFill>
              <a:schemeClr val="accent1">
                <a:lumMod val="50000"/>
              </a:schemeClr>
            </a:solidFill>
            <a:prstDash val="sysDot"/>
            <a:round/>
            <a:headEnd type="none" w="med" len="med"/>
            <a:tailEnd type="none" w="med" len="med"/>
          </a:ln>
          <a:effectLst/>
        </p:spPr>
      </p:cxnSp>
      <p:cxnSp>
        <p:nvCxnSpPr>
          <p:cNvPr id="113" name="Přímá spojnice 112"/>
          <p:cNvCxnSpPr/>
          <p:nvPr/>
        </p:nvCxnSpPr>
        <p:spPr bwMode="auto">
          <a:xfrm>
            <a:off x="4700845" y="1510919"/>
            <a:ext cx="0" cy="4635515"/>
          </a:xfrm>
          <a:prstGeom prst="line">
            <a:avLst/>
          </a:prstGeom>
          <a:solidFill>
            <a:schemeClr val="accent1"/>
          </a:solidFill>
          <a:ln w="19050" cap="flat" cmpd="sng" algn="ctr">
            <a:solidFill>
              <a:srgbClr val="800000"/>
            </a:solidFill>
            <a:prstDash val="lgDash"/>
            <a:round/>
            <a:headEnd type="none" w="med" len="med"/>
            <a:tailEnd type="none" w="med" len="med"/>
          </a:ln>
          <a:effectLst/>
        </p:spPr>
      </p:cxnSp>
      <p:cxnSp>
        <p:nvCxnSpPr>
          <p:cNvPr id="117" name="Přímá spojnice 116"/>
          <p:cNvCxnSpPr/>
          <p:nvPr/>
        </p:nvCxnSpPr>
        <p:spPr bwMode="auto">
          <a:xfrm>
            <a:off x="4696345" y="4679225"/>
            <a:ext cx="247527" cy="0"/>
          </a:xfrm>
          <a:prstGeom prst="line">
            <a:avLst/>
          </a:prstGeom>
          <a:solidFill>
            <a:schemeClr val="accent1"/>
          </a:solidFill>
          <a:ln w="31750" cap="flat" cmpd="sng" algn="ctr">
            <a:solidFill>
              <a:srgbClr val="FF0000"/>
            </a:solidFill>
            <a:prstDash val="sysDot"/>
            <a:round/>
            <a:headEnd type="none" w="med" len="med"/>
            <a:tailEnd type="none" w="med" len="med"/>
          </a:ln>
          <a:effectLst/>
        </p:spPr>
      </p:cxnSp>
      <p:cxnSp>
        <p:nvCxnSpPr>
          <p:cNvPr id="118" name="Přímá spojnice 117"/>
          <p:cNvCxnSpPr/>
          <p:nvPr/>
        </p:nvCxnSpPr>
        <p:spPr bwMode="auto">
          <a:xfrm>
            <a:off x="5015880" y="4679225"/>
            <a:ext cx="2562667"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
        <p:nvSpPr>
          <p:cNvPr id="119" name="Vývojový diagram: sloučení 118"/>
          <p:cNvSpPr/>
          <p:nvPr/>
        </p:nvSpPr>
        <p:spPr bwMode="auto">
          <a:xfrm>
            <a:off x="7558461" y="4624878"/>
            <a:ext cx="108012" cy="108694"/>
          </a:xfrm>
          <a:prstGeom prst="flowChartMerge">
            <a:avLst/>
          </a:prstGeom>
          <a:solidFill>
            <a:srgbClr val="FF0000"/>
          </a:solidFill>
          <a:ln w="12700" cap="flat" cmpd="sng" algn="ctr">
            <a:solidFill>
              <a:srgbClr val="FF0000"/>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126" name="Přímá spojnice 125"/>
          <p:cNvCxnSpPr/>
          <p:nvPr/>
        </p:nvCxnSpPr>
        <p:spPr bwMode="auto">
          <a:xfrm>
            <a:off x="5051885" y="4787965"/>
            <a:ext cx="4329481" cy="0"/>
          </a:xfrm>
          <a:prstGeom prst="line">
            <a:avLst/>
          </a:prstGeom>
          <a:solidFill>
            <a:schemeClr val="accent1"/>
          </a:solidFill>
          <a:ln w="31750" cap="flat" cmpd="sng" algn="ctr">
            <a:solidFill>
              <a:schemeClr val="accent1">
                <a:lumMod val="50000"/>
              </a:schemeClr>
            </a:solidFill>
            <a:prstDash val="solid"/>
            <a:round/>
            <a:headEnd type="none" w="med" len="med"/>
            <a:tailEnd type="none" w="med" len="med"/>
          </a:ln>
          <a:effectLst/>
        </p:spPr>
      </p:cxnSp>
      <p:sp>
        <p:nvSpPr>
          <p:cNvPr id="127" name="Vývojový diagram: sloučení 126"/>
          <p:cNvSpPr/>
          <p:nvPr/>
        </p:nvSpPr>
        <p:spPr bwMode="auto">
          <a:xfrm>
            <a:off x="9336360" y="4751278"/>
            <a:ext cx="108012" cy="108694"/>
          </a:xfrm>
          <a:prstGeom prst="flowChartMerge">
            <a:avLst/>
          </a:prstGeom>
          <a:solidFill>
            <a:schemeClr val="accent1">
              <a:lumMod val="50000"/>
            </a:schemeClr>
          </a:solidFill>
          <a:ln w="12700" cap="flat" cmpd="sng" algn="ctr">
            <a:solidFill>
              <a:schemeClr val="accent1">
                <a:lumMod val="50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128" name="Přímá spojnice 127"/>
          <p:cNvCxnSpPr/>
          <p:nvPr/>
        </p:nvCxnSpPr>
        <p:spPr bwMode="auto">
          <a:xfrm>
            <a:off x="4340806" y="4787965"/>
            <a:ext cx="711079" cy="0"/>
          </a:xfrm>
          <a:prstGeom prst="line">
            <a:avLst/>
          </a:prstGeom>
          <a:solidFill>
            <a:schemeClr val="accent1"/>
          </a:solidFill>
          <a:ln w="31750" cap="flat" cmpd="sng" algn="ctr">
            <a:solidFill>
              <a:schemeClr val="accent1">
                <a:lumMod val="50000"/>
              </a:schemeClr>
            </a:solidFill>
            <a:prstDash val="sysDot"/>
            <a:round/>
            <a:headEnd type="none" w="med" len="med"/>
            <a:tailEnd type="none" w="med" len="med"/>
          </a:ln>
          <a:effectLst/>
        </p:spPr>
      </p:cxnSp>
      <p:cxnSp>
        <p:nvCxnSpPr>
          <p:cNvPr id="136" name="Přímá spojnice 135"/>
          <p:cNvCxnSpPr/>
          <p:nvPr/>
        </p:nvCxnSpPr>
        <p:spPr bwMode="auto">
          <a:xfrm>
            <a:off x="8068690" y="5825907"/>
            <a:ext cx="1770235" cy="0"/>
          </a:xfrm>
          <a:prstGeom prst="line">
            <a:avLst/>
          </a:prstGeom>
          <a:solidFill>
            <a:schemeClr val="accent1"/>
          </a:solidFill>
          <a:ln w="31750" cap="flat" cmpd="sng" algn="ctr">
            <a:solidFill>
              <a:schemeClr val="accent1">
                <a:lumMod val="50000"/>
              </a:schemeClr>
            </a:solidFill>
            <a:prstDash val="solid"/>
            <a:round/>
            <a:headEnd type="none" w="med" len="med"/>
            <a:tailEnd type="none" w="med" len="med"/>
          </a:ln>
          <a:effectLst/>
        </p:spPr>
      </p:cxnSp>
      <p:sp>
        <p:nvSpPr>
          <p:cNvPr id="137" name="Vývojový diagram: sloučení 136"/>
          <p:cNvSpPr/>
          <p:nvPr/>
        </p:nvSpPr>
        <p:spPr bwMode="auto">
          <a:xfrm>
            <a:off x="9784919" y="5785133"/>
            <a:ext cx="108012" cy="108694"/>
          </a:xfrm>
          <a:prstGeom prst="flowChartMerge">
            <a:avLst/>
          </a:prstGeom>
          <a:solidFill>
            <a:schemeClr val="accent1">
              <a:lumMod val="50000"/>
            </a:schemeClr>
          </a:solidFill>
          <a:ln w="12700" cap="flat" cmpd="sng" algn="ctr">
            <a:solidFill>
              <a:schemeClr val="accent1">
                <a:lumMod val="50000"/>
              </a:schemeClr>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138" name="Přímá spojnice 137"/>
          <p:cNvCxnSpPr/>
          <p:nvPr/>
        </p:nvCxnSpPr>
        <p:spPr bwMode="auto">
          <a:xfrm>
            <a:off x="7392127" y="5825860"/>
            <a:ext cx="697372" cy="2765"/>
          </a:xfrm>
          <a:prstGeom prst="line">
            <a:avLst/>
          </a:prstGeom>
          <a:solidFill>
            <a:schemeClr val="accent1"/>
          </a:solidFill>
          <a:ln w="31750" cap="flat" cmpd="sng" algn="ctr">
            <a:solidFill>
              <a:schemeClr val="accent1">
                <a:lumMod val="50000"/>
              </a:schemeClr>
            </a:solidFill>
            <a:prstDash val="sysDot"/>
            <a:round/>
            <a:headEnd type="none" w="med" len="med"/>
            <a:tailEnd type="none" w="med" len="med"/>
          </a:ln>
          <a:effectLst/>
        </p:spPr>
      </p:cxnSp>
      <p:cxnSp>
        <p:nvCxnSpPr>
          <p:cNvPr id="143" name="Přímá spojnice 142"/>
          <p:cNvCxnSpPr/>
          <p:nvPr/>
        </p:nvCxnSpPr>
        <p:spPr bwMode="auto">
          <a:xfrm>
            <a:off x="6512753" y="6005480"/>
            <a:ext cx="724580" cy="0"/>
          </a:xfrm>
          <a:prstGeom prst="line">
            <a:avLst/>
          </a:prstGeom>
          <a:solidFill>
            <a:schemeClr val="accent1"/>
          </a:solidFill>
          <a:ln w="31750" cap="flat" cmpd="sng" algn="ctr">
            <a:solidFill>
              <a:srgbClr val="FF0000"/>
            </a:solidFill>
            <a:prstDash val="sysDot"/>
            <a:round/>
            <a:headEnd type="none" w="med" len="med"/>
            <a:tailEnd type="none" w="med" len="med"/>
          </a:ln>
          <a:effectLst/>
        </p:spPr>
      </p:cxnSp>
      <p:cxnSp>
        <p:nvCxnSpPr>
          <p:cNvPr id="144" name="Přímá spojnice 143"/>
          <p:cNvCxnSpPr/>
          <p:nvPr/>
        </p:nvCxnSpPr>
        <p:spPr bwMode="auto">
          <a:xfrm>
            <a:off x="7245177" y="6011672"/>
            <a:ext cx="1695411"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
        <p:nvSpPr>
          <p:cNvPr id="145" name="Vývojový diagram: sloučení 144"/>
          <p:cNvSpPr/>
          <p:nvPr/>
        </p:nvSpPr>
        <p:spPr bwMode="auto">
          <a:xfrm>
            <a:off x="8878658" y="5965402"/>
            <a:ext cx="108012" cy="108694"/>
          </a:xfrm>
          <a:prstGeom prst="flowChartMerge">
            <a:avLst/>
          </a:prstGeom>
          <a:solidFill>
            <a:srgbClr val="FF0000"/>
          </a:solidFill>
          <a:ln w="12700" cap="flat" cmpd="sng" algn="ctr">
            <a:solidFill>
              <a:srgbClr val="FF0000"/>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159" name="Přímá spojnice 158"/>
          <p:cNvCxnSpPr/>
          <p:nvPr/>
        </p:nvCxnSpPr>
        <p:spPr bwMode="auto">
          <a:xfrm>
            <a:off x="4340806" y="4966961"/>
            <a:ext cx="711079" cy="0"/>
          </a:xfrm>
          <a:prstGeom prst="line">
            <a:avLst/>
          </a:prstGeom>
          <a:solidFill>
            <a:schemeClr val="accent1"/>
          </a:solidFill>
          <a:ln w="31750" cap="flat" cmpd="sng" algn="ctr">
            <a:solidFill>
              <a:srgbClr val="FF0000"/>
            </a:solidFill>
            <a:prstDash val="sysDot"/>
            <a:round/>
            <a:headEnd type="none" w="med" len="med"/>
            <a:tailEnd type="none" w="med" len="med"/>
          </a:ln>
          <a:effectLst/>
        </p:spPr>
      </p:cxnSp>
      <p:cxnSp>
        <p:nvCxnSpPr>
          <p:cNvPr id="160" name="Přímá spojnice 159"/>
          <p:cNvCxnSpPr/>
          <p:nvPr/>
        </p:nvCxnSpPr>
        <p:spPr bwMode="auto">
          <a:xfrm>
            <a:off x="5034151" y="4966961"/>
            <a:ext cx="3416254"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
        <p:nvSpPr>
          <p:cNvPr id="161" name="Vývojový diagram: sloučení 160"/>
          <p:cNvSpPr/>
          <p:nvPr/>
        </p:nvSpPr>
        <p:spPr bwMode="auto">
          <a:xfrm>
            <a:off x="8436260" y="4912614"/>
            <a:ext cx="108012" cy="108694"/>
          </a:xfrm>
          <a:prstGeom prst="flowChartMerge">
            <a:avLst/>
          </a:prstGeom>
          <a:solidFill>
            <a:srgbClr val="FF0000"/>
          </a:solidFill>
          <a:ln w="12700" cap="flat" cmpd="sng" algn="ctr">
            <a:solidFill>
              <a:srgbClr val="FF0000"/>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166" name="Přímá spojnice 165"/>
          <p:cNvCxnSpPr/>
          <p:nvPr/>
        </p:nvCxnSpPr>
        <p:spPr bwMode="auto">
          <a:xfrm>
            <a:off x="9815928" y="1653983"/>
            <a:ext cx="23083" cy="4554709"/>
          </a:xfrm>
          <a:prstGeom prst="line">
            <a:avLst/>
          </a:prstGeom>
          <a:solidFill>
            <a:schemeClr val="accent1"/>
          </a:solidFill>
          <a:ln w="19050" cap="flat" cmpd="sng" algn="ctr">
            <a:solidFill>
              <a:schemeClr val="accent1">
                <a:lumMod val="50000"/>
              </a:schemeClr>
            </a:solidFill>
            <a:prstDash val="lgDash"/>
            <a:round/>
            <a:headEnd type="none" w="med" len="med"/>
            <a:tailEnd type="none" w="med" len="med"/>
          </a:ln>
          <a:effectLst/>
        </p:spPr>
      </p:cxnSp>
      <p:cxnSp>
        <p:nvCxnSpPr>
          <p:cNvPr id="168" name="Přímá spojnice 167"/>
          <p:cNvCxnSpPr/>
          <p:nvPr/>
        </p:nvCxnSpPr>
        <p:spPr bwMode="auto">
          <a:xfrm flipH="1">
            <a:off x="8934738" y="1636250"/>
            <a:ext cx="10976" cy="4554709"/>
          </a:xfrm>
          <a:prstGeom prst="line">
            <a:avLst/>
          </a:prstGeom>
          <a:solidFill>
            <a:schemeClr val="accent1"/>
          </a:solidFill>
          <a:ln w="19050" cap="flat" cmpd="sng" algn="ctr">
            <a:solidFill>
              <a:srgbClr val="800000"/>
            </a:solidFill>
            <a:prstDash val="lgDash"/>
            <a:round/>
            <a:headEnd type="none" w="med" len="med"/>
            <a:tailEnd type="none" w="med" len="med"/>
          </a:ln>
          <a:effectLst/>
        </p:spPr>
      </p:cxnSp>
      <p:sp>
        <p:nvSpPr>
          <p:cNvPr id="26809" name="TextovéPole 26808"/>
          <p:cNvSpPr txBox="1"/>
          <p:nvPr/>
        </p:nvSpPr>
        <p:spPr>
          <a:xfrm>
            <a:off x="9838925" y="5755681"/>
            <a:ext cx="828878" cy="276999"/>
          </a:xfrm>
          <a:prstGeom prst="rect">
            <a:avLst/>
          </a:prstGeom>
          <a:noFill/>
        </p:spPr>
        <p:txBody>
          <a:bodyPr wrap="square" rtlCol="0">
            <a:spAutoFit/>
          </a:bodyPr>
          <a:lstStyle/>
          <a:p>
            <a:r>
              <a:rPr lang="cs-CZ" sz="1200" b="1" dirty="0">
                <a:ln w="0"/>
                <a:solidFill>
                  <a:schemeClr val="accent1">
                    <a:lumMod val="50000"/>
                  </a:schemeClr>
                </a:solidFill>
                <a:latin typeface="Arial CE"/>
              </a:rPr>
              <a:t>09/2039</a:t>
            </a:r>
          </a:p>
        </p:txBody>
      </p:sp>
      <p:sp>
        <p:nvSpPr>
          <p:cNvPr id="170" name="TextovéPole 169"/>
          <p:cNvSpPr txBox="1"/>
          <p:nvPr/>
        </p:nvSpPr>
        <p:spPr>
          <a:xfrm>
            <a:off x="8939530" y="5998113"/>
            <a:ext cx="828878" cy="276999"/>
          </a:xfrm>
          <a:prstGeom prst="rect">
            <a:avLst/>
          </a:prstGeom>
          <a:noFill/>
        </p:spPr>
        <p:txBody>
          <a:bodyPr wrap="square" rtlCol="0">
            <a:spAutoFit/>
          </a:bodyPr>
          <a:lstStyle/>
          <a:p>
            <a:r>
              <a:rPr lang="cs-CZ" sz="1200" b="1" dirty="0">
                <a:solidFill>
                  <a:srgbClr val="FF0000"/>
                </a:solidFill>
                <a:latin typeface="Arial CE"/>
              </a:rPr>
              <a:t>09/2035</a:t>
            </a:r>
          </a:p>
        </p:txBody>
      </p:sp>
      <p:sp>
        <p:nvSpPr>
          <p:cNvPr id="171" name="TextovéPole 170"/>
          <p:cNvSpPr txBox="1"/>
          <p:nvPr/>
        </p:nvSpPr>
        <p:spPr>
          <a:xfrm>
            <a:off x="7383701" y="4134784"/>
            <a:ext cx="902157" cy="276999"/>
          </a:xfrm>
          <a:prstGeom prst="rect">
            <a:avLst/>
          </a:prstGeom>
          <a:noFill/>
        </p:spPr>
        <p:txBody>
          <a:bodyPr wrap="square" rtlCol="0">
            <a:spAutoFit/>
          </a:bodyPr>
          <a:lstStyle/>
          <a:p>
            <a:r>
              <a:rPr lang="cs-CZ" sz="1200" b="1" dirty="0">
                <a:solidFill>
                  <a:srgbClr val="FF0000"/>
                </a:solidFill>
                <a:latin typeface="Arial CE"/>
              </a:rPr>
              <a:t>02/2028</a:t>
            </a:r>
          </a:p>
        </p:txBody>
      </p:sp>
      <p:sp>
        <p:nvSpPr>
          <p:cNvPr id="172" name="TextovéPole 171"/>
          <p:cNvSpPr txBox="1"/>
          <p:nvPr/>
        </p:nvSpPr>
        <p:spPr>
          <a:xfrm>
            <a:off x="6952490" y="3717478"/>
            <a:ext cx="822537" cy="276999"/>
          </a:xfrm>
          <a:prstGeom prst="rect">
            <a:avLst/>
          </a:prstGeom>
          <a:noFill/>
        </p:spPr>
        <p:txBody>
          <a:bodyPr wrap="square" rtlCol="0">
            <a:spAutoFit/>
          </a:bodyPr>
          <a:lstStyle/>
          <a:p>
            <a:r>
              <a:rPr lang="cs-CZ" sz="1200" b="1" dirty="0">
                <a:solidFill>
                  <a:srgbClr val="FF0000"/>
                </a:solidFill>
                <a:latin typeface="Arial CE"/>
              </a:rPr>
              <a:t>11/2026</a:t>
            </a:r>
          </a:p>
        </p:txBody>
      </p:sp>
      <p:sp>
        <p:nvSpPr>
          <p:cNvPr id="173" name="TextovéPole 172"/>
          <p:cNvSpPr txBox="1"/>
          <p:nvPr/>
        </p:nvSpPr>
        <p:spPr>
          <a:xfrm>
            <a:off x="6276020" y="3355914"/>
            <a:ext cx="864995" cy="276999"/>
          </a:xfrm>
          <a:prstGeom prst="rect">
            <a:avLst/>
          </a:prstGeom>
          <a:noFill/>
        </p:spPr>
        <p:txBody>
          <a:bodyPr wrap="square" rtlCol="0">
            <a:spAutoFit/>
          </a:bodyPr>
          <a:lstStyle/>
          <a:p>
            <a:r>
              <a:rPr lang="cs-CZ" sz="1200" b="1" dirty="0">
                <a:solidFill>
                  <a:srgbClr val="08A810"/>
                </a:solidFill>
                <a:latin typeface="Arial CE"/>
              </a:rPr>
              <a:t>08/2023</a:t>
            </a:r>
          </a:p>
        </p:txBody>
      </p:sp>
      <p:sp>
        <p:nvSpPr>
          <p:cNvPr id="174" name="TextovéPole 173"/>
          <p:cNvSpPr txBox="1"/>
          <p:nvPr/>
        </p:nvSpPr>
        <p:spPr>
          <a:xfrm>
            <a:off x="6269498" y="2525555"/>
            <a:ext cx="828878" cy="276999"/>
          </a:xfrm>
          <a:prstGeom prst="rect">
            <a:avLst/>
          </a:prstGeom>
          <a:noFill/>
        </p:spPr>
        <p:txBody>
          <a:bodyPr wrap="square" rtlCol="0">
            <a:spAutoFit/>
          </a:bodyPr>
          <a:lstStyle/>
          <a:p>
            <a:r>
              <a:rPr lang="cs-CZ" sz="1200" b="1" dirty="0">
                <a:solidFill>
                  <a:srgbClr val="FF0000"/>
                </a:solidFill>
                <a:latin typeface="Arial CE"/>
              </a:rPr>
              <a:t>06/2022</a:t>
            </a:r>
          </a:p>
        </p:txBody>
      </p:sp>
      <p:sp>
        <p:nvSpPr>
          <p:cNvPr id="175" name="TextovéPole 174"/>
          <p:cNvSpPr txBox="1"/>
          <p:nvPr/>
        </p:nvSpPr>
        <p:spPr>
          <a:xfrm>
            <a:off x="5159503" y="1715139"/>
            <a:ext cx="828878" cy="276999"/>
          </a:xfrm>
          <a:prstGeom prst="rect">
            <a:avLst/>
          </a:prstGeom>
          <a:noFill/>
        </p:spPr>
        <p:txBody>
          <a:bodyPr wrap="square" rtlCol="0">
            <a:spAutoFit/>
          </a:bodyPr>
          <a:lstStyle/>
          <a:p>
            <a:r>
              <a:rPr lang="cs-CZ" sz="1200" b="1" dirty="0">
                <a:solidFill>
                  <a:srgbClr val="FF0000"/>
                </a:solidFill>
                <a:latin typeface="Arial CE"/>
              </a:rPr>
              <a:t>02/2018</a:t>
            </a:r>
          </a:p>
        </p:txBody>
      </p:sp>
      <p:sp>
        <p:nvSpPr>
          <p:cNvPr id="189" name="TextovéPole 188"/>
          <p:cNvSpPr txBox="1"/>
          <p:nvPr/>
        </p:nvSpPr>
        <p:spPr>
          <a:xfrm>
            <a:off x="7654251" y="4505507"/>
            <a:ext cx="828878" cy="276999"/>
          </a:xfrm>
          <a:prstGeom prst="rect">
            <a:avLst/>
          </a:prstGeom>
          <a:noFill/>
        </p:spPr>
        <p:txBody>
          <a:bodyPr wrap="square" rtlCol="0">
            <a:spAutoFit/>
          </a:bodyPr>
          <a:lstStyle/>
          <a:p>
            <a:r>
              <a:rPr lang="cs-CZ" sz="1200" b="1" dirty="0">
                <a:solidFill>
                  <a:srgbClr val="FF0000"/>
                </a:solidFill>
                <a:latin typeface="Arial CE"/>
              </a:rPr>
              <a:t>11/2029</a:t>
            </a:r>
          </a:p>
        </p:txBody>
      </p:sp>
      <p:sp>
        <p:nvSpPr>
          <p:cNvPr id="190" name="TextovéPole 189"/>
          <p:cNvSpPr txBox="1"/>
          <p:nvPr/>
        </p:nvSpPr>
        <p:spPr>
          <a:xfrm>
            <a:off x="8921921" y="4903283"/>
            <a:ext cx="828878" cy="276999"/>
          </a:xfrm>
          <a:prstGeom prst="rect">
            <a:avLst/>
          </a:prstGeom>
          <a:noFill/>
        </p:spPr>
        <p:txBody>
          <a:bodyPr wrap="square" rtlCol="0">
            <a:spAutoFit/>
          </a:bodyPr>
          <a:lstStyle/>
          <a:p>
            <a:r>
              <a:rPr lang="cs-CZ" sz="1200" b="1" dirty="0">
                <a:solidFill>
                  <a:srgbClr val="FF0000"/>
                </a:solidFill>
                <a:latin typeface="Arial CE"/>
              </a:rPr>
              <a:t>09/2033</a:t>
            </a:r>
          </a:p>
        </p:txBody>
      </p:sp>
      <p:sp>
        <p:nvSpPr>
          <p:cNvPr id="191" name="TextovéPole 190"/>
          <p:cNvSpPr txBox="1"/>
          <p:nvPr/>
        </p:nvSpPr>
        <p:spPr>
          <a:xfrm>
            <a:off x="7740232" y="5471136"/>
            <a:ext cx="828878" cy="276999"/>
          </a:xfrm>
          <a:prstGeom prst="rect">
            <a:avLst/>
          </a:prstGeom>
          <a:noFill/>
        </p:spPr>
        <p:txBody>
          <a:bodyPr wrap="square" rtlCol="0">
            <a:spAutoFit/>
          </a:bodyPr>
          <a:lstStyle/>
          <a:p>
            <a:r>
              <a:rPr lang="cs-CZ" sz="1200" b="1" dirty="0">
                <a:solidFill>
                  <a:srgbClr val="FF0000"/>
                </a:solidFill>
                <a:latin typeface="Arial CE"/>
              </a:rPr>
              <a:t>11/2029</a:t>
            </a:r>
          </a:p>
        </p:txBody>
      </p:sp>
      <p:sp>
        <p:nvSpPr>
          <p:cNvPr id="195" name="TextovéPole 194"/>
          <p:cNvSpPr txBox="1"/>
          <p:nvPr/>
        </p:nvSpPr>
        <p:spPr>
          <a:xfrm>
            <a:off x="5934352" y="2902485"/>
            <a:ext cx="828878" cy="276999"/>
          </a:xfrm>
          <a:prstGeom prst="rect">
            <a:avLst/>
          </a:prstGeom>
          <a:noFill/>
        </p:spPr>
        <p:txBody>
          <a:bodyPr wrap="square" rtlCol="0">
            <a:spAutoFit/>
          </a:bodyPr>
          <a:lstStyle/>
          <a:p>
            <a:r>
              <a:rPr lang="cs-CZ" sz="1200" b="1" dirty="0">
                <a:solidFill>
                  <a:srgbClr val="08A810"/>
                </a:solidFill>
                <a:latin typeface="Arial CE"/>
              </a:rPr>
              <a:t>12/2021</a:t>
            </a:r>
          </a:p>
        </p:txBody>
      </p:sp>
      <p:sp>
        <p:nvSpPr>
          <p:cNvPr id="196" name="TextovéPole 195"/>
          <p:cNvSpPr txBox="1"/>
          <p:nvPr/>
        </p:nvSpPr>
        <p:spPr>
          <a:xfrm>
            <a:off x="5433522" y="2050979"/>
            <a:ext cx="828878" cy="276999"/>
          </a:xfrm>
          <a:prstGeom prst="rect">
            <a:avLst/>
          </a:prstGeom>
          <a:noFill/>
        </p:spPr>
        <p:txBody>
          <a:bodyPr wrap="square" rtlCol="0">
            <a:spAutoFit/>
          </a:bodyPr>
          <a:lstStyle/>
          <a:p>
            <a:r>
              <a:rPr lang="cs-CZ" sz="1200" b="1" dirty="0">
                <a:solidFill>
                  <a:srgbClr val="08A810"/>
                </a:solidFill>
                <a:latin typeface="Arial CE"/>
              </a:rPr>
              <a:t>12/2018</a:t>
            </a:r>
          </a:p>
        </p:txBody>
      </p:sp>
      <p:sp>
        <p:nvSpPr>
          <p:cNvPr id="142" name="TextovéPole 141"/>
          <p:cNvSpPr txBox="1"/>
          <p:nvPr/>
        </p:nvSpPr>
        <p:spPr>
          <a:xfrm>
            <a:off x="2289217" y="6277223"/>
            <a:ext cx="984249" cy="369332"/>
          </a:xfrm>
          <a:prstGeom prst="rect">
            <a:avLst/>
          </a:prstGeom>
          <a:solidFill>
            <a:srgbClr val="FFFF00"/>
          </a:solidFill>
          <a:ln>
            <a:solidFill>
              <a:schemeClr val="bg1"/>
            </a:solidFill>
          </a:ln>
        </p:spPr>
        <p:txBody>
          <a:bodyPr wrap="square" rtlCol="0">
            <a:spAutoFit/>
          </a:bodyPr>
          <a:lstStyle/>
          <a:p>
            <a:r>
              <a:rPr lang="cs-CZ" sz="900" dirty="0" smtClean="0">
                <a:solidFill>
                  <a:srgbClr val="000000"/>
                </a:solidFill>
                <a:latin typeface="Arial CE"/>
              </a:rPr>
              <a:t>Optimální HMG Kritická </a:t>
            </a:r>
            <a:r>
              <a:rPr lang="cs-CZ" sz="900" dirty="0">
                <a:solidFill>
                  <a:srgbClr val="000000"/>
                </a:solidFill>
                <a:latin typeface="Arial CE"/>
              </a:rPr>
              <a:t>cesta</a:t>
            </a:r>
          </a:p>
        </p:txBody>
      </p:sp>
      <p:cxnSp>
        <p:nvCxnSpPr>
          <p:cNvPr id="146" name="Přímá spojnice 145"/>
          <p:cNvCxnSpPr/>
          <p:nvPr/>
        </p:nvCxnSpPr>
        <p:spPr bwMode="auto">
          <a:xfrm>
            <a:off x="3214185" y="6358401"/>
            <a:ext cx="324036"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
        <p:nvSpPr>
          <p:cNvPr id="147" name="Vývojový diagram: sloučení 146"/>
          <p:cNvSpPr/>
          <p:nvPr/>
        </p:nvSpPr>
        <p:spPr bwMode="auto">
          <a:xfrm>
            <a:off x="3505431" y="6304054"/>
            <a:ext cx="108012" cy="108694"/>
          </a:xfrm>
          <a:prstGeom prst="flowChartMerge">
            <a:avLst/>
          </a:prstGeom>
          <a:solidFill>
            <a:srgbClr val="FF0000"/>
          </a:solidFill>
          <a:ln w="12700" cap="flat" cmpd="sng" algn="ctr">
            <a:solidFill>
              <a:srgbClr val="FF0000"/>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sp>
        <p:nvSpPr>
          <p:cNvPr id="148" name="TextovéPole 147"/>
          <p:cNvSpPr txBox="1"/>
          <p:nvPr/>
        </p:nvSpPr>
        <p:spPr>
          <a:xfrm>
            <a:off x="3775321" y="6270449"/>
            <a:ext cx="1257936" cy="369332"/>
          </a:xfrm>
          <a:prstGeom prst="rect">
            <a:avLst/>
          </a:prstGeom>
          <a:solidFill>
            <a:srgbClr val="FFFF00"/>
          </a:solidFill>
          <a:ln>
            <a:solidFill>
              <a:schemeClr val="bg1"/>
            </a:solidFill>
          </a:ln>
        </p:spPr>
        <p:txBody>
          <a:bodyPr wrap="square" rtlCol="0">
            <a:spAutoFit/>
          </a:bodyPr>
          <a:lstStyle/>
          <a:p>
            <a:r>
              <a:rPr lang="cs-CZ" sz="900" dirty="0" smtClean="0">
                <a:solidFill>
                  <a:srgbClr val="000000"/>
                </a:solidFill>
                <a:latin typeface="Arial CE"/>
              </a:rPr>
              <a:t>Optimální HMG Mimo </a:t>
            </a:r>
            <a:r>
              <a:rPr lang="cs-CZ" sz="900" dirty="0">
                <a:solidFill>
                  <a:srgbClr val="000000"/>
                </a:solidFill>
                <a:latin typeface="Arial CE"/>
              </a:rPr>
              <a:t>kritickou cestu</a:t>
            </a:r>
          </a:p>
        </p:txBody>
      </p:sp>
      <p:sp>
        <p:nvSpPr>
          <p:cNvPr id="149" name="TextovéPole 148"/>
          <p:cNvSpPr txBox="1"/>
          <p:nvPr/>
        </p:nvSpPr>
        <p:spPr>
          <a:xfrm>
            <a:off x="5557119" y="6277223"/>
            <a:ext cx="1282643" cy="230832"/>
          </a:xfrm>
          <a:prstGeom prst="rect">
            <a:avLst/>
          </a:prstGeom>
          <a:solidFill>
            <a:srgbClr val="FFFF00"/>
          </a:solidFill>
          <a:ln>
            <a:solidFill>
              <a:schemeClr val="bg1"/>
            </a:solidFill>
          </a:ln>
        </p:spPr>
        <p:txBody>
          <a:bodyPr wrap="square" rtlCol="0">
            <a:spAutoFit/>
          </a:bodyPr>
          <a:lstStyle/>
          <a:p>
            <a:r>
              <a:rPr lang="cs-CZ" sz="900" dirty="0">
                <a:solidFill>
                  <a:srgbClr val="000000"/>
                </a:solidFill>
                <a:latin typeface="Arial CE"/>
              </a:rPr>
              <a:t>Aktuální reálný HMG</a:t>
            </a:r>
          </a:p>
        </p:txBody>
      </p:sp>
      <p:cxnSp>
        <p:nvCxnSpPr>
          <p:cNvPr id="150" name="Přímá spojnice 149"/>
          <p:cNvCxnSpPr/>
          <p:nvPr/>
        </p:nvCxnSpPr>
        <p:spPr bwMode="auto">
          <a:xfrm>
            <a:off x="4968189" y="6358401"/>
            <a:ext cx="297033" cy="0"/>
          </a:xfrm>
          <a:prstGeom prst="line">
            <a:avLst/>
          </a:prstGeom>
          <a:solidFill>
            <a:schemeClr val="accent1"/>
          </a:solidFill>
          <a:ln w="31750" cap="flat" cmpd="sng" algn="ctr">
            <a:solidFill>
              <a:srgbClr val="00B050"/>
            </a:solidFill>
            <a:prstDash val="solid"/>
            <a:round/>
            <a:headEnd type="none" w="med" len="med"/>
            <a:tailEnd type="none" w="med" len="med"/>
          </a:ln>
          <a:effectLst/>
        </p:spPr>
      </p:cxnSp>
      <p:sp>
        <p:nvSpPr>
          <p:cNvPr id="151" name="Vývojový diagram: sloučení 150"/>
          <p:cNvSpPr/>
          <p:nvPr/>
        </p:nvSpPr>
        <p:spPr bwMode="auto">
          <a:xfrm>
            <a:off x="5217142" y="6319138"/>
            <a:ext cx="108012" cy="108694"/>
          </a:xfrm>
          <a:prstGeom prst="flowChartMerge">
            <a:avLst/>
          </a:prstGeom>
          <a:solidFill>
            <a:srgbClr val="00B050"/>
          </a:solidFill>
          <a:ln w="12700" cap="flat" cmpd="sng" algn="ctr">
            <a:solidFill>
              <a:srgbClr val="00B050"/>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cxnSp>
        <p:nvCxnSpPr>
          <p:cNvPr id="152" name="Přímá spojnice 151"/>
          <p:cNvCxnSpPr/>
          <p:nvPr/>
        </p:nvCxnSpPr>
        <p:spPr bwMode="auto">
          <a:xfrm>
            <a:off x="6742278" y="6362081"/>
            <a:ext cx="265530" cy="0"/>
          </a:xfrm>
          <a:prstGeom prst="line">
            <a:avLst/>
          </a:prstGeom>
          <a:solidFill>
            <a:schemeClr val="accent1"/>
          </a:solidFill>
          <a:ln w="31750" cap="flat" cmpd="sng" algn="ctr">
            <a:solidFill>
              <a:srgbClr val="002060"/>
            </a:solidFill>
            <a:prstDash val="solid"/>
            <a:round/>
            <a:headEnd type="none" w="med" len="med"/>
            <a:tailEnd type="none" w="med" len="med"/>
          </a:ln>
          <a:effectLst/>
        </p:spPr>
      </p:cxnSp>
      <p:sp>
        <p:nvSpPr>
          <p:cNvPr id="153" name="Vývojový diagram: sloučení 152"/>
          <p:cNvSpPr/>
          <p:nvPr/>
        </p:nvSpPr>
        <p:spPr bwMode="auto">
          <a:xfrm>
            <a:off x="6952490" y="6317159"/>
            <a:ext cx="108012" cy="108694"/>
          </a:xfrm>
          <a:prstGeom prst="flowChartMerge">
            <a:avLst/>
          </a:prstGeom>
          <a:solidFill>
            <a:srgbClr val="002060"/>
          </a:solidFill>
          <a:ln w="12700" cap="flat" cmpd="sng" algn="ctr">
            <a:solidFill>
              <a:srgbClr val="002060"/>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spTree>
    <p:extLst>
      <p:ext uri="{BB962C8B-B14F-4D97-AF65-F5344CB8AC3E}">
        <p14:creationId xmlns:p14="http://schemas.microsoft.com/office/powerpoint/2010/main" val="184249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0"/>
          </p:nvPr>
        </p:nvSpPr>
        <p:spPr>
          <a:xfrm>
            <a:off x="497133" y="1596788"/>
            <a:ext cx="10989733" cy="4026090"/>
          </a:xfrm>
        </p:spPr>
        <p:txBody>
          <a:bodyPr>
            <a:normAutofit/>
          </a:bodyPr>
          <a:lstStyle/>
          <a:p>
            <a:pPr marL="0" indent="0" algn="ctr">
              <a:buNone/>
            </a:pPr>
            <a:r>
              <a:rPr lang="en-US" sz="3600" b="1" dirty="0" smtClean="0">
                <a:solidFill>
                  <a:schemeClr val="tx1"/>
                </a:solidFill>
              </a:rPr>
              <a:t>THANK YOU FOR YOUR ATTENTION </a:t>
            </a:r>
            <a:endParaRPr lang="en-US" sz="3600" b="1" u="sng" dirty="0" smtClean="0">
              <a:solidFill>
                <a:srgbClr val="FF0000"/>
              </a:solidFill>
            </a:endParaRPr>
          </a:p>
        </p:txBody>
      </p:sp>
    </p:spTree>
    <p:extLst>
      <p:ext uri="{BB962C8B-B14F-4D97-AF65-F5344CB8AC3E}">
        <p14:creationId xmlns:p14="http://schemas.microsoft.com/office/powerpoint/2010/main" val="38901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6823" y="446088"/>
            <a:ext cx="10856890" cy="1060740"/>
          </a:xfrm>
        </p:spPr>
        <p:txBody>
          <a:bodyPr>
            <a:normAutofit/>
          </a:bodyPr>
          <a:lstStyle/>
          <a:p>
            <a:pPr algn="ctr"/>
            <a:r>
              <a:rPr lang="en-US" sz="3200" b="1" dirty="0">
                <a:solidFill>
                  <a:srgbClr val="000099"/>
                </a:solidFill>
              </a:rPr>
              <a:t>State Energy Policy</a:t>
            </a:r>
            <a:r>
              <a:rPr lang="cs-CZ" sz="3200" b="1" dirty="0">
                <a:solidFill>
                  <a:srgbClr val="000099"/>
                </a:solidFill>
              </a:rPr>
              <a:t> (SEP)</a:t>
            </a:r>
          </a:p>
        </p:txBody>
      </p:sp>
      <p:sp>
        <p:nvSpPr>
          <p:cNvPr id="3" name="Zástupný symbol pro text 2"/>
          <p:cNvSpPr>
            <a:spLocks noGrp="1"/>
          </p:cNvSpPr>
          <p:nvPr>
            <p:ph type="body" sz="quarter" idx="10"/>
          </p:nvPr>
        </p:nvSpPr>
        <p:spPr>
          <a:xfrm>
            <a:off x="709830" y="1506828"/>
            <a:ext cx="11169131" cy="5198772"/>
          </a:xfrm>
        </p:spPr>
        <p:txBody>
          <a:bodyPr>
            <a:normAutofit/>
          </a:bodyPr>
          <a:lstStyle/>
          <a:p>
            <a:pPr marL="0" indent="0" algn="just" defTabSz="914400">
              <a:buClr>
                <a:schemeClr val="accent2"/>
              </a:buClr>
              <a:buSzPct val="100000"/>
              <a:buNone/>
            </a:pPr>
            <a:r>
              <a:rPr lang="en-US" sz="2400" b="1" dirty="0" smtClean="0">
                <a:solidFill>
                  <a:schemeClr val="tx1"/>
                </a:solidFill>
              </a:rPr>
              <a:t>There two main objectives of the SEP</a:t>
            </a:r>
            <a:r>
              <a:rPr lang="cs-CZ" sz="2400" b="1" dirty="0" smtClean="0">
                <a:solidFill>
                  <a:schemeClr val="tx1"/>
                </a:solidFill>
              </a:rPr>
              <a:t>:</a:t>
            </a:r>
            <a:endParaRPr lang="en-US" sz="2400" b="1" dirty="0" smtClean="0">
              <a:solidFill>
                <a:schemeClr val="tx1"/>
              </a:solidFill>
            </a:endParaRPr>
          </a:p>
          <a:p>
            <a:pPr marL="0" indent="0" algn="just" defTabSz="914400">
              <a:buClr>
                <a:schemeClr val="accent2"/>
              </a:buClr>
              <a:buSzPct val="100000"/>
              <a:buNone/>
            </a:pPr>
            <a:endParaRPr lang="en-US" sz="800" b="1" dirty="0" smtClean="0">
              <a:solidFill>
                <a:schemeClr val="tx1"/>
              </a:solidFill>
            </a:endParaRPr>
          </a:p>
          <a:p>
            <a:pPr marL="457200" indent="-457200" algn="just" defTabSz="914400">
              <a:buClr>
                <a:srgbClr val="FFFF00"/>
              </a:buClr>
              <a:buSzPct val="125000"/>
              <a:buFont typeface="+mj-lt"/>
              <a:buAutoNum type="arabicPeriod"/>
            </a:pPr>
            <a:r>
              <a:rPr lang="en-US" b="1" u="sng" dirty="0" smtClean="0">
                <a:solidFill>
                  <a:srgbClr val="FFFF00"/>
                </a:solidFill>
              </a:rPr>
              <a:t>Security of energy supply to the public and economy under standard conditions</a:t>
            </a:r>
            <a:r>
              <a:rPr lang="en-US" b="1" dirty="0" smtClean="0">
                <a:solidFill>
                  <a:schemeClr val="tx1"/>
                </a:solidFill>
              </a:rPr>
              <a:t>:</a:t>
            </a:r>
          </a:p>
          <a:p>
            <a:pPr marL="0" indent="0" defTabSz="914400">
              <a:buClr>
                <a:schemeClr val="accent2"/>
              </a:buClr>
              <a:buSzPct val="100000"/>
              <a:buNone/>
            </a:pPr>
            <a:endParaRPr lang="en-US" sz="800" b="1" dirty="0" smtClean="0">
              <a:solidFill>
                <a:schemeClr val="tx1"/>
              </a:solidFill>
            </a:endParaRPr>
          </a:p>
          <a:p>
            <a:pPr marL="1177925" lvl="2" indent="-360363" defTabSz="914400">
              <a:lnSpc>
                <a:spcPct val="150000"/>
              </a:lnSpc>
              <a:buClr>
                <a:schemeClr val="accent2"/>
              </a:buClr>
              <a:buSzPct val="100000"/>
              <a:buBlip>
                <a:blip r:embed="rId2"/>
              </a:buBlip>
            </a:pPr>
            <a:r>
              <a:rPr lang="en-US" sz="1800" dirty="0" smtClean="0">
                <a:solidFill>
                  <a:schemeClr val="tx1"/>
                </a:solidFill>
              </a:rPr>
              <a:t>reliably and safely </a:t>
            </a:r>
          </a:p>
          <a:p>
            <a:pPr marL="1177925" lvl="2" indent="-360363" defTabSz="914400">
              <a:lnSpc>
                <a:spcPct val="150000"/>
              </a:lnSpc>
              <a:buClr>
                <a:schemeClr val="accent2"/>
              </a:buClr>
              <a:buSzPct val="100000"/>
              <a:buBlip>
                <a:blip r:embed="rId2"/>
              </a:buBlip>
            </a:pPr>
            <a:r>
              <a:rPr lang="en-US" sz="1800" dirty="0" smtClean="0">
                <a:solidFill>
                  <a:schemeClr val="tx1"/>
                </a:solidFill>
              </a:rPr>
              <a:t>for competitive prices  </a:t>
            </a:r>
          </a:p>
          <a:p>
            <a:pPr marL="1177925" lvl="2" indent="-360363" defTabSz="914400">
              <a:lnSpc>
                <a:spcPct val="150000"/>
              </a:lnSpc>
              <a:buClr>
                <a:schemeClr val="accent2"/>
              </a:buClr>
              <a:buSzPct val="100000"/>
              <a:buBlip>
                <a:blip r:embed="rId2"/>
              </a:buBlip>
            </a:pPr>
            <a:r>
              <a:rPr lang="en-US" sz="1800" dirty="0" smtClean="0">
                <a:solidFill>
                  <a:schemeClr val="tx1"/>
                </a:solidFill>
              </a:rPr>
              <a:t>in line with environment protection requirements</a:t>
            </a:r>
          </a:p>
          <a:p>
            <a:pPr marL="817562" lvl="2" indent="0" defTabSz="914400">
              <a:lnSpc>
                <a:spcPct val="70000"/>
              </a:lnSpc>
              <a:buClr>
                <a:schemeClr val="accent2"/>
              </a:buClr>
              <a:buSzPct val="100000"/>
              <a:buNone/>
            </a:pPr>
            <a:endParaRPr lang="en-US" sz="800" b="1" dirty="0" smtClean="0">
              <a:solidFill>
                <a:schemeClr val="tx1"/>
              </a:solidFill>
            </a:endParaRPr>
          </a:p>
          <a:p>
            <a:pPr marL="817562" lvl="2" indent="0" defTabSz="914400">
              <a:lnSpc>
                <a:spcPct val="70000"/>
              </a:lnSpc>
              <a:buClr>
                <a:schemeClr val="accent2"/>
              </a:buClr>
              <a:buSzPct val="100000"/>
              <a:buNone/>
            </a:pPr>
            <a:endParaRPr lang="en-US" sz="800" b="1" dirty="0" smtClean="0">
              <a:solidFill>
                <a:schemeClr val="tx1"/>
              </a:solidFill>
            </a:endParaRPr>
          </a:p>
          <a:p>
            <a:pPr marL="457200" indent="-457200" algn="just" defTabSz="914400">
              <a:buClr>
                <a:srgbClr val="FFFF00"/>
              </a:buClr>
              <a:buSzPct val="125000"/>
              <a:buFont typeface="+mj-lt"/>
              <a:buAutoNum type="arabicPeriod" startAt="2"/>
            </a:pPr>
            <a:r>
              <a:rPr lang="en-US" b="1" dirty="0" smtClean="0">
                <a:solidFill>
                  <a:srgbClr val="FFFF00"/>
                </a:solidFill>
              </a:rPr>
              <a:t>Uninterrupted energy supply under emergency conditions in amount necessary for proper functioning of critical infrastructure and functions of the state.</a:t>
            </a:r>
            <a:r>
              <a:rPr lang="cs-CZ" b="1" dirty="0" smtClean="0">
                <a:solidFill>
                  <a:srgbClr val="FFFF00"/>
                </a:solidFill>
              </a:rPr>
              <a:t> </a:t>
            </a:r>
            <a:r>
              <a:rPr lang="cs-CZ" b="1" dirty="0">
                <a:solidFill>
                  <a:srgbClr val="C00000"/>
                </a:solidFill>
              </a:rPr>
              <a:t>☻</a:t>
            </a:r>
            <a:endParaRPr lang="en-US" b="1" dirty="0">
              <a:solidFill>
                <a:srgbClr val="FFFF00"/>
              </a:solidFill>
            </a:endParaRPr>
          </a:p>
        </p:txBody>
      </p:sp>
    </p:spTree>
    <p:extLst>
      <p:ext uri="{BB962C8B-B14F-4D97-AF65-F5344CB8AC3E}">
        <p14:creationId xmlns:p14="http://schemas.microsoft.com/office/powerpoint/2010/main" val="240283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1000"/>
                                        <p:tgtEl>
                                          <p:spTgt spid="3">
                                            <p:txEl>
                                              <p:pRg st="9" end="9"/>
                                            </p:txEl>
                                          </p:spTgt>
                                        </p:tgtEl>
                                      </p:cBhvr>
                                    </p:animEffect>
                                    <p:anim calcmode="lin" valueType="num">
                                      <p:cBhvr>
                                        <p:cTn id="3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656823" y="2118054"/>
            <a:ext cx="3225535" cy="2148457"/>
          </a:xfrm>
          <a:prstGeom prst="rect">
            <a:avLst/>
          </a:prstGeom>
          <a:ln w="12700">
            <a:solidFill>
              <a:srgbClr val="000099"/>
            </a:solidFill>
          </a:ln>
        </p:spPr>
      </p:pic>
      <p:cxnSp>
        <p:nvCxnSpPr>
          <p:cNvPr id="21" name="Přímá spojnice 20"/>
          <p:cNvCxnSpPr/>
          <p:nvPr/>
        </p:nvCxnSpPr>
        <p:spPr>
          <a:xfrm>
            <a:off x="813947" y="2301435"/>
            <a:ext cx="2946702" cy="1869256"/>
          </a:xfrm>
          <a:prstGeom prst="line">
            <a:avLst/>
          </a:prstGeom>
          <a:ln w="762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pic>
        <p:nvPicPr>
          <p:cNvPr id="7" name="Obrázek 6"/>
          <p:cNvPicPr>
            <a:picLocks noChangeAspect="1"/>
          </p:cNvPicPr>
          <p:nvPr/>
        </p:nvPicPr>
        <p:blipFill>
          <a:blip r:embed="rId3"/>
          <a:stretch>
            <a:fillRect/>
          </a:stretch>
        </p:blipFill>
        <p:spPr>
          <a:xfrm>
            <a:off x="4696591" y="2118054"/>
            <a:ext cx="3077453" cy="2052637"/>
          </a:xfrm>
          <a:prstGeom prst="rect">
            <a:avLst/>
          </a:prstGeom>
          <a:ln w="12700">
            <a:solidFill>
              <a:schemeClr val="tx1"/>
            </a:solidFill>
          </a:ln>
        </p:spPr>
      </p:pic>
      <p:pic>
        <p:nvPicPr>
          <p:cNvPr id="13" name="Obrázek 12"/>
          <p:cNvPicPr>
            <a:picLocks noChangeAspect="1"/>
          </p:cNvPicPr>
          <p:nvPr/>
        </p:nvPicPr>
        <p:blipFill>
          <a:blip r:embed="rId4"/>
          <a:stretch>
            <a:fillRect/>
          </a:stretch>
        </p:blipFill>
        <p:spPr>
          <a:xfrm>
            <a:off x="4704346" y="3192282"/>
            <a:ext cx="3069698" cy="2299271"/>
          </a:xfrm>
          <a:prstGeom prst="rect">
            <a:avLst/>
          </a:prstGeom>
          <a:ln w="12700">
            <a:solidFill>
              <a:schemeClr val="tx1"/>
            </a:solidFill>
          </a:ln>
        </p:spPr>
      </p:pic>
      <p:sp>
        <p:nvSpPr>
          <p:cNvPr id="2" name="Nadpis 1"/>
          <p:cNvSpPr>
            <a:spLocks noGrp="1"/>
          </p:cNvSpPr>
          <p:nvPr>
            <p:ph type="title"/>
          </p:nvPr>
        </p:nvSpPr>
        <p:spPr>
          <a:xfrm>
            <a:off x="656823" y="446088"/>
            <a:ext cx="10856890" cy="540601"/>
          </a:xfrm>
        </p:spPr>
        <p:txBody>
          <a:bodyPr>
            <a:noAutofit/>
          </a:bodyPr>
          <a:lstStyle/>
          <a:p>
            <a:pPr algn="ctr"/>
            <a:r>
              <a:rPr lang="en-US" sz="3200" b="1" dirty="0">
                <a:solidFill>
                  <a:srgbClr val="000099"/>
                </a:solidFill>
              </a:rPr>
              <a:t>State Energy Policy</a:t>
            </a:r>
            <a:r>
              <a:rPr lang="cs-CZ" sz="3200" b="1" dirty="0">
                <a:solidFill>
                  <a:srgbClr val="000099"/>
                </a:solidFill>
              </a:rPr>
              <a:t> (SEP)</a:t>
            </a:r>
          </a:p>
        </p:txBody>
      </p:sp>
      <p:sp>
        <p:nvSpPr>
          <p:cNvPr id="3" name="Zástupný symbol pro text 2"/>
          <p:cNvSpPr>
            <a:spLocks noGrp="1"/>
          </p:cNvSpPr>
          <p:nvPr>
            <p:ph type="body" sz="quarter" idx="10"/>
          </p:nvPr>
        </p:nvSpPr>
        <p:spPr>
          <a:xfrm>
            <a:off x="419100" y="1024036"/>
            <a:ext cx="11094613" cy="518100"/>
          </a:xfrm>
        </p:spPr>
        <p:txBody>
          <a:bodyPr>
            <a:normAutofit/>
          </a:bodyPr>
          <a:lstStyle/>
          <a:p>
            <a:pPr marL="0" indent="0" algn="ctr" defTabSz="914400">
              <a:buClr>
                <a:schemeClr val="accent2"/>
              </a:buClr>
              <a:buSzPct val="100000"/>
              <a:buNone/>
            </a:pPr>
            <a:r>
              <a:rPr lang="en-US" b="1" dirty="0" smtClean="0">
                <a:solidFill>
                  <a:schemeClr val="tx1"/>
                </a:solidFill>
              </a:rPr>
              <a:t>SEP includes three main priorities :</a:t>
            </a:r>
            <a:endParaRPr lang="en-US" b="1" dirty="0">
              <a:solidFill>
                <a:srgbClr val="0000FF"/>
              </a:solidFill>
            </a:endParaRPr>
          </a:p>
        </p:txBody>
      </p:sp>
      <p:pic>
        <p:nvPicPr>
          <p:cNvPr id="12" name="Obrázek 11"/>
          <p:cNvPicPr>
            <a:picLocks noChangeAspect="1"/>
          </p:cNvPicPr>
          <p:nvPr/>
        </p:nvPicPr>
        <p:blipFill>
          <a:blip r:embed="rId5"/>
          <a:stretch>
            <a:fillRect/>
          </a:stretch>
        </p:blipFill>
        <p:spPr>
          <a:xfrm>
            <a:off x="4696590" y="4151858"/>
            <a:ext cx="3077454" cy="1816877"/>
          </a:xfrm>
          <a:prstGeom prst="rect">
            <a:avLst/>
          </a:prstGeom>
          <a:ln w="12700">
            <a:solidFill>
              <a:schemeClr val="tx1"/>
            </a:solidFill>
          </a:ln>
        </p:spPr>
      </p:pic>
      <p:pic>
        <p:nvPicPr>
          <p:cNvPr id="14" name="Obrázek 13"/>
          <p:cNvPicPr>
            <a:picLocks noChangeAspect="1"/>
          </p:cNvPicPr>
          <p:nvPr/>
        </p:nvPicPr>
        <p:blipFill>
          <a:blip r:embed="rId6"/>
          <a:stretch>
            <a:fillRect/>
          </a:stretch>
        </p:blipFill>
        <p:spPr>
          <a:xfrm>
            <a:off x="656823" y="3718098"/>
            <a:ext cx="3225536" cy="2419150"/>
          </a:xfrm>
          <a:prstGeom prst="rect">
            <a:avLst/>
          </a:prstGeom>
          <a:ln w="12700">
            <a:solidFill>
              <a:srgbClr val="000099"/>
            </a:solidFill>
          </a:ln>
        </p:spPr>
      </p:pic>
      <p:pic>
        <p:nvPicPr>
          <p:cNvPr id="15" name="Obrázek 14"/>
          <p:cNvPicPr>
            <a:picLocks noChangeAspect="1"/>
          </p:cNvPicPr>
          <p:nvPr/>
        </p:nvPicPr>
        <p:blipFill>
          <a:blip r:embed="rId7"/>
          <a:stretch>
            <a:fillRect/>
          </a:stretch>
        </p:blipFill>
        <p:spPr>
          <a:xfrm>
            <a:off x="8709986" y="2118054"/>
            <a:ext cx="3094563" cy="1929769"/>
          </a:xfrm>
          <a:prstGeom prst="rect">
            <a:avLst/>
          </a:prstGeom>
          <a:ln w="12700">
            <a:solidFill>
              <a:schemeClr val="tx1"/>
            </a:solidFill>
          </a:ln>
        </p:spPr>
      </p:pic>
      <p:pic>
        <p:nvPicPr>
          <p:cNvPr id="16" name="Obrázek 15"/>
          <p:cNvPicPr>
            <a:picLocks noChangeAspect="1"/>
          </p:cNvPicPr>
          <p:nvPr/>
        </p:nvPicPr>
        <p:blipFill>
          <a:blip r:embed="rId8"/>
          <a:stretch>
            <a:fillRect/>
          </a:stretch>
        </p:blipFill>
        <p:spPr>
          <a:xfrm>
            <a:off x="8709985" y="3718098"/>
            <a:ext cx="3094563" cy="1740692"/>
          </a:xfrm>
          <a:prstGeom prst="rect">
            <a:avLst/>
          </a:prstGeom>
          <a:ln w="12700">
            <a:solidFill>
              <a:schemeClr val="tx1"/>
            </a:solidFill>
          </a:ln>
        </p:spPr>
      </p:pic>
      <p:pic>
        <p:nvPicPr>
          <p:cNvPr id="11" name="Obrázek 10"/>
          <p:cNvPicPr>
            <a:picLocks noChangeAspect="1"/>
          </p:cNvPicPr>
          <p:nvPr/>
        </p:nvPicPr>
        <p:blipFill>
          <a:blip r:embed="rId9"/>
          <a:stretch>
            <a:fillRect/>
          </a:stretch>
        </p:blipFill>
        <p:spPr>
          <a:xfrm>
            <a:off x="4696591" y="5060297"/>
            <a:ext cx="3077453" cy="1664291"/>
          </a:xfrm>
          <a:prstGeom prst="rect">
            <a:avLst/>
          </a:prstGeom>
          <a:ln>
            <a:solidFill>
              <a:schemeClr val="tx1"/>
            </a:solidFill>
          </a:ln>
        </p:spPr>
      </p:pic>
      <p:sp>
        <p:nvSpPr>
          <p:cNvPr id="17" name="TextovéPole 16"/>
          <p:cNvSpPr txBox="1"/>
          <p:nvPr/>
        </p:nvSpPr>
        <p:spPr>
          <a:xfrm>
            <a:off x="419100" y="1630382"/>
            <a:ext cx="3669821" cy="400110"/>
          </a:xfrm>
          <a:prstGeom prst="rect">
            <a:avLst/>
          </a:prstGeom>
          <a:noFill/>
        </p:spPr>
        <p:txBody>
          <a:bodyPr wrap="square" rtlCol="0">
            <a:spAutoFit/>
          </a:bodyPr>
          <a:lstStyle/>
          <a:p>
            <a:pPr algn="ctr"/>
            <a:r>
              <a:rPr lang="en-US" sz="2000" b="1" dirty="0" smtClean="0">
                <a:solidFill>
                  <a:srgbClr val="0000FF"/>
                </a:solidFill>
              </a:rPr>
              <a:t>Energy security and safety </a:t>
            </a:r>
            <a:endParaRPr lang="en-US" sz="2000" dirty="0"/>
          </a:p>
        </p:txBody>
      </p:sp>
      <p:sp>
        <p:nvSpPr>
          <p:cNvPr id="18" name="TextovéPole 17"/>
          <p:cNvSpPr txBox="1"/>
          <p:nvPr/>
        </p:nvSpPr>
        <p:spPr>
          <a:xfrm>
            <a:off x="4708350" y="1630383"/>
            <a:ext cx="3083276" cy="400110"/>
          </a:xfrm>
          <a:prstGeom prst="rect">
            <a:avLst/>
          </a:prstGeom>
          <a:noFill/>
        </p:spPr>
        <p:txBody>
          <a:bodyPr wrap="square" rtlCol="0">
            <a:spAutoFit/>
          </a:bodyPr>
          <a:lstStyle/>
          <a:p>
            <a:pPr algn="ctr"/>
            <a:r>
              <a:rPr lang="en-US" sz="2000" b="1" dirty="0" smtClean="0">
                <a:solidFill>
                  <a:srgbClr val="0000FF"/>
                </a:solidFill>
              </a:rPr>
              <a:t>Competitive prices  </a:t>
            </a:r>
            <a:endParaRPr lang="en-US" sz="2000" dirty="0"/>
          </a:p>
        </p:txBody>
      </p:sp>
      <p:sp>
        <p:nvSpPr>
          <p:cNvPr id="19" name="TextovéPole 18"/>
          <p:cNvSpPr txBox="1"/>
          <p:nvPr/>
        </p:nvSpPr>
        <p:spPr>
          <a:xfrm>
            <a:off x="8690698" y="1447235"/>
            <a:ext cx="3094563" cy="707886"/>
          </a:xfrm>
          <a:prstGeom prst="rect">
            <a:avLst/>
          </a:prstGeom>
          <a:noFill/>
        </p:spPr>
        <p:txBody>
          <a:bodyPr wrap="square" rtlCol="0">
            <a:spAutoFit/>
          </a:bodyPr>
          <a:lstStyle/>
          <a:p>
            <a:pPr lvl="0" algn="ctr">
              <a:spcBef>
                <a:spcPct val="20000"/>
              </a:spcBef>
              <a:spcAft>
                <a:spcPts val="600"/>
              </a:spcAft>
              <a:buClr>
                <a:srgbClr val="A50E82"/>
              </a:buClr>
              <a:buSzPct val="100000"/>
            </a:pPr>
            <a:r>
              <a:rPr lang="en-US" sz="2000" b="1" dirty="0" smtClean="0">
                <a:solidFill>
                  <a:srgbClr val="0000FF"/>
                </a:solidFill>
              </a:rPr>
              <a:t>Environment protection and Sustainability</a:t>
            </a:r>
            <a:endParaRPr lang="en-US" sz="2000" b="1" dirty="0">
              <a:solidFill>
                <a:srgbClr val="0000FF"/>
              </a:solidFill>
            </a:endParaRPr>
          </a:p>
        </p:txBody>
      </p:sp>
      <p:sp>
        <p:nvSpPr>
          <p:cNvPr id="5" name="TextovéPole 4"/>
          <p:cNvSpPr txBox="1"/>
          <p:nvPr/>
        </p:nvSpPr>
        <p:spPr>
          <a:xfrm>
            <a:off x="656823" y="5955147"/>
            <a:ext cx="3225536" cy="769441"/>
          </a:xfrm>
          <a:prstGeom prst="rect">
            <a:avLst/>
          </a:prstGeom>
          <a:solidFill>
            <a:schemeClr val="tx1"/>
          </a:solidFill>
          <a:ln w="12700">
            <a:solidFill>
              <a:srgbClr val="000099"/>
            </a:solidFill>
          </a:ln>
        </p:spPr>
        <p:txBody>
          <a:bodyPr wrap="square" rtlCol="0">
            <a:spAutoFit/>
          </a:bodyPr>
          <a:lstStyle/>
          <a:p>
            <a:pPr algn="ctr"/>
            <a:r>
              <a:rPr lang="cs-CZ" sz="4400" b="1" dirty="0" smtClean="0">
                <a:solidFill>
                  <a:schemeClr val="bg1"/>
                </a:solidFill>
              </a:rPr>
              <a:t>24/7/365</a:t>
            </a:r>
            <a:endParaRPr lang="cs-CZ" sz="4400" b="1" dirty="0">
              <a:solidFill>
                <a:schemeClr val="bg1"/>
              </a:solidFill>
            </a:endParaRPr>
          </a:p>
        </p:txBody>
      </p:sp>
      <p:pic>
        <p:nvPicPr>
          <p:cNvPr id="8" name="Obrázek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98234" y="5125362"/>
            <a:ext cx="2515479" cy="1659569"/>
          </a:xfrm>
          <a:prstGeom prst="rect">
            <a:avLst/>
          </a:prstGeom>
          <a:ln>
            <a:solidFill>
              <a:schemeClr val="tx1"/>
            </a:solidFill>
          </a:ln>
        </p:spPr>
      </p:pic>
    </p:spTree>
    <p:extLst>
      <p:ext uri="{BB962C8B-B14F-4D97-AF65-F5344CB8AC3E}">
        <p14:creationId xmlns:p14="http://schemas.microsoft.com/office/powerpoint/2010/main" val="251777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anim calcmode="lin" valueType="num">
                                      <p:cBhvr>
                                        <p:cTn id="74" dur="1000" fill="hold"/>
                                        <p:tgtEl>
                                          <p:spTgt spid="15"/>
                                        </p:tgtEl>
                                        <p:attrNameLst>
                                          <p:attrName>ppt_x</p:attrName>
                                        </p:attrNameLst>
                                      </p:cBhvr>
                                      <p:tavLst>
                                        <p:tav tm="0">
                                          <p:val>
                                            <p:strVal val="#ppt_x"/>
                                          </p:val>
                                        </p:tav>
                                        <p:tav tm="100000">
                                          <p:val>
                                            <p:strVal val="#ppt_x"/>
                                          </p:val>
                                        </p:tav>
                                      </p:tavLst>
                                    </p:anim>
                                    <p:anim calcmode="lin" valueType="num">
                                      <p:cBhvr>
                                        <p:cTn id="75" dur="1000" fill="hold"/>
                                        <p:tgtEl>
                                          <p:spTgt spid="15"/>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1000"/>
                                        <p:tgtEl>
                                          <p:spTgt spid="16"/>
                                        </p:tgtEl>
                                      </p:cBhvr>
                                    </p:animEffect>
                                    <p:anim calcmode="lin" valueType="num">
                                      <p:cBhvr>
                                        <p:cTn id="79" dur="1000" fill="hold"/>
                                        <p:tgtEl>
                                          <p:spTgt spid="16"/>
                                        </p:tgtEl>
                                        <p:attrNameLst>
                                          <p:attrName>ppt_x</p:attrName>
                                        </p:attrNameLst>
                                      </p:cBhvr>
                                      <p:tavLst>
                                        <p:tav tm="0">
                                          <p:val>
                                            <p:strVal val="#ppt_x"/>
                                          </p:val>
                                        </p:tav>
                                        <p:tav tm="100000">
                                          <p:val>
                                            <p:strVal val="#ppt_x"/>
                                          </p:val>
                                        </p:tav>
                                      </p:tavLst>
                                    </p:anim>
                                    <p:anim calcmode="lin" valueType="num">
                                      <p:cBhvr>
                                        <p:cTn id="80" dur="1000" fill="hold"/>
                                        <p:tgtEl>
                                          <p:spTgt spid="16"/>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1000"/>
                                        <p:tgtEl>
                                          <p:spTgt spid="8"/>
                                        </p:tgtEl>
                                      </p:cBhvr>
                                    </p:animEffect>
                                    <p:anim calcmode="lin" valueType="num">
                                      <p:cBhvr>
                                        <p:cTn id="84" dur="1000" fill="hold"/>
                                        <p:tgtEl>
                                          <p:spTgt spid="8"/>
                                        </p:tgtEl>
                                        <p:attrNameLst>
                                          <p:attrName>ppt_x</p:attrName>
                                        </p:attrNameLst>
                                      </p:cBhvr>
                                      <p:tavLst>
                                        <p:tav tm="0">
                                          <p:val>
                                            <p:strVal val="#ppt_x"/>
                                          </p:val>
                                        </p:tav>
                                        <p:tav tm="100000">
                                          <p:val>
                                            <p:strVal val="#ppt_x"/>
                                          </p:val>
                                        </p:tav>
                                      </p:tavLst>
                                    </p:anim>
                                    <p:anim calcmode="lin" valueType="num">
                                      <p:cBhvr>
                                        <p:cTn id="8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6823" y="446088"/>
            <a:ext cx="10856890" cy="1060740"/>
          </a:xfrm>
        </p:spPr>
        <p:txBody>
          <a:bodyPr>
            <a:normAutofit/>
          </a:bodyPr>
          <a:lstStyle/>
          <a:p>
            <a:pPr algn="ctr"/>
            <a:r>
              <a:rPr lang="en-US" sz="3200" b="1" dirty="0">
                <a:solidFill>
                  <a:srgbClr val="000099"/>
                </a:solidFill>
              </a:rPr>
              <a:t>State Energy </a:t>
            </a:r>
            <a:r>
              <a:rPr lang="en-US" sz="3200" b="1" dirty="0" smtClean="0">
                <a:solidFill>
                  <a:srgbClr val="000099"/>
                </a:solidFill>
              </a:rPr>
              <a:t>Policy</a:t>
            </a:r>
            <a:endParaRPr lang="en-US" sz="2400" b="1" dirty="0">
              <a:solidFill>
                <a:srgbClr val="000099"/>
              </a:solidFill>
            </a:endParaRPr>
          </a:p>
        </p:txBody>
      </p:sp>
      <p:sp>
        <p:nvSpPr>
          <p:cNvPr id="3" name="Zástupný symbol pro text 2"/>
          <p:cNvSpPr>
            <a:spLocks noGrp="1"/>
          </p:cNvSpPr>
          <p:nvPr>
            <p:ph type="body" sz="quarter" idx="10"/>
          </p:nvPr>
        </p:nvSpPr>
        <p:spPr>
          <a:xfrm>
            <a:off x="709831" y="1403798"/>
            <a:ext cx="10856890" cy="4939337"/>
          </a:xfrm>
        </p:spPr>
        <p:txBody>
          <a:bodyPr>
            <a:normAutofit/>
          </a:bodyPr>
          <a:lstStyle/>
          <a:p>
            <a:pPr marL="360362" lvl="1" indent="0" algn="just">
              <a:lnSpc>
                <a:spcPct val="80000"/>
              </a:lnSpc>
              <a:spcBef>
                <a:spcPts val="300"/>
              </a:spcBef>
              <a:buNone/>
            </a:pPr>
            <a:r>
              <a:rPr lang="en-US" sz="2400" b="1" u="sng" dirty="0" smtClean="0">
                <a:solidFill>
                  <a:srgbClr val="000099"/>
                </a:solidFill>
              </a:rPr>
              <a:t>SEP includes</a:t>
            </a:r>
            <a:r>
              <a:rPr lang="en-US" sz="2400" b="1" dirty="0" smtClean="0">
                <a:solidFill>
                  <a:srgbClr val="000099"/>
                </a:solidFill>
              </a:rPr>
              <a:t>:</a:t>
            </a:r>
          </a:p>
          <a:p>
            <a:pPr marL="360362" lvl="1" indent="0" algn="just">
              <a:lnSpc>
                <a:spcPct val="80000"/>
              </a:lnSpc>
              <a:spcBef>
                <a:spcPts val="300"/>
              </a:spcBef>
              <a:buNone/>
            </a:pPr>
            <a:endParaRPr lang="cs-CZ" sz="2000" dirty="0" smtClean="0">
              <a:solidFill>
                <a:schemeClr val="tx1"/>
              </a:solidFill>
            </a:endParaRPr>
          </a:p>
          <a:p>
            <a:pPr marL="360362" lvl="1" indent="0" algn="just">
              <a:lnSpc>
                <a:spcPct val="80000"/>
              </a:lnSpc>
              <a:spcBef>
                <a:spcPts val="300"/>
              </a:spcBef>
              <a:buNone/>
            </a:pPr>
            <a:endParaRPr lang="en-US" sz="2000" dirty="0" smtClean="0">
              <a:solidFill>
                <a:schemeClr val="tx1"/>
              </a:solidFill>
            </a:endParaRPr>
          </a:p>
          <a:p>
            <a:pPr marL="703262" lvl="1" indent="-342900" algn="just">
              <a:lnSpc>
                <a:spcPct val="80000"/>
              </a:lnSpc>
              <a:spcBef>
                <a:spcPts val="300"/>
              </a:spcBef>
              <a:buFont typeface="+mj-lt"/>
              <a:buAutoNum type="alphaUcPeriod"/>
            </a:pPr>
            <a:r>
              <a:rPr lang="en-US" sz="2000" b="1" u="sng" dirty="0" smtClean="0">
                <a:solidFill>
                  <a:schemeClr val="tx1"/>
                </a:solidFill>
              </a:rPr>
              <a:t>Strategic goals</a:t>
            </a:r>
            <a:r>
              <a:rPr lang="en-US" sz="2000" b="1" dirty="0" smtClean="0">
                <a:solidFill>
                  <a:schemeClr val="tx1"/>
                </a:solidFill>
              </a:rPr>
              <a:t> for energy sector (security of energy supply, structure of the energy mix, targets for emissions, energy savings, etc.)</a:t>
            </a:r>
          </a:p>
          <a:p>
            <a:pPr marL="703262" lvl="1" indent="-342900" algn="just">
              <a:lnSpc>
                <a:spcPct val="80000"/>
              </a:lnSpc>
              <a:spcBef>
                <a:spcPts val="300"/>
              </a:spcBef>
              <a:buFont typeface="+mj-lt"/>
              <a:buAutoNum type="alphaUcPeriod"/>
            </a:pPr>
            <a:endParaRPr lang="en-US" sz="2000" b="1" dirty="0" smtClean="0">
              <a:solidFill>
                <a:schemeClr val="tx1"/>
              </a:solidFill>
            </a:endParaRPr>
          </a:p>
          <a:p>
            <a:pPr marL="703262" lvl="1" indent="-342900" algn="just">
              <a:lnSpc>
                <a:spcPct val="80000"/>
              </a:lnSpc>
              <a:spcBef>
                <a:spcPts val="300"/>
              </a:spcBef>
              <a:buFont typeface="+mj-lt"/>
              <a:buAutoNum type="alphaUcPeriod"/>
            </a:pPr>
            <a:r>
              <a:rPr lang="en-US" sz="2000" b="1" u="sng" dirty="0" smtClean="0">
                <a:solidFill>
                  <a:schemeClr val="tx1"/>
                </a:solidFill>
              </a:rPr>
              <a:t>Optimal scenarios</a:t>
            </a:r>
            <a:r>
              <a:rPr lang="en-US" sz="2000" b="1" dirty="0" smtClean="0">
                <a:solidFill>
                  <a:schemeClr val="tx1"/>
                </a:solidFill>
              </a:rPr>
              <a:t> for energy developments </a:t>
            </a:r>
            <a:r>
              <a:rPr lang="en-US" sz="2000" b="1" dirty="0" smtClean="0">
                <a:solidFill>
                  <a:srgbClr val="C00000"/>
                </a:solidFill>
              </a:rPr>
              <a:t>☻</a:t>
            </a:r>
            <a:endParaRPr lang="en-US" sz="2000" dirty="0">
              <a:solidFill>
                <a:srgbClr val="C00000"/>
              </a:solidFill>
            </a:endParaRPr>
          </a:p>
        </p:txBody>
      </p:sp>
    </p:spTree>
    <p:extLst>
      <p:ext uri="{BB962C8B-B14F-4D97-AF65-F5344CB8AC3E}">
        <p14:creationId xmlns:p14="http://schemas.microsoft.com/office/powerpoint/2010/main" val="162319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6823" y="446088"/>
            <a:ext cx="10856890" cy="680347"/>
          </a:xfrm>
        </p:spPr>
        <p:txBody>
          <a:bodyPr>
            <a:normAutofit/>
          </a:bodyPr>
          <a:lstStyle/>
          <a:p>
            <a:pPr algn="ctr"/>
            <a:r>
              <a:rPr lang="en-GB" sz="3200" b="1" dirty="0" smtClean="0">
                <a:solidFill>
                  <a:srgbClr val="000099"/>
                </a:solidFill>
              </a:rPr>
              <a:t>Strengths of the Czech Energy sector</a:t>
            </a:r>
            <a:endParaRPr lang="en-GB" sz="3200" b="1" dirty="0">
              <a:solidFill>
                <a:srgbClr val="000099"/>
              </a:solidFill>
            </a:endParaRPr>
          </a:p>
        </p:txBody>
      </p:sp>
      <p:sp>
        <p:nvSpPr>
          <p:cNvPr id="3" name="Zástupný symbol pro text 2"/>
          <p:cNvSpPr>
            <a:spLocks noGrp="1"/>
          </p:cNvSpPr>
          <p:nvPr>
            <p:ph type="body" sz="quarter" idx="10"/>
          </p:nvPr>
        </p:nvSpPr>
        <p:spPr>
          <a:xfrm>
            <a:off x="709831" y="1655805"/>
            <a:ext cx="10856890" cy="4786184"/>
          </a:xfrm>
        </p:spPr>
        <p:txBody>
          <a:bodyPr>
            <a:normAutofit/>
          </a:bodyPr>
          <a:lstStyle/>
          <a:p>
            <a:pPr algn="just">
              <a:buFont typeface="Wingdings" panose="05000000000000000000" pitchFamily="2" charset="2"/>
              <a:buChar char="q"/>
            </a:pPr>
            <a:r>
              <a:rPr lang="en-US" b="1" dirty="0" smtClean="0">
                <a:solidFill>
                  <a:schemeClr val="tx1"/>
                </a:solidFill>
              </a:rPr>
              <a:t>High quality, stability and reliability of energy supply</a:t>
            </a:r>
          </a:p>
          <a:p>
            <a:pPr marL="0" indent="0" algn="just">
              <a:buNone/>
            </a:pPr>
            <a:endParaRPr lang="en-US" sz="800" b="1" dirty="0" smtClean="0">
              <a:solidFill>
                <a:schemeClr val="tx1"/>
              </a:solidFill>
            </a:endParaRPr>
          </a:p>
          <a:p>
            <a:pPr algn="just">
              <a:buFont typeface="Wingdings" panose="05000000000000000000" pitchFamily="2" charset="2"/>
              <a:buChar char="q"/>
            </a:pPr>
            <a:r>
              <a:rPr lang="en-US" b="1" dirty="0" smtClean="0">
                <a:solidFill>
                  <a:schemeClr val="tx1"/>
                </a:solidFill>
              </a:rPr>
              <a:t>On-going modernization of the electricity generation</a:t>
            </a:r>
            <a:r>
              <a:rPr lang="cs-CZ" b="1" dirty="0" smtClean="0">
                <a:solidFill>
                  <a:schemeClr val="tx1"/>
                </a:solidFill>
              </a:rPr>
              <a:t> </a:t>
            </a:r>
            <a:r>
              <a:rPr lang="en-US" b="1" dirty="0" smtClean="0">
                <a:solidFill>
                  <a:schemeClr val="tx1"/>
                </a:solidFill>
              </a:rPr>
              <a:t>and transmission  infrastructure</a:t>
            </a:r>
          </a:p>
          <a:p>
            <a:pPr marL="0" indent="0" algn="just">
              <a:buNone/>
            </a:pPr>
            <a:endParaRPr lang="en-US" sz="800" b="1" dirty="0" smtClean="0">
              <a:solidFill>
                <a:schemeClr val="tx1"/>
              </a:solidFill>
            </a:endParaRPr>
          </a:p>
          <a:p>
            <a:pPr algn="just">
              <a:buFont typeface="Wingdings" panose="05000000000000000000" pitchFamily="2" charset="2"/>
              <a:buChar char="q"/>
            </a:pPr>
            <a:r>
              <a:rPr lang="en-US" b="1" dirty="0" smtClean="0">
                <a:solidFill>
                  <a:schemeClr val="tx1"/>
                </a:solidFill>
              </a:rPr>
              <a:t>Developed system of heat energy distribution</a:t>
            </a:r>
          </a:p>
          <a:p>
            <a:pPr marL="0" indent="0" algn="just">
              <a:buNone/>
            </a:pPr>
            <a:endParaRPr lang="en-US" sz="800" b="1" dirty="0" smtClean="0">
              <a:solidFill>
                <a:schemeClr val="tx1"/>
              </a:solidFill>
            </a:endParaRPr>
          </a:p>
          <a:p>
            <a:pPr algn="just">
              <a:buFont typeface="Wingdings" panose="05000000000000000000" pitchFamily="2" charset="2"/>
              <a:buChar char="q"/>
            </a:pPr>
            <a:r>
              <a:rPr lang="en-US" b="1" u="sng" dirty="0" smtClean="0">
                <a:solidFill>
                  <a:schemeClr val="tx1"/>
                </a:solidFill>
              </a:rPr>
              <a:t>Full self-sufficiency in electricity and heat generation</a:t>
            </a:r>
          </a:p>
          <a:p>
            <a:pPr marL="0" indent="0" algn="just">
              <a:buNone/>
            </a:pPr>
            <a:endParaRPr lang="en-US" sz="800" b="1" dirty="0" smtClean="0">
              <a:solidFill>
                <a:schemeClr val="tx1"/>
              </a:solidFill>
            </a:endParaRPr>
          </a:p>
          <a:p>
            <a:pPr algn="just">
              <a:buFont typeface="Wingdings" panose="05000000000000000000" pitchFamily="2" charset="2"/>
              <a:buChar char="q"/>
            </a:pPr>
            <a:r>
              <a:rPr lang="en-US" b="1" dirty="0" smtClean="0">
                <a:solidFill>
                  <a:schemeClr val="tx1"/>
                </a:solidFill>
              </a:rPr>
              <a:t>Know-how in building complex industrial and technology systems.</a:t>
            </a:r>
          </a:p>
          <a:p>
            <a:pPr marL="0" indent="0" algn="just">
              <a:buNone/>
            </a:pPr>
            <a:endParaRPr lang="en-US" sz="1800" b="1" dirty="0" smtClean="0">
              <a:solidFill>
                <a:schemeClr val="tx1"/>
              </a:solidFill>
            </a:endParaRPr>
          </a:p>
          <a:p>
            <a:pPr algn="just">
              <a:buFont typeface="Wingdings" panose="05000000000000000000" pitchFamily="2" charset="2"/>
              <a:buChar char="q"/>
            </a:pPr>
            <a:r>
              <a:rPr lang="en-US" b="1" dirty="0" smtClean="0">
                <a:solidFill>
                  <a:schemeClr val="tx1"/>
                </a:solidFill>
              </a:rPr>
              <a:t>Public acceptance of nuclear energy </a:t>
            </a:r>
            <a:r>
              <a:rPr lang="en-US" b="1" dirty="0" smtClean="0">
                <a:solidFill>
                  <a:srgbClr val="C00000"/>
                </a:solidFill>
              </a:rPr>
              <a:t>☻</a:t>
            </a:r>
            <a:endParaRPr lang="en-US" b="1" dirty="0">
              <a:solidFill>
                <a:schemeClr val="tx1"/>
              </a:solidFill>
            </a:endParaRPr>
          </a:p>
        </p:txBody>
      </p:sp>
    </p:spTree>
    <p:extLst>
      <p:ext uri="{BB962C8B-B14F-4D97-AF65-F5344CB8AC3E}">
        <p14:creationId xmlns:p14="http://schemas.microsoft.com/office/powerpoint/2010/main" val="355236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6823" y="446088"/>
            <a:ext cx="10856890" cy="839015"/>
          </a:xfrm>
        </p:spPr>
        <p:txBody>
          <a:bodyPr>
            <a:normAutofit/>
          </a:bodyPr>
          <a:lstStyle/>
          <a:p>
            <a:pPr algn="ctr"/>
            <a:r>
              <a:rPr lang="en-GB" sz="3200" b="1" dirty="0" smtClean="0">
                <a:solidFill>
                  <a:srgbClr val="000099"/>
                </a:solidFill>
              </a:rPr>
              <a:t>Weaknesses of the Czech Energy sector</a:t>
            </a:r>
            <a:endParaRPr lang="en-GB" sz="3200" b="1" dirty="0">
              <a:solidFill>
                <a:srgbClr val="000099"/>
              </a:solidFill>
            </a:endParaRPr>
          </a:p>
        </p:txBody>
      </p:sp>
      <p:sp>
        <p:nvSpPr>
          <p:cNvPr id="3" name="Zástupný symbol pro text 2"/>
          <p:cNvSpPr>
            <a:spLocks noGrp="1"/>
          </p:cNvSpPr>
          <p:nvPr>
            <p:ph type="body" sz="quarter" idx="10"/>
          </p:nvPr>
        </p:nvSpPr>
        <p:spPr>
          <a:xfrm>
            <a:off x="709831" y="1589902"/>
            <a:ext cx="10856890" cy="4258963"/>
          </a:xfrm>
        </p:spPr>
        <p:txBody>
          <a:bodyPr>
            <a:normAutofit/>
          </a:bodyPr>
          <a:lstStyle/>
          <a:p>
            <a:pPr>
              <a:buFont typeface="Wingdings" panose="05000000000000000000" pitchFamily="2" charset="2"/>
              <a:buChar char="q"/>
            </a:pPr>
            <a:r>
              <a:rPr lang="en-US" b="1" dirty="0" smtClean="0">
                <a:solidFill>
                  <a:schemeClr val="tx1"/>
                </a:solidFill>
              </a:rPr>
              <a:t>Electricity market deformations and distortion</a:t>
            </a:r>
          </a:p>
          <a:p>
            <a:pPr marL="0" indent="0">
              <a:buNone/>
            </a:pPr>
            <a:endParaRPr lang="en-US" sz="1800" b="1" dirty="0" smtClean="0">
              <a:solidFill>
                <a:schemeClr val="tx1"/>
              </a:solidFill>
            </a:endParaRPr>
          </a:p>
          <a:p>
            <a:pPr>
              <a:buFont typeface="Wingdings" panose="05000000000000000000" pitchFamily="2" charset="2"/>
              <a:buChar char="q"/>
            </a:pPr>
            <a:r>
              <a:rPr lang="en-US" b="1" dirty="0" smtClean="0">
                <a:solidFill>
                  <a:schemeClr val="tx1"/>
                </a:solidFill>
              </a:rPr>
              <a:t>Limited conditions for renewables</a:t>
            </a:r>
          </a:p>
          <a:p>
            <a:pPr marL="0" indent="0">
              <a:buNone/>
            </a:pPr>
            <a:endParaRPr lang="en-US" sz="1800" b="1" dirty="0" smtClean="0">
              <a:solidFill>
                <a:schemeClr val="tx1"/>
              </a:solidFill>
            </a:endParaRPr>
          </a:p>
          <a:p>
            <a:pPr>
              <a:buFont typeface="Wingdings" panose="05000000000000000000" pitchFamily="2" charset="2"/>
              <a:buChar char="q"/>
            </a:pPr>
            <a:r>
              <a:rPr lang="en-US" b="1" dirty="0" smtClean="0">
                <a:solidFill>
                  <a:schemeClr val="tx1"/>
                </a:solidFill>
              </a:rPr>
              <a:t>High portion of use of poor quality fossil fuels </a:t>
            </a:r>
            <a:r>
              <a:rPr lang="en-US" b="1" dirty="0" smtClean="0">
                <a:solidFill>
                  <a:srgbClr val="C00000"/>
                </a:solidFill>
              </a:rPr>
              <a:t>☻</a:t>
            </a:r>
            <a:endParaRPr lang="en-US" b="1" dirty="0" smtClean="0">
              <a:solidFill>
                <a:schemeClr val="tx1"/>
              </a:solidFill>
            </a:endParaRPr>
          </a:p>
        </p:txBody>
      </p:sp>
    </p:spTree>
    <p:extLst>
      <p:ext uri="{BB962C8B-B14F-4D97-AF65-F5344CB8AC3E}">
        <p14:creationId xmlns:p14="http://schemas.microsoft.com/office/powerpoint/2010/main" val="71323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438665"/>
            <a:ext cx="12192000" cy="887859"/>
          </a:xfrm>
        </p:spPr>
        <p:txBody>
          <a:bodyPr anchor="t">
            <a:noAutofit/>
          </a:bodyPr>
          <a:lstStyle/>
          <a:p>
            <a:pPr algn="ctr"/>
            <a:r>
              <a:rPr lang="en-US" sz="3000" b="1" dirty="0" smtClean="0">
                <a:solidFill>
                  <a:srgbClr val="000099"/>
                </a:solidFill>
              </a:rPr>
              <a:t>national Action plan for nuclear energy development</a:t>
            </a:r>
            <a:r>
              <a:rPr lang="cs-CZ" sz="3000" b="1" dirty="0" smtClean="0">
                <a:solidFill>
                  <a:srgbClr val="000099"/>
                </a:solidFill>
              </a:rPr>
              <a:t/>
            </a:r>
            <a:br>
              <a:rPr lang="cs-CZ" sz="3000" b="1" dirty="0" smtClean="0">
                <a:solidFill>
                  <a:srgbClr val="000099"/>
                </a:solidFill>
              </a:rPr>
            </a:br>
            <a:r>
              <a:rPr lang="cs-CZ" sz="3000" b="1" dirty="0" smtClean="0">
                <a:solidFill>
                  <a:srgbClr val="000099"/>
                </a:solidFill>
              </a:rPr>
              <a:t>(NAP NE)</a:t>
            </a:r>
            <a:endParaRPr lang="en-US" sz="3000" dirty="0">
              <a:solidFill>
                <a:srgbClr val="000099"/>
              </a:solidFill>
            </a:endParaRPr>
          </a:p>
        </p:txBody>
      </p:sp>
      <p:sp>
        <p:nvSpPr>
          <p:cNvPr id="3" name="Zástupný symbol pro obsah 2"/>
          <p:cNvSpPr>
            <a:spLocks noGrp="1"/>
          </p:cNvSpPr>
          <p:nvPr>
            <p:ph idx="1"/>
          </p:nvPr>
        </p:nvSpPr>
        <p:spPr>
          <a:xfrm>
            <a:off x="490455" y="1672280"/>
            <a:ext cx="11242199" cy="4992131"/>
          </a:xfrm>
        </p:spPr>
        <p:txBody>
          <a:bodyPr>
            <a:normAutofit fontScale="85000" lnSpcReduction="20000"/>
          </a:bodyPr>
          <a:lstStyle/>
          <a:p>
            <a:pPr marL="0" indent="0" algn="just">
              <a:buNone/>
            </a:pPr>
            <a:r>
              <a:rPr lang="en-US" b="1" dirty="0" smtClean="0">
                <a:solidFill>
                  <a:schemeClr val="tx1"/>
                </a:solidFill>
              </a:rPr>
              <a:t>On June 3, 2015 the National action plan for nuclear energy development (NAP NE) was adopted by the Government for its immediate implementation. </a:t>
            </a:r>
            <a:r>
              <a:rPr lang="en-US" b="1" u="sng" dirty="0" smtClean="0">
                <a:solidFill>
                  <a:schemeClr val="tx1"/>
                </a:solidFill>
              </a:rPr>
              <a:t>NAP NE</a:t>
            </a:r>
            <a:r>
              <a:rPr lang="en-US" b="1" dirty="0" smtClean="0">
                <a:solidFill>
                  <a:schemeClr val="tx1"/>
                </a:solidFill>
              </a:rPr>
              <a:t>  was </a:t>
            </a:r>
            <a:r>
              <a:rPr lang="en-US" b="1" dirty="0" smtClean="0">
                <a:solidFill>
                  <a:prstClr val="white"/>
                </a:solidFill>
              </a:rPr>
              <a:t>prepared by the Ministry of Industry and Trade in cooperation with the Ministry of Finance. </a:t>
            </a:r>
            <a:endParaRPr lang="en-US" b="1" dirty="0" smtClean="0">
              <a:solidFill>
                <a:schemeClr val="tx1"/>
              </a:solidFill>
            </a:endParaRPr>
          </a:p>
          <a:p>
            <a:pPr marL="0" indent="0" algn="just">
              <a:buNone/>
            </a:pPr>
            <a:endParaRPr lang="en-US" sz="1100" b="1" dirty="0" smtClean="0">
              <a:solidFill>
                <a:schemeClr val="tx1"/>
              </a:solidFill>
            </a:endParaRPr>
          </a:p>
          <a:p>
            <a:pPr marL="0" indent="0" algn="just">
              <a:buNone/>
            </a:pPr>
            <a:r>
              <a:rPr lang="en-US" sz="2400" b="1" u="sng" dirty="0" smtClean="0">
                <a:solidFill>
                  <a:srgbClr val="000099"/>
                </a:solidFill>
              </a:rPr>
              <a:t>The NAP NE</a:t>
            </a:r>
            <a:r>
              <a:rPr lang="en-US" b="1" dirty="0" smtClean="0">
                <a:solidFill>
                  <a:srgbClr val="000099"/>
                </a:solidFill>
              </a:rPr>
              <a:t> is based on:</a:t>
            </a:r>
          </a:p>
          <a:p>
            <a:pPr algn="just">
              <a:buFont typeface="Wingdings" panose="05000000000000000000" pitchFamily="2" charset="2"/>
              <a:buChar char="q"/>
            </a:pPr>
            <a:endParaRPr lang="en-US" sz="900" b="1" dirty="0" smtClean="0">
              <a:solidFill>
                <a:schemeClr val="tx1"/>
              </a:solidFill>
            </a:endParaRPr>
          </a:p>
          <a:p>
            <a:pPr algn="just">
              <a:buFont typeface="Wingdings" panose="05000000000000000000" pitchFamily="2" charset="2"/>
              <a:buChar char="q"/>
            </a:pPr>
            <a:r>
              <a:rPr lang="en-US" b="1" u="sng" dirty="0" smtClean="0">
                <a:solidFill>
                  <a:schemeClr val="tx1"/>
                </a:solidFill>
              </a:rPr>
              <a:t>Risk analysis results</a:t>
            </a:r>
            <a:r>
              <a:rPr lang="en-US" b="1" dirty="0" smtClean="0">
                <a:solidFill>
                  <a:schemeClr val="tx1"/>
                </a:solidFill>
              </a:rPr>
              <a:t>: </a:t>
            </a:r>
            <a:r>
              <a:rPr lang="en-US" b="1" u="sng" dirty="0" smtClean="0">
                <a:solidFill>
                  <a:schemeClr val="tx1"/>
                </a:solidFill>
              </a:rPr>
              <a:t>high potential for energy deficit </a:t>
            </a:r>
            <a:r>
              <a:rPr lang="en-US" b="1" dirty="0" smtClean="0">
                <a:solidFill>
                  <a:schemeClr val="tx1"/>
                </a:solidFill>
              </a:rPr>
              <a:t>in 2035 (or even sooner) if no new (electric) energy sources are built.</a:t>
            </a:r>
          </a:p>
          <a:p>
            <a:pPr algn="just">
              <a:buFont typeface="Wingdings" panose="05000000000000000000" pitchFamily="2" charset="2"/>
              <a:buChar char="q"/>
            </a:pPr>
            <a:endParaRPr lang="en-US" b="1" dirty="0" smtClean="0">
              <a:solidFill>
                <a:schemeClr val="tx1"/>
              </a:solidFill>
            </a:endParaRPr>
          </a:p>
          <a:p>
            <a:pPr algn="just">
              <a:buFont typeface="Wingdings" panose="05000000000000000000" pitchFamily="2" charset="2"/>
              <a:buChar char="q"/>
            </a:pPr>
            <a:r>
              <a:rPr lang="en-US" b="1" u="sng" dirty="0" smtClean="0">
                <a:solidFill>
                  <a:schemeClr val="tx1"/>
                </a:solidFill>
              </a:rPr>
              <a:t>Strategic objectives defined by the SEP</a:t>
            </a:r>
            <a:r>
              <a:rPr lang="en-US" b="1" dirty="0" smtClean="0">
                <a:solidFill>
                  <a:schemeClr val="tx1"/>
                </a:solidFill>
              </a:rPr>
              <a:t>: </a:t>
            </a:r>
            <a:r>
              <a:rPr lang="en-US" b="1" u="sng" dirty="0" smtClean="0">
                <a:solidFill>
                  <a:schemeClr val="tx1"/>
                </a:solidFill>
              </a:rPr>
              <a:t>maintain energy security</a:t>
            </a:r>
            <a:r>
              <a:rPr lang="en-US" b="1" dirty="0" smtClean="0">
                <a:solidFill>
                  <a:schemeClr val="tx1"/>
                </a:solidFill>
              </a:rPr>
              <a:t> based on </a:t>
            </a:r>
            <a:r>
              <a:rPr lang="en-US" b="1" u="sng" dirty="0" smtClean="0">
                <a:solidFill>
                  <a:schemeClr val="tx1"/>
                </a:solidFill>
              </a:rPr>
              <a:t>own</a:t>
            </a:r>
            <a:r>
              <a:rPr lang="en-US" b="1" dirty="0" smtClean="0">
                <a:solidFill>
                  <a:schemeClr val="tx1"/>
                </a:solidFill>
              </a:rPr>
              <a:t> reliable and modern electric energy sources (highly reliable, stable – independent on weather conditions, efficient, competitive, environment friendly and acceptable to the public).</a:t>
            </a:r>
          </a:p>
          <a:p>
            <a:pPr algn="just">
              <a:buFont typeface="Wingdings" panose="05000000000000000000" pitchFamily="2" charset="2"/>
              <a:buChar char="q"/>
            </a:pPr>
            <a:endParaRPr lang="en-US" sz="1200" b="1" dirty="0" smtClean="0">
              <a:solidFill>
                <a:schemeClr val="tx1"/>
              </a:solidFill>
            </a:endParaRPr>
          </a:p>
          <a:p>
            <a:pPr algn="just">
              <a:buFont typeface="Wingdings" panose="05000000000000000000" pitchFamily="2" charset="2"/>
              <a:buChar char="q"/>
            </a:pPr>
            <a:r>
              <a:rPr lang="en-US" b="1" u="sng" dirty="0" smtClean="0">
                <a:solidFill>
                  <a:prstClr val="white"/>
                </a:solidFill>
              </a:rPr>
              <a:t>Existing experiences and practices</a:t>
            </a:r>
            <a:r>
              <a:rPr lang="en-US" b="1" dirty="0" smtClean="0">
                <a:solidFill>
                  <a:prstClr val="white"/>
                </a:solidFill>
              </a:rPr>
              <a:t>: </a:t>
            </a:r>
          </a:p>
          <a:p>
            <a:pPr lvl="1" algn="just">
              <a:buSzPct val="100000"/>
              <a:buFont typeface="Wingdings" panose="05000000000000000000" pitchFamily="2" charset="2"/>
              <a:buChar char="Ø"/>
            </a:pPr>
            <a:r>
              <a:rPr lang="en-US" b="1" u="sng" dirty="0" smtClean="0">
                <a:solidFill>
                  <a:prstClr val="white"/>
                </a:solidFill>
              </a:rPr>
              <a:t>more than 30 years of experiences</a:t>
            </a:r>
            <a:r>
              <a:rPr lang="en-US" b="1" dirty="0" smtClean="0">
                <a:solidFill>
                  <a:prstClr val="white"/>
                </a:solidFill>
              </a:rPr>
              <a:t> in safe operation of NPPs, NPPs being the backbone of the domestic electricity generation (nuclear represents more than 30 % of the overall gross electricity production)</a:t>
            </a:r>
          </a:p>
          <a:p>
            <a:pPr algn="just">
              <a:buSzPct val="100000"/>
              <a:buFont typeface="Wingdings" panose="05000000000000000000" pitchFamily="2" charset="2"/>
              <a:buChar char="Ø"/>
            </a:pPr>
            <a:endParaRPr lang="en-US" sz="1200" b="1" dirty="0" smtClean="0">
              <a:solidFill>
                <a:schemeClr val="tx1"/>
              </a:solidFill>
            </a:endParaRPr>
          </a:p>
          <a:p>
            <a:pPr lvl="1" algn="just">
              <a:buSzPct val="100000"/>
              <a:buFont typeface="Wingdings" panose="05000000000000000000" pitchFamily="2" charset="2"/>
              <a:buChar char="Ø"/>
            </a:pPr>
            <a:r>
              <a:rPr lang="en-US" b="1" dirty="0" smtClean="0">
                <a:solidFill>
                  <a:schemeClr val="tx1"/>
                </a:solidFill>
              </a:rPr>
              <a:t>self-sufficiency in electricity production based on renewables only is </a:t>
            </a:r>
            <a:r>
              <a:rPr lang="en-US" sz="2000" b="1" u="sng" dirty="0" smtClean="0">
                <a:solidFill>
                  <a:schemeClr val="tx1"/>
                </a:solidFill>
              </a:rPr>
              <a:t>unrealistic</a:t>
            </a:r>
            <a:r>
              <a:rPr lang="en-US" b="1" dirty="0" smtClean="0">
                <a:solidFill>
                  <a:schemeClr val="tx1"/>
                </a:solidFill>
              </a:rPr>
              <a:t> and under current conditions</a:t>
            </a:r>
            <a:r>
              <a:rPr lang="en-US" sz="2000" b="1" u="sng" dirty="0" smtClean="0">
                <a:solidFill>
                  <a:prstClr val="white"/>
                </a:solidFill>
              </a:rPr>
              <a:t> impossible</a:t>
            </a:r>
            <a:r>
              <a:rPr lang="en-US" b="1" dirty="0" smtClean="0">
                <a:solidFill>
                  <a:schemeClr val="tx1"/>
                </a:solidFill>
              </a:rPr>
              <a:t> </a:t>
            </a:r>
            <a:r>
              <a:rPr lang="en-US" b="1" dirty="0" smtClean="0">
                <a:solidFill>
                  <a:srgbClr val="C00000"/>
                </a:solidFill>
              </a:rPr>
              <a:t>☻</a:t>
            </a:r>
            <a:endParaRPr lang="en-US" b="1" dirty="0">
              <a:solidFill>
                <a:schemeClr val="tx1"/>
              </a:solidFill>
            </a:endParaRPr>
          </a:p>
        </p:txBody>
      </p:sp>
    </p:spTree>
    <p:extLst>
      <p:ext uri="{BB962C8B-B14F-4D97-AF65-F5344CB8AC3E}">
        <p14:creationId xmlns:p14="http://schemas.microsoft.com/office/powerpoint/2010/main" val="97526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1000"/>
                                        <p:tgtEl>
                                          <p:spTgt spid="3">
                                            <p:txEl>
                                              <p:pRg st="9" end="9"/>
                                            </p:txEl>
                                          </p:spTgt>
                                        </p:tgtEl>
                                      </p:cBhvr>
                                    </p:animEffect>
                                    <p:anim calcmode="lin" valueType="num">
                                      <p:cBhvr>
                                        <p:cTn id="3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1000"/>
                                        <p:tgtEl>
                                          <p:spTgt spid="3">
                                            <p:txEl>
                                              <p:pRg st="11" end="11"/>
                                            </p:txEl>
                                          </p:spTgt>
                                        </p:tgtEl>
                                      </p:cBhvr>
                                    </p:animEffect>
                                    <p:anim calcmode="lin" valueType="num">
                                      <p:cBhvr>
                                        <p:cTn id="3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6" y="142290"/>
            <a:ext cx="12192000" cy="887859"/>
          </a:xfrm>
        </p:spPr>
        <p:txBody>
          <a:bodyPr anchor="t">
            <a:noAutofit/>
          </a:bodyPr>
          <a:lstStyle/>
          <a:p>
            <a:pPr algn="ctr"/>
            <a:r>
              <a:rPr lang="cs-CZ" sz="3000" b="1" dirty="0" smtClean="0">
                <a:solidFill>
                  <a:srgbClr val="000099"/>
                </a:solidFill>
              </a:rPr>
              <a:t>Národní Akční plán pro rozvoj jaderné energetiky</a:t>
            </a:r>
            <a:br>
              <a:rPr lang="cs-CZ" sz="3000" b="1" dirty="0" smtClean="0">
                <a:solidFill>
                  <a:srgbClr val="000099"/>
                </a:solidFill>
              </a:rPr>
            </a:br>
            <a:r>
              <a:rPr lang="cs-CZ" sz="3000" b="1" dirty="0" smtClean="0">
                <a:solidFill>
                  <a:srgbClr val="000099"/>
                </a:solidFill>
              </a:rPr>
              <a:t>(NAP JE)</a:t>
            </a:r>
            <a:endParaRPr lang="cs-CZ" sz="3000" dirty="0">
              <a:solidFill>
                <a:srgbClr val="000099"/>
              </a:solidFill>
            </a:endParaRPr>
          </a:p>
        </p:txBody>
      </p:sp>
      <p:sp>
        <p:nvSpPr>
          <p:cNvPr id="3" name="Zástupný symbol pro obsah 2"/>
          <p:cNvSpPr>
            <a:spLocks noGrp="1"/>
          </p:cNvSpPr>
          <p:nvPr>
            <p:ph idx="1"/>
          </p:nvPr>
        </p:nvSpPr>
        <p:spPr>
          <a:xfrm>
            <a:off x="474901" y="1183342"/>
            <a:ext cx="11242199" cy="914400"/>
          </a:xfrm>
        </p:spPr>
        <p:txBody>
          <a:bodyPr>
            <a:normAutofit/>
          </a:bodyPr>
          <a:lstStyle/>
          <a:p>
            <a:pPr marL="0" lvl="0" indent="0" algn="just">
              <a:buClr>
                <a:prstClr val="white"/>
              </a:buClr>
              <a:buNone/>
            </a:pPr>
            <a:r>
              <a:rPr lang="cs-CZ" b="1" dirty="0" smtClean="0">
                <a:solidFill>
                  <a:prstClr val="white"/>
                </a:solidFill>
              </a:rPr>
              <a:t>S</a:t>
            </a:r>
            <a:r>
              <a:rPr lang="en-US" b="1" dirty="0" smtClean="0">
                <a:solidFill>
                  <a:prstClr val="white"/>
                </a:solidFill>
              </a:rPr>
              <a:t>elf-sufficiency </a:t>
            </a:r>
            <a:r>
              <a:rPr lang="en-US" b="1" dirty="0">
                <a:solidFill>
                  <a:prstClr val="white"/>
                </a:solidFill>
              </a:rPr>
              <a:t>in electricity production based on renewables only is </a:t>
            </a:r>
            <a:r>
              <a:rPr lang="en-US" b="1" u="sng" dirty="0">
                <a:solidFill>
                  <a:prstClr val="white"/>
                </a:solidFill>
              </a:rPr>
              <a:t>unrealistic</a:t>
            </a:r>
            <a:r>
              <a:rPr lang="en-US" b="1" dirty="0">
                <a:solidFill>
                  <a:prstClr val="white"/>
                </a:solidFill>
              </a:rPr>
              <a:t> and under current conditions</a:t>
            </a:r>
            <a:r>
              <a:rPr lang="en-US" b="1" u="sng" dirty="0">
                <a:solidFill>
                  <a:prstClr val="white"/>
                </a:solidFill>
              </a:rPr>
              <a:t> </a:t>
            </a:r>
            <a:r>
              <a:rPr lang="en-US" b="1" u="sng" dirty="0" smtClean="0">
                <a:solidFill>
                  <a:prstClr val="white"/>
                </a:solidFill>
              </a:rPr>
              <a:t>impossible</a:t>
            </a:r>
            <a:r>
              <a:rPr lang="cs-CZ" b="1" u="sng" dirty="0" smtClean="0">
                <a:solidFill>
                  <a:prstClr val="white"/>
                </a:solidFill>
              </a:rPr>
              <a:t>.</a:t>
            </a:r>
            <a:endParaRPr lang="en-US" b="1" dirty="0">
              <a:solidFill>
                <a:srgbClr val="C00000"/>
              </a:solidFill>
            </a:endParaRPr>
          </a:p>
        </p:txBody>
      </p:sp>
      <p:sp>
        <p:nvSpPr>
          <p:cNvPr id="5" name="TextovéPole 4"/>
          <p:cNvSpPr txBox="1"/>
          <p:nvPr/>
        </p:nvSpPr>
        <p:spPr>
          <a:xfrm>
            <a:off x="655608" y="2250935"/>
            <a:ext cx="10610490" cy="2825389"/>
          </a:xfrm>
          <a:prstGeom prst="rect">
            <a:avLst/>
          </a:prstGeom>
          <a:noFill/>
          <a:ln w="57150">
            <a:solidFill>
              <a:srgbClr val="002060"/>
            </a:solidFill>
          </a:ln>
        </p:spPr>
        <p:txBody>
          <a:bodyPr wrap="square" rtlCol="0">
            <a:spAutoFit/>
          </a:bodyPr>
          <a:lstStyle/>
          <a:p>
            <a:pPr marL="360363" indent="-360363" fontAlgn="base">
              <a:spcBef>
                <a:spcPct val="20000"/>
              </a:spcBef>
              <a:spcAft>
                <a:spcPts val="600"/>
              </a:spcAft>
              <a:buClr>
                <a:srgbClr val="A50E82"/>
              </a:buClr>
              <a:buSzPct val="100000"/>
              <a:buFontTx/>
              <a:buBlip>
                <a:blip r:embed="rId2"/>
              </a:buBlip>
              <a:defRPr/>
            </a:pPr>
            <a:r>
              <a:rPr lang="en-US" b="1" i="1" kern="0" dirty="0" smtClean="0">
                <a:solidFill>
                  <a:prstClr val="white"/>
                </a:solidFill>
              </a:rPr>
              <a:t>NPP </a:t>
            </a:r>
            <a:r>
              <a:rPr lang="en-US" b="1" i="1" kern="0" dirty="0" err="1" smtClean="0">
                <a:solidFill>
                  <a:prstClr val="white"/>
                </a:solidFill>
              </a:rPr>
              <a:t>Temelin</a:t>
            </a:r>
            <a:r>
              <a:rPr lang="en-US" b="1" i="1" kern="0" dirty="0" smtClean="0">
                <a:solidFill>
                  <a:prstClr val="white"/>
                </a:solidFill>
              </a:rPr>
              <a:t> 1,2 (2x 1000 </a:t>
            </a:r>
            <a:r>
              <a:rPr lang="en-US" b="1" i="1" kern="0" dirty="0" err="1" smtClean="0">
                <a:solidFill>
                  <a:prstClr val="white"/>
                </a:solidFill>
              </a:rPr>
              <a:t>MWe</a:t>
            </a:r>
            <a:r>
              <a:rPr lang="en-US" b="1" i="1" kern="0" dirty="0" smtClean="0">
                <a:solidFill>
                  <a:prstClr val="white"/>
                </a:solidFill>
              </a:rPr>
              <a:t> WWER) occupies a surface of  less than </a:t>
            </a:r>
            <a:r>
              <a:rPr lang="en-US" b="1" i="1" dirty="0" smtClean="0">
                <a:solidFill>
                  <a:prstClr val="white"/>
                </a:solidFill>
              </a:rPr>
              <a:t>1,3 km2</a:t>
            </a:r>
          </a:p>
          <a:p>
            <a:pPr fontAlgn="base">
              <a:spcBef>
                <a:spcPct val="20000"/>
              </a:spcBef>
              <a:spcAft>
                <a:spcPts val="600"/>
              </a:spcAft>
              <a:buClr>
                <a:srgbClr val="A50E82"/>
              </a:buClr>
              <a:buSzPct val="100000"/>
              <a:defRPr/>
            </a:pPr>
            <a:endParaRPr lang="en-US" sz="800" b="1" i="1" dirty="0" smtClean="0">
              <a:solidFill>
                <a:prstClr val="white"/>
              </a:solidFill>
            </a:endParaRPr>
          </a:p>
          <a:p>
            <a:pPr marL="360363" indent="-360363" fontAlgn="base">
              <a:spcBef>
                <a:spcPct val="20000"/>
              </a:spcBef>
              <a:spcAft>
                <a:spcPts val="600"/>
              </a:spcAft>
              <a:buClr>
                <a:srgbClr val="A50E82"/>
              </a:buClr>
              <a:buSzPct val="100000"/>
              <a:buFontTx/>
              <a:buBlip>
                <a:blip r:embed="rId2"/>
              </a:buBlip>
              <a:defRPr/>
            </a:pPr>
            <a:r>
              <a:rPr lang="en-US" b="1" i="1" kern="0" dirty="0" smtClean="0">
                <a:solidFill>
                  <a:prstClr val="white"/>
                </a:solidFill>
              </a:rPr>
              <a:t>Solar power plant with </a:t>
            </a:r>
            <a:r>
              <a:rPr lang="en-US" b="1" i="1" u="sng" kern="0" dirty="0" smtClean="0">
                <a:solidFill>
                  <a:prstClr val="white"/>
                </a:solidFill>
              </a:rPr>
              <a:t>peak/top </a:t>
            </a:r>
            <a:r>
              <a:rPr lang="en-US" b="1" i="1" kern="0" dirty="0" smtClean="0">
                <a:solidFill>
                  <a:prstClr val="white"/>
                </a:solidFill>
              </a:rPr>
              <a:t>power </a:t>
            </a:r>
            <a:r>
              <a:rPr lang="en-US" b="1" i="1" u="sng" kern="0" dirty="0" smtClean="0">
                <a:solidFill>
                  <a:prstClr val="white"/>
                </a:solidFill>
              </a:rPr>
              <a:t>output </a:t>
            </a:r>
            <a:r>
              <a:rPr lang="en-US" b="1" i="1" kern="0" dirty="0" smtClean="0">
                <a:solidFill>
                  <a:prstClr val="white"/>
                </a:solidFill>
              </a:rPr>
              <a:t>equivalent of 2000 </a:t>
            </a:r>
            <a:r>
              <a:rPr lang="en-US" b="1" i="1" kern="0" dirty="0" err="1" smtClean="0">
                <a:solidFill>
                  <a:prstClr val="white"/>
                </a:solidFill>
              </a:rPr>
              <a:t>MWe</a:t>
            </a:r>
            <a:r>
              <a:rPr lang="en-US" b="1" i="1" kern="0" dirty="0" smtClean="0">
                <a:solidFill>
                  <a:prstClr val="white"/>
                </a:solidFill>
              </a:rPr>
              <a:t> would cover a surface of </a:t>
            </a:r>
            <a:r>
              <a:rPr lang="en-US" b="1" i="1" dirty="0" smtClean="0">
                <a:solidFill>
                  <a:prstClr val="white"/>
                </a:solidFill>
              </a:rPr>
              <a:t> 3 300 km2</a:t>
            </a:r>
          </a:p>
          <a:p>
            <a:pPr fontAlgn="base">
              <a:spcBef>
                <a:spcPct val="20000"/>
              </a:spcBef>
              <a:spcAft>
                <a:spcPts val="600"/>
              </a:spcAft>
              <a:buClr>
                <a:srgbClr val="A50E82"/>
              </a:buClr>
              <a:buSzPct val="100000"/>
              <a:defRPr/>
            </a:pPr>
            <a:endParaRPr lang="en-US" sz="800" b="1" i="1" dirty="0" smtClean="0">
              <a:solidFill>
                <a:prstClr val="white"/>
              </a:solidFill>
            </a:endParaRPr>
          </a:p>
          <a:p>
            <a:pPr marL="360363" indent="-360363" fontAlgn="base">
              <a:spcBef>
                <a:spcPct val="20000"/>
              </a:spcBef>
              <a:spcAft>
                <a:spcPts val="600"/>
              </a:spcAft>
              <a:buClr>
                <a:srgbClr val="A50E82"/>
              </a:buClr>
              <a:buSzPct val="100000"/>
              <a:buFontTx/>
              <a:buBlip>
                <a:blip r:embed="rId2"/>
              </a:buBlip>
              <a:defRPr/>
            </a:pPr>
            <a:r>
              <a:rPr lang="en-US" b="1" i="1" kern="0" dirty="0" smtClean="0">
                <a:solidFill>
                  <a:prstClr val="white"/>
                </a:solidFill>
              </a:rPr>
              <a:t>Wind onshore power plant with peak/top power output equivalent of 2000 </a:t>
            </a:r>
            <a:r>
              <a:rPr lang="en-US" b="1" i="1" kern="0" dirty="0" err="1" smtClean="0">
                <a:solidFill>
                  <a:prstClr val="white"/>
                </a:solidFill>
              </a:rPr>
              <a:t>MWe</a:t>
            </a:r>
            <a:r>
              <a:rPr lang="en-US" b="1" i="1" kern="0" dirty="0" smtClean="0">
                <a:solidFill>
                  <a:prstClr val="white"/>
                </a:solidFill>
              </a:rPr>
              <a:t> would cover a surface of </a:t>
            </a:r>
            <a:r>
              <a:rPr lang="en-US" b="1" i="1" dirty="0" smtClean="0">
                <a:solidFill>
                  <a:prstClr val="white"/>
                </a:solidFill>
              </a:rPr>
              <a:t>6 300 km2</a:t>
            </a:r>
          </a:p>
          <a:p>
            <a:pPr fontAlgn="base">
              <a:spcBef>
                <a:spcPct val="20000"/>
              </a:spcBef>
              <a:spcAft>
                <a:spcPts val="600"/>
              </a:spcAft>
              <a:buClr>
                <a:srgbClr val="A50E82"/>
              </a:buClr>
              <a:buSzPct val="100000"/>
              <a:defRPr/>
            </a:pPr>
            <a:endParaRPr lang="en-US" sz="800" b="1" i="1" dirty="0" smtClean="0">
              <a:solidFill>
                <a:prstClr val="white"/>
              </a:solidFill>
            </a:endParaRPr>
          </a:p>
          <a:p>
            <a:pPr marL="360363" indent="-360363" fontAlgn="base">
              <a:spcBef>
                <a:spcPct val="20000"/>
              </a:spcBef>
              <a:spcAft>
                <a:spcPts val="600"/>
              </a:spcAft>
              <a:buClr>
                <a:srgbClr val="A50E82"/>
              </a:buClr>
              <a:buSzPct val="100000"/>
              <a:buFontTx/>
              <a:buBlip>
                <a:blip r:embed="rId2"/>
              </a:buBlip>
              <a:defRPr/>
            </a:pPr>
            <a:r>
              <a:rPr lang="en-US" b="1" i="1" dirty="0" smtClean="0">
                <a:solidFill>
                  <a:prstClr val="white"/>
                </a:solidFill>
              </a:rPr>
              <a:t>Total surface of the CZR  =  78 866 km² </a:t>
            </a:r>
            <a:endParaRPr lang="en-US" sz="1600" b="1" i="1" kern="0" dirty="0" smtClean="0">
              <a:solidFill>
                <a:srgbClr val="FF0000"/>
              </a:solidFill>
            </a:endParaRPr>
          </a:p>
        </p:txBody>
      </p:sp>
      <p:sp>
        <p:nvSpPr>
          <p:cNvPr id="4" name="TextovéPole 3"/>
          <p:cNvSpPr txBox="1"/>
          <p:nvPr/>
        </p:nvSpPr>
        <p:spPr>
          <a:xfrm>
            <a:off x="655609" y="5492302"/>
            <a:ext cx="10610490" cy="1200329"/>
          </a:xfrm>
          <a:prstGeom prst="rect">
            <a:avLst/>
          </a:prstGeom>
          <a:noFill/>
        </p:spPr>
        <p:txBody>
          <a:bodyPr wrap="square" rtlCol="0">
            <a:spAutoFit/>
          </a:bodyPr>
          <a:lstStyle/>
          <a:p>
            <a:pPr lvl="0" eaLnBrk="0" fontAlgn="base" hangingPunct="0">
              <a:spcBef>
                <a:spcPct val="50000"/>
              </a:spcBef>
              <a:spcAft>
                <a:spcPct val="0"/>
              </a:spcAft>
              <a:buClr>
                <a:prstClr val="white"/>
              </a:buClr>
              <a:buSzPct val="125000"/>
              <a:defRPr/>
            </a:pPr>
            <a:r>
              <a:rPr lang="en-US" b="1" i="1" kern="0" dirty="0" smtClean="0">
                <a:solidFill>
                  <a:prstClr val="white"/>
                </a:solidFill>
              </a:rPr>
              <a:t>Replacement of 4000 </a:t>
            </a:r>
            <a:r>
              <a:rPr lang="en-US" b="1" i="1" kern="0" dirty="0" err="1" smtClean="0">
                <a:solidFill>
                  <a:prstClr val="white"/>
                </a:solidFill>
              </a:rPr>
              <a:t>MWe</a:t>
            </a:r>
            <a:r>
              <a:rPr lang="en-US" b="1" i="1" kern="0" dirty="0" smtClean="0">
                <a:solidFill>
                  <a:prstClr val="white"/>
                </a:solidFill>
              </a:rPr>
              <a:t> by solar power plants would lead to a surface of </a:t>
            </a:r>
            <a:r>
              <a:rPr lang="en-US" b="1" i="1" kern="0" dirty="0" smtClean="0">
                <a:solidFill>
                  <a:srgbClr val="FFFF00"/>
                </a:solidFill>
              </a:rPr>
              <a:t>6 600 km</a:t>
            </a:r>
            <a:r>
              <a:rPr lang="en-US" b="1" i="1" kern="0" baseline="30000" dirty="0" smtClean="0">
                <a:solidFill>
                  <a:srgbClr val="FFFF00"/>
                </a:solidFill>
              </a:rPr>
              <a:t>2 </a:t>
            </a:r>
            <a:r>
              <a:rPr lang="en-US" b="1" i="1" kern="0" dirty="0" smtClean="0">
                <a:solidFill>
                  <a:srgbClr val="FFFF00"/>
                </a:solidFill>
              </a:rPr>
              <a:t> (8,4%) </a:t>
            </a:r>
            <a:r>
              <a:rPr lang="en-US" b="1" i="1" kern="0" dirty="0" smtClean="0">
                <a:solidFill>
                  <a:prstClr val="white"/>
                </a:solidFill>
              </a:rPr>
              <a:t>and replacement by wind onshore plants would lead to  a surface of </a:t>
            </a:r>
            <a:r>
              <a:rPr lang="en-US" b="1" i="1" kern="0" dirty="0" smtClean="0">
                <a:solidFill>
                  <a:srgbClr val="FFFF00"/>
                </a:solidFill>
              </a:rPr>
              <a:t>12 600 km</a:t>
            </a:r>
            <a:r>
              <a:rPr lang="en-US" b="1" i="1" kern="0" baseline="30000" dirty="0" smtClean="0">
                <a:solidFill>
                  <a:srgbClr val="FFFF00"/>
                </a:solidFill>
              </a:rPr>
              <a:t>2 </a:t>
            </a:r>
            <a:r>
              <a:rPr lang="en-US" b="1" i="1" kern="0" dirty="0" smtClean="0">
                <a:solidFill>
                  <a:srgbClr val="FFFF00"/>
                </a:solidFill>
              </a:rPr>
              <a:t>(15%), under the conditions of permanent peak/top power o</a:t>
            </a:r>
            <a:r>
              <a:rPr lang="cs-CZ" b="1" i="1" kern="0" dirty="0" smtClean="0">
                <a:solidFill>
                  <a:srgbClr val="FFFF00"/>
                </a:solidFill>
              </a:rPr>
              <a:t>u</a:t>
            </a:r>
            <a:r>
              <a:rPr lang="en-US" b="1" i="1" kern="0" dirty="0" err="1" smtClean="0">
                <a:solidFill>
                  <a:srgbClr val="FFFF00"/>
                </a:solidFill>
              </a:rPr>
              <a:t>tput</a:t>
            </a:r>
            <a:r>
              <a:rPr lang="en-US" b="1" i="1" kern="0" dirty="0" smtClean="0">
                <a:solidFill>
                  <a:srgbClr val="FFFF00"/>
                </a:solidFill>
              </a:rPr>
              <a:t> </a:t>
            </a:r>
            <a:r>
              <a:rPr lang="cs-CZ" b="1" i="1" kern="0" dirty="0" smtClean="0">
                <a:solidFill>
                  <a:srgbClr val="FFFF00"/>
                </a:solidFill>
              </a:rPr>
              <a:t>– </a:t>
            </a:r>
            <a:r>
              <a:rPr lang="cs-CZ" b="1" i="1" kern="0" dirty="0" err="1" smtClean="0">
                <a:solidFill>
                  <a:srgbClr val="FFFF00"/>
                </a:solidFill>
              </a:rPr>
              <a:t>however</a:t>
            </a:r>
            <a:r>
              <a:rPr lang="cs-CZ" b="1" i="1" kern="0" dirty="0" smtClean="0">
                <a:solidFill>
                  <a:srgbClr val="FFFF00"/>
                </a:solidFill>
              </a:rPr>
              <a:t> </a:t>
            </a:r>
            <a:r>
              <a:rPr lang="cs-CZ" b="1" i="1" kern="0" dirty="0" err="1" smtClean="0">
                <a:solidFill>
                  <a:srgbClr val="FFFF00"/>
                </a:solidFill>
              </a:rPr>
              <a:t>the</a:t>
            </a:r>
            <a:r>
              <a:rPr lang="cs-CZ" b="1" i="1" kern="0" dirty="0" smtClean="0">
                <a:solidFill>
                  <a:srgbClr val="FFFF00"/>
                </a:solidFill>
              </a:rPr>
              <a:t> </a:t>
            </a:r>
            <a:r>
              <a:rPr lang="cs-CZ" b="1" i="1" kern="0" dirty="0" err="1" smtClean="0">
                <a:solidFill>
                  <a:srgbClr val="FFFF00"/>
                </a:solidFill>
              </a:rPr>
              <a:t>average</a:t>
            </a:r>
            <a:r>
              <a:rPr lang="cs-CZ" b="1" i="1" kern="0" dirty="0" smtClean="0">
                <a:solidFill>
                  <a:srgbClr val="FFFF00"/>
                </a:solidFill>
              </a:rPr>
              <a:t> long term </a:t>
            </a:r>
            <a:r>
              <a:rPr lang="cs-CZ" b="1" i="1" kern="0" dirty="0" err="1" smtClean="0">
                <a:solidFill>
                  <a:srgbClr val="FFFF00"/>
                </a:solidFill>
              </a:rPr>
              <a:t>availability</a:t>
            </a:r>
            <a:r>
              <a:rPr lang="cs-CZ" b="1" i="1" kern="0" dirty="0" smtClean="0">
                <a:solidFill>
                  <a:srgbClr val="FFFF00"/>
                </a:solidFill>
              </a:rPr>
              <a:t> in </a:t>
            </a:r>
            <a:r>
              <a:rPr lang="cs-CZ" b="1" i="1" kern="0" dirty="0" err="1" smtClean="0">
                <a:solidFill>
                  <a:srgbClr val="FFFF00"/>
                </a:solidFill>
              </a:rPr>
              <a:t>the</a:t>
            </a:r>
            <a:r>
              <a:rPr lang="cs-CZ" b="1" i="1" kern="0" dirty="0" smtClean="0">
                <a:solidFill>
                  <a:srgbClr val="FFFF00"/>
                </a:solidFill>
              </a:rPr>
              <a:t> CZR </a:t>
            </a:r>
            <a:r>
              <a:rPr lang="cs-CZ" b="1" i="1" kern="0" dirty="0" err="1" smtClean="0">
                <a:solidFill>
                  <a:srgbClr val="FFFF00"/>
                </a:solidFill>
              </a:rPr>
              <a:t>is</a:t>
            </a:r>
            <a:r>
              <a:rPr lang="cs-CZ" b="1" i="1" kern="0" dirty="0" smtClean="0">
                <a:solidFill>
                  <a:srgbClr val="FFFF00"/>
                </a:solidFill>
              </a:rPr>
              <a:t> </a:t>
            </a:r>
            <a:r>
              <a:rPr lang="cs-CZ" b="1" i="1" kern="0" dirty="0" err="1" smtClean="0">
                <a:solidFill>
                  <a:srgbClr val="FFFF00"/>
                </a:solidFill>
              </a:rPr>
              <a:t>around</a:t>
            </a:r>
            <a:r>
              <a:rPr lang="cs-CZ" b="1" i="1" kern="0" dirty="0" smtClean="0">
                <a:solidFill>
                  <a:srgbClr val="FFFF00"/>
                </a:solidFill>
              </a:rPr>
              <a:t> 10%</a:t>
            </a:r>
            <a:endParaRPr lang="en-US" i="1" kern="0" dirty="0">
              <a:solidFill>
                <a:srgbClr val="FFFF00"/>
              </a:solidFill>
            </a:endParaRPr>
          </a:p>
        </p:txBody>
      </p:sp>
    </p:spTree>
    <p:extLst>
      <p:ext uri="{BB962C8B-B14F-4D97-AF65-F5344CB8AC3E}">
        <p14:creationId xmlns:p14="http://schemas.microsoft.com/office/powerpoint/2010/main" val="201943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mLwtgWbM0CMzrnWWHxDH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RnQm30lj02kH.mC4uTaKg"/>
</p:tagLst>
</file>

<file path=ppt/theme/theme1.xml><?xml version="1.0" encoding="utf-8"?>
<a:theme xmlns:a="http://schemas.openxmlformats.org/drawingml/2006/main" name="Řez">
  <a:themeElements>
    <a:clrScheme name="Řez">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Řez">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Řez">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fontScheme name="ČEZ">
    <a:majorFont>
      <a:latin typeface="Futura CEZ Medium"/>
      <a:ea typeface=""/>
      <a:cs typeface=""/>
    </a:majorFont>
    <a:minorFont>
      <a:latin typeface="Arial 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Slice</Template>
  <TotalTime>2553</TotalTime>
  <Words>2112</Words>
  <Application>Microsoft Macintosh PowerPoint</Application>
  <PresentationFormat>Widescreen</PresentationFormat>
  <Paragraphs>358</Paragraphs>
  <Slides>27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 CE</vt:lpstr>
      <vt:lpstr>Calibri</vt:lpstr>
      <vt:lpstr>Century Gothic</vt:lpstr>
      <vt:lpstr>Times New Roman</vt:lpstr>
      <vt:lpstr>Wingdings</vt:lpstr>
      <vt:lpstr>Wingdings 3</vt:lpstr>
      <vt:lpstr>Arial</vt:lpstr>
      <vt:lpstr>Řez</vt:lpstr>
      <vt:lpstr>CONSTRUCTION OF NEW NPPs    within the context of the state Energy Policy of the Czech Republic  and   the National action plan for nuclear energy development</vt:lpstr>
      <vt:lpstr>State Energy Policy (SEP)</vt:lpstr>
      <vt:lpstr>State Energy Policy (SEP)</vt:lpstr>
      <vt:lpstr>State Energy Policy (SEP)</vt:lpstr>
      <vt:lpstr>State Energy Policy</vt:lpstr>
      <vt:lpstr>Strengths of the Czech Energy sector</vt:lpstr>
      <vt:lpstr>Weaknesses of the Czech Energy sector</vt:lpstr>
      <vt:lpstr>national Action plan for nuclear energy development (NAP NE)</vt:lpstr>
      <vt:lpstr>Národní Akční plán pro rozvoj jaderné energetiky (NAP JE)</vt:lpstr>
      <vt:lpstr>NAP NE – High risk of energy deficit in 2035 (or even sooner) if no new electric energy sources are built and put in operation by that time </vt:lpstr>
      <vt:lpstr>SEK / NAP NE</vt:lpstr>
      <vt:lpstr>nAP NE  and  new NPPs</vt:lpstr>
      <vt:lpstr>PowerPoint Presentation</vt:lpstr>
      <vt:lpstr>NAP NE - Accelerating preparatory activities related to the construction of new nuclear units at existing sites</vt:lpstr>
      <vt:lpstr>nAP NE  and  new NPPs</vt:lpstr>
      <vt:lpstr>nEP NE  and  new NPPs</vt:lpstr>
      <vt:lpstr>Implementation  of  the  NAP NE</vt:lpstr>
      <vt:lpstr>Implementation  of  the  NAP NE</vt:lpstr>
      <vt:lpstr>Potenciální dodavatelé NJZ a jejich projekty</vt:lpstr>
      <vt:lpstr>PowerPoint Presentation</vt:lpstr>
      <vt:lpstr>PowerPoint Presentation</vt:lpstr>
      <vt:lpstr>Implementation  of  the  NAP NE</vt:lpstr>
      <vt:lpstr>Implementation  of  the  NAP NE</vt:lpstr>
      <vt:lpstr>NAP NE – installing new capacity of up to 2 500 MW by 2034-2035 (2037 ?) </vt:lpstr>
      <vt:lpstr>nAP NE  and  new NPPs</vt:lpstr>
      <vt:lpstr>NAP JE – i přes zpoždění, je Splnění HARMONOGRAMU K ROKU 2035 MOŽNÉ </vt:lpstr>
      <vt:lpstr>PowerPoint Presentation</vt:lpstr>
    </vt:vector>
  </TitlesOfParts>
  <Company>Ministerstvo průmyslu a obchodu</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Národní akční plán</dc:title>
  <dc:creator>Štuller Ján</dc:creator>
  <cp:lastModifiedBy>Microsoft Office User</cp:lastModifiedBy>
  <cp:revision>190</cp:revision>
  <dcterms:created xsi:type="dcterms:W3CDTF">2016-08-12T15:11:13Z</dcterms:created>
  <dcterms:modified xsi:type="dcterms:W3CDTF">2017-05-23T08:05:41Z</dcterms:modified>
</cp:coreProperties>
</file>