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99" r:id="rId2"/>
  </p:sldMasterIdLst>
  <p:notesMasterIdLst>
    <p:notesMasterId r:id="rId28"/>
  </p:notesMasterIdLst>
  <p:handoutMasterIdLst>
    <p:handoutMasterId r:id="rId29"/>
  </p:handoutMasterIdLst>
  <p:sldIdLst>
    <p:sldId id="513" r:id="rId3"/>
    <p:sldId id="718" r:id="rId4"/>
    <p:sldId id="677" r:id="rId5"/>
    <p:sldId id="725" r:id="rId6"/>
    <p:sldId id="705" r:id="rId7"/>
    <p:sldId id="706" r:id="rId8"/>
    <p:sldId id="720" r:id="rId9"/>
    <p:sldId id="687" r:id="rId10"/>
    <p:sldId id="713" r:id="rId11"/>
    <p:sldId id="722" r:id="rId12"/>
    <p:sldId id="714" r:id="rId13"/>
    <p:sldId id="715" r:id="rId14"/>
    <p:sldId id="709" r:id="rId15"/>
    <p:sldId id="702" r:id="rId16"/>
    <p:sldId id="703" r:id="rId17"/>
    <p:sldId id="716" r:id="rId18"/>
    <p:sldId id="719" r:id="rId19"/>
    <p:sldId id="726" r:id="rId20"/>
    <p:sldId id="717" r:id="rId21"/>
    <p:sldId id="724" r:id="rId22"/>
    <p:sldId id="707" r:id="rId23"/>
    <p:sldId id="701" r:id="rId24"/>
    <p:sldId id="708" r:id="rId25"/>
    <p:sldId id="685" r:id="rId26"/>
    <p:sldId id="723" r:id="rId27"/>
  </p:sldIdLst>
  <p:sldSz cx="9144000" cy="6858000" type="screen4x3"/>
  <p:notesSz cx="6797675" cy="9926638"/>
  <p:custDataLst>
    <p:tags r:id="rId3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Overview of ATMEA1 and company" id="{2AD641DD-B0B7-4C12-BA5A-095FBE1D0485}">
          <p14:sldIdLst>
            <p14:sldId id="513"/>
            <p14:sldId id="718"/>
            <p14:sldId id="677"/>
            <p14:sldId id="725"/>
            <p14:sldId id="705"/>
            <p14:sldId id="706"/>
            <p14:sldId id="720"/>
            <p14:sldId id="687"/>
            <p14:sldId id="713"/>
            <p14:sldId id="722"/>
            <p14:sldId id="714"/>
            <p14:sldId id="715"/>
            <p14:sldId id="709"/>
            <p14:sldId id="702"/>
            <p14:sldId id="703"/>
            <p14:sldId id="716"/>
            <p14:sldId id="719"/>
            <p14:sldId id="726"/>
            <p14:sldId id="717"/>
            <p14:sldId id="724"/>
            <p14:sldId id="707"/>
            <p14:sldId id="701"/>
            <p14:sldId id="708"/>
            <p14:sldId id="685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0404"/>
    <a:srgbClr val="E4332D"/>
    <a:srgbClr val="0099CB"/>
    <a:srgbClr val="12510F"/>
    <a:srgbClr val="1B7816"/>
    <a:srgbClr val="229C1C"/>
    <a:srgbClr val="F2C520"/>
    <a:srgbClr val="F4EF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4" autoAdjust="0"/>
    <p:restoredTop sz="83689" autoAdjust="0"/>
  </p:normalViewPr>
  <p:slideViewPr>
    <p:cSldViewPr>
      <p:cViewPr>
        <p:scale>
          <a:sx n="60" d="100"/>
          <a:sy n="60" d="100"/>
        </p:scale>
        <p:origin x="-78" y="492"/>
      </p:cViewPr>
      <p:guideLst>
        <p:guide orient="horz" pos="754"/>
        <p:guide orient="horz" pos="1207"/>
        <p:guide orient="horz" pos="1480"/>
        <p:guide orient="horz" pos="1752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68"/>
    </p:cViewPr>
  </p:sorterViewPr>
  <p:notesViewPr>
    <p:cSldViewPr>
      <p:cViewPr varScale="1">
        <p:scale>
          <a:sx n="68" d="100"/>
          <a:sy n="68" d="100"/>
        </p:scale>
        <p:origin x="-2154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0AFBE-0E53-406D-BDE9-05E9878BA72C}" type="doc">
      <dgm:prSet loTypeId="urn:microsoft.com/office/officeart/2008/layout/AlternatingPictureBlocks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345897-4D87-4F37-A7D0-6C37D68BCAD7}">
      <dgm:prSet/>
      <dgm:spPr/>
      <dgm:t>
        <a:bodyPr/>
        <a:lstStyle/>
        <a:p>
          <a:pPr rtl="0"/>
          <a:r>
            <a:rPr lang="en-US" dirty="0" smtClean="0"/>
            <a:t>1200MW x </a:t>
          </a:r>
          <a:r>
            <a:rPr lang="cs-CZ" dirty="0" smtClean="0"/>
            <a:t>4 bloky v oblasti</a:t>
          </a:r>
          <a:r>
            <a:rPr lang="en-US" dirty="0" smtClean="0"/>
            <a:t> </a:t>
          </a:r>
          <a:r>
            <a:rPr lang="en-US" dirty="0" err="1" smtClean="0"/>
            <a:t>Sinop</a:t>
          </a:r>
          <a:endParaRPr lang="fr-FR" dirty="0"/>
        </a:p>
      </dgm:t>
    </dgm:pt>
    <dgm:pt modelId="{7EFB3111-A304-4FD2-B213-48A965812987}" type="parTrans" cxnId="{1900C088-C808-4CA2-AA95-87A908E65CAD}">
      <dgm:prSet/>
      <dgm:spPr/>
      <dgm:t>
        <a:bodyPr/>
        <a:lstStyle/>
        <a:p>
          <a:endParaRPr lang="en-US"/>
        </a:p>
      </dgm:t>
    </dgm:pt>
    <dgm:pt modelId="{841B0B0D-11F6-4316-BF55-9FBF1C4CC761}" type="sibTrans" cxnId="{1900C088-C808-4CA2-AA95-87A908E65CAD}">
      <dgm:prSet/>
      <dgm:spPr/>
      <dgm:t>
        <a:bodyPr/>
        <a:lstStyle/>
        <a:p>
          <a:endParaRPr lang="en-US"/>
        </a:p>
      </dgm:t>
    </dgm:pt>
    <dgm:pt modelId="{0BC0BD46-1A08-4707-9550-1C9EC4C10C2C}">
      <dgm:prSet/>
      <dgm:spPr/>
      <dgm:t>
        <a:bodyPr/>
        <a:lstStyle/>
        <a:p>
          <a:pPr rtl="0"/>
          <a:r>
            <a:rPr lang="en-US" dirty="0" smtClean="0"/>
            <a:t>“ATMEA 1” </a:t>
          </a:r>
          <a:r>
            <a:rPr lang="cs-CZ" dirty="0" smtClean="0"/>
            <a:t>generace</a:t>
          </a:r>
          <a:r>
            <a:rPr lang="en-US" dirty="0" smtClean="0"/>
            <a:t> III+ </a:t>
          </a:r>
          <a:r>
            <a:rPr lang="cs-CZ" dirty="0" err="1" smtClean="0"/>
            <a:t>tlakovodní</a:t>
          </a:r>
          <a:r>
            <a:rPr lang="cs-CZ" dirty="0" smtClean="0"/>
            <a:t> reaktor</a:t>
          </a:r>
          <a:r>
            <a:rPr lang="en-US" dirty="0" smtClean="0"/>
            <a:t> </a:t>
          </a:r>
          <a:r>
            <a:rPr lang="cs-CZ" dirty="0" smtClean="0"/>
            <a:t> spol. </a:t>
          </a:r>
          <a:r>
            <a:rPr lang="en-US" dirty="0" smtClean="0"/>
            <a:t>ATMEA </a:t>
          </a:r>
          <a:endParaRPr lang="fr-FR" dirty="0"/>
        </a:p>
      </dgm:t>
    </dgm:pt>
    <dgm:pt modelId="{B7C1F3FF-EDAA-433A-9CEB-D6E274C2E865}" type="parTrans" cxnId="{FADC5AD4-177B-4675-8A7A-FF4BA56C8E8E}">
      <dgm:prSet/>
      <dgm:spPr/>
      <dgm:t>
        <a:bodyPr/>
        <a:lstStyle/>
        <a:p>
          <a:endParaRPr lang="en-US"/>
        </a:p>
      </dgm:t>
    </dgm:pt>
    <dgm:pt modelId="{7E4E1B62-7496-4E31-AE0B-A4E635B30A2A}" type="sibTrans" cxnId="{FADC5AD4-177B-4675-8A7A-FF4BA56C8E8E}">
      <dgm:prSet/>
      <dgm:spPr/>
      <dgm:t>
        <a:bodyPr/>
        <a:lstStyle/>
        <a:p>
          <a:endParaRPr lang="en-US"/>
        </a:p>
      </dgm:t>
    </dgm:pt>
    <dgm:pt modelId="{A14ACAD5-D7DB-4AF4-BBCB-99D12CD2AD84}">
      <dgm:prSet/>
      <dgm:spPr/>
      <dgm:t>
        <a:bodyPr/>
        <a:lstStyle/>
        <a:p>
          <a:pPr rtl="0"/>
          <a:r>
            <a:rPr lang="cs-CZ" dirty="0" smtClean="0"/>
            <a:t>Společnost </a:t>
          </a:r>
          <a:r>
            <a:rPr lang="en-US" dirty="0" smtClean="0"/>
            <a:t>MHI </a:t>
          </a:r>
          <a:r>
            <a:rPr lang="cs-CZ" dirty="0" smtClean="0"/>
            <a:t>vede </a:t>
          </a:r>
          <a:r>
            <a:rPr lang="cs-CZ" dirty="0" err="1" smtClean="0"/>
            <a:t>japonsko</a:t>
          </a:r>
          <a:r>
            <a:rPr lang="cs-CZ" dirty="0" smtClean="0"/>
            <a:t>-francouzsko-turecké konsorcium, které na projektu pracuje</a:t>
          </a:r>
          <a:endParaRPr lang="fr-FR" dirty="0"/>
        </a:p>
      </dgm:t>
    </dgm:pt>
    <dgm:pt modelId="{8F77B5C8-F394-468F-949D-08AB4816CD38}" type="parTrans" cxnId="{C8E878AB-D83A-4A71-9E51-4052FCDAD0A8}">
      <dgm:prSet/>
      <dgm:spPr/>
      <dgm:t>
        <a:bodyPr/>
        <a:lstStyle/>
        <a:p>
          <a:endParaRPr lang="en-US"/>
        </a:p>
      </dgm:t>
    </dgm:pt>
    <dgm:pt modelId="{9852B473-3DDA-4317-B658-73008BB0F4D6}" type="sibTrans" cxnId="{C8E878AB-D83A-4A71-9E51-4052FCDAD0A8}">
      <dgm:prSet/>
      <dgm:spPr/>
      <dgm:t>
        <a:bodyPr/>
        <a:lstStyle/>
        <a:p>
          <a:endParaRPr lang="en-US"/>
        </a:p>
      </dgm:t>
    </dgm:pt>
    <dgm:pt modelId="{DF0E8C6B-D575-4B3A-B2F8-EB1176AA3268}">
      <dgm:prSet/>
      <dgm:spPr/>
      <dgm:t>
        <a:bodyPr/>
        <a:lstStyle/>
        <a:p>
          <a:pPr rtl="0"/>
          <a:r>
            <a:rPr lang="en-US" altLang="ja-JP" dirty="0" smtClean="0"/>
            <a:t>1. </a:t>
          </a:r>
          <a:r>
            <a:rPr lang="cs-CZ" altLang="ja-JP" dirty="0" smtClean="0"/>
            <a:t>Základní informace o projektu</a:t>
          </a:r>
          <a:endParaRPr lang="fr-FR" dirty="0"/>
        </a:p>
      </dgm:t>
    </dgm:pt>
    <dgm:pt modelId="{2A31D733-C69E-4FB3-8821-6FE899604E37}" type="parTrans" cxnId="{97511C0A-3CE8-45BD-9DCB-394236444510}">
      <dgm:prSet/>
      <dgm:spPr/>
      <dgm:t>
        <a:bodyPr/>
        <a:lstStyle/>
        <a:p>
          <a:endParaRPr lang="en-US"/>
        </a:p>
      </dgm:t>
    </dgm:pt>
    <dgm:pt modelId="{BB803717-1EAF-41C4-9A90-3380D740317E}" type="sibTrans" cxnId="{97511C0A-3CE8-45BD-9DCB-394236444510}">
      <dgm:prSet/>
      <dgm:spPr/>
      <dgm:t>
        <a:bodyPr/>
        <a:lstStyle/>
        <a:p>
          <a:endParaRPr lang="en-US"/>
        </a:p>
      </dgm:t>
    </dgm:pt>
    <dgm:pt modelId="{78BBA98F-BD5C-4212-BC5C-EF284BBB2852}">
      <dgm:prSet/>
      <dgm:spPr/>
      <dgm:t>
        <a:bodyPr/>
        <a:lstStyle/>
        <a:p>
          <a:pPr rtl="0"/>
          <a:r>
            <a:rPr lang="en-US" altLang="ja-JP" dirty="0" smtClean="0"/>
            <a:t>2. </a:t>
          </a:r>
          <a:r>
            <a:rPr lang="cs-CZ" altLang="ja-JP" dirty="0" smtClean="0"/>
            <a:t>Status p</a:t>
          </a:r>
          <a:r>
            <a:rPr lang="en-US" altLang="ja-JP" dirty="0" err="1" smtClean="0"/>
            <a:t>roje</a:t>
          </a:r>
          <a:r>
            <a:rPr lang="cs-CZ" altLang="ja-JP" dirty="0" smtClean="0"/>
            <a:t>k</a:t>
          </a:r>
          <a:r>
            <a:rPr lang="en-US" altLang="ja-JP" dirty="0" smtClean="0"/>
            <a:t>t</a:t>
          </a:r>
          <a:r>
            <a:rPr lang="cs-CZ" altLang="ja-JP" dirty="0" smtClean="0"/>
            <a:t>u</a:t>
          </a:r>
          <a:endParaRPr lang="fr-FR" dirty="0"/>
        </a:p>
      </dgm:t>
    </dgm:pt>
    <dgm:pt modelId="{09AB9720-AF55-4397-B4E5-A3CC70327EC8}" type="parTrans" cxnId="{53129205-CDFD-4BE8-87DF-F23FE9F27912}">
      <dgm:prSet/>
      <dgm:spPr/>
      <dgm:t>
        <a:bodyPr/>
        <a:lstStyle/>
        <a:p>
          <a:endParaRPr lang="en-US"/>
        </a:p>
      </dgm:t>
    </dgm:pt>
    <dgm:pt modelId="{C8420720-7674-4313-80A4-E5A7CB569F5C}" type="sibTrans" cxnId="{53129205-CDFD-4BE8-87DF-F23FE9F27912}">
      <dgm:prSet/>
      <dgm:spPr/>
      <dgm:t>
        <a:bodyPr/>
        <a:lstStyle/>
        <a:p>
          <a:endParaRPr lang="en-US"/>
        </a:p>
      </dgm:t>
    </dgm:pt>
    <dgm:pt modelId="{68F4FA8D-1E68-4BC0-BC81-37FD2A4F3DE4}">
      <dgm:prSet/>
      <dgm:spPr/>
      <dgm:t>
        <a:bodyPr/>
        <a:lstStyle/>
        <a:p>
          <a:pPr rtl="0"/>
          <a:r>
            <a:rPr lang="cs-CZ" altLang="ja-JP" dirty="0" smtClean="0"/>
            <a:t>Dne 1. dubna 2015 schválil turecký parlament mezivládní dohodu a memorandum o spolupráci včetně dohody s hostitelskou vládou (HGA) mezi tureckou a japonskou vládou, tyto dohody vstoupily v platnost dne 31. července 2015</a:t>
          </a:r>
          <a:endParaRPr lang="fr-FR" dirty="0"/>
        </a:p>
      </dgm:t>
    </dgm:pt>
    <dgm:pt modelId="{EF68C095-850B-4AD1-B5C2-C3577BC88511}" type="parTrans" cxnId="{F9D14F8C-4E27-4661-8545-9433DD86D3E3}">
      <dgm:prSet/>
      <dgm:spPr/>
      <dgm:t>
        <a:bodyPr/>
        <a:lstStyle/>
        <a:p>
          <a:endParaRPr lang="en-US"/>
        </a:p>
      </dgm:t>
    </dgm:pt>
    <dgm:pt modelId="{52BCBE7E-5503-4C5F-9777-F97AC4B483D3}" type="sibTrans" cxnId="{F9D14F8C-4E27-4661-8545-9433DD86D3E3}">
      <dgm:prSet/>
      <dgm:spPr/>
      <dgm:t>
        <a:bodyPr/>
        <a:lstStyle/>
        <a:p>
          <a:endParaRPr lang="en-US"/>
        </a:p>
      </dgm:t>
    </dgm:pt>
    <dgm:pt modelId="{A34CE47A-D659-44C3-80B7-39C15CCC2260}">
      <dgm:prSet/>
      <dgm:spPr/>
      <dgm:t>
        <a:bodyPr/>
        <a:lstStyle/>
        <a:p>
          <a:pPr rtl="0"/>
          <a:r>
            <a:rPr lang="en-US" altLang="ja-JP" dirty="0" smtClean="0"/>
            <a:t>3. </a:t>
          </a:r>
          <a:r>
            <a:rPr lang="cs-CZ" altLang="ja-JP" dirty="0" smtClean="0"/>
            <a:t>Harmonogram</a:t>
          </a:r>
          <a:endParaRPr lang="fr-FR" dirty="0"/>
        </a:p>
      </dgm:t>
    </dgm:pt>
    <dgm:pt modelId="{5C7580FD-B23E-4998-90CC-D0F82172115B}" type="parTrans" cxnId="{52770713-43DE-40C3-B43E-181F61932138}">
      <dgm:prSet/>
      <dgm:spPr/>
      <dgm:t>
        <a:bodyPr/>
        <a:lstStyle/>
        <a:p>
          <a:endParaRPr lang="en-US"/>
        </a:p>
      </dgm:t>
    </dgm:pt>
    <dgm:pt modelId="{098A2CC2-C1ED-4B87-BF2C-32CAD5FE6B13}" type="sibTrans" cxnId="{52770713-43DE-40C3-B43E-181F61932138}">
      <dgm:prSet/>
      <dgm:spPr/>
      <dgm:t>
        <a:bodyPr/>
        <a:lstStyle/>
        <a:p>
          <a:endParaRPr lang="en-US"/>
        </a:p>
      </dgm:t>
    </dgm:pt>
    <dgm:pt modelId="{202D31C0-288E-45FD-86CF-7BB12654D1DA}">
      <dgm:prSet/>
      <dgm:spPr/>
      <dgm:t>
        <a:bodyPr/>
        <a:lstStyle/>
        <a:p>
          <a:pPr rtl="0"/>
          <a:r>
            <a:rPr lang="cs-CZ" altLang="ja-JP" dirty="0" smtClean="0"/>
            <a:t>Studie proveditelnosti</a:t>
          </a:r>
          <a:r>
            <a:rPr lang="en-GB" altLang="ja-JP" dirty="0" smtClean="0"/>
            <a:t>: 2015-2018</a:t>
          </a:r>
          <a:endParaRPr lang="fr-FR" dirty="0"/>
        </a:p>
      </dgm:t>
    </dgm:pt>
    <dgm:pt modelId="{04742819-8F75-41A4-9686-5C828B840829}" type="parTrans" cxnId="{EBB5D150-393C-438A-955F-126636530E5D}">
      <dgm:prSet/>
      <dgm:spPr/>
      <dgm:t>
        <a:bodyPr/>
        <a:lstStyle/>
        <a:p>
          <a:endParaRPr lang="en-US"/>
        </a:p>
      </dgm:t>
    </dgm:pt>
    <dgm:pt modelId="{D88A29C2-615F-4E8D-8731-D4CF6C06D82C}" type="sibTrans" cxnId="{EBB5D150-393C-438A-955F-126636530E5D}">
      <dgm:prSet/>
      <dgm:spPr/>
      <dgm:t>
        <a:bodyPr/>
        <a:lstStyle/>
        <a:p>
          <a:endParaRPr lang="en-US"/>
        </a:p>
      </dgm:t>
    </dgm:pt>
    <dgm:pt modelId="{C9E6C647-77A3-4E39-AE10-7F81EB5C7E4D}" type="pres">
      <dgm:prSet presAssocID="{5360AFBE-0E53-406D-BDE9-05E9878BA7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D8A4C4-7A8C-41C8-9B76-3958482D27BE}" type="pres">
      <dgm:prSet presAssocID="{DF0E8C6B-D575-4B3A-B2F8-EB1176AA3268}" presName="comp" presStyleCnt="0"/>
      <dgm:spPr/>
      <dgm:t>
        <a:bodyPr/>
        <a:lstStyle/>
        <a:p>
          <a:endParaRPr lang="en-US"/>
        </a:p>
      </dgm:t>
    </dgm:pt>
    <dgm:pt modelId="{BA661CF4-952B-46F2-BF71-11A98D8CBE71}" type="pres">
      <dgm:prSet presAssocID="{DF0E8C6B-D575-4B3A-B2F8-EB1176AA3268}" presName="rect2" presStyleLbl="node1" presStyleIdx="0" presStyleCnt="3" custScaleX="119514" custLinFactNeighborX="13102" custLinFactNeighborY="-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948E-863E-417E-9430-89134FBBF0F9}" type="pres">
      <dgm:prSet presAssocID="{DF0E8C6B-D575-4B3A-B2F8-EB1176AA3268}" presName="rect1" presStyleLbl="lnNode1" presStyleIdx="0" presStyleCnt="3" custScaleX="170343" custLinFactNeighborX="-16130" custLinFactNeighborY="-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AA50D49-E9D3-4DF4-A698-3F46129C88EF}" type="pres">
      <dgm:prSet presAssocID="{BB803717-1EAF-41C4-9A90-3380D740317E}" presName="sibTrans" presStyleCnt="0"/>
      <dgm:spPr/>
      <dgm:t>
        <a:bodyPr/>
        <a:lstStyle/>
        <a:p>
          <a:endParaRPr lang="en-US"/>
        </a:p>
      </dgm:t>
    </dgm:pt>
    <dgm:pt modelId="{A742D756-45FF-4835-9F3A-5C825C82985A}" type="pres">
      <dgm:prSet presAssocID="{78BBA98F-BD5C-4212-BC5C-EF284BBB2852}" presName="comp" presStyleCnt="0"/>
      <dgm:spPr/>
      <dgm:t>
        <a:bodyPr/>
        <a:lstStyle/>
        <a:p>
          <a:endParaRPr lang="en-US"/>
        </a:p>
      </dgm:t>
    </dgm:pt>
    <dgm:pt modelId="{EE3703DB-875C-41E8-9A98-F3B6A99659CD}" type="pres">
      <dgm:prSet presAssocID="{78BBA98F-BD5C-4212-BC5C-EF284BBB2852}" presName="rect2" presStyleLbl="node1" presStyleIdx="1" presStyleCnt="3" custScaleX="143991" custLinFactNeighborX="-23508" custLinFactNeighborY="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695BD-217D-45CA-A049-7F9237DAEB76}" type="pres">
      <dgm:prSet presAssocID="{78BBA98F-BD5C-4212-BC5C-EF284BBB2852}" presName="rect1" presStyleLbl="lnNode1" presStyleIdx="1" presStyleCnt="3" custScaleX="1282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0149BB3-A703-4C24-91B0-11C5AD8D58B7}" type="pres">
      <dgm:prSet presAssocID="{C8420720-7674-4313-80A4-E5A7CB569F5C}" presName="sibTrans" presStyleCnt="0"/>
      <dgm:spPr/>
      <dgm:t>
        <a:bodyPr/>
        <a:lstStyle/>
        <a:p>
          <a:endParaRPr lang="en-US"/>
        </a:p>
      </dgm:t>
    </dgm:pt>
    <dgm:pt modelId="{1EE38147-5291-4E47-AE28-4B194FD66AE6}" type="pres">
      <dgm:prSet presAssocID="{A34CE47A-D659-44C3-80B7-39C15CCC2260}" presName="comp" presStyleCnt="0"/>
      <dgm:spPr/>
      <dgm:t>
        <a:bodyPr/>
        <a:lstStyle/>
        <a:p>
          <a:endParaRPr lang="en-US"/>
        </a:p>
      </dgm:t>
    </dgm:pt>
    <dgm:pt modelId="{3622724D-E5BA-4AEA-889B-3E9757C1E923}" type="pres">
      <dgm:prSet presAssocID="{A34CE47A-D659-44C3-80B7-39C15CCC2260}" presName="rect2" presStyleLbl="node1" presStyleIdx="2" presStyleCnt="3" custScaleX="112581" custLinFactNeighborX="11190" custLinFactNeighborY="-3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E310B-26EC-49D8-B829-FE25EF86E263}" type="pres">
      <dgm:prSet presAssocID="{A34CE47A-D659-44C3-80B7-39C15CCC2260}" presName="rect1" presStyleLbl="lnNode1" presStyleIdx="2" presStyleCnt="3" custScaleX="1340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</dgm:ptLst>
  <dgm:cxnLst>
    <dgm:cxn modelId="{A706B500-602D-4A9B-BA15-661B9092945F}" type="presOf" srcId="{50345897-4D87-4F37-A7D0-6C37D68BCAD7}" destId="{BA661CF4-952B-46F2-BF71-11A98D8CBE71}" srcOrd="0" destOrd="1" presId="urn:microsoft.com/office/officeart/2008/layout/AlternatingPictureBlocks"/>
    <dgm:cxn modelId="{97511C0A-3CE8-45BD-9DCB-394236444510}" srcId="{5360AFBE-0E53-406D-BDE9-05E9878BA72C}" destId="{DF0E8C6B-D575-4B3A-B2F8-EB1176AA3268}" srcOrd="0" destOrd="0" parTransId="{2A31D733-C69E-4FB3-8821-6FE899604E37}" sibTransId="{BB803717-1EAF-41C4-9A90-3380D740317E}"/>
    <dgm:cxn modelId="{5030CE0F-22AC-4C9C-A1ED-2EEB565BA35B}" type="presOf" srcId="{5360AFBE-0E53-406D-BDE9-05E9878BA72C}" destId="{C9E6C647-77A3-4E39-AE10-7F81EB5C7E4D}" srcOrd="0" destOrd="0" presId="urn:microsoft.com/office/officeart/2008/layout/AlternatingPictureBlocks"/>
    <dgm:cxn modelId="{17C06CFE-EE3C-4789-B8CC-D471E9676D82}" type="presOf" srcId="{0BC0BD46-1A08-4707-9550-1C9EC4C10C2C}" destId="{BA661CF4-952B-46F2-BF71-11A98D8CBE71}" srcOrd="0" destOrd="2" presId="urn:microsoft.com/office/officeart/2008/layout/AlternatingPictureBlocks"/>
    <dgm:cxn modelId="{1900C088-C808-4CA2-AA95-87A908E65CAD}" srcId="{DF0E8C6B-D575-4B3A-B2F8-EB1176AA3268}" destId="{50345897-4D87-4F37-A7D0-6C37D68BCAD7}" srcOrd="0" destOrd="0" parTransId="{7EFB3111-A304-4FD2-B213-48A965812987}" sibTransId="{841B0B0D-11F6-4316-BF55-9FBF1C4CC761}"/>
    <dgm:cxn modelId="{EBB5D150-393C-438A-955F-126636530E5D}" srcId="{A34CE47A-D659-44C3-80B7-39C15CCC2260}" destId="{202D31C0-288E-45FD-86CF-7BB12654D1DA}" srcOrd="0" destOrd="0" parTransId="{04742819-8F75-41A4-9686-5C828B840829}" sibTransId="{D88A29C2-615F-4E8D-8731-D4CF6C06D82C}"/>
    <dgm:cxn modelId="{0FE46692-C3C8-4393-BC09-978D395E2AE0}" type="presOf" srcId="{A14ACAD5-D7DB-4AF4-BBCB-99D12CD2AD84}" destId="{BA661CF4-952B-46F2-BF71-11A98D8CBE71}" srcOrd="0" destOrd="3" presId="urn:microsoft.com/office/officeart/2008/layout/AlternatingPictureBlocks"/>
    <dgm:cxn modelId="{F9D14F8C-4E27-4661-8545-9433DD86D3E3}" srcId="{78BBA98F-BD5C-4212-BC5C-EF284BBB2852}" destId="{68F4FA8D-1E68-4BC0-BC81-37FD2A4F3DE4}" srcOrd="0" destOrd="0" parTransId="{EF68C095-850B-4AD1-B5C2-C3577BC88511}" sibTransId="{52BCBE7E-5503-4C5F-9777-F97AC4B483D3}"/>
    <dgm:cxn modelId="{FADC5AD4-177B-4675-8A7A-FF4BA56C8E8E}" srcId="{DF0E8C6B-D575-4B3A-B2F8-EB1176AA3268}" destId="{0BC0BD46-1A08-4707-9550-1C9EC4C10C2C}" srcOrd="1" destOrd="0" parTransId="{B7C1F3FF-EDAA-433A-9CEB-D6E274C2E865}" sibTransId="{7E4E1B62-7496-4E31-AE0B-A4E635B30A2A}"/>
    <dgm:cxn modelId="{52770713-43DE-40C3-B43E-181F61932138}" srcId="{5360AFBE-0E53-406D-BDE9-05E9878BA72C}" destId="{A34CE47A-D659-44C3-80B7-39C15CCC2260}" srcOrd="2" destOrd="0" parTransId="{5C7580FD-B23E-4998-90CC-D0F82172115B}" sibTransId="{098A2CC2-C1ED-4B87-BF2C-32CAD5FE6B13}"/>
    <dgm:cxn modelId="{900D8925-3608-445D-959F-2347759CE2DE}" type="presOf" srcId="{78BBA98F-BD5C-4212-BC5C-EF284BBB2852}" destId="{EE3703DB-875C-41E8-9A98-F3B6A99659CD}" srcOrd="0" destOrd="0" presId="urn:microsoft.com/office/officeart/2008/layout/AlternatingPictureBlocks"/>
    <dgm:cxn modelId="{C8E878AB-D83A-4A71-9E51-4052FCDAD0A8}" srcId="{DF0E8C6B-D575-4B3A-B2F8-EB1176AA3268}" destId="{A14ACAD5-D7DB-4AF4-BBCB-99D12CD2AD84}" srcOrd="2" destOrd="0" parTransId="{8F77B5C8-F394-468F-949D-08AB4816CD38}" sibTransId="{9852B473-3DDA-4317-B658-73008BB0F4D6}"/>
    <dgm:cxn modelId="{2D25C652-F1F0-4536-AD7F-B120580B4262}" type="presOf" srcId="{202D31C0-288E-45FD-86CF-7BB12654D1DA}" destId="{3622724D-E5BA-4AEA-889B-3E9757C1E923}" srcOrd="0" destOrd="1" presId="urn:microsoft.com/office/officeart/2008/layout/AlternatingPictureBlocks"/>
    <dgm:cxn modelId="{53129205-CDFD-4BE8-87DF-F23FE9F27912}" srcId="{5360AFBE-0E53-406D-BDE9-05E9878BA72C}" destId="{78BBA98F-BD5C-4212-BC5C-EF284BBB2852}" srcOrd="1" destOrd="0" parTransId="{09AB9720-AF55-4397-B4E5-A3CC70327EC8}" sibTransId="{C8420720-7674-4313-80A4-E5A7CB569F5C}"/>
    <dgm:cxn modelId="{17247AE1-3EB6-46C1-888C-8CEC471D16D5}" type="presOf" srcId="{A34CE47A-D659-44C3-80B7-39C15CCC2260}" destId="{3622724D-E5BA-4AEA-889B-3E9757C1E923}" srcOrd="0" destOrd="0" presId="urn:microsoft.com/office/officeart/2008/layout/AlternatingPictureBlocks"/>
    <dgm:cxn modelId="{2C9C742D-A4BB-4729-A918-15820A7BF2F4}" type="presOf" srcId="{DF0E8C6B-D575-4B3A-B2F8-EB1176AA3268}" destId="{BA661CF4-952B-46F2-BF71-11A98D8CBE71}" srcOrd="0" destOrd="0" presId="urn:microsoft.com/office/officeart/2008/layout/AlternatingPictureBlocks"/>
    <dgm:cxn modelId="{26566B24-F73A-4BB8-9FEE-05DF12E1C4AA}" type="presOf" srcId="{68F4FA8D-1E68-4BC0-BC81-37FD2A4F3DE4}" destId="{EE3703DB-875C-41E8-9A98-F3B6A99659CD}" srcOrd="0" destOrd="1" presId="urn:microsoft.com/office/officeart/2008/layout/AlternatingPictureBlocks"/>
    <dgm:cxn modelId="{A6C3CC11-3C59-4B55-B95A-F3DCD507ED57}" type="presParOf" srcId="{C9E6C647-77A3-4E39-AE10-7F81EB5C7E4D}" destId="{EAD8A4C4-7A8C-41C8-9B76-3958482D27BE}" srcOrd="0" destOrd="0" presId="urn:microsoft.com/office/officeart/2008/layout/AlternatingPictureBlocks"/>
    <dgm:cxn modelId="{DEA80CC1-05D2-4931-8CAB-13D36BDD3FB7}" type="presParOf" srcId="{EAD8A4C4-7A8C-41C8-9B76-3958482D27BE}" destId="{BA661CF4-952B-46F2-BF71-11A98D8CBE71}" srcOrd="0" destOrd="0" presId="urn:microsoft.com/office/officeart/2008/layout/AlternatingPictureBlocks"/>
    <dgm:cxn modelId="{69FFEFE3-D502-49B6-9C88-1152CD241C53}" type="presParOf" srcId="{EAD8A4C4-7A8C-41C8-9B76-3958482D27BE}" destId="{165D948E-863E-417E-9430-89134FBBF0F9}" srcOrd="1" destOrd="0" presId="urn:microsoft.com/office/officeart/2008/layout/AlternatingPictureBlocks"/>
    <dgm:cxn modelId="{FAF76560-8A17-45F5-949A-B205F2897FD1}" type="presParOf" srcId="{C9E6C647-77A3-4E39-AE10-7F81EB5C7E4D}" destId="{BAA50D49-E9D3-4DF4-A698-3F46129C88EF}" srcOrd="1" destOrd="0" presId="urn:microsoft.com/office/officeart/2008/layout/AlternatingPictureBlocks"/>
    <dgm:cxn modelId="{4A517221-E4EA-4714-8672-68CD2DA4F4F8}" type="presParOf" srcId="{C9E6C647-77A3-4E39-AE10-7F81EB5C7E4D}" destId="{A742D756-45FF-4835-9F3A-5C825C82985A}" srcOrd="2" destOrd="0" presId="urn:microsoft.com/office/officeart/2008/layout/AlternatingPictureBlocks"/>
    <dgm:cxn modelId="{BDD3F939-F38E-48C7-A7CF-95D25C833454}" type="presParOf" srcId="{A742D756-45FF-4835-9F3A-5C825C82985A}" destId="{EE3703DB-875C-41E8-9A98-F3B6A99659CD}" srcOrd="0" destOrd="0" presId="urn:microsoft.com/office/officeart/2008/layout/AlternatingPictureBlocks"/>
    <dgm:cxn modelId="{1807444D-190A-4DF8-A103-AC629384BC35}" type="presParOf" srcId="{A742D756-45FF-4835-9F3A-5C825C82985A}" destId="{FFA695BD-217D-45CA-A049-7F9237DAEB76}" srcOrd="1" destOrd="0" presId="urn:microsoft.com/office/officeart/2008/layout/AlternatingPictureBlocks"/>
    <dgm:cxn modelId="{63001493-7D20-4ACA-B7C0-A390E85616EB}" type="presParOf" srcId="{C9E6C647-77A3-4E39-AE10-7F81EB5C7E4D}" destId="{20149BB3-A703-4C24-91B0-11C5AD8D58B7}" srcOrd="3" destOrd="0" presId="urn:microsoft.com/office/officeart/2008/layout/AlternatingPictureBlocks"/>
    <dgm:cxn modelId="{81287518-8A8A-4481-87E3-FE07BCD856AC}" type="presParOf" srcId="{C9E6C647-77A3-4E39-AE10-7F81EB5C7E4D}" destId="{1EE38147-5291-4E47-AE28-4B194FD66AE6}" srcOrd="4" destOrd="0" presId="urn:microsoft.com/office/officeart/2008/layout/AlternatingPictureBlocks"/>
    <dgm:cxn modelId="{00ED5424-138B-4826-B607-3DAE6FF68765}" type="presParOf" srcId="{1EE38147-5291-4E47-AE28-4B194FD66AE6}" destId="{3622724D-E5BA-4AEA-889B-3E9757C1E923}" srcOrd="0" destOrd="0" presId="urn:microsoft.com/office/officeart/2008/layout/AlternatingPictureBlocks"/>
    <dgm:cxn modelId="{D2739E5E-31CD-404F-8DA2-FA6EC970F01B}" type="presParOf" srcId="{1EE38147-5291-4E47-AE28-4B194FD66AE6}" destId="{A77E310B-26EC-49D8-B829-FE25EF86E26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61CF4-952B-46F2-BF71-11A98D8CBE71}">
      <dsp:nvSpPr>
        <dsp:cNvPr id="0" name=""/>
        <dsp:cNvSpPr/>
      </dsp:nvSpPr>
      <dsp:spPr>
        <a:xfrm>
          <a:off x="5285241" y="300"/>
          <a:ext cx="4341783" cy="16430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1. </a:t>
          </a:r>
          <a:r>
            <a:rPr lang="cs-CZ" altLang="ja-JP" sz="1800" kern="1200" dirty="0" smtClean="0"/>
            <a:t>Základní informace o projektu</a:t>
          </a:r>
          <a:endParaRPr lang="fr-FR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1200MW x </a:t>
          </a:r>
          <a:r>
            <a:rPr lang="cs-CZ" sz="1400" kern="1200" dirty="0" smtClean="0"/>
            <a:t>4 bloky v oblasti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Sinop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“ATMEA 1” </a:t>
          </a:r>
          <a:r>
            <a:rPr lang="cs-CZ" sz="1400" kern="1200" dirty="0" smtClean="0"/>
            <a:t>generace</a:t>
          </a:r>
          <a:r>
            <a:rPr lang="en-US" sz="1400" kern="1200" dirty="0" smtClean="0"/>
            <a:t> III+ </a:t>
          </a:r>
          <a:r>
            <a:rPr lang="cs-CZ" sz="1400" kern="1200" dirty="0" err="1" smtClean="0"/>
            <a:t>tlakovodní</a:t>
          </a:r>
          <a:r>
            <a:rPr lang="cs-CZ" sz="1400" kern="1200" dirty="0" smtClean="0"/>
            <a:t> reaktor</a:t>
          </a:r>
          <a:r>
            <a:rPr lang="en-US" sz="1400" kern="1200" dirty="0" smtClean="0"/>
            <a:t> </a:t>
          </a:r>
          <a:r>
            <a:rPr lang="cs-CZ" sz="1400" kern="1200" dirty="0" smtClean="0"/>
            <a:t> spol. </a:t>
          </a:r>
          <a:r>
            <a:rPr lang="en-US" sz="1400" kern="1200" dirty="0" smtClean="0"/>
            <a:t>ATMEA 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Společnost </a:t>
          </a:r>
          <a:r>
            <a:rPr lang="en-US" sz="1400" kern="1200" dirty="0" smtClean="0"/>
            <a:t>MHI </a:t>
          </a:r>
          <a:r>
            <a:rPr lang="cs-CZ" sz="1400" kern="1200" dirty="0" smtClean="0"/>
            <a:t>vede </a:t>
          </a:r>
          <a:r>
            <a:rPr lang="cs-CZ" sz="1400" kern="1200" dirty="0" err="1" smtClean="0"/>
            <a:t>japonsko</a:t>
          </a:r>
          <a:r>
            <a:rPr lang="cs-CZ" sz="1400" kern="1200" dirty="0" smtClean="0"/>
            <a:t>-francouzsko-turecké konsorcium, které na projektu pracuje</a:t>
          </a:r>
          <a:endParaRPr lang="fr-FR" sz="1400" kern="1200" dirty="0"/>
        </a:p>
      </dsp:txBody>
      <dsp:txXfrm>
        <a:off x="5285241" y="300"/>
        <a:ext cx="4341783" cy="1643087"/>
      </dsp:txXfrm>
    </dsp:sp>
    <dsp:sp modelId="{165D948E-863E-417E-9430-89134FBBF0F9}">
      <dsp:nvSpPr>
        <dsp:cNvPr id="0" name=""/>
        <dsp:cNvSpPr/>
      </dsp:nvSpPr>
      <dsp:spPr>
        <a:xfrm>
          <a:off x="2539901" y="300"/>
          <a:ext cx="2770895" cy="16430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703DB-875C-41E8-9A98-F3B6A99659CD}">
      <dsp:nvSpPr>
        <dsp:cNvPr id="0" name=""/>
        <dsp:cNvSpPr/>
      </dsp:nvSpPr>
      <dsp:spPr>
        <a:xfrm>
          <a:off x="1896964" y="1915499"/>
          <a:ext cx="5231000" cy="16430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2. </a:t>
          </a:r>
          <a:r>
            <a:rPr lang="cs-CZ" altLang="ja-JP" sz="1800" kern="1200" dirty="0" smtClean="0"/>
            <a:t>Status p</a:t>
          </a:r>
          <a:r>
            <a:rPr lang="en-US" altLang="ja-JP" sz="1800" kern="1200" dirty="0" err="1" smtClean="0"/>
            <a:t>roje</a:t>
          </a:r>
          <a:r>
            <a:rPr lang="cs-CZ" altLang="ja-JP" sz="1800" kern="1200" dirty="0" smtClean="0"/>
            <a:t>k</a:t>
          </a:r>
          <a:r>
            <a:rPr lang="en-US" altLang="ja-JP" sz="1800" kern="1200" dirty="0" smtClean="0"/>
            <a:t>t</a:t>
          </a:r>
          <a:r>
            <a:rPr lang="cs-CZ" altLang="ja-JP" sz="1800" kern="1200" dirty="0" smtClean="0"/>
            <a:t>u</a:t>
          </a:r>
          <a:endParaRPr lang="fr-FR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altLang="ja-JP" sz="1400" kern="1200" dirty="0" smtClean="0"/>
            <a:t>Dne 1. dubna 2015 schválil turecký parlament mezivládní dohodu a memorandum o spolupráci včetně dohody s hostitelskou vládou (HGA) mezi tureckou a japonskou vládou, tyto dohody vstoupily v platnost dne 31. července 2015</a:t>
          </a:r>
          <a:endParaRPr lang="fr-FR" sz="1400" kern="1200" dirty="0"/>
        </a:p>
      </dsp:txBody>
      <dsp:txXfrm>
        <a:off x="1896964" y="1915499"/>
        <a:ext cx="5231000" cy="1643087"/>
      </dsp:txXfrm>
    </dsp:sp>
    <dsp:sp modelId="{FFA695BD-217D-45CA-A049-7F9237DAEB76}">
      <dsp:nvSpPr>
        <dsp:cNvPr id="0" name=""/>
        <dsp:cNvSpPr/>
      </dsp:nvSpPr>
      <dsp:spPr>
        <a:xfrm>
          <a:off x="7115462" y="1914760"/>
          <a:ext cx="2086886" cy="164308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22724D-E5BA-4AEA-889B-3E9757C1E923}">
      <dsp:nvSpPr>
        <dsp:cNvPr id="0" name=""/>
        <dsp:cNvSpPr/>
      </dsp:nvSpPr>
      <dsp:spPr>
        <a:xfrm>
          <a:off x="5257009" y="3777840"/>
          <a:ext cx="4089917" cy="16430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3. </a:t>
          </a:r>
          <a:r>
            <a:rPr lang="cs-CZ" altLang="ja-JP" sz="1800" kern="1200" dirty="0" smtClean="0"/>
            <a:t>Harmonogram</a:t>
          </a:r>
          <a:endParaRPr lang="fr-FR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altLang="ja-JP" sz="1400" kern="1200" dirty="0" smtClean="0"/>
            <a:t>Studie proveditelnosti</a:t>
          </a:r>
          <a:r>
            <a:rPr lang="en-GB" altLang="ja-JP" sz="1400" kern="1200" dirty="0" smtClean="0"/>
            <a:t>: 2015-2018</a:t>
          </a:r>
          <a:endParaRPr lang="fr-FR" sz="1400" kern="1200" dirty="0"/>
        </a:p>
      </dsp:txBody>
      <dsp:txXfrm>
        <a:off x="5257009" y="3777840"/>
        <a:ext cx="4089917" cy="1643087"/>
      </dsp:txXfrm>
    </dsp:sp>
    <dsp:sp modelId="{A77E310B-26EC-49D8-B829-FE25EF86E263}">
      <dsp:nvSpPr>
        <dsp:cNvPr id="0" name=""/>
        <dsp:cNvSpPr/>
      </dsp:nvSpPr>
      <dsp:spPr>
        <a:xfrm>
          <a:off x="3012919" y="3828957"/>
          <a:ext cx="2180207" cy="1643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8826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8826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8826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882650">
              <a:defRPr sz="1300"/>
            </a:lvl1pPr>
          </a:lstStyle>
          <a:p>
            <a:pPr>
              <a:defRPr/>
            </a:pPr>
            <a:fld id="{9BEC1AB4-7B84-4BA8-B357-62B67E235B5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5714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8826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8826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67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882650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882650">
              <a:defRPr sz="1300"/>
            </a:lvl1pPr>
          </a:lstStyle>
          <a:p>
            <a:pPr>
              <a:defRPr/>
            </a:pPr>
            <a:fld id="{AEF13DED-308B-4723-88A7-AAF493F41EA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003209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4881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589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011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66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073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179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0286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1392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1AD869-5E88-4428-A212-0CF02675909C}" type="slidenum">
              <a:rPr lang="fr-FR" altLang="fr-F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193"/>
            <a:ext cx="5438748" cy="4466755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1613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ja-JP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17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1pPr>
            <a:lvl2pPr marL="741821" indent="-282146" defTabSz="4517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2pPr>
            <a:lvl3pPr marL="1144436" indent="-225082" defTabSz="4517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3pPr>
            <a:lvl4pPr marL="1605697" indent="-225082" defTabSz="4517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4pPr>
            <a:lvl5pPr marL="2065372" indent="-225082" defTabSz="4517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5pPr>
            <a:lvl6pPr marL="2521877" indent="-225082" defTabSz="45175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6pPr>
            <a:lvl7pPr marL="2978384" indent="-225082" defTabSz="45175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7pPr>
            <a:lvl8pPr marL="3434889" indent="-225082" defTabSz="45175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8pPr>
            <a:lvl9pPr marL="3891395" indent="-225082" defTabSz="45175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74BA8F-1EC8-456F-8B94-254BEA705D4E}" type="slidenum">
              <a:rPr lang="ja-JP" altLang="en-US" smtClean="0">
                <a:solidFill>
                  <a:prstClr val="black"/>
                </a:solidFill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ja-JP" altLang="en-US" smtClean="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7FD95-475E-49E7-A611-73C6D617B563}" type="slidenum">
              <a:rPr lang="en-US" altLang="fr-FR"/>
              <a:pPr eaLnBrk="1" hangingPunct="1">
                <a:spcBef>
                  <a:spcPct val="0"/>
                </a:spcBef>
              </a:pPr>
              <a:t>13</a:t>
            </a:fld>
            <a:endParaRPr lang="en-US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4881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589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011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66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073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179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0286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1392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0301CE-94D8-479A-A260-608E60FAD721}" type="slidenum">
              <a:rPr lang="en-US" altLang="fr-F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fr-FR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412750"/>
            <a:ext cx="5810250" cy="4357688"/>
          </a:xfrm>
          <a:ln/>
        </p:spPr>
      </p:sp>
      <p:sp>
        <p:nvSpPr>
          <p:cNvPr id="68612" name="Espace réservé des commentaires 1"/>
          <p:cNvSpPr>
            <a:spLocks noGrp="1"/>
          </p:cNvSpPr>
          <p:nvPr/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4881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589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011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66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073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179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0286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1392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57CAA2-81DA-4EFF-9557-EC01C0A4BDB1}" type="slidenum">
              <a:rPr lang="en-US" altLang="fr-F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fr-FR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411163"/>
            <a:ext cx="5811837" cy="4359275"/>
          </a:xfrm>
          <a:ln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23240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69103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cs-CZ" baseline="0" dirty="0" smtClean="0"/>
              <a:t>Hlavní body</a:t>
            </a:r>
            <a:endParaRPr lang="en-US" baseline="0" dirty="0" smtClean="0"/>
          </a:p>
          <a:p>
            <a:pPr marL="171673" indent="-171673">
              <a:spcBef>
                <a:spcPts val="0"/>
              </a:spcBef>
              <a:buFontTx/>
              <a:buChar char="-"/>
            </a:pPr>
            <a:r>
              <a:rPr lang="cs-CZ" baseline="0" dirty="0" smtClean="0"/>
              <a:t>Celkový objem dodávek od 80. let 20. století činí </a:t>
            </a:r>
            <a:r>
              <a:rPr lang="en-US" baseline="0" dirty="0" smtClean="0"/>
              <a:t>78 </a:t>
            </a:r>
            <a:r>
              <a:rPr lang="cs-CZ" baseline="0" dirty="0" smtClean="0"/>
              <a:t>komponentů po celém světě</a:t>
            </a:r>
            <a:r>
              <a:rPr lang="en-US" baseline="0" dirty="0" smtClean="0"/>
              <a:t> (4+22+31+1+8+12)</a:t>
            </a:r>
          </a:p>
          <a:p>
            <a:pPr marL="171673" indent="-171673">
              <a:spcBef>
                <a:spcPts val="0"/>
              </a:spcBef>
              <a:buFontTx/>
              <a:buChar char="-"/>
            </a:pPr>
            <a:r>
              <a:rPr lang="en-US" dirty="0" smtClean="0"/>
              <a:t>15</a:t>
            </a:r>
            <a:r>
              <a:rPr lang="en-US" baseline="0" dirty="0" smtClean="0"/>
              <a:t> </a:t>
            </a:r>
            <a:r>
              <a:rPr lang="cs-CZ" baseline="0" dirty="0" smtClean="0"/>
              <a:t>parních generátorů bylo dodáno </a:t>
            </a:r>
            <a:r>
              <a:rPr lang="en-US" baseline="0" dirty="0" smtClean="0"/>
              <a:t>EDF </a:t>
            </a:r>
            <a:r>
              <a:rPr lang="cs-CZ" baseline="0" dirty="0" smtClean="0"/>
              <a:t>celkem pro 5 elektráren</a:t>
            </a:r>
            <a:r>
              <a:rPr lang="en-US" baseline="0" dirty="0" smtClean="0"/>
              <a:t>. </a:t>
            </a:r>
            <a:r>
              <a:rPr lang="cs-CZ" baseline="0" dirty="0" smtClean="0"/>
              <a:t>Poslední 3 generátory z celkových 15 jsou v souladu s ESPN, což je pevně platné francouzské nařízení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71673" indent="-171673">
              <a:spcBef>
                <a:spcPts val="0"/>
              </a:spcBef>
              <a:buFontTx/>
              <a:buChar char="-"/>
            </a:pPr>
            <a:r>
              <a:rPr lang="en-US" dirty="0" smtClean="0"/>
              <a:t>N</a:t>
            </a:r>
            <a:r>
              <a:rPr lang="cs-CZ" dirty="0" err="1" smtClean="0"/>
              <a:t>ejen</a:t>
            </a:r>
            <a:r>
              <a:rPr lang="cs-CZ" dirty="0" smtClean="0"/>
              <a:t> dodávka komponent, ale také úspěšná</a:t>
            </a:r>
            <a:r>
              <a:rPr lang="cs-CZ" baseline="0" dirty="0" smtClean="0"/>
              <a:t> realizace projektu </a:t>
            </a:r>
            <a:r>
              <a:rPr lang="en-US" baseline="0" dirty="0" smtClean="0">
                <a:solidFill>
                  <a:srgbClr val="C00000"/>
                </a:solidFill>
              </a:rPr>
              <a:t>Water Jet </a:t>
            </a:r>
            <a:r>
              <a:rPr lang="en-US" baseline="0" dirty="0" err="1" smtClean="0">
                <a:solidFill>
                  <a:srgbClr val="C00000"/>
                </a:solidFill>
              </a:rPr>
              <a:t>Peening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cs-CZ" baseline="0" dirty="0" smtClean="0">
                <a:solidFill>
                  <a:srgbClr val="FF0000"/>
                </a:solidFill>
              </a:rPr>
              <a:t>v </a:t>
            </a:r>
            <a:r>
              <a:rPr lang="en-US" baseline="0" dirty="0" smtClean="0"/>
              <a:t>US</a:t>
            </a:r>
            <a:r>
              <a:rPr lang="cs-CZ" baseline="0" dirty="0" smtClean="0"/>
              <a:t>A</a:t>
            </a:r>
            <a:r>
              <a:rPr lang="en-US" baseline="0" dirty="0" smtClean="0"/>
              <a:t> &amp; </a:t>
            </a:r>
            <a:r>
              <a:rPr lang="cs-CZ" baseline="0" dirty="0" smtClean="0"/>
              <a:t>výměna tlakové trubky ve Švédsku v nedávné době v roce 2016</a:t>
            </a:r>
            <a:endParaRPr lang="fr-FR" baseline="0" dirty="0" smtClean="0"/>
          </a:p>
          <a:p>
            <a:pPr marL="628873" lvl="1" indent="-171673">
              <a:spcBef>
                <a:spcPts val="0"/>
              </a:spcBef>
              <a:buFontTx/>
              <a:buChar char="-"/>
            </a:pPr>
            <a:r>
              <a:rPr lang="cs-CZ" baseline="0" dirty="0" smtClean="0"/>
              <a:t>Povrchová úprava </a:t>
            </a:r>
            <a:r>
              <a:rPr lang="en-US" baseline="0" dirty="0" smtClean="0"/>
              <a:t>WJP: </a:t>
            </a:r>
            <a:r>
              <a:rPr lang="cs-CZ" baseline="0" dirty="0" smtClean="0"/>
              <a:t>po úspěšné realizaci v Japonsku (20 elektráren), dvě elektrárny v USA (v roce 2016 dokončeno ve </a:t>
            </a:r>
            <a:r>
              <a:rPr lang="en-US" baseline="0" dirty="0" smtClean="0"/>
              <a:t>Wolf Creek </a:t>
            </a:r>
            <a:r>
              <a:rPr lang="cs-CZ" baseline="0" dirty="0" smtClean="0"/>
              <a:t>a probíhá realizace v</a:t>
            </a:r>
            <a:r>
              <a:rPr lang="en-US" baseline="0" dirty="0" smtClean="0"/>
              <a:t> Callaway)</a:t>
            </a:r>
          </a:p>
          <a:p>
            <a:pPr marL="628873" lvl="1" indent="-171673">
              <a:spcBef>
                <a:spcPts val="0"/>
              </a:spcBef>
              <a:buFontTx/>
              <a:buChar char="-"/>
            </a:pPr>
            <a:r>
              <a:rPr lang="cs-CZ" baseline="0" dirty="0" smtClean="0"/>
              <a:t>Výměna tlakové trysky</a:t>
            </a:r>
            <a:r>
              <a:rPr lang="en-US" baseline="0" dirty="0" smtClean="0"/>
              <a:t>: </a:t>
            </a:r>
            <a:r>
              <a:rPr lang="cs-CZ" baseline="0" dirty="0" smtClean="0"/>
              <a:t>ke zvýšení kvality tlakové trysky provedla MHI ověření návrhu, textu, zadání a výroby a výměnu na místě, realizace dle harmonogramu s provedením ve vysoké kvalitě</a:t>
            </a:r>
            <a:endParaRPr lang="en-US" baseline="0" dirty="0" smtClean="0"/>
          </a:p>
          <a:p>
            <a:pPr marL="457200" lvl="1" indent="0">
              <a:spcBef>
                <a:spcPts val="0"/>
              </a:spcBef>
              <a:buFontTx/>
              <a:buNone/>
            </a:pPr>
            <a:endParaRPr lang="en-US" baseline="0" dirty="0" smtClean="0"/>
          </a:p>
          <a:p>
            <a:pPr marL="171673" indent="-171673">
              <a:spcBef>
                <a:spcPts val="0"/>
              </a:spcBef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98947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4881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589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011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66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073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179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0286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1392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1AD869-5E88-4428-A212-0CF02675909C}" type="slidenum">
              <a:rPr lang="fr-FR" altLang="fr-F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193"/>
            <a:ext cx="5438748" cy="4466755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6076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98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2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14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86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8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30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5113ED-9842-4FEF-9B3C-035AE51FF0C3}" type="slidenum">
              <a:rPr lang="en-US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411163"/>
            <a:ext cx="5810250" cy="4357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0" y="4881563"/>
            <a:ext cx="4986338" cy="4456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36243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764498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5F76-2764-46CB-82A2-91040094AAE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429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2E94-0D0C-42E0-BE7C-415269E24175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76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874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435" indent="-298629" defTabSz="99874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4517" indent="-238904" defTabSz="99874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72324" indent="-238904" defTabSz="99874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50130" indent="-238904" defTabSz="99874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7937" indent="-238904" defTabSz="9987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05743" indent="-238904" defTabSz="9987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83550" indent="-238904" defTabSz="9987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61356" indent="-238904" defTabSz="99874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6B614F-A96F-40C5-BB40-1CAFF99A0CA9}" type="slidenum">
              <a:rPr lang="fr-FR" altLang="fr-FR" sz="1400"/>
              <a:pPr eaLnBrk="1" hangingPunct="1"/>
              <a:t>3</a:t>
            </a:fld>
            <a:endParaRPr lang="fr-FR" altLang="fr-FR" sz="140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49689" y="9429751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832" tIns="49918" rIns="99832" bIns="49918" anchor="b"/>
          <a:lstStyle>
            <a:lvl1pPr defTabSz="9540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8450" defTabSz="9540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5388" indent="-239713" defTabSz="9540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73225" indent="-241300" defTabSz="9540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51063" indent="-239713" defTabSz="95408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8263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65463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63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79863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4166A02-A89C-45D2-82F3-1FCD8CFD69F8}" type="slidenum">
              <a:rPr lang="en-US" altLang="fr-FR" sz="1400">
                <a:ea typeface="MS PGothic" pitchFamily="34" charset="-128"/>
              </a:rPr>
              <a:pPr algn="r" eaLnBrk="1" hangingPunct="1"/>
              <a:t>3</a:t>
            </a:fld>
            <a:endParaRPr lang="en-US" altLang="fr-FR" sz="1400">
              <a:ea typeface="MS PGothic" pitchFamily="34" charset="-128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38776" cy="4465636"/>
          </a:xfrm>
          <a:noFill/>
        </p:spPr>
        <p:txBody>
          <a:bodyPr lIns="99832" tIns="49915" rIns="99832" bIns="49915"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3264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413" indent="-227013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613" indent="-227013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5813" indent="-227013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013" indent="-2270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213" indent="-2270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413" indent="-2270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4613" indent="-2270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F16BC1-4AD5-469D-98CD-962AF21018A9}" type="slidenum">
              <a:rPr lang="en-US" altLang="fr-F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fr-FR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89" tIns="44545" rIns="89089" bIns="44545"/>
          <a:lstStyle/>
          <a:p>
            <a:pPr eaLnBrk="1" hangingPunct="1"/>
            <a:endParaRPr lang="fr-FR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5613"/>
            <a:endParaRPr lang="ja-JP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80F842-E3D9-4412-8513-DF8BDE9987A5}" type="slidenum">
              <a:rPr lang="ja-JP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36" indent="-284881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589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011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66" indent="-22821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073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179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0286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1392" indent="-228212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1AD869-5E88-4428-A212-0CF02675909C}" type="slidenum">
              <a:rPr lang="fr-FR" altLang="fr-F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193"/>
            <a:ext cx="5438748" cy="4466755"/>
          </a:xfrm>
          <a:noFill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193"/>
            <a:ext cx="5438748" cy="446675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Francouzská jaderná kapacita: 63,2 GW z 58 jednotek v 19 elektrárnách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13DED-308B-4723-88A7-AAF493F41EA1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44404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s2_En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s2_En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s2_En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s2_En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s2_En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/Users/zexus/Desktop/ZEXUS%20DESIGN%20JOB/2011_031%5b122%5d%20&#19977;&#33777;&#37325;&#24037;%20&#12488;&#12540;&#12531;&amp;&#12510;&#12490;&#12540;&#35215;&#23450;_2011.05&#12316;/04application%20design/PPT_designelement_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nd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3" y="6286500"/>
            <a:ext cx="878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LOGO ATMEA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MHI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2"/>
          <p:cNvSpPr txBox="1"/>
          <p:nvPr/>
        </p:nvSpPr>
        <p:spPr>
          <a:xfrm>
            <a:off x="4356100" y="6424613"/>
            <a:ext cx="1276350" cy="244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altLang="fr-FR" sz="1000" dirty="0">
                <a:solidFill>
                  <a:srgbClr val="C00000"/>
                </a:solidFill>
                <a:latin typeface="Arial Black" pitchFamily="34" charset="0"/>
              </a:rPr>
              <a:t>CONFIDENTIAL</a:t>
            </a:r>
          </a:p>
        </p:txBody>
      </p:sp>
      <p:pic>
        <p:nvPicPr>
          <p:cNvPr id="8" name="Picture 24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2478088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4"/>
          <p:cNvSpPr txBox="1">
            <a:spLocks noChangeArrowheads="1"/>
          </p:cNvSpPr>
          <p:nvPr/>
        </p:nvSpPr>
        <p:spPr bwMode="auto">
          <a:xfrm>
            <a:off x="1538288" y="6324600"/>
            <a:ext cx="303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r-FR" sz="1200" b="1" dirty="0">
                <a:solidFill>
                  <a:schemeClr val="bg1"/>
                </a:solidFill>
              </a:rPr>
              <a:t>Consultation Meeting</a:t>
            </a:r>
          </a:p>
          <a:p>
            <a:pPr eaLnBrk="1" hangingPunct="1"/>
            <a:r>
              <a:rPr lang="en-US" altLang="fr-FR" sz="1200" b="1" dirty="0">
                <a:solidFill>
                  <a:schemeClr val="bg1"/>
                </a:solidFill>
              </a:rPr>
              <a:t>on </a:t>
            </a:r>
            <a:r>
              <a:rPr lang="en-US" altLang="fr-FR" sz="1100" b="1" dirty="0">
                <a:solidFill>
                  <a:schemeClr val="bg1"/>
                </a:solidFill>
              </a:rPr>
              <a:t>February 9-10, 2017</a:t>
            </a:r>
            <a:endParaRPr lang="en-US" altLang="fr-FR" sz="1100" dirty="0">
              <a:solidFill>
                <a:schemeClr val="bg1"/>
              </a:solidFill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8900"/>
            <a:ext cx="6238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814513"/>
            <a:ext cx="6624637" cy="1470025"/>
          </a:xfrm>
          <a:extLst/>
        </p:spPr>
        <p:txBody>
          <a:bodyPr/>
          <a:lstStyle>
            <a:lvl1pPr algn="ctr">
              <a:defRPr sz="3700" i="0">
                <a:solidFill>
                  <a:srgbClr val="C80404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4149725"/>
            <a:ext cx="6696075" cy="574675"/>
          </a:xfrm>
        </p:spPr>
        <p:txBody>
          <a:bodyPr/>
          <a:lstStyle>
            <a:lvl1pPr marL="0" indent="0" algn="ctr" eaLnBrk="0" hangingPunct="0">
              <a:spcBef>
                <a:spcPct val="0"/>
              </a:spcBef>
              <a:spcAft>
                <a:spcPct val="25000"/>
              </a:spcAft>
              <a:buFont typeface="ZapfDingbats" pitchFamily="82" charset="0"/>
              <a:buNone/>
              <a:defRPr sz="1600" b="1" i="1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pic>
        <p:nvPicPr>
          <p:cNvPr id="11" name="Picture 12" descr="bandea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6286500"/>
            <a:ext cx="8782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LOGO ATMEA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MHI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9"/>
          <p:cNvSpPr txBox="1"/>
          <p:nvPr userDrawn="1"/>
        </p:nvSpPr>
        <p:spPr>
          <a:xfrm>
            <a:off x="1547812" y="6381750"/>
            <a:ext cx="518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ClrTx/>
              <a:buFontTx/>
              <a:buNone/>
            </a:pPr>
            <a:r>
              <a:rPr lang="cs-CZ" altLang="fr-FR" sz="1200" b="1" i="1" dirty="0" smtClean="0">
                <a:solidFill>
                  <a:schemeClr val="bg1"/>
                </a:solidFill>
              </a:rPr>
              <a:t>Výstavba pátého bloku</a:t>
            </a:r>
            <a:r>
              <a:rPr lang="cs-CZ" altLang="fr-FR" sz="1200" b="1" i="1" baseline="0" dirty="0" smtClean="0">
                <a:solidFill>
                  <a:schemeClr val="bg1"/>
                </a:solidFill>
              </a:rPr>
              <a:t> jaderné elektrárny Dukovany ve spolupráci se společností ATMEA, 12. prosince 2017</a:t>
            </a:r>
            <a:endParaRPr lang="en-GB" altLang="fr-FR" sz="1200" b="1" i="1" dirty="0">
              <a:solidFill>
                <a:schemeClr val="bg1"/>
              </a:solidFill>
            </a:endParaRPr>
          </a:p>
        </p:txBody>
      </p:sp>
      <p:sp>
        <p:nvSpPr>
          <p:cNvPr id="17" name="フッター プレースホルダー 3"/>
          <p:cNvSpPr txBox="1">
            <a:spLocks noGrp="1"/>
          </p:cNvSpPr>
          <p:nvPr userDrawn="1"/>
        </p:nvSpPr>
        <p:spPr bwMode="auto">
          <a:xfrm>
            <a:off x="2523628" y="5805488"/>
            <a:ext cx="579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7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ja-JP" sz="800" dirty="0">
                <a:solidFill>
                  <a:schemeClr val="tx2"/>
                </a:solidFill>
                <a:ea typeface="MS PGothic" pitchFamily="34" charset="-128"/>
              </a:rPr>
              <a:t>All Rights Reserved by ATMEA, AREVA and MITSUBISHI HEAVY INDUSTRIES, LTD.  	</a:t>
            </a:r>
            <a:endParaRPr kumimoji="1" lang="ja-JP" altLang="en-US" sz="800" dirty="0">
              <a:solidFill>
                <a:schemeClr val="tx2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81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designelement_En.jpg" descr="/Users/zexus/Desktop/ZEXUS DESIGN JOB/2011_031[122] 三菱重工 トーン&amp;マナー規定_2011.05〜/04application design/PPT_designelement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4"/>
          <p:cNvSpPr>
            <a:spLocks/>
          </p:cNvSpPr>
          <p:nvPr userDrawn="1"/>
        </p:nvSpPr>
        <p:spPr bwMode="auto">
          <a:xfrm>
            <a:off x="611188" y="6303963"/>
            <a:ext cx="6083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en-US" altLang="ja-JP" sz="1000" dirty="0" smtClean="0">
                <a:solidFill>
                  <a:prstClr val="white"/>
                </a:solidFill>
                <a:latin typeface="Helvetica Neue LT Pro 55 Roman"/>
                <a:cs typeface="+mn-cs"/>
              </a:rPr>
              <a:t>© 2014MITSUBISHI HEAVY INDUSTRIES, LTD.  All Rights Reserved.</a:t>
            </a:r>
            <a:endParaRPr lang="ja-JP" altLang="en-US" sz="1000" dirty="0" smtClean="0">
              <a:solidFill>
                <a:prstClr val="white"/>
              </a:solidFill>
              <a:latin typeface="Helvetica Neue LT Pro 55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59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designelement_En.jpg" descr="/Users/zexus/Desktop/ZEXUS DESIGN JOB/2011_031[122] 三菱重工 トーン&amp;マナー規定_2011.05〜/04application design/PPT_designelement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4"/>
          <p:cNvSpPr>
            <a:spLocks/>
          </p:cNvSpPr>
          <p:nvPr userDrawn="1"/>
        </p:nvSpPr>
        <p:spPr bwMode="auto">
          <a:xfrm>
            <a:off x="611188" y="6232525"/>
            <a:ext cx="6083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en-US" altLang="ja-JP" sz="1000" dirty="0" smtClean="0">
                <a:solidFill>
                  <a:prstClr val="white"/>
                </a:solidFill>
                <a:latin typeface="Helvetica Neue LT Pro 55 Roman"/>
                <a:cs typeface="+mn-cs"/>
              </a:rPr>
              <a:t>© 2014MITSUBISHI HEAVY INDUSTRIES, LTD.  All Rights Reserved.</a:t>
            </a:r>
            <a:endParaRPr lang="ja-JP" altLang="en-US" sz="1000" dirty="0" smtClean="0">
              <a:solidFill>
                <a:prstClr val="white"/>
              </a:solidFill>
              <a:latin typeface="Helvetica Neue LT Pro 55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0109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designelement_En.jpg" descr="/Users/zexus/Desktop/ZEXUS DESIGN JOB/2011_031[122] 三菱重工 トーン&amp;マナー規定_2011.05〜/04application design/PPT_designelement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4"/>
          <p:cNvSpPr>
            <a:spLocks/>
          </p:cNvSpPr>
          <p:nvPr userDrawn="1"/>
        </p:nvSpPr>
        <p:spPr bwMode="auto">
          <a:xfrm>
            <a:off x="539750" y="6232525"/>
            <a:ext cx="6083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en-US" altLang="ja-JP" sz="1000" dirty="0" smtClean="0">
                <a:solidFill>
                  <a:prstClr val="white"/>
                </a:solidFill>
                <a:latin typeface="Helvetica Neue LT Pro 55 Roman"/>
                <a:cs typeface="+mn-cs"/>
              </a:rPr>
              <a:t>© 2014MITSUBISHI HEAVY INDUSTRIES, LTD.  All Rights Reserved.</a:t>
            </a:r>
            <a:endParaRPr lang="ja-JP" altLang="en-US" sz="1000" dirty="0" smtClean="0">
              <a:solidFill>
                <a:prstClr val="white"/>
              </a:solidFill>
              <a:latin typeface="Helvetica Neue LT Pro 55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2003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designelement_En.jpg" descr="/Users/zexus/Desktop/ZEXUS DESIGN JOB/2011_031[122] 三菱重工 トーン&amp;マナー規定_2011.05〜/04application design/PPT_designelement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4"/>
          <p:cNvSpPr>
            <a:spLocks/>
          </p:cNvSpPr>
          <p:nvPr userDrawn="1"/>
        </p:nvSpPr>
        <p:spPr bwMode="auto">
          <a:xfrm>
            <a:off x="468313" y="6232525"/>
            <a:ext cx="6083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en-US" altLang="ja-JP" sz="1000" dirty="0" smtClean="0">
                <a:solidFill>
                  <a:prstClr val="white"/>
                </a:solidFill>
                <a:latin typeface="Helvetica Neue LT Pro 55 Roman"/>
                <a:cs typeface="+mn-cs"/>
              </a:rPr>
              <a:t>© 2014MITSUBISHI HEAVY INDUSTRIES, LTD.  All Rights Reserved.</a:t>
            </a:r>
            <a:endParaRPr lang="ja-JP" altLang="en-US" sz="1000" dirty="0" smtClean="0">
              <a:solidFill>
                <a:prstClr val="white"/>
              </a:solidFill>
              <a:latin typeface="Helvetica Neue LT Pro 55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56361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designelement_En.jpg" descr="/Users/zexus/Desktop/ZEXUS DESIGN JOB/2011_031[122] 三菱重工 トーン&amp;マナー規定_2011.05〜/04application design/PPT_designelement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4"/>
          <p:cNvSpPr>
            <a:spLocks/>
          </p:cNvSpPr>
          <p:nvPr userDrawn="1"/>
        </p:nvSpPr>
        <p:spPr bwMode="auto">
          <a:xfrm>
            <a:off x="539750" y="6303963"/>
            <a:ext cx="6083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en-US" altLang="ja-JP" sz="1000" dirty="0" smtClean="0">
                <a:solidFill>
                  <a:prstClr val="white"/>
                </a:solidFill>
                <a:latin typeface="Helvetica Neue LT Pro 55 Roman"/>
                <a:cs typeface="+mn-cs"/>
              </a:rPr>
              <a:t>© 2014MITSUBISHI HEAVY INDUSTRIES, LTD.  All Rights Reserved.</a:t>
            </a:r>
            <a:endParaRPr lang="ja-JP" altLang="en-US" sz="1000" dirty="0" smtClean="0">
              <a:solidFill>
                <a:prstClr val="white"/>
              </a:solidFill>
              <a:latin typeface="Helvetica Neue LT Pro 55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66278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347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_designelement_s2_En.jpg" descr="/Users/zexus/Desktop/ZEXUS DESIGN JOB/2011_031[122] 三菱重工 トーン&amp;マナー規定_2011.05〜/04application design/PPT_designelement_s2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6"/>
          <p:cNvSpPr>
            <a:spLocks noChangeShapeType="1"/>
          </p:cNvSpPr>
          <p:nvPr userDrawn="1"/>
        </p:nvSpPr>
        <p:spPr bwMode="auto">
          <a:xfrm>
            <a:off x="774700" y="-1698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Line 57"/>
          <p:cNvSpPr>
            <a:spLocks noChangeShapeType="1"/>
          </p:cNvSpPr>
          <p:nvPr userDrawn="1"/>
        </p:nvSpPr>
        <p:spPr bwMode="auto">
          <a:xfrm>
            <a:off x="774700" y="6915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Line 58"/>
          <p:cNvSpPr>
            <a:spLocks noChangeShapeType="1"/>
          </p:cNvSpPr>
          <p:nvPr userDrawn="1"/>
        </p:nvSpPr>
        <p:spPr bwMode="auto">
          <a:xfrm>
            <a:off x="8362950" y="-182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Line 59"/>
          <p:cNvSpPr>
            <a:spLocks noChangeShapeType="1"/>
          </p:cNvSpPr>
          <p:nvPr userDrawn="1"/>
        </p:nvSpPr>
        <p:spPr bwMode="auto">
          <a:xfrm>
            <a:off x="8362950" y="68881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Line 60"/>
          <p:cNvSpPr>
            <a:spLocks noChangeShapeType="1"/>
          </p:cNvSpPr>
          <p:nvPr userDrawn="1"/>
        </p:nvSpPr>
        <p:spPr bwMode="auto">
          <a:xfrm rot="5400000">
            <a:off x="-95250" y="817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Line 61"/>
          <p:cNvSpPr>
            <a:spLocks noChangeShapeType="1"/>
          </p:cNvSpPr>
          <p:nvPr userDrawn="1"/>
        </p:nvSpPr>
        <p:spPr bwMode="auto">
          <a:xfrm rot="5400000">
            <a:off x="9236075" y="819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Line 62"/>
          <p:cNvSpPr>
            <a:spLocks noChangeShapeType="1"/>
          </p:cNvSpPr>
          <p:nvPr userDrawn="1"/>
        </p:nvSpPr>
        <p:spPr bwMode="auto">
          <a:xfrm>
            <a:off x="4564063" y="-1666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 userDrawn="1"/>
        </p:nvSpPr>
        <p:spPr bwMode="auto">
          <a:xfrm>
            <a:off x="4564063" y="690403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 userDrawn="1"/>
        </p:nvSpPr>
        <p:spPr bwMode="auto">
          <a:xfrm rot="5400000">
            <a:off x="-107950" y="3362325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Line 65"/>
          <p:cNvSpPr>
            <a:spLocks noChangeShapeType="1"/>
          </p:cNvSpPr>
          <p:nvPr userDrawn="1"/>
        </p:nvSpPr>
        <p:spPr bwMode="auto">
          <a:xfrm rot="5400000">
            <a:off x="9223375" y="336391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Line 66"/>
          <p:cNvSpPr>
            <a:spLocks noChangeShapeType="1"/>
          </p:cNvSpPr>
          <p:nvPr userDrawn="1"/>
        </p:nvSpPr>
        <p:spPr bwMode="auto">
          <a:xfrm rot="5400000">
            <a:off x="-93663" y="63627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Line 67"/>
          <p:cNvSpPr>
            <a:spLocks noChangeShapeType="1"/>
          </p:cNvSpPr>
          <p:nvPr userDrawn="1"/>
        </p:nvSpPr>
        <p:spPr bwMode="auto">
          <a:xfrm rot="5400000">
            <a:off x="9237663" y="63642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Line 68"/>
          <p:cNvSpPr>
            <a:spLocks noChangeShapeType="1"/>
          </p:cNvSpPr>
          <p:nvPr userDrawn="1"/>
        </p:nvSpPr>
        <p:spPr bwMode="auto">
          <a:xfrm rot="5400000">
            <a:off x="-93663" y="5334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Line 69"/>
          <p:cNvSpPr>
            <a:spLocks noChangeShapeType="1"/>
          </p:cNvSpPr>
          <p:nvPr userDrawn="1"/>
        </p:nvSpPr>
        <p:spPr bwMode="auto">
          <a:xfrm rot="5400000">
            <a:off x="9237663" y="5349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Rectangle 2"/>
          <p:cNvSpPr>
            <a:spLocks noGrp="1"/>
          </p:cNvSpPr>
          <p:nvPr>
            <p:ph type="title" idx="4294967295"/>
          </p:nvPr>
        </p:nvSpPr>
        <p:spPr>
          <a:xfrm>
            <a:off x="779463" y="33338"/>
            <a:ext cx="6743700" cy="508000"/>
          </a:xfrm>
        </p:spPr>
        <p:txBody>
          <a:bodyPr/>
          <a:lstStyle/>
          <a:p>
            <a:endParaRPr lang="ja-JP" altLang="en-US" smtClean="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674100" y="6570663"/>
            <a:ext cx="463550" cy="365125"/>
          </a:xfrm>
        </p:spPr>
        <p:txBody>
          <a:bodyPr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3E7F4FF-F844-48BF-9DFB-CC1676E8DC40}" type="slidenum">
              <a:rPr lang="ja-JP" altLang="en-US"/>
              <a:pPr>
                <a:defRPr/>
              </a:pPr>
              <a:t>‹#›</a:t>
            </a:fld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 2016 MITSUBISHI HEAVY INDUSTRIES, LTD. 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596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_designelement_s2_En.jpg" descr="/Users/zexus/Desktop/ZEXUS DESIGN JOB/2011_031[122] 三菱重工 トーン&amp;マナー規定_2011.05〜/04application design/PPT_designelement_s2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6"/>
          <p:cNvSpPr>
            <a:spLocks noChangeShapeType="1"/>
          </p:cNvSpPr>
          <p:nvPr userDrawn="1"/>
        </p:nvSpPr>
        <p:spPr bwMode="auto">
          <a:xfrm>
            <a:off x="774700" y="-1698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Line 57"/>
          <p:cNvSpPr>
            <a:spLocks noChangeShapeType="1"/>
          </p:cNvSpPr>
          <p:nvPr userDrawn="1"/>
        </p:nvSpPr>
        <p:spPr bwMode="auto">
          <a:xfrm>
            <a:off x="774700" y="6915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Line 58"/>
          <p:cNvSpPr>
            <a:spLocks noChangeShapeType="1"/>
          </p:cNvSpPr>
          <p:nvPr userDrawn="1"/>
        </p:nvSpPr>
        <p:spPr bwMode="auto">
          <a:xfrm>
            <a:off x="8362950" y="-182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Line 59"/>
          <p:cNvSpPr>
            <a:spLocks noChangeShapeType="1"/>
          </p:cNvSpPr>
          <p:nvPr userDrawn="1"/>
        </p:nvSpPr>
        <p:spPr bwMode="auto">
          <a:xfrm>
            <a:off x="8362950" y="68881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Line 60"/>
          <p:cNvSpPr>
            <a:spLocks noChangeShapeType="1"/>
          </p:cNvSpPr>
          <p:nvPr userDrawn="1"/>
        </p:nvSpPr>
        <p:spPr bwMode="auto">
          <a:xfrm rot="5400000">
            <a:off x="-95250" y="817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Line 61"/>
          <p:cNvSpPr>
            <a:spLocks noChangeShapeType="1"/>
          </p:cNvSpPr>
          <p:nvPr userDrawn="1"/>
        </p:nvSpPr>
        <p:spPr bwMode="auto">
          <a:xfrm rot="5400000">
            <a:off x="9236075" y="819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Line 62"/>
          <p:cNvSpPr>
            <a:spLocks noChangeShapeType="1"/>
          </p:cNvSpPr>
          <p:nvPr userDrawn="1"/>
        </p:nvSpPr>
        <p:spPr bwMode="auto">
          <a:xfrm>
            <a:off x="4564063" y="-1666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 userDrawn="1"/>
        </p:nvSpPr>
        <p:spPr bwMode="auto">
          <a:xfrm>
            <a:off x="4564063" y="690403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 userDrawn="1"/>
        </p:nvSpPr>
        <p:spPr bwMode="auto">
          <a:xfrm rot="5400000">
            <a:off x="-107950" y="3362325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Line 65"/>
          <p:cNvSpPr>
            <a:spLocks noChangeShapeType="1"/>
          </p:cNvSpPr>
          <p:nvPr userDrawn="1"/>
        </p:nvSpPr>
        <p:spPr bwMode="auto">
          <a:xfrm rot="5400000">
            <a:off x="9223375" y="336391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Line 66"/>
          <p:cNvSpPr>
            <a:spLocks noChangeShapeType="1"/>
          </p:cNvSpPr>
          <p:nvPr userDrawn="1"/>
        </p:nvSpPr>
        <p:spPr bwMode="auto">
          <a:xfrm rot="5400000">
            <a:off x="-93663" y="63627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Line 67"/>
          <p:cNvSpPr>
            <a:spLocks noChangeShapeType="1"/>
          </p:cNvSpPr>
          <p:nvPr userDrawn="1"/>
        </p:nvSpPr>
        <p:spPr bwMode="auto">
          <a:xfrm rot="5400000">
            <a:off x="9237663" y="63642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Line 68"/>
          <p:cNvSpPr>
            <a:spLocks noChangeShapeType="1"/>
          </p:cNvSpPr>
          <p:nvPr userDrawn="1"/>
        </p:nvSpPr>
        <p:spPr bwMode="auto">
          <a:xfrm rot="5400000">
            <a:off x="-93663" y="5334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Line 69"/>
          <p:cNvSpPr>
            <a:spLocks noChangeShapeType="1"/>
          </p:cNvSpPr>
          <p:nvPr userDrawn="1"/>
        </p:nvSpPr>
        <p:spPr bwMode="auto">
          <a:xfrm rot="5400000">
            <a:off x="9237663" y="5349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Rectangle 2"/>
          <p:cNvSpPr>
            <a:spLocks noGrp="1"/>
          </p:cNvSpPr>
          <p:nvPr>
            <p:ph type="title" idx="4294967295"/>
          </p:nvPr>
        </p:nvSpPr>
        <p:spPr>
          <a:xfrm>
            <a:off x="779463" y="33338"/>
            <a:ext cx="6743700" cy="508000"/>
          </a:xfrm>
        </p:spPr>
        <p:txBody>
          <a:bodyPr/>
          <a:lstStyle/>
          <a:p>
            <a:endParaRPr lang="ja-JP" altLang="en-US" smtClean="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674100" y="6570663"/>
            <a:ext cx="463550" cy="365125"/>
          </a:xfrm>
        </p:spPr>
        <p:txBody>
          <a:bodyPr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3E7F4FF-F844-48BF-9DFB-CC1676E8DC40}" type="slidenum">
              <a:rPr lang="ja-JP" altLang="en-US"/>
              <a:pPr>
                <a:defRPr/>
              </a:pPr>
              <a:t>‹#›</a:t>
            </a:fld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 2016 MITSUBISHI HEAVY INDUSTRIES, LTD. 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12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A675-CF19-445D-8E68-F7FC081F19E0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97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_designelement_s2_En.jpg" descr="/Users/zexus/Desktop/ZEXUS DESIGN JOB/2011_031[122] 三菱重工 トーン&amp;マナー規定_2011.05〜/04application design/PPT_designelement_s2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>
            <a:cxnSpLocks noChangeShapeType="1"/>
          </p:cNvCxnSpPr>
          <p:nvPr userDrawn="1"/>
        </p:nvCxn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556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Line 56"/>
          <p:cNvSpPr>
            <a:spLocks noChangeShapeType="1"/>
          </p:cNvSpPr>
          <p:nvPr userDrawn="1"/>
        </p:nvSpPr>
        <p:spPr bwMode="auto">
          <a:xfrm>
            <a:off x="774700" y="-1698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774700" y="6915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8362950" y="-182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Line 59"/>
          <p:cNvSpPr>
            <a:spLocks noChangeShapeType="1"/>
          </p:cNvSpPr>
          <p:nvPr userDrawn="1"/>
        </p:nvSpPr>
        <p:spPr bwMode="auto">
          <a:xfrm>
            <a:off x="8362950" y="68881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Line 60"/>
          <p:cNvSpPr>
            <a:spLocks noChangeShapeType="1"/>
          </p:cNvSpPr>
          <p:nvPr userDrawn="1"/>
        </p:nvSpPr>
        <p:spPr bwMode="auto">
          <a:xfrm rot="5400000">
            <a:off x="-95250" y="817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Line 61"/>
          <p:cNvSpPr>
            <a:spLocks noChangeShapeType="1"/>
          </p:cNvSpPr>
          <p:nvPr userDrawn="1"/>
        </p:nvSpPr>
        <p:spPr bwMode="auto">
          <a:xfrm rot="5400000">
            <a:off x="9236075" y="819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Line 62"/>
          <p:cNvSpPr>
            <a:spLocks noChangeShapeType="1"/>
          </p:cNvSpPr>
          <p:nvPr userDrawn="1"/>
        </p:nvSpPr>
        <p:spPr bwMode="auto">
          <a:xfrm>
            <a:off x="4564063" y="-1666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Line 63"/>
          <p:cNvSpPr>
            <a:spLocks noChangeShapeType="1"/>
          </p:cNvSpPr>
          <p:nvPr userDrawn="1"/>
        </p:nvSpPr>
        <p:spPr bwMode="auto">
          <a:xfrm>
            <a:off x="4564063" y="690403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Line 64"/>
          <p:cNvSpPr>
            <a:spLocks noChangeShapeType="1"/>
          </p:cNvSpPr>
          <p:nvPr userDrawn="1"/>
        </p:nvSpPr>
        <p:spPr bwMode="auto">
          <a:xfrm rot="5400000">
            <a:off x="-107950" y="3362325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Line 65"/>
          <p:cNvSpPr>
            <a:spLocks noChangeShapeType="1"/>
          </p:cNvSpPr>
          <p:nvPr userDrawn="1"/>
        </p:nvSpPr>
        <p:spPr bwMode="auto">
          <a:xfrm rot="5400000">
            <a:off x="9223375" y="336391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Line 66"/>
          <p:cNvSpPr>
            <a:spLocks noChangeShapeType="1"/>
          </p:cNvSpPr>
          <p:nvPr userDrawn="1"/>
        </p:nvSpPr>
        <p:spPr bwMode="auto">
          <a:xfrm rot="5400000">
            <a:off x="-93663" y="63627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Line 67"/>
          <p:cNvSpPr>
            <a:spLocks noChangeShapeType="1"/>
          </p:cNvSpPr>
          <p:nvPr userDrawn="1"/>
        </p:nvSpPr>
        <p:spPr bwMode="auto">
          <a:xfrm rot="5400000">
            <a:off x="9237663" y="63642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Line 68"/>
          <p:cNvSpPr>
            <a:spLocks noChangeShapeType="1"/>
          </p:cNvSpPr>
          <p:nvPr userDrawn="1"/>
        </p:nvSpPr>
        <p:spPr bwMode="auto">
          <a:xfrm rot="5400000">
            <a:off x="-93663" y="5334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Line 69"/>
          <p:cNvSpPr>
            <a:spLocks noChangeShapeType="1"/>
          </p:cNvSpPr>
          <p:nvPr userDrawn="1"/>
        </p:nvSpPr>
        <p:spPr bwMode="auto">
          <a:xfrm rot="5400000">
            <a:off x="9237663" y="5349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8496" y="980728"/>
            <a:ext cx="8029504" cy="4906316"/>
          </a:xfrm>
        </p:spPr>
        <p:txBody>
          <a:bodyPr/>
          <a:lstStyle>
            <a:lvl1pPr marL="0" indent="0">
              <a:buFontTx/>
              <a:buNone/>
              <a:defRPr sz="1600">
                <a:latin typeface="Helvetica Neue LT Pro 55 Roman"/>
                <a:ea typeface="A-OTF 新ゴ Pro R"/>
              </a:defRPr>
            </a:lvl1pPr>
            <a:lvl2pPr marL="457200" indent="0">
              <a:buFontTx/>
              <a:buNone/>
              <a:defRPr sz="1200">
                <a:latin typeface="Helvetica Neue LT Pro 55 Roman"/>
                <a:ea typeface="A-OTF 新ゴ Pro R"/>
              </a:defRPr>
            </a:lvl2pPr>
            <a:lvl3pPr>
              <a:defRPr sz="1200">
                <a:latin typeface="Helvetica Neue LT Pro 55 Roman"/>
                <a:ea typeface="A-OTF 新ゴ Pro R"/>
              </a:defRPr>
            </a:lvl3pPr>
            <a:lvl4pPr>
              <a:defRPr sz="1200">
                <a:latin typeface="Helvetica Neue LT Pro 55 Roman"/>
                <a:ea typeface="A-OTF 新ゴ Pro R"/>
              </a:defRPr>
            </a:lvl4pPr>
            <a:lvl5pPr>
              <a:defRPr>
                <a:latin typeface="Helvetica Neue LT Pro 55 Roman"/>
                <a:ea typeface="A-OTF 新ゴ Pro R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1" name="Rectangle 2"/>
          <p:cNvSpPr>
            <a:spLocks noGrp="1"/>
          </p:cNvSpPr>
          <p:nvPr>
            <p:ph type="title" idx="4294967295"/>
          </p:nvPr>
        </p:nvSpPr>
        <p:spPr>
          <a:xfrm>
            <a:off x="779463" y="33338"/>
            <a:ext cx="6743700" cy="508000"/>
          </a:xfrm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/>
                </a:solidFill>
              </a:rPr>
              <a:t>© 2016 MITSUBISHI HEAVY INDUSTRIES, LTD.  All Rights Reserved.</a:t>
            </a: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2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8374063" y="6448425"/>
            <a:ext cx="463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BDB0313-BFEE-451E-B244-785D8CA59A8F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19879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487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_designelement_s2_En.jpg" descr="/Users/zexus/Desktop/ZEXUS DESIGN JOB/2011_031[122] 三菱重工 トーン&amp;マナー規定_2011.05〜/04application design/PPT_designelement_s2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>
            <a:cxnSpLocks noChangeShapeType="1"/>
          </p:cNvCxnSpPr>
          <p:nvPr userDrawn="1"/>
        </p:nvCxn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556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Line 56"/>
          <p:cNvSpPr>
            <a:spLocks noChangeShapeType="1"/>
          </p:cNvSpPr>
          <p:nvPr userDrawn="1"/>
        </p:nvSpPr>
        <p:spPr bwMode="auto">
          <a:xfrm>
            <a:off x="774700" y="-1698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774700" y="6915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8362950" y="-182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Line 59"/>
          <p:cNvSpPr>
            <a:spLocks noChangeShapeType="1"/>
          </p:cNvSpPr>
          <p:nvPr userDrawn="1"/>
        </p:nvSpPr>
        <p:spPr bwMode="auto">
          <a:xfrm>
            <a:off x="8362950" y="68881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Line 60"/>
          <p:cNvSpPr>
            <a:spLocks noChangeShapeType="1"/>
          </p:cNvSpPr>
          <p:nvPr userDrawn="1"/>
        </p:nvSpPr>
        <p:spPr bwMode="auto">
          <a:xfrm rot="5400000">
            <a:off x="-95250" y="817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Line 61"/>
          <p:cNvSpPr>
            <a:spLocks noChangeShapeType="1"/>
          </p:cNvSpPr>
          <p:nvPr userDrawn="1"/>
        </p:nvSpPr>
        <p:spPr bwMode="auto">
          <a:xfrm rot="5400000">
            <a:off x="9236075" y="819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Line 62"/>
          <p:cNvSpPr>
            <a:spLocks noChangeShapeType="1"/>
          </p:cNvSpPr>
          <p:nvPr userDrawn="1"/>
        </p:nvSpPr>
        <p:spPr bwMode="auto">
          <a:xfrm>
            <a:off x="4564063" y="-1666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Line 63"/>
          <p:cNvSpPr>
            <a:spLocks noChangeShapeType="1"/>
          </p:cNvSpPr>
          <p:nvPr userDrawn="1"/>
        </p:nvSpPr>
        <p:spPr bwMode="auto">
          <a:xfrm>
            <a:off x="4564063" y="690403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Line 64"/>
          <p:cNvSpPr>
            <a:spLocks noChangeShapeType="1"/>
          </p:cNvSpPr>
          <p:nvPr userDrawn="1"/>
        </p:nvSpPr>
        <p:spPr bwMode="auto">
          <a:xfrm rot="5400000">
            <a:off x="-107950" y="3362325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Line 65"/>
          <p:cNvSpPr>
            <a:spLocks noChangeShapeType="1"/>
          </p:cNvSpPr>
          <p:nvPr userDrawn="1"/>
        </p:nvSpPr>
        <p:spPr bwMode="auto">
          <a:xfrm rot="5400000">
            <a:off x="9223375" y="336391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Line 66"/>
          <p:cNvSpPr>
            <a:spLocks noChangeShapeType="1"/>
          </p:cNvSpPr>
          <p:nvPr userDrawn="1"/>
        </p:nvSpPr>
        <p:spPr bwMode="auto">
          <a:xfrm rot="5400000">
            <a:off x="-93663" y="63627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Line 67"/>
          <p:cNvSpPr>
            <a:spLocks noChangeShapeType="1"/>
          </p:cNvSpPr>
          <p:nvPr userDrawn="1"/>
        </p:nvSpPr>
        <p:spPr bwMode="auto">
          <a:xfrm rot="5400000">
            <a:off x="9237663" y="63642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Line 68"/>
          <p:cNvSpPr>
            <a:spLocks noChangeShapeType="1"/>
          </p:cNvSpPr>
          <p:nvPr userDrawn="1"/>
        </p:nvSpPr>
        <p:spPr bwMode="auto">
          <a:xfrm rot="5400000">
            <a:off x="-93663" y="5334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Line 69"/>
          <p:cNvSpPr>
            <a:spLocks noChangeShapeType="1"/>
          </p:cNvSpPr>
          <p:nvPr userDrawn="1"/>
        </p:nvSpPr>
        <p:spPr bwMode="auto">
          <a:xfrm rot="5400000">
            <a:off x="9237663" y="5349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8496" y="980728"/>
            <a:ext cx="8029504" cy="4906316"/>
          </a:xfrm>
        </p:spPr>
        <p:txBody>
          <a:bodyPr/>
          <a:lstStyle>
            <a:lvl1pPr marL="0" indent="0">
              <a:buFontTx/>
              <a:buNone/>
              <a:defRPr sz="1600">
                <a:latin typeface="Helvetica Neue LT Pro 55 Roman"/>
                <a:ea typeface="A-OTF 新ゴ Pro R"/>
              </a:defRPr>
            </a:lvl1pPr>
            <a:lvl2pPr marL="457200" indent="0">
              <a:buFontTx/>
              <a:buNone/>
              <a:defRPr sz="1200">
                <a:latin typeface="Helvetica Neue LT Pro 55 Roman"/>
                <a:ea typeface="A-OTF 新ゴ Pro R"/>
              </a:defRPr>
            </a:lvl2pPr>
            <a:lvl3pPr>
              <a:defRPr sz="1200">
                <a:latin typeface="Helvetica Neue LT Pro 55 Roman"/>
                <a:ea typeface="A-OTF 新ゴ Pro R"/>
              </a:defRPr>
            </a:lvl3pPr>
            <a:lvl4pPr>
              <a:defRPr sz="1200">
                <a:latin typeface="Helvetica Neue LT Pro 55 Roman"/>
                <a:ea typeface="A-OTF 新ゴ Pro R"/>
              </a:defRPr>
            </a:lvl4pPr>
            <a:lvl5pPr>
              <a:defRPr>
                <a:latin typeface="Helvetica Neue LT Pro 55 Roman"/>
                <a:ea typeface="A-OTF 新ゴ Pro R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1" name="Rectangle 2"/>
          <p:cNvSpPr>
            <a:spLocks noGrp="1"/>
          </p:cNvSpPr>
          <p:nvPr>
            <p:ph type="title" idx="4294967295"/>
          </p:nvPr>
        </p:nvSpPr>
        <p:spPr>
          <a:xfrm>
            <a:off x="779463" y="33338"/>
            <a:ext cx="6743700" cy="508000"/>
          </a:xfrm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20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/>
                </a:solidFill>
              </a:rPr>
              <a:t>© 2016 MITSUBISHI HEAVY INDUSTRIES, LTD.  All Rights Reserved.</a:t>
            </a: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2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8374063" y="6448425"/>
            <a:ext cx="463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BDB0313-BFEE-451E-B244-785D8CA59A8F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62363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45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0"/>
            <a:ext cx="2578100" cy="1498600"/>
            <a:chOff x="0" y="0"/>
            <a:chExt cx="1624" cy="944"/>
          </a:xfrm>
        </p:grpSpPr>
        <p:sp>
          <p:nvSpPr>
            <p:cNvPr id="6" name="Rectangle 22"/>
            <p:cNvSpPr>
              <a:spLocks noChangeArrowheads="1"/>
            </p:cNvSpPr>
            <p:nvPr userDrawn="1"/>
          </p:nvSpPr>
          <p:spPr bwMode="auto">
            <a:xfrm>
              <a:off x="0" y="0"/>
              <a:ext cx="1212" cy="754"/>
            </a:xfrm>
            <a:prstGeom prst="rect">
              <a:avLst/>
            </a:prstGeom>
            <a:solidFill>
              <a:srgbClr val="009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fr-FR">
                <a:solidFill>
                  <a:srgbClr val="FFFFFF"/>
                </a:solidFill>
              </a:endParaRPr>
            </a:p>
          </p:txBody>
        </p:sp>
        <p:sp>
          <p:nvSpPr>
            <p:cNvPr id="7" name="Ellipse 16"/>
            <p:cNvSpPr/>
            <p:nvPr userDrawn="1"/>
          </p:nvSpPr>
          <p:spPr>
            <a:xfrm rot="20239081">
              <a:off x="171" y="114"/>
              <a:ext cx="1453" cy="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fr-FR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12" descr="band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3" y="6286500"/>
            <a:ext cx="878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LOGO ATMEA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MHI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660232" y="6309320"/>
            <a:ext cx="576462" cy="3079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4F9B481-93CE-429C-B841-E252AF7087DE}" type="slidenum">
              <a:rPr lang="fr-FR" altLang="fr-FR" sz="12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fr-FR" altLang="fr-F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8900"/>
            <a:ext cx="6238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0" y="257175"/>
            <a:ext cx="5757863" cy="9001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76263" y="1619250"/>
            <a:ext cx="3844925" cy="4318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3588" y="1619250"/>
            <a:ext cx="3846512" cy="4318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6" name="ZoneTexte 9"/>
          <p:cNvSpPr txBox="1"/>
          <p:nvPr userDrawn="1"/>
        </p:nvSpPr>
        <p:spPr>
          <a:xfrm>
            <a:off x="1547812" y="6381750"/>
            <a:ext cx="518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ClrTx/>
              <a:buFontTx/>
              <a:buNone/>
            </a:pPr>
            <a:r>
              <a:rPr lang="cs-CZ" altLang="fr-FR" sz="1200" b="1" i="1" dirty="0" smtClean="0">
                <a:solidFill>
                  <a:schemeClr val="bg1"/>
                </a:solidFill>
              </a:rPr>
              <a:t>Výstavba pátého bloku jaderné elektrárny Dukovany ve spolupráci se společností ATMEA, 12. prosince 2017</a:t>
            </a:r>
            <a:endParaRPr lang="en-GB" altLang="fr-FR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60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4675" y="257175"/>
            <a:ext cx="7845425" cy="56800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713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read/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5459" y="136959"/>
            <a:ext cx="6390090" cy="349961"/>
          </a:xfrm>
          <a:prstGeom prst="rect">
            <a:avLst/>
          </a:prstGeom>
        </p:spPr>
        <p:txBody>
          <a:bodyPr/>
          <a:lstStyle>
            <a:lvl1pPr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 smtClean="0"/>
              <a:t>Page Title Arial 22pt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555625" y="797128"/>
            <a:ext cx="6389688" cy="652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Arial 20pt</a:t>
            </a:r>
            <a:endParaRPr kumimoji="1" lang="ja-JP" altLang="en-US" dirty="0" smtClean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558588" y="1525209"/>
            <a:ext cx="8081963" cy="838164"/>
          </a:xfrm>
          <a:prstGeom prst="rect">
            <a:avLst/>
          </a:prstGeom>
        </p:spPr>
        <p:txBody>
          <a:bodyPr numCol="2" spcCol="540000"/>
          <a:lstStyle>
            <a:lvl1pPr marL="0" indent="0">
              <a:lnSpc>
                <a:spcPct val="12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Arial 10pt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558588" y="5434206"/>
            <a:ext cx="8081963" cy="838164"/>
          </a:xfrm>
          <a:prstGeom prst="rect">
            <a:avLst/>
          </a:prstGeom>
        </p:spPr>
        <p:txBody>
          <a:bodyPr numCol="2" spcCol="540000"/>
          <a:lstStyle>
            <a:lvl1pPr marL="0" indent="0">
              <a:lnSpc>
                <a:spcPct val="12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Arial 10pt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5" hasCustomPrompt="1"/>
          </p:nvPr>
        </p:nvSpPr>
        <p:spPr>
          <a:xfrm>
            <a:off x="555625" y="2517775"/>
            <a:ext cx="4016375" cy="2728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Object</a:t>
            </a:r>
            <a:endParaRPr kumimoji="1" lang="ja-JP" altLang="en-US" dirty="0" smtClean="0"/>
          </a:p>
        </p:txBody>
      </p:sp>
      <p:sp>
        <p:nvSpPr>
          <p:cNvPr id="13" name="コンテンツ プレースホルダー 8"/>
          <p:cNvSpPr>
            <a:spLocks noGrp="1"/>
          </p:cNvSpPr>
          <p:nvPr>
            <p:ph sz="quarter" idx="16" hasCustomPrompt="1"/>
          </p:nvPr>
        </p:nvSpPr>
        <p:spPr>
          <a:xfrm>
            <a:off x="4719661" y="2517775"/>
            <a:ext cx="4016375" cy="272891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Object</a:t>
            </a:r>
            <a:endParaRPr kumimoji="1" lang="ja-JP" altLang="en-US" dirty="0" smtClean="0"/>
          </a:p>
        </p:txBody>
      </p:sp>
      <p:sp>
        <p:nvSpPr>
          <p:cNvPr id="7" name="スライド番号プレースホルダー 5"/>
          <p:cNvSpPr txBox="1">
            <a:spLocks/>
          </p:cNvSpPr>
          <p:nvPr userDrawn="1"/>
        </p:nvSpPr>
        <p:spPr>
          <a:xfrm>
            <a:off x="8374063" y="6347081"/>
            <a:ext cx="5207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sz="1000" b="0" kern="1200">
                <a:solidFill>
                  <a:srgbClr val="FFFFFF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2336B973-55D6-4CA0-852C-851A571EFE2A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75309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PT_designelement_En.jpg" descr="/Users/zexus/Desktop/ZEXUS DESIGN JOB/2011_031[122] 三菱重工 トーン&amp;マナー規定_2011.05〜/04application design/PPT_designelement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25" y="5618163"/>
            <a:ext cx="405288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 descr="横断幕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7950"/>
            <a:ext cx="100171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タイトル プレースホルダー 1"/>
          <p:cNvSpPr>
            <a:spLocks noGrp="1"/>
          </p:cNvSpPr>
          <p:nvPr>
            <p:ph type="ctrTitle"/>
          </p:nvPr>
        </p:nvSpPr>
        <p:spPr>
          <a:xfrm>
            <a:off x="774700" y="1990725"/>
            <a:ext cx="8062913" cy="792163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4600" smtClean="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 lvl="0"/>
            <a:r>
              <a:rPr lang="ja-JP" altLang="en-US" noProof="0" smtClean="0"/>
              <a:t>タイトル</a:t>
            </a:r>
            <a:r>
              <a:rPr lang="en-US" altLang="ja-JP" noProof="0" smtClean="0"/>
              <a:t>TITLE</a:t>
            </a:r>
            <a:r>
              <a:rPr lang="ja-JP" altLang="en-US" noProof="0" smtClean="0"/>
              <a:t>　英</a:t>
            </a:r>
            <a:r>
              <a:rPr lang="en-US" altLang="ja-JP" noProof="0" smtClean="0"/>
              <a:t>42pt</a:t>
            </a:r>
            <a:endParaRPr lang="ja-JP" noProof="0" smtClean="0"/>
          </a:p>
        </p:txBody>
      </p:sp>
      <p:sp>
        <p:nvSpPr>
          <p:cNvPr id="22533" name="テキスト プレースホルダー 2"/>
          <p:cNvSpPr>
            <a:spLocks noGrp="1"/>
          </p:cNvSpPr>
          <p:nvPr>
            <p:ph type="subTitle" idx="1"/>
          </p:nvPr>
        </p:nvSpPr>
        <p:spPr>
          <a:xfrm>
            <a:off x="814388" y="2852738"/>
            <a:ext cx="8023225" cy="17526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2300" smtClean="0">
                <a:ea typeface="ＭＳ Ｐゴシック" pitchFamily="50" charset="-128"/>
              </a:defRPr>
            </a:lvl1pPr>
          </a:lstStyle>
          <a:p>
            <a:pPr lvl="0"/>
            <a:r>
              <a:rPr lang="ja-JP" altLang="en-US" noProof="0" smtClean="0"/>
              <a:t>サブタイトル</a:t>
            </a:r>
            <a:r>
              <a:rPr lang="en-US" altLang="ja-JP" noProof="0" smtClean="0"/>
              <a:t> Subtitle</a:t>
            </a:r>
            <a:r>
              <a:rPr lang="ja-JP" altLang="en-US" noProof="0" smtClean="0"/>
              <a:t>　英</a:t>
            </a:r>
            <a:r>
              <a:rPr lang="en-US" altLang="ja-JP" noProof="0" smtClean="0"/>
              <a:t>22pt</a:t>
            </a:r>
            <a:endParaRPr lang="ja-JP" noProof="0" smtClean="0"/>
          </a:p>
        </p:txBody>
      </p:sp>
      <p:sp>
        <p:nvSpPr>
          <p:cNvPr id="7" name="日付プレースホルダー 32"/>
          <p:cNvSpPr>
            <a:spLocks noGrp="1"/>
          </p:cNvSpPr>
          <p:nvPr>
            <p:ph type="dt" sz="half" idx="10"/>
          </p:nvPr>
        </p:nvSpPr>
        <p:spPr>
          <a:xfrm>
            <a:off x="814388" y="5176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500">
                <a:latin typeface="Helvetica Neue LT Pro 55 Roman"/>
              </a:defRPr>
            </a:lvl1pPr>
          </a:lstStyle>
          <a:p>
            <a:pPr>
              <a:defRPr/>
            </a:pPr>
            <a:endParaRPr kumimoji="1" lang="en-US" altLang="ja-JP">
              <a:solidFill>
                <a:prstClr val="black"/>
              </a:solidFill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68350" y="6448425"/>
            <a:ext cx="43862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white"/>
                </a:solidFill>
              </a:rPr>
              <a:t>© 2016 MITSUBISHI HEAVY INDUSTRIES, LTD.  All Rights Reserved.</a:t>
            </a:r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59180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T_designelement_s2_En.jpg" descr="/Users/zexus/Desktop/ZEXUS DESIGN JOB/2011_031[122] 三菱重工 トーン&amp;マナー規定_2011.05〜/04application design/PPT_designelement_s2_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6"/>
          <p:cNvSpPr>
            <a:spLocks noChangeShapeType="1"/>
          </p:cNvSpPr>
          <p:nvPr userDrawn="1"/>
        </p:nvSpPr>
        <p:spPr bwMode="auto">
          <a:xfrm>
            <a:off x="774700" y="-1698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Line 57"/>
          <p:cNvSpPr>
            <a:spLocks noChangeShapeType="1"/>
          </p:cNvSpPr>
          <p:nvPr userDrawn="1"/>
        </p:nvSpPr>
        <p:spPr bwMode="auto">
          <a:xfrm>
            <a:off x="774700" y="6915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Line 58"/>
          <p:cNvSpPr>
            <a:spLocks noChangeShapeType="1"/>
          </p:cNvSpPr>
          <p:nvPr userDrawn="1"/>
        </p:nvSpPr>
        <p:spPr bwMode="auto">
          <a:xfrm>
            <a:off x="8362950" y="-182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Line 59"/>
          <p:cNvSpPr>
            <a:spLocks noChangeShapeType="1"/>
          </p:cNvSpPr>
          <p:nvPr userDrawn="1"/>
        </p:nvSpPr>
        <p:spPr bwMode="auto">
          <a:xfrm>
            <a:off x="8362950" y="68881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Line 60"/>
          <p:cNvSpPr>
            <a:spLocks noChangeShapeType="1"/>
          </p:cNvSpPr>
          <p:nvPr userDrawn="1"/>
        </p:nvSpPr>
        <p:spPr bwMode="auto">
          <a:xfrm rot="5400000">
            <a:off x="-95250" y="81756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Line 61"/>
          <p:cNvSpPr>
            <a:spLocks noChangeShapeType="1"/>
          </p:cNvSpPr>
          <p:nvPr userDrawn="1"/>
        </p:nvSpPr>
        <p:spPr bwMode="auto">
          <a:xfrm rot="5400000">
            <a:off x="9236075" y="81915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Line 62"/>
          <p:cNvSpPr>
            <a:spLocks noChangeShapeType="1"/>
          </p:cNvSpPr>
          <p:nvPr userDrawn="1"/>
        </p:nvSpPr>
        <p:spPr bwMode="auto">
          <a:xfrm>
            <a:off x="4564063" y="-1666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 userDrawn="1"/>
        </p:nvSpPr>
        <p:spPr bwMode="auto">
          <a:xfrm>
            <a:off x="4564063" y="690403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 userDrawn="1"/>
        </p:nvSpPr>
        <p:spPr bwMode="auto">
          <a:xfrm rot="5400000">
            <a:off x="-107950" y="3362325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Line 65"/>
          <p:cNvSpPr>
            <a:spLocks noChangeShapeType="1"/>
          </p:cNvSpPr>
          <p:nvPr userDrawn="1"/>
        </p:nvSpPr>
        <p:spPr bwMode="auto">
          <a:xfrm rot="5400000">
            <a:off x="9223375" y="3363913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Line 66"/>
          <p:cNvSpPr>
            <a:spLocks noChangeShapeType="1"/>
          </p:cNvSpPr>
          <p:nvPr userDrawn="1"/>
        </p:nvSpPr>
        <p:spPr bwMode="auto">
          <a:xfrm rot="5400000">
            <a:off x="-93663" y="63627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Line 67"/>
          <p:cNvSpPr>
            <a:spLocks noChangeShapeType="1"/>
          </p:cNvSpPr>
          <p:nvPr userDrawn="1"/>
        </p:nvSpPr>
        <p:spPr bwMode="auto">
          <a:xfrm rot="5400000">
            <a:off x="9237663" y="63642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Line 68"/>
          <p:cNvSpPr>
            <a:spLocks noChangeShapeType="1"/>
          </p:cNvSpPr>
          <p:nvPr userDrawn="1"/>
        </p:nvSpPr>
        <p:spPr bwMode="auto">
          <a:xfrm rot="5400000">
            <a:off x="-93663" y="533400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Line 69"/>
          <p:cNvSpPr>
            <a:spLocks noChangeShapeType="1"/>
          </p:cNvSpPr>
          <p:nvPr userDrawn="1"/>
        </p:nvSpPr>
        <p:spPr bwMode="auto">
          <a:xfrm rot="5400000">
            <a:off x="9237663" y="534988"/>
            <a:ext cx="0" cy="127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Rectangle 2"/>
          <p:cNvSpPr>
            <a:spLocks noGrp="1"/>
          </p:cNvSpPr>
          <p:nvPr>
            <p:ph type="title" idx="4294967295"/>
          </p:nvPr>
        </p:nvSpPr>
        <p:spPr>
          <a:xfrm>
            <a:off x="779463" y="33338"/>
            <a:ext cx="6743700" cy="508000"/>
          </a:xfrm>
        </p:spPr>
        <p:txBody>
          <a:bodyPr/>
          <a:lstStyle/>
          <a:p>
            <a:endParaRPr lang="ja-JP" altLang="en-US" smtClean="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674100" y="6570663"/>
            <a:ext cx="463550" cy="365125"/>
          </a:xfrm>
        </p:spPr>
        <p:txBody>
          <a:bodyPr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3E7F4FF-F844-48BF-9DFB-CC1676E8DC40}" type="slidenum">
              <a:rPr lang="ja-JP" altLang="en-US"/>
              <a:pPr>
                <a:defRPr/>
              </a:pPr>
              <a:t>‹#›</a:t>
            </a:fld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/>
                </a:solidFill>
              </a:rPr>
              <a:t>© 2016 MITSUBISHI HEAVY INDUSTRIES, LTD.  All Rights Reserved.</a:t>
            </a:r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42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designelement_En.jpg" descr="/Users/zexus/Desktop/ZEXUS DESIGN JOB/2011_031[122] 三菱重工 トーン&amp;マナー規定_2011.05〜/04application design/PPT_designelement_En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25" y="5618163"/>
            <a:ext cx="405288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4"/>
          <p:cNvSpPr>
            <a:spLocks/>
          </p:cNvSpPr>
          <p:nvPr/>
        </p:nvSpPr>
        <p:spPr bwMode="auto">
          <a:xfrm>
            <a:off x="808038" y="6278563"/>
            <a:ext cx="6083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457200">
              <a:defRPr/>
            </a:pPr>
            <a:r>
              <a:rPr lang="en-US" altLang="ja-JP" sz="1000" dirty="0" smtClean="0">
                <a:solidFill>
                  <a:prstClr val="white"/>
                </a:solidFill>
                <a:latin typeface="Helvetica Neue LT Pro 55 Roman"/>
                <a:cs typeface="+mn-cs"/>
              </a:rPr>
              <a:t>© 2014MITSUBISHI HEAVY INDUSTRIES, LTD.  All Rights Reserved.</a:t>
            </a:r>
            <a:endParaRPr lang="ja-JP" altLang="en-US" sz="1000" dirty="0" smtClean="0">
              <a:solidFill>
                <a:prstClr val="white"/>
              </a:solidFill>
              <a:latin typeface="Helvetica Neue LT Pro 55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2253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0"/>
            <a:ext cx="2578100" cy="1498600"/>
            <a:chOff x="0" y="0"/>
            <a:chExt cx="1624" cy="944"/>
          </a:xfrm>
        </p:grpSpPr>
        <p:sp>
          <p:nvSpPr>
            <p:cNvPr id="1036" name="Rectangle 22"/>
            <p:cNvSpPr>
              <a:spLocks noChangeArrowheads="1"/>
            </p:cNvSpPr>
            <p:nvPr userDrawn="1"/>
          </p:nvSpPr>
          <p:spPr bwMode="auto">
            <a:xfrm>
              <a:off x="0" y="0"/>
              <a:ext cx="1212" cy="754"/>
            </a:xfrm>
            <a:prstGeom prst="rect">
              <a:avLst/>
            </a:prstGeom>
            <a:solidFill>
              <a:srgbClr val="009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fr-FR" dirty="0">
                <a:solidFill>
                  <a:srgbClr val="FFFFFF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 rot="20239081">
              <a:off x="171" y="114"/>
              <a:ext cx="1453" cy="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559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589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9" name="Picture 12" descr="bandea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35" y="6286500"/>
            <a:ext cx="8782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 descr="LOGO ATMEAv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65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MHI_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213" y="6381750"/>
            <a:ext cx="6778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660033" y="6318250"/>
            <a:ext cx="576263" cy="3079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7C02776-C425-48C1-8617-C2E4D2554DD2}" type="slidenum">
              <a:rPr lang="fr-FR" altLang="fr-FR" sz="12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fr-FR" altLang="fr-FR" sz="1200" b="1" dirty="0">
              <a:solidFill>
                <a:schemeClr val="bg1"/>
              </a:solidFill>
            </a:endParaRPr>
          </a:p>
        </p:txBody>
      </p:sp>
      <p:pic>
        <p:nvPicPr>
          <p:cNvPr id="1035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8900"/>
            <a:ext cx="6238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/>
          <p:nvPr userDrawn="1"/>
        </p:nvSpPr>
        <p:spPr>
          <a:xfrm>
            <a:off x="1547812" y="6381750"/>
            <a:ext cx="518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ClrTx/>
              <a:buFontTx/>
              <a:buNone/>
            </a:pPr>
            <a:r>
              <a:rPr lang="cs-CZ" altLang="fr-FR" sz="1200" b="1" i="1" dirty="0" smtClean="0">
                <a:solidFill>
                  <a:schemeClr val="bg1"/>
                </a:solidFill>
              </a:rPr>
              <a:t>Výstavba pátého bloku jaderné elektrárny Dukovany ve spolupráci se společností ATMEA, 12. prosince 2017</a:t>
            </a:r>
            <a:endParaRPr lang="en-GB" altLang="fr-FR" sz="1200" b="1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15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000" b="1" i="1">
          <a:solidFill>
            <a:srgbClr val="CC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1B7816"/>
        </a:buClr>
        <a:buFont typeface="ZapfDingbats" pitchFamily="82" charset="0"/>
        <a:buBlip>
          <a:blip r:embed="rId12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12510F"/>
        </a:buClr>
        <a:buFont typeface="Wingdings 2" pitchFamily="18" charset="2"/>
        <a:buChar char="®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C80404"/>
        </a:buClr>
        <a:buSzPct val="85000"/>
        <a:buFont typeface="Arial" charset="0"/>
        <a:buChar char="-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3100"/>
        </a:lnSpc>
        <a:spcBef>
          <a:spcPct val="20000"/>
        </a:spcBef>
        <a:spcAft>
          <a:spcPct val="0"/>
        </a:spcAft>
        <a:buClr>
          <a:srgbClr val="F2C520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762000" y="879475"/>
            <a:ext cx="7602538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本文はここから</a:t>
            </a:r>
            <a:r>
              <a:rPr lang="en-US" altLang="ja-JP" smtClean="0"/>
              <a:t>START</a:t>
            </a:r>
            <a:r>
              <a:rPr lang="ja-JP" altLang="en-US" smtClean="0"/>
              <a:t>　英</a:t>
            </a:r>
            <a:r>
              <a:rPr lang="en-US" altLang="ja-JP" smtClean="0"/>
              <a:t>17pt</a:t>
            </a:r>
          </a:p>
          <a:p>
            <a:pPr lvl="1"/>
            <a:r>
              <a:rPr lang="ja-JP" altLang="en-US" smtClean="0"/>
              <a:t>キャプションなど</a:t>
            </a:r>
            <a:r>
              <a:rPr lang="en-US" altLang="ja-JP" smtClean="0"/>
              <a:t>small size</a:t>
            </a:r>
            <a:r>
              <a:rPr lang="ja-JP" altLang="en-US" smtClean="0"/>
              <a:t>のテキスト　英</a:t>
            </a:r>
            <a:r>
              <a:rPr lang="en-US" altLang="ja-JP" smtClean="0"/>
              <a:t>13pt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7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779463" y="33338"/>
            <a:ext cx="674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/>
              <a:t>スライドタイトル </a:t>
            </a:r>
            <a:r>
              <a:rPr lang="en-US" altLang="ja-JP" noProof="1" smtClean="0"/>
              <a:t>TITLE 2012</a:t>
            </a:r>
            <a:r>
              <a:rPr lang="ja-JP" altLang="ja-JP" smtClean="0"/>
              <a:t>　英</a:t>
            </a:r>
            <a:r>
              <a:rPr lang="en-US" altLang="ja-JP" noProof="1" smtClean="0"/>
              <a:t>22pt</a:t>
            </a:r>
            <a:endParaRPr lang="ja-JP" altLang="en-US" smtClean="0"/>
          </a:p>
        </p:txBody>
      </p:sp>
      <p:cxnSp>
        <p:nvCxnSpPr>
          <p:cNvPr id="1028" name="直線コネクタ 4"/>
          <p:cNvCxnSpPr>
            <a:cxnSpLocks noChangeShapeType="1"/>
          </p:cNvCxnSpPr>
          <p:nvPr userDrawn="1"/>
        </p:nvCxn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5560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74063" y="6448425"/>
            <a:ext cx="520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457200">
              <a:defRPr/>
            </a:pPr>
            <a:fld id="{71F0C8F6-EEA9-462B-9B4A-5B90DD568D3B}" type="slidenum">
              <a:rPr kumimoji="1" lang="ja-JP" altLang="en-US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pPr defTabSz="457200">
                <a:defRPr/>
              </a:pPr>
              <a:t>‹#›</a:t>
            </a:fld>
            <a:endParaRPr kumimoji="1" lang="en-US" altLang="ja-JP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 bwMode="auto">
          <a:xfrm>
            <a:off x="4564063" y="6481763"/>
            <a:ext cx="4341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720" rIns="90000" bIns="4572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defTabSz="457200">
              <a:defRPr/>
            </a:pPr>
            <a:r>
              <a:rPr kumimoji="1" lang="en-US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© 2016 MITSUBISHI HEAVY INDUSTRIES, LTD.  All Rights Reserved.</a:t>
            </a:r>
            <a:endParaRPr kumimoji="1" lang="ja-JP" altLang="en-US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1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6.png"/><Relationship Id="rId5" Type="http://schemas.openxmlformats.org/officeDocument/2006/relationships/oleObject" Target="../embeddings/List_aplikace_Microsoft_Office_Excel_97-20031.xls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hyperlink" Target="http://www.google.fr/url?url=http://www.mapsofworld.com/flags/united-arab-emirates-flag.html&amp;rct=j&amp;frm=1&amp;q=&amp;esrc=s&amp;sa=U&amp;ei=pDRsVY6JOIn8UJ6CgdgC&amp;ved=0CBoQ9QEwAg&amp;usg=AFQjCNF6LMcZrZ8GtbaFf1RzOVbqa5JpMQ" TargetMode="Externa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5.png"/><Relationship Id="rId20" Type="http://schemas.openxmlformats.org/officeDocument/2006/relationships/image" Target="../media/image3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5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0096" y="2061592"/>
            <a:ext cx="6414392" cy="2159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fr-FR" sz="3600" i="0" dirty="0" smtClean="0">
                <a:solidFill>
                  <a:srgbClr val="C80404"/>
                </a:solidFill>
              </a:rPr>
              <a:t>ATMEA,</a:t>
            </a:r>
            <a:endParaRPr lang="cs-CZ" altLang="fr-FR" sz="3600" i="0" dirty="0" smtClean="0">
              <a:solidFill>
                <a:srgbClr val="C80404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3600" i="0" dirty="0" smtClean="0">
                <a:solidFill>
                  <a:srgbClr val="C80404"/>
                </a:solidFill>
              </a:rPr>
              <a:t>JV 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MEZI</a:t>
            </a:r>
            <a:endParaRPr lang="en-US" altLang="fr-FR" sz="3600" i="0" dirty="0" smtClean="0">
              <a:solidFill>
                <a:srgbClr val="C80404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fr-FR" sz="3600" i="0" dirty="0" smtClean="0">
                <a:solidFill>
                  <a:srgbClr val="C80404"/>
                </a:solidFill>
              </a:rPr>
              <a:t> FRANC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IÍ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 &amp; JAP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O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N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SKEM</a:t>
            </a:r>
            <a:endParaRPr lang="en-US" altLang="fr-FR" sz="4000" i="0" dirty="0" smtClean="0">
              <a:solidFill>
                <a:srgbClr val="C80404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dirty="0" smtClean="0">
              <a:solidFill>
                <a:schemeClr val="tx2"/>
              </a:solidFill>
            </a:endParaRPr>
          </a:p>
        </p:txBody>
      </p:sp>
      <p:sp>
        <p:nvSpPr>
          <p:cNvPr id="19459" name="AutoShape 3" descr="Jakarta_Pictures-3"/>
          <p:cNvSpPr>
            <a:spLocks noChangeAspect="1" noChangeArrowheads="1"/>
          </p:cNvSpPr>
          <p:nvPr/>
        </p:nvSpPr>
        <p:spPr bwMode="auto">
          <a:xfrm>
            <a:off x="2295525" y="1043781"/>
            <a:ext cx="45529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19460" name="AutoShape 4" descr="Jakarta_Pictures-3"/>
          <p:cNvSpPr>
            <a:spLocks noChangeAspect="1" noChangeArrowheads="1"/>
          </p:cNvSpPr>
          <p:nvPr/>
        </p:nvSpPr>
        <p:spPr bwMode="auto">
          <a:xfrm>
            <a:off x="1908175" y="836613"/>
            <a:ext cx="45529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4624"/>
            <a:ext cx="1945212" cy="12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545"/>
            <a:ext cx="1943100" cy="13239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4545"/>
            <a:ext cx="1943100" cy="13239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31840" y="4931763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Benoit </a:t>
            </a:r>
            <a:r>
              <a:rPr lang="fr-FR" sz="1400" b="1" dirty="0" err="1" smtClean="0"/>
              <a:t>Blassel</a:t>
            </a:r>
            <a:endParaRPr lang="fr-FR" sz="1400" b="1" dirty="0" smtClean="0"/>
          </a:p>
          <a:p>
            <a:r>
              <a:rPr lang="cs-CZ" sz="1400" b="1" dirty="0" smtClean="0"/>
              <a:t>Prezident a výkonný ředitel </a:t>
            </a:r>
            <a:r>
              <a:rPr lang="fr-FR" sz="1400" b="1" dirty="0" smtClean="0"/>
              <a:t>ATMEA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xmlns="" val="405437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92187"/>
            <a:ext cx="3624408" cy="2580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 descr="U:\ANDRANET\photos\AlbumCSA\images\100603_VA_CSFMA_6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296"/>
            <a:ext cx="3510000" cy="2340000"/>
          </a:xfrm>
          <a:prstGeom prst="rect">
            <a:avLst/>
          </a:prstGeom>
          <a:noFill/>
          <a:ln>
            <a:noFill/>
          </a:ln>
          <a:effectLst>
            <a:outerShdw blurRad="136525" dist="127000" dir="2700000" sx="102000" sy="102000" algn="ctr" rotWithShape="0">
              <a:schemeClr val="tx1">
                <a:alpha val="14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ata\FIGURES\IMAGES\bétonn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0079"/>
            <a:ext cx="1516857" cy="1085105"/>
          </a:xfrm>
          <a:prstGeom prst="rect">
            <a:avLst/>
          </a:prstGeom>
          <a:noFill/>
          <a:ln>
            <a:noFill/>
          </a:ln>
          <a:effectLst>
            <a:outerShdw blurRad="136525" dist="127000" dir="2700000" sx="102000" sy="102000" algn="ctr" rotWithShape="0">
              <a:schemeClr val="tx1">
                <a:alpha val="14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gauche 1"/>
          <p:cNvSpPr/>
          <p:nvPr/>
        </p:nvSpPr>
        <p:spPr>
          <a:xfrm rot="20062249">
            <a:off x="1761115" y="4577449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528" y="3645024"/>
            <a:ext cx="3558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Přípovrchové</a:t>
            </a:r>
            <a:r>
              <a:rPr lang="cs-CZ" sz="1200" b="1" dirty="0" smtClean="0"/>
              <a:t> úložiště pro nízkoaktivní odpad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99176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Recy</a:t>
            </a:r>
            <a:r>
              <a:rPr lang="cs-CZ" sz="1200" b="1" dirty="0" smtClean="0"/>
              <a:t>klace použitého paliva</a:t>
            </a:r>
            <a:endParaRPr lang="fr-FR" sz="1200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39083" y="116632"/>
            <a:ext cx="7250009" cy="714380"/>
          </a:xfrm>
          <a:prstGeom prst="rect">
            <a:avLst/>
          </a:prstGeom>
        </p:spPr>
        <p:txBody>
          <a:bodyPr>
            <a:normAutofit/>
          </a:bodyPr>
          <a:lstStyle>
            <a:lvl1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2pPr>
            <a:lvl3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3pPr>
            <a:lvl4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4pPr>
            <a:lvl5pPr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5pPr>
            <a:lvl6pPr marL="4572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6pPr>
            <a:lvl7pPr marL="9144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7pPr>
            <a:lvl8pPr marL="13716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8pPr>
            <a:lvl9pPr marL="1828800" algn="r" rtl="1" eaLnBrk="1" fontAlgn="base" hangingPunct="1">
              <a:spcBef>
                <a:spcPct val="0"/>
              </a:spcBef>
              <a:spcAft>
                <a:spcPct val="0"/>
              </a:spcAft>
              <a:defRPr sz="30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700" kern="0" dirty="0" smtClean="0"/>
              <a:t>Zařízení k nakládání s odpadem ve Francii</a:t>
            </a:r>
            <a:endParaRPr lang="en-GB" sz="2700" kern="0" dirty="0"/>
          </a:p>
        </p:txBody>
      </p:sp>
      <p:pic>
        <p:nvPicPr>
          <p:cNvPr id="11" name="Picture 2" descr="C:\Data\EXPOSES\Phoenix 2015\photos CIRES\photos_Cires\vue aérienne 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7635"/>
            <a:ext cx="3456384" cy="2305381"/>
          </a:xfrm>
          <a:prstGeom prst="rect">
            <a:avLst/>
          </a:prstGeom>
          <a:noFill/>
          <a:ln>
            <a:noFill/>
          </a:ln>
          <a:effectLst>
            <a:outerShdw blurRad="136525" dist="127000" dir="2700000" sx="102000" sy="102000" algn="ctr" rotWithShape="0">
              <a:schemeClr val="tx1">
                <a:alpha val="14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3528" y="980728"/>
            <a:ext cx="3264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Nakládání s velmi nízkoaktivním odpadem</a:t>
            </a:r>
            <a:endParaRPr lang="fr-FR" sz="12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190" y="3933056"/>
            <a:ext cx="4429620" cy="2304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16016" y="3645024"/>
            <a:ext cx="4137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Podzemní zařízení ke skladování</a:t>
            </a:r>
            <a:r>
              <a:rPr lang="fr-FR" sz="1200" b="1" dirty="0" smtClean="0"/>
              <a:t> CIGEO – </a:t>
            </a:r>
            <a:r>
              <a:rPr lang="cs-CZ" sz="1200" b="1" dirty="0" smtClean="0"/>
              <a:t>fáze návrhu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xmlns="" val="4897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9"/>
          <p:cNvSpPr>
            <a:spLocks noChangeShapeType="1"/>
          </p:cNvSpPr>
          <p:nvPr/>
        </p:nvSpPr>
        <p:spPr bwMode="auto">
          <a:xfrm>
            <a:off x="828675" y="1028700"/>
            <a:ext cx="60102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362" name="Line 10"/>
          <p:cNvSpPr>
            <a:spLocks noChangeShapeType="1"/>
          </p:cNvSpPr>
          <p:nvPr/>
        </p:nvSpPr>
        <p:spPr bwMode="auto">
          <a:xfrm>
            <a:off x="830263" y="835025"/>
            <a:ext cx="0" cy="193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363" name="Line 11"/>
          <p:cNvSpPr>
            <a:spLocks noChangeShapeType="1"/>
          </p:cNvSpPr>
          <p:nvPr/>
        </p:nvSpPr>
        <p:spPr bwMode="auto">
          <a:xfrm>
            <a:off x="2144713" y="835025"/>
            <a:ext cx="0" cy="193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364" name="Line 12"/>
          <p:cNvSpPr>
            <a:spLocks noChangeShapeType="1"/>
          </p:cNvSpPr>
          <p:nvPr/>
        </p:nvSpPr>
        <p:spPr bwMode="auto">
          <a:xfrm>
            <a:off x="4772025" y="835025"/>
            <a:ext cx="0" cy="193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365" name="Line 13"/>
          <p:cNvSpPr>
            <a:spLocks noChangeShapeType="1"/>
          </p:cNvSpPr>
          <p:nvPr/>
        </p:nvSpPr>
        <p:spPr bwMode="auto">
          <a:xfrm>
            <a:off x="6005513" y="835025"/>
            <a:ext cx="0" cy="193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>
            <a:off x="3459163" y="835025"/>
            <a:ext cx="0" cy="1936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884238" y="676275"/>
            <a:ext cx="870751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1970</a:t>
            </a:r>
          </a:p>
        </p:txBody>
      </p:sp>
      <p:sp>
        <p:nvSpPr>
          <p:cNvPr id="15368" name="Text Box 17"/>
          <p:cNvSpPr txBox="1">
            <a:spLocks noChangeArrowheads="1"/>
          </p:cNvSpPr>
          <p:nvPr/>
        </p:nvSpPr>
        <p:spPr bwMode="auto">
          <a:xfrm>
            <a:off x="2109788" y="676275"/>
            <a:ext cx="870751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1980</a:t>
            </a:r>
          </a:p>
        </p:txBody>
      </p:sp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3405188" y="676275"/>
            <a:ext cx="870751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1990</a:t>
            </a:r>
          </a:p>
        </p:txBody>
      </p: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4733925" y="676275"/>
            <a:ext cx="870751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2000</a:t>
            </a:r>
          </a:p>
        </p:txBody>
      </p:sp>
      <p:sp>
        <p:nvSpPr>
          <p:cNvPr id="15371" name="Text Box 20"/>
          <p:cNvSpPr txBox="1">
            <a:spLocks noChangeArrowheads="1"/>
          </p:cNvSpPr>
          <p:nvPr/>
        </p:nvSpPr>
        <p:spPr bwMode="auto">
          <a:xfrm>
            <a:off x="6088063" y="661988"/>
            <a:ext cx="870751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2010</a:t>
            </a:r>
          </a:p>
        </p:txBody>
      </p:sp>
      <p:sp>
        <p:nvSpPr>
          <p:cNvPr id="15372" name="Text Box 22"/>
          <p:cNvSpPr txBox="1">
            <a:spLocks noChangeArrowheads="1"/>
          </p:cNvSpPr>
          <p:nvPr/>
        </p:nvSpPr>
        <p:spPr bwMode="auto">
          <a:xfrm>
            <a:off x="758825" y="1146175"/>
            <a:ext cx="209550" cy="1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71</a:t>
            </a:r>
          </a:p>
        </p:txBody>
      </p:sp>
      <p:sp>
        <p:nvSpPr>
          <p:cNvPr id="15373" name="Text Box 23"/>
          <p:cNvSpPr txBox="1">
            <a:spLocks noChangeArrowheads="1"/>
          </p:cNvSpPr>
          <p:nvPr/>
        </p:nvSpPr>
        <p:spPr bwMode="auto">
          <a:xfrm>
            <a:off x="971550" y="1125538"/>
            <a:ext cx="1214438" cy="2056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6 PWR 900 CPO</a:t>
            </a:r>
          </a:p>
        </p:txBody>
      </p:sp>
      <p:sp>
        <p:nvSpPr>
          <p:cNvPr id="15374" name="Text Box 24"/>
          <p:cNvSpPr txBox="1">
            <a:spLocks noChangeArrowheads="1"/>
          </p:cNvSpPr>
          <p:nvPr/>
        </p:nvSpPr>
        <p:spPr bwMode="auto">
          <a:xfrm>
            <a:off x="2217738" y="1146175"/>
            <a:ext cx="234950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79</a:t>
            </a:r>
          </a:p>
        </p:txBody>
      </p:sp>
      <p:sp>
        <p:nvSpPr>
          <p:cNvPr id="15375" name="Text Box 25"/>
          <p:cNvSpPr txBox="1">
            <a:spLocks noChangeArrowheads="1"/>
          </p:cNvSpPr>
          <p:nvPr/>
        </p:nvSpPr>
        <p:spPr bwMode="auto">
          <a:xfrm>
            <a:off x="1631950" y="1719263"/>
            <a:ext cx="1363663" cy="205629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10 PWR 900 CP2</a:t>
            </a:r>
          </a:p>
        </p:txBody>
      </p:sp>
      <p:sp>
        <p:nvSpPr>
          <p:cNvPr id="15376" name="Text Box 26"/>
          <p:cNvSpPr txBox="1">
            <a:spLocks noChangeArrowheads="1"/>
          </p:cNvSpPr>
          <p:nvPr/>
        </p:nvSpPr>
        <p:spPr bwMode="auto">
          <a:xfrm>
            <a:off x="1395413" y="1739900"/>
            <a:ext cx="233362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76</a:t>
            </a:r>
          </a:p>
        </p:txBody>
      </p:sp>
      <p:sp>
        <p:nvSpPr>
          <p:cNvPr id="15377" name="Text Box 27"/>
          <p:cNvSpPr txBox="1">
            <a:spLocks noChangeArrowheads="1"/>
          </p:cNvSpPr>
          <p:nvPr/>
        </p:nvSpPr>
        <p:spPr bwMode="auto">
          <a:xfrm>
            <a:off x="2998788" y="1739900"/>
            <a:ext cx="250825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88</a:t>
            </a:r>
          </a:p>
        </p:txBody>
      </p:sp>
      <p:sp>
        <p:nvSpPr>
          <p:cNvPr id="15378" name="Text Box 28"/>
          <p:cNvSpPr txBox="1">
            <a:spLocks noChangeArrowheads="1"/>
          </p:cNvSpPr>
          <p:nvPr/>
        </p:nvSpPr>
        <p:spPr bwMode="auto">
          <a:xfrm>
            <a:off x="1754188" y="2016125"/>
            <a:ext cx="1096962" cy="205629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8 PWR 1300 P4</a:t>
            </a:r>
          </a:p>
        </p:txBody>
      </p:sp>
      <p:sp>
        <p:nvSpPr>
          <p:cNvPr id="15379" name="Text Box 29"/>
          <p:cNvSpPr txBox="1">
            <a:spLocks noChangeArrowheads="1"/>
          </p:cNvSpPr>
          <p:nvPr/>
        </p:nvSpPr>
        <p:spPr bwMode="auto">
          <a:xfrm>
            <a:off x="1419225" y="2036763"/>
            <a:ext cx="307975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77</a:t>
            </a:r>
          </a:p>
        </p:txBody>
      </p:sp>
      <p:sp>
        <p:nvSpPr>
          <p:cNvPr id="15380" name="Text Box 30"/>
          <p:cNvSpPr txBox="1">
            <a:spLocks noChangeArrowheads="1"/>
          </p:cNvSpPr>
          <p:nvPr/>
        </p:nvSpPr>
        <p:spPr bwMode="auto">
          <a:xfrm>
            <a:off x="2851150" y="2036763"/>
            <a:ext cx="444500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86</a:t>
            </a:r>
          </a:p>
        </p:txBody>
      </p:sp>
      <p:sp>
        <p:nvSpPr>
          <p:cNvPr id="15381" name="Text Box 31"/>
          <p:cNvSpPr txBox="1">
            <a:spLocks noChangeArrowheads="1"/>
          </p:cNvSpPr>
          <p:nvPr/>
        </p:nvSpPr>
        <p:spPr bwMode="auto">
          <a:xfrm>
            <a:off x="1952625" y="2935288"/>
            <a:ext cx="1981200" cy="2063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12 PWR 1300 P’4</a:t>
            </a:r>
          </a:p>
        </p:txBody>
      </p:sp>
      <p:sp>
        <p:nvSpPr>
          <p:cNvPr id="15382" name="Text Box 32"/>
          <p:cNvSpPr txBox="1">
            <a:spLocks noChangeArrowheads="1"/>
          </p:cNvSpPr>
          <p:nvPr/>
        </p:nvSpPr>
        <p:spPr bwMode="auto">
          <a:xfrm>
            <a:off x="1639888" y="2955925"/>
            <a:ext cx="306387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79</a:t>
            </a:r>
          </a:p>
        </p:txBody>
      </p:sp>
      <p:sp>
        <p:nvSpPr>
          <p:cNvPr id="15383" name="Text Box 33"/>
          <p:cNvSpPr txBox="1">
            <a:spLocks noChangeArrowheads="1"/>
          </p:cNvSpPr>
          <p:nvPr/>
        </p:nvSpPr>
        <p:spPr bwMode="auto">
          <a:xfrm>
            <a:off x="3971925" y="2955925"/>
            <a:ext cx="446088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93</a:t>
            </a:r>
          </a:p>
        </p:txBody>
      </p:sp>
      <p:sp>
        <p:nvSpPr>
          <p:cNvPr id="15384" name="Text Box 34"/>
          <p:cNvSpPr txBox="1">
            <a:spLocks noChangeArrowheads="1"/>
          </p:cNvSpPr>
          <p:nvPr/>
        </p:nvSpPr>
        <p:spPr bwMode="auto">
          <a:xfrm>
            <a:off x="2593975" y="3232150"/>
            <a:ext cx="2057400" cy="2063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4 PWR 1500 N4</a:t>
            </a:r>
          </a:p>
        </p:txBody>
      </p:sp>
      <p:sp>
        <p:nvSpPr>
          <p:cNvPr id="15385" name="Text Box 35"/>
          <p:cNvSpPr txBox="1">
            <a:spLocks noChangeArrowheads="1"/>
          </p:cNvSpPr>
          <p:nvPr/>
        </p:nvSpPr>
        <p:spPr bwMode="auto">
          <a:xfrm>
            <a:off x="2138363" y="3252788"/>
            <a:ext cx="444500" cy="16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84</a:t>
            </a:r>
          </a:p>
        </p:txBody>
      </p:sp>
      <p:sp>
        <p:nvSpPr>
          <p:cNvPr id="15386" name="Text Box 36"/>
          <p:cNvSpPr txBox="1">
            <a:spLocks noChangeArrowheads="1"/>
          </p:cNvSpPr>
          <p:nvPr/>
        </p:nvSpPr>
        <p:spPr bwMode="auto">
          <a:xfrm>
            <a:off x="4695825" y="3252788"/>
            <a:ext cx="446088" cy="16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98</a:t>
            </a:r>
          </a:p>
        </p:txBody>
      </p:sp>
      <p:sp>
        <p:nvSpPr>
          <p:cNvPr id="15387" name="Text Box 37"/>
          <p:cNvSpPr txBox="1">
            <a:spLocks noChangeArrowheads="1"/>
          </p:cNvSpPr>
          <p:nvPr/>
        </p:nvSpPr>
        <p:spPr bwMode="auto">
          <a:xfrm>
            <a:off x="1382713" y="1420813"/>
            <a:ext cx="1354137" cy="205629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18 PWR 900 CP1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/>
        </p:nvSpPr>
        <p:spPr bwMode="auto">
          <a:xfrm>
            <a:off x="1152525" y="1443038"/>
            <a:ext cx="219075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74</a:t>
            </a:r>
          </a:p>
        </p:txBody>
      </p:sp>
      <p:sp>
        <p:nvSpPr>
          <p:cNvPr id="15389" name="Text Box 39"/>
          <p:cNvSpPr txBox="1">
            <a:spLocks noChangeArrowheads="1"/>
          </p:cNvSpPr>
          <p:nvPr/>
        </p:nvSpPr>
        <p:spPr bwMode="auto">
          <a:xfrm>
            <a:off x="2738438" y="1443038"/>
            <a:ext cx="266700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85</a:t>
            </a:r>
          </a:p>
        </p:txBody>
      </p:sp>
      <p:sp>
        <p:nvSpPr>
          <p:cNvPr id="15390" name="Rectangle 32"/>
          <p:cNvSpPr>
            <a:spLocks noChangeArrowheads="1"/>
          </p:cNvSpPr>
          <p:nvPr/>
        </p:nvSpPr>
        <p:spPr bwMode="auto">
          <a:xfrm>
            <a:off x="4357688" y="3824288"/>
            <a:ext cx="866775" cy="374906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Ling Ao 1&amp;2</a:t>
            </a:r>
          </a:p>
        </p:txBody>
      </p:sp>
      <p:sp>
        <p:nvSpPr>
          <p:cNvPr id="15391" name="Text Box 48"/>
          <p:cNvSpPr txBox="1">
            <a:spLocks noChangeArrowheads="1"/>
          </p:cNvSpPr>
          <p:nvPr/>
        </p:nvSpPr>
        <p:spPr bwMode="auto">
          <a:xfrm>
            <a:off x="4108450" y="3846513"/>
            <a:ext cx="250825" cy="16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97</a:t>
            </a:r>
          </a:p>
        </p:txBody>
      </p:sp>
      <p:sp>
        <p:nvSpPr>
          <p:cNvPr id="15392" name="Text Box 49"/>
          <p:cNvSpPr txBox="1">
            <a:spLocks noChangeArrowheads="1"/>
          </p:cNvSpPr>
          <p:nvPr/>
        </p:nvSpPr>
        <p:spPr bwMode="auto">
          <a:xfrm>
            <a:off x="5259388" y="3846513"/>
            <a:ext cx="249237" cy="16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02</a:t>
            </a:r>
          </a:p>
        </p:txBody>
      </p:sp>
      <p:sp>
        <p:nvSpPr>
          <p:cNvPr id="15393" name="Text Box 52"/>
          <p:cNvSpPr txBox="1">
            <a:spLocks noChangeArrowheads="1"/>
          </p:cNvSpPr>
          <p:nvPr/>
        </p:nvSpPr>
        <p:spPr bwMode="auto">
          <a:xfrm>
            <a:off x="5480050" y="3825875"/>
            <a:ext cx="522288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Čí</a:t>
            </a:r>
            <a:r>
              <a:rPr lang="en-US" sz="1100" b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na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5414963" y="4041775"/>
            <a:ext cx="862012" cy="374906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Ling Ao 3&amp;4</a:t>
            </a:r>
          </a:p>
        </p:txBody>
      </p:sp>
      <p:sp>
        <p:nvSpPr>
          <p:cNvPr id="15395" name="Rectangle 37"/>
          <p:cNvSpPr>
            <a:spLocks noChangeArrowheads="1"/>
          </p:cNvSpPr>
          <p:nvPr/>
        </p:nvSpPr>
        <p:spPr bwMode="auto">
          <a:xfrm>
            <a:off x="5165725" y="4064000"/>
            <a:ext cx="242888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05</a:t>
            </a:r>
          </a:p>
        </p:txBody>
      </p:sp>
      <p:sp>
        <p:nvSpPr>
          <p:cNvPr id="15396" name="Rectangle 38"/>
          <p:cNvSpPr>
            <a:spLocks noChangeArrowheads="1"/>
          </p:cNvSpPr>
          <p:nvPr/>
        </p:nvSpPr>
        <p:spPr bwMode="auto">
          <a:xfrm>
            <a:off x="6300788" y="4064000"/>
            <a:ext cx="234950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11</a:t>
            </a:r>
          </a:p>
        </p:txBody>
      </p:sp>
      <p:sp>
        <p:nvSpPr>
          <p:cNvPr id="15397" name="Text Box 53"/>
          <p:cNvSpPr txBox="1">
            <a:spLocks noChangeArrowheads="1"/>
          </p:cNvSpPr>
          <p:nvPr/>
        </p:nvSpPr>
        <p:spPr bwMode="auto">
          <a:xfrm>
            <a:off x="6467475" y="4041775"/>
            <a:ext cx="522288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Čí</a:t>
            </a:r>
            <a:r>
              <a:rPr lang="en-US" sz="1100" b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na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398" name="Text Box 55"/>
          <p:cNvSpPr txBox="1">
            <a:spLocks noChangeArrowheads="1"/>
          </p:cNvSpPr>
          <p:nvPr/>
        </p:nvSpPr>
        <p:spPr bwMode="auto">
          <a:xfrm>
            <a:off x="6086475" y="4908550"/>
            <a:ext cx="1234881" cy="205629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+mn-lt"/>
                <a:ea typeface="MS PGothic"/>
                <a:cs typeface="Times New Roman" pitchFamily="18" charset="0"/>
              </a:rPr>
              <a:t>EPR Taishan 1&amp;2</a:t>
            </a:r>
          </a:p>
        </p:txBody>
      </p:sp>
      <p:sp>
        <p:nvSpPr>
          <p:cNvPr id="40" name="Rectangle 39" descr="Diagonales larges vers le haut"/>
          <p:cNvSpPr>
            <a:spLocks noChangeArrowheads="1"/>
          </p:cNvSpPr>
          <p:nvPr/>
        </p:nvSpPr>
        <p:spPr bwMode="auto">
          <a:xfrm>
            <a:off x="2668588" y="5476875"/>
            <a:ext cx="263525" cy="236538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defRPr/>
            </a:pPr>
            <a:endParaRPr lang="en-US" sz="1050" b="1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1835150" y="2312988"/>
            <a:ext cx="893763" cy="374906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Koeberg 1&amp;2</a:t>
            </a:r>
          </a:p>
        </p:txBody>
      </p:sp>
      <p:sp>
        <p:nvSpPr>
          <p:cNvPr id="15401" name="Rectangle 44"/>
          <p:cNvSpPr>
            <a:spLocks noChangeArrowheads="1"/>
          </p:cNvSpPr>
          <p:nvPr/>
        </p:nvSpPr>
        <p:spPr bwMode="auto">
          <a:xfrm>
            <a:off x="2738438" y="2333625"/>
            <a:ext cx="252412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85</a:t>
            </a:r>
          </a:p>
        </p:txBody>
      </p:sp>
      <p:sp>
        <p:nvSpPr>
          <p:cNvPr id="15402" name="Text Box 50"/>
          <p:cNvSpPr txBox="1">
            <a:spLocks noChangeArrowheads="1"/>
          </p:cNvSpPr>
          <p:nvPr/>
        </p:nvSpPr>
        <p:spPr bwMode="auto">
          <a:xfrm>
            <a:off x="3170238" y="2312988"/>
            <a:ext cx="1109662" cy="37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Jihoafrická republika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03" name="Text Box 79"/>
          <p:cNvSpPr txBox="1">
            <a:spLocks noChangeArrowheads="1"/>
          </p:cNvSpPr>
          <p:nvPr/>
        </p:nvSpPr>
        <p:spPr bwMode="auto">
          <a:xfrm>
            <a:off x="1601788" y="2333625"/>
            <a:ext cx="234950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78</a:t>
            </a:r>
          </a:p>
        </p:txBody>
      </p:sp>
      <p:sp>
        <p:nvSpPr>
          <p:cNvPr id="15404" name="Rectangle 47"/>
          <p:cNvSpPr>
            <a:spLocks noChangeArrowheads="1"/>
          </p:cNvSpPr>
          <p:nvPr/>
        </p:nvSpPr>
        <p:spPr bwMode="auto">
          <a:xfrm>
            <a:off x="2895600" y="3527425"/>
            <a:ext cx="1322388" cy="206375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Daya Bay 1&amp;2</a:t>
            </a:r>
          </a:p>
        </p:txBody>
      </p:sp>
      <p:sp>
        <p:nvSpPr>
          <p:cNvPr id="15405" name="Rectangle 48"/>
          <p:cNvSpPr>
            <a:spLocks noChangeArrowheads="1"/>
          </p:cNvSpPr>
          <p:nvPr/>
        </p:nvSpPr>
        <p:spPr bwMode="auto">
          <a:xfrm>
            <a:off x="4276725" y="3549650"/>
            <a:ext cx="455613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94</a:t>
            </a:r>
          </a:p>
        </p:txBody>
      </p:sp>
      <p:sp>
        <p:nvSpPr>
          <p:cNvPr id="15406" name="Text Box 51"/>
          <p:cNvSpPr txBox="1">
            <a:spLocks noChangeArrowheads="1"/>
          </p:cNvSpPr>
          <p:nvPr/>
        </p:nvSpPr>
        <p:spPr bwMode="auto">
          <a:xfrm>
            <a:off x="4489450" y="3527425"/>
            <a:ext cx="520700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Čí</a:t>
            </a:r>
            <a:r>
              <a:rPr lang="en-US" sz="1100" b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na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07" name="Text Box 80"/>
          <p:cNvSpPr txBox="1">
            <a:spLocks noChangeArrowheads="1"/>
          </p:cNvSpPr>
          <p:nvPr/>
        </p:nvSpPr>
        <p:spPr bwMode="auto">
          <a:xfrm>
            <a:off x="2649538" y="3549650"/>
            <a:ext cx="233362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87</a:t>
            </a:r>
          </a:p>
        </p:txBody>
      </p:sp>
      <p:sp>
        <p:nvSpPr>
          <p:cNvPr id="15408" name="Text Box 81"/>
          <p:cNvSpPr txBox="1">
            <a:spLocks noChangeArrowheads="1"/>
          </p:cNvSpPr>
          <p:nvPr/>
        </p:nvSpPr>
        <p:spPr bwMode="auto">
          <a:xfrm>
            <a:off x="179512" y="4221088"/>
            <a:ext cx="4787776" cy="478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000" tIns="10800" rIns="54000" bIns="10800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179388" algn="l"/>
              </a:tabLst>
            </a:pPr>
            <a:r>
              <a:rPr lang="en-US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PWR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(</a:t>
            </a:r>
            <a:r>
              <a:rPr lang="en-US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Pressurised</a:t>
            </a:r>
            <a:r>
              <a:rPr lang="en-US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Water </a:t>
            </a:r>
            <a:r>
              <a:rPr lang="en-US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Reactor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): 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Tlakovodní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reaktor</a:t>
            </a:r>
            <a:endParaRPr lang="en-US" sz="1100" i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179388" algn="l"/>
              </a:tabLst>
            </a:pPr>
            <a:r>
              <a:rPr lang="en-US" sz="1100" i="1" dirty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CP0, CP1, CP2, P4, P’4, N4 = </a:t>
            </a:r>
            <a:r>
              <a:rPr lang="en-US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technologic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ké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řady francouzských reaktorů</a:t>
            </a:r>
            <a:endParaRPr lang="en-US" sz="1100" i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179388" algn="l"/>
              </a:tabLst>
            </a:pPr>
            <a:r>
              <a:rPr lang="en-US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EPR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(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European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Pressurized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Water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Reactor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):</a:t>
            </a:r>
            <a:r>
              <a:rPr lang="en-US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E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vropský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</a:t>
            </a:r>
            <a:r>
              <a:rPr lang="cs-CZ" sz="1100" i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tlakovodní</a:t>
            </a:r>
            <a:r>
              <a:rPr lang="cs-CZ" sz="1100" i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 reaktor</a:t>
            </a:r>
            <a:endParaRPr lang="en-US" sz="1100" i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09" name="Line 79"/>
          <p:cNvSpPr>
            <a:spLocks noChangeShapeType="1"/>
          </p:cNvSpPr>
          <p:nvPr/>
        </p:nvSpPr>
        <p:spPr bwMode="auto">
          <a:xfrm flipV="1">
            <a:off x="1528763" y="2565400"/>
            <a:ext cx="450850" cy="1004888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410" name="Line 80"/>
          <p:cNvSpPr>
            <a:spLocks noChangeShapeType="1"/>
          </p:cNvSpPr>
          <p:nvPr/>
        </p:nvSpPr>
        <p:spPr bwMode="auto">
          <a:xfrm flipV="1">
            <a:off x="2390775" y="3721100"/>
            <a:ext cx="323850" cy="4445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411" name="Line 81"/>
          <p:cNvSpPr>
            <a:spLocks noChangeShapeType="1"/>
          </p:cNvSpPr>
          <p:nvPr/>
        </p:nvSpPr>
        <p:spPr bwMode="auto">
          <a:xfrm>
            <a:off x="2414588" y="3889375"/>
            <a:ext cx="1700212" cy="36513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412" name="Line 82"/>
          <p:cNvSpPr>
            <a:spLocks noChangeShapeType="1"/>
          </p:cNvSpPr>
          <p:nvPr/>
        </p:nvSpPr>
        <p:spPr bwMode="auto">
          <a:xfrm>
            <a:off x="2414588" y="4038600"/>
            <a:ext cx="2789237" cy="12065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2678113" y="5143500"/>
            <a:ext cx="330200" cy="198438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US" sz="1050" b="1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414" name="Text Box 64"/>
          <p:cNvSpPr txBox="1">
            <a:spLocks noChangeArrowheads="1"/>
          </p:cNvSpPr>
          <p:nvPr/>
        </p:nvSpPr>
        <p:spPr bwMode="auto">
          <a:xfrm>
            <a:off x="3094038" y="5149850"/>
            <a:ext cx="2043112" cy="20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dirty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EPR </a:t>
            </a:r>
            <a:r>
              <a:rPr lang="cs-CZ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ve výstavbě</a:t>
            </a:r>
            <a:endParaRPr lang="en-US" sz="1100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15" name="Text Box 64"/>
          <p:cNvSpPr txBox="1">
            <a:spLocks noChangeArrowheads="1"/>
          </p:cNvSpPr>
          <p:nvPr/>
        </p:nvSpPr>
        <p:spPr bwMode="auto">
          <a:xfrm>
            <a:off x="3081338" y="5456238"/>
            <a:ext cx="3506886" cy="205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000" tIns="18000" rIns="18000" bIns="18000">
            <a:spAutoFit/>
          </a:bodyPr>
          <a:lstStyle/>
          <a:p>
            <a:pPr eaLnBrk="0" hangingPunct="0"/>
            <a:r>
              <a:rPr lang="en-US" sz="1100" dirty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UK: EPR </a:t>
            </a:r>
            <a:r>
              <a:rPr lang="cs-CZ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projekt zahájen </a:t>
            </a:r>
            <a:r>
              <a:rPr lang="en-US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– </a:t>
            </a:r>
            <a:r>
              <a:rPr lang="cs-CZ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první konkrétní v roce </a:t>
            </a:r>
            <a:r>
              <a:rPr lang="en-US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2019</a:t>
            </a:r>
            <a:endParaRPr lang="en-US" sz="1100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16" name="Text Box 113"/>
          <p:cNvSpPr txBox="1">
            <a:spLocks noChangeArrowheads="1"/>
          </p:cNvSpPr>
          <p:nvPr/>
        </p:nvSpPr>
        <p:spPr bwMode="auto">
          <a:xfrm>
            <a:off x="3193747" y="1538288"/>
            <a:ext cx="686406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Franc</a:t>
            </a: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i</a:t>
            </a:r>
            <a:r>
              <a:rPr lang="en-US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e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17" name="Text Box 114"/>
          <p:cNvSpPr txBox="1">
            <a:spLocks noChangeArrowheads="1"/>
          </p:cNvSpPr>
          <p:nvPr/>
        </p:nvSpPr>
        <p:spPr bwMode="auto">
          <a:xfrm>
            <a:off x="4890785" y="3017838"/>
            <a:ext cx="686406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Franc</a:t>
            </a: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i</a:t>
            </a:r>
            <a:r>
              <a:rPr lang="en-US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e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747713" y="5143500"/>
            <a:ext cx="214312" cy="1984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fr-FR" sz="1050" b="1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419" name="Text Box 64"/>
          <p:cNvSpPr txBox="1">
            <a:spLocks noChangeArrowheads="1"/>
          </p:cNvSpPr>
          <p:nvPr/>
        </p:nvSpPr>
        <p:spPr bwMode="auto">
          <a:xfrm>
            <a:off x="1042988" y="5157788"/>
            <a:ext cx="1582737" cy="205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/>
            <a:r>
              <a:rPr lang="en-US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Franc</a:t>
            </a:r>
            <a:r>
              <a:rPr lang="cs-CZ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i</a:t>
            </a:r>
            <a:r>
              <a:rPr lang="en-US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e</a:t>
            </a:r>
            <a:endParaRPr lang="en-US" sz="1100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61" name="Text Box 86"/>
          <p:cNvSpPr txBox="1">
            <a:spLocks noChangeArrowheads="1"/>
          </p:cNvSpPr>
          <p:nvPr/>
        </p:nvSpPr>
        <p:spPr bwMode="auto">
          <a:xfrm>
            <a:off x="714375" y="5607050"/>
            <a:ext cx="215900" cy="198438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US" sz="1050" b="1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421" name="Text Box 64"/>
          <p:cNvSpPr txBox="1">
            <a:spLocks noChangeArrowheads="1"/>
          </p:cNvSpPr>
          <p:nvPr/>
        </p:nvSpPr>
        <p:spPr bwMode="auto">
          <a:xfrm>
            <a:off x="1011238" y="5572125"/>
            <a:ext cx="968474" cy="205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100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Zahraničí</a:t>
            </a:r>
            <a:endParaRPr lang="en-US" sz="1100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22" name="Rectangle 89"/>
          <p:cNvSpPr>
            <a:spLocks noChangeArrowheads="1"/>
          </p:cNvSpPr>
          <p:nvPr/>
        </p:nvSpPr>
        <p:spPr bwMode="auto">
          <a:xfrm>
            <a:off x="611560" y="3284984"/>
            <a:ext cx="1679575" cy="857464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Pomoc majiteli s nově vybudovanými jadernými projekty ve světě</a:t>
            </a:r>
            <a:endParaRPr lang="en-US" sz="1200" b="1" dirty="0">
              <a:solidFill>
                <a:schemeClr val="bg1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23" name="Line 9"/>
          <p:cNvSpPr>
            <a:spLocks noChangeShapeType="1"/>
          </p:cNvSpPr>
          <p:nvPr/>
        </p:nvSpPr>
        <p:spPr bwMode="auto">
          <a:xfrm>
            <a:off x="6781800" y="1028700"/>
            <a:ext cx="17240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5424" name="Text Box 86"/>
          <p:cNvSpPr txBox="1">
            <a:spLocks noChangeArrowheads="1"/>
          </p:cNvSpPr>
          <p:nvPr/>
        </p:nvSpPr>
        <p:spPr bwMode="auto">
          <a:xfrm>
            <a:off x="5724525" y="4652963"/>
            <a:ext cx="1439863" cy="212725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+mn-lt"/>
                <a:ea typeface="MS PGothic"/>
                <a:cs typeface="Times New Roman" pitchFamily="18" charset="0"/>
              </a:rPr>
              <a:t>EPR Flamanville 3</a:t>
            </a:r>
            <a:endParaRPr lang="en-US" sz="900" b="1"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25" name="Text Box 114"/>
          <p:cNvSpPr txBox="1">
            <a:spLocks noChangeArrowheads="1"/>
          </p:cNvSpPr>
          <p:nvPr/>
        </p:nvSpPr>
        <p:spPr bwMode="auto">
          <a:xfrm>
            <a:off x="8021182" y="5662613"/>
            <a:ext cx="38985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UK</a:t>
            </a:r>
          </a:p>
        </p:txBody>
      </p:sp>
      <p:sp>
        <p:nvSpPr>
          <p:cNvPr id="15426" name="Text Box 53"/>
          <p:cNvSpPr txBox="1">
            <a:spLocks noChangeArrowheads="1"/>
          </p:cNvSpPr>
          <p:nvPr/>
        </p:nvSpPr>
        <p:spPr bwMode="auto">
          <a:xfrm>
            <a:off x="7308850" y="4910138"/>
            <a:ext cx="522288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Čí</a:t>
            </a:r>
            <a:r>
              <a:rPr lang="en-US" sz="1100" b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na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27" name="Rectangle 76" descr="Diagonales larges vers le haut"/>
          <p:cNvSpPr>
            <a:spLocks noChangeArrowheads="1"/>
          </p:cNvSpPr>
          <p:nvPr/>
        </p:nvSpPr>
        <p:spPr bwMode="auto">
          <a:xfrm>
            <a:off x="7102475" y="5626100"/>
            <a:ext cx="725488" cy="21431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endParaRPr lang="en-US" sz="1100" b="1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28" name="Text Box 71"/>
          <p:cNvSpPr txBox="1">
            <a:spLocks noChangeArrowheads="1"/>
          </p:cNvSpPr>
          <p:nvPr/>
        </p:nvSpPr>
        <p:spPr bwMode="auto">
          <a:xfrm>
            <a:off x="6707188" y="5483225"/>
            <a:ext cx="989012" cy="20687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54000" tIns="36000" rIns="18000" bIns="1800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1200"/>
              </a:spcBef>
            </a:pPr>
            <a:r>
              <a:rPr lang="en-US" sz="1100" b="1" dirty="0" err="1" smtClean="0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Hinkley</a:t>
            </a:r>
            <a:r>
              <a:rPr lang="en-US" sz="1100" b="1" dirty="0" smtClean="0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accent2"/>
                </a:solidFill>
                <a:latin typeface="+mn-lt"/>
                <a:ea typeface="MS PGothic"/>
                <a:cs typeface="Times New Roman" pitchFamily="18" charset="0"/>
              </a:rPr>
              <a:t>Point</a:t>
            </a:r>
          </a:p>
        </p:txBody>
      </p:sp>
      <p:sp>
        <p:nvSpPr>
          <p:cNvPr id="15429" name="Text Box 64"/>
          <p:cNvSpPr txBox="1">
            <a:spLocks noChangeArrowheads="1"/>
          </p:cNvSpPr>
          <p:nvPr/>
        </p:nvSpPr>
        <p:spPr bwMode="auto">
          <a:xfrm>
            <a:off x="7235825" y="4652963"/>
            <a:ext cx="1582738" cy="205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Franc</a:t>
            </a: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i</a:t>
            </a:r>
            <a:r>
              <a:rPr lang="en-US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e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pic>
        <p:nvPicPr>
          <p:cNvPr id="154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313" y="2714625"/>
            <a:ext cx="1803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75"/>
            <a:ext cx="19859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238" y="4676775"/>
            <a:ext cx="11858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33" name="Rectangle 4"/>
          <p:cNvSpPr>
            <a:spLocks noChangeArrowheads="1"/>
          </p:cNvSpPr>
          <p:nvPr/>
        </p:nvSpPr>
        <p:spPr bwMode="auto">
          <a:xfrm>
            <a:off x="1395413" y="34597"/>
            <a:ext cx="7561263" cy="68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15000"/>
              </a:spcBef>
              <a:spcAft>
                <a:spcPct val="15000"/>
              </a:spcAft>
              <a:buClr>
                <a:srgbClr val="00192E"/>
              </a:buClr>
              <a:buFont typeface="Wingdings 3" pitchFamily="18" charset="2"/>
              <a:buNone/>
            </a:pPr>
            <a:r>
              <a:rPr lang="cs-CZ" altLang="fr-FR" sz="2700" b="1" i="1" dirty="0" smtClean="0">
                <a:solidFill>
                  <a:srgbClr val="C80404"/>
                </a:solidFill>
                <a:latin typeface="+mn-lt"/>
                <a:ea typeface="MS PGothic"/>
                <a:cs typeface="MS PGothic"/>
              </a:rPr>
              <a:t>Záznamy celosvětových nově vybudovaných bloků francouzského jaderného odvětví</a:t>
            </a:r>
            <a:endParaRPr lang="fr-FR" altLang="fr-FR" sz="2700" b="1" i="1" dirty="0">
              <a:solidFill>
                <a:srgbClr val="C80404"/>
              </a:solidFill>
              <a:latin typeface="+mn-lt"/>
              <a:ea typeface="MS PGothic"/>
              <a:cs typeface="MS PGothic"/>
            </a:endParaRPr>
          </a:p>
        </p:txBody>
      </p:sp>
      <p:sp>
        <p:nvSpPr>
          <p:cNvPr id="15434" name="Text Box 86"/>
          <p:cNvSpPr txBox="1">
            <a:spLocks noChangeArrowheads="1"/>
          </p:cNvSpPr>
          <p:nvPr/>
        </p:nvSpPr>
        <p:spPr bwMode="auto">
          <a:xfrm>
            <a:off x="5435600" y="4365625"/>
            <a:ext cx="1728788" cy="212725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+mn-lt"/>
                <a:ea typeface="MS PGothic"/>
                <a:cs typeface="Times New Roman" pitchFamily="18" charset="0"/>
              </a:rPr>
              <a:t>EPR Olkiluoto 3</a:t>
            </a:r>
            <a:endParaRPr lang="en-US" sz="900" b="1"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35" name="Text Box 64"/>
          <p:cNvSpPr txBox="1">
            <a:spLocks noChangeArrowheads="1"/>
          </p:cNvSpPr>
          <p:nvPr/>
        </p:nvSpPr>
        <p:spPr bwMode="auto">
          <a:xfrm>
            <a:off x="7164388" y="4365625"/>
            <a:ext cx="1582737" cy="205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/>
            <a:r>
              <a:rPr lang="en-US" sz="1100" b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Fi</a:t>
            </a:r>
            <a:r>
              <a:rPr lang="cs-CZ" sz="1100" b="1" dirty="0" err="1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nsko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36" name="Text Box 40"/>
          <p:cNvSpPr txBox="1">
            <a:spLocks noChangeArrowheads="1"/>
          </p:cNvSpPr>
          <p:nvPr/>
        </p:nvSpPr>
        <p:spPr bwMode="auto">
          <a:xfrm>
            <a:off x="2555875" y="2636838"/>
            <a:ext cx="792163" cy="205629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</p:spPr>
        <p:txBody>
          <a:bodyPr lIns="54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  <a:latin typeface="+mn-lt"/>
                <a:ea typeface="MS PGothic"/>
                <a:cs typeface="Times New Roman" pitchFamily="18" charset="0"/>
              </a:rPr>
              <a:t>Hanul 1&amp;2</a:t>
            </a:r>
          </a:p>
        </p:txBody>
      </p:sp>
      <p:sp>
        <p:nvSpPr>
          <p:cNvPr id="15437" name="Rectangle 44"/>
          <p:cNvSpPr>
            <a:spLocks noChangeArrowheads="1"/>
          </p:cNvSpPr>
          <p:nvPr/>
        </p:nvSpPr>
        <p:spPr bwMode="auto">
          <a:xfrm>
            <a:off x="3348038" y="2636838"/>
            <a:ext cx="252412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89</a:t>
            </a:r>
          </a:p>
        </p:txBody>
      </p:sp>
      <p:sp>
        <p:nvSpPr>
          <p:cNvPr id="15438" name="Text Box 50"/>
          <p:cNvSpPr txBox="1">
            <a:spLocks noChangeArrowheads="1"/>
          </p:cNvSpPr>
          <p:nvPr/>
        </p:nvSpPr>
        <p:spPr bwMode="auto">
          <a:xfrm>
            <a:off x="3779838" y="2636838"/>
            <a:ext cx="11096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100" b="1" dirty="0" smtClean="0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Jižní Korea</a:t>
            </a:r>
            <a:endParaRPr lang="en-US" sz="1100" b="1" dirty="0">
              <a:solidFill>
                <a:srgbClr val="000099"/>
              </a:solidFill>
              <a:latin typeface="+mn-lt"/>
              <a:ea typeface="MS PGothic"/>
              <a:cs typeface="Times New Roman" pitchFamily="18" charset="0"/>
            </a:endParaRPr>
          </a:p>
        </p:txBody>
      </p:sp>
      <p:sp>
        <p:nvSpPr>
          <p:cNvPr id="15439" name="Text Box 79"/>
          <p:cNvSpPr txBox="1">
            <a:spLocks noChangeArrowheads="1"/>
          </p:cNvSpPr>
          <p:nvPr/>
        </p:nvSpPr>
        <p:spPr bwMode="auto">
          <a:xfrm>
            <a:off x="2322513" y="2657475"/>
            <a:ext cx="234950" cy="15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800" b="1">
                <a:solidFill>
                  <a:srgbClr val="000099"/>
                </a:solidFill>
                <a:latin typeface="+mn-lt"/>
                <a:ea typeface="MS PGothic"/>
                <a:cs typeface="Times New Roman" pitchFamily="18" charset="0"/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xmlns="" val="35219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toShape 72"/>
          <p:cNvSpPr>
            <a:spLocks noChangeArrowheads="1"/>
          </p:cNvSpPr>
          <p:nvPr/>
        </p:nvSpPr>
        <p:spPr bwMode="auto">
          <a:xfrm>
            <a:off x="0" y="512763"/>
            <a:ext cx="9076972" cy="701919"/>
          </a:xfrm>
          <a:prstGeom prst="bevel">
            <a:avLst>
              <a:gd name="adj" fmla="val 12500"/>
            </a:avLst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 defTabSz="457200"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MHI</a:t>
            </a:r>
            <a:r>
              <a:rPr kumimoji="1" lang="ja-JP" altLang="en-US" b="1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cs-CZ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je JEDINÝM prodejcem 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PWR </a:t>
            </a:r>
            <a:r>
              <a:rPr kumimoji="1" lang="cs-CZ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v Japonsku, který provedl výstavbu všech 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24 PWR </a:t>
            </a:r>
            <a:r>
              <a:rPr kumimoji="1" lang="en-US" altLang="ja-JP" b="1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(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20</a:t>
            </a:r>
            <a:r>
              <a:rPr kumimoji="1" lang="cs-CZ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280</a:t>
            </a:r>
            <a:r>
              <a:rPr kumimoji="1" lang="cs-CZ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MW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) a</a:t>
            </a:r>
            <a:r>
              <a:rPr kumimoji="1" lang="cs-CZ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podílí se na obnově PWR</a:t>
            </a:r>
            <a:r>
              <a:rPr kumimoji="1"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. </a:t>
            </a:r>
            <a:endParaRPr kumimoji="1" lang="en-US" altLang="ja-JP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2531" name="Picture 2" descr="o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47" y="1874838"/>
            <a:ext cx="182403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361847" y="1344613"/>
            <a:ext cx="4013200" cy="3770312"/>
            <a:chOff x="2068" y="914"/>
            <a:chExt cx="2429" cy="2473"/>
          </a:xfrm>
        </p:grpSpPr>
        <p:sp>
          <p:nvSpPr>
            <p:cNvPr id="23814" name="Freeform 8"/>
            <p:cNvSpPr>
              <a:spLocks/>
            </p:cNvSpPr>
            <p:nvPr/>
          </p:nvSpPr>
          <p:spPr bwMode="auto">
            <a:xfrm>
              <a:off x="2072" y="3302"/>
              <a:ext cx="65" cy="79"/>
            </a:xfrm>
            <a:custGeom>
              <a:avLst/>
              <a:gdLst>
                <a:gd name="T0" fmla="*/ 61 w 65"/>
                <a:gd name="T1" fmla="*/ 28 h 79"/>
                <a:gd name="T2" fmla="*/ 26 w 65"/>
                <a:gd name="T3" fmla="*/ 45 h 79"/>
                <a:gd name="T4" fmla="*/ 26 w 65"/>
                <a:gd name="T5" fmla="*/ 47 h 79"/>
                <a:gd name="T6" fmla="*/ 26 w 65"/>
                <a:gd name="T7" fmla="*/ 48 h 79"/>
                <a:gd name="T8" fmla="*/ 26 w 65"/>
                <a:gd name="T9" fmla="*/ 50 h 79"/>
                <a:gd name="T10" fmla="*/ 27 w 65"/>
                <a:gd name="T11" fmla="*/ 53 h 79"/>
                <a:gd name="T12" fmla="*/ 27 w 65"/>
                <a:gd name="T13" fmla="*/ 54 h 79"/>
                <a:gd name="T14" fmla="*/ 27 w 65"/>
                <a:gd name="T15" fmla="*/ 55 h 79"/>
                <a:gd name="T16" fmla="*/ 24 w 65"/>
                <a:gd name="T17" fmla="*/ 61 h 79"/>
                <a:gd name="T18" fmla="*/ 23 w 65"/>
                <a:gd name="T19" fmla="*/ 63 h 79"/>
                <a:gd name="T20" fmla="*/ 21 w 65"/>
                <a:gd name="T21" fmla="*/ 66 h 79"/>
                <a:gd name="T22" fmla="*/ 18 w 65"/>
                <a:gd name="T23" fmla="*/ 69 h 79"/>
                <a:gd name="T24" fmla="*/ 14 w 65"/>
                <a:gd name="T25" fmla="*/ 73 h 79"/>
                <a:gd name="T26" fmla="*/ 5 w 65"/>
                <a:gd name="T27" fmla="*/ 79 h 79"/>
                <a:gd name="T28" fmla="*/ 2 w 65"/>
                <a:gd name="T29" fmla="*/ 73 h 79"/>
                <a:gd name="T30" fmla="*/ 1 w 65"/>
                <a:gd name="T31" fmla="*/ 69 h 79"/>
                <a:gd name="T32" fmla="*/ 0 w 65"/>
                <a:gd name="T33" fmla="*/ 64 h 79"/>
                <a:gd name="T34" fmla="*/ 0 w 65"/>
                <a:gd name="T35" fmla="*/ 52 h 79"/>
                <a:gd name="T36" fmla="*/ 0 w 65"/>
                <a:gd name="T37" fmla="*/ 36 h 79"/>
                <a:gd name="T38" fmla="*/ 1 w 65"/>
                <a:gd name="T39" fmla="*/ 27 h 79"/>
                <a:gd name="T40" fmla="*/ 2 w 65"/>
                <a:gd name="T41" fmla="*/ 20 h 79"/>
                <a:gd name="T42" fmla="*/ 10 w 65"/>
                <a:gd name="T43" fmla="*/ 21 h 79"/>
                <a:gd name="T44" fmla="*/ 18 w 65"/>
                <a:gd name="T45" fmla="*/ 22 h 79"/>
                <a:gd name="T46" fmla="*/ 22 w 65"/>
                <a:gd name="T47" fmla="*/ 22 h 79"/>
                <a:gd name="T48" fmla="*/ 26 w 65"/>
                <a:gd name="T49" fmla="*/ 22 h 79"/>
                <a:gd name="T50" fmla="*/ 32 w 65"/>
                <a:gd name="T51" fmla="*/ 20 h 79"/>
                <a:gd name="T52" fmla="*/ 36 w 65"/>
                <a:gd name="T53" fmla="*/ 19 h 79"/>
                <a:gd name="T54" fmla="*/ 39 w 65"/>
                <a:gd name="T55" fmla="*/ 17 h 79"/>
                <a:gd name="T56" fmla="*/ 42 w 65"/>
                <a:gd name="T57" fmla="*/ 16 h 79"/>
                <a:gd name="T58" fmla="*/ 46 w 65"/>
                <a:gd name="T59" fmla="*/ 13 h 79"/>
                <a:gd name="T60" fmla="*/ 49 w 65"/>
                <a:gd name="T61" fmla="*/ 11 h 79"/>
                <a:gd name="T62" fmla="*/ 52 w 65"/>
                <a:gd name="T63" fmla="*/ 8 h 79"/>
                <a:gd name="T64" fmla="*/ 60 w 65"/>
                <a:gd name="T65" fmla="*/ 1 h 79"/>
                <a:gd name="T66" fmla="*/ 61 w 65"/>
                <a:gd name="T67" fmla="*/ 0 h 79"/>
                <a:gd name="T68" fmla="*/ 61 w 65"/>
                <a:gd name="T69" fmla="*/ 2 h 79"/>
                <a:gd name="T70" fmla="*/ 61 w 65"/>
                <a:gd name="T71" fmla="*/ 7 h 79"/>
                <a:gd name="T72" fmla="*/ 62 w 65"/>
                <a:gd name="T73" fmla="*/ 15 h 79"/>
                <a:gd name="T74" fmla="*/ 63 w 65"/>
                <a:gd name="T75" fmla="*/ 19 h 79"/>
                <a:gd name="T76" fmla="*/ 65 w 65"/>
                <a:gd name="T77" fmla="*/ 22 h 79"/>
                <a:gd name="T78" fmla="*/ 61 w 65"/>
                <a:gd name="T79" fmla="*/ 28 h 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79"/>
                <a:gd name="T122" fmla="*/ 65 w 65"/>
                <a:gd name="T123" fmla="*/ 79 h 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79">
                  <a:moveTo>
                    <a:pt x="61" y="28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4" y="61"/>
                  </a:lnTo>
                  <a:lnTo>
                    <a:pt x="23" y="63"/>
                  </a:lnTo>
                  <a:lnTo>
                    <a:pt x="21" y="66"/>
                  </a:lnTo>
                  <a:lnTo>
                    <a:pt x="18" y="69"/>
                  </a:lnTo>
                  <a:lnTo>
                    <a:pt x="14" y="73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10" y="21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2" y="20"/>
                  </a:lnTo>
                  <a:lnTo>
                    <a:pt x="36" y="19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6" y="13"/>
                  </a:lnTo>
                  <a:lnTo>
                    <a:pt x="49" y="11"/>
                  </a:lnTo>
                  <a:lnTo>
                    <a:pt x="52" y="8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7"/>
                  </a:lnTo>
                  <a:lnTo>
                    <a:pt x="62" y="15"/>
                  </a:lnTo>
                  <a:lnTo>
                    <a:pt x="63" y="19"/>
                  </a:lnTo>
                  <a:lnTo>
                    <a:pt x="65" y="22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5" name="Freeform 9"/>
            <p:cNvSpPr>
              <a:spLocks/>
            </p:cNvSpPr>
            <p:nvPr/>
          </p:nvSpPr>
          <p:spPr bwMode="auto">
            <a:xfrm>
              <a:off x="2096" y="3327"/>
              <a:ext cx="39" cy="24"/>
            </a:xfrm>
            <a:custGeom>
              <a:avLst/>
              <a:gdLst>
                <a:gd name="T0" fmla="*/ 39 w 39"/>
                <a:gd name="T1" fmla="*/ 8 h 24"/>
                <a:gd name="T2" fmla="*/ 4 w 39"/>
                <a:gd name="T3" fmla="*/ 24 h 24"/>
                <a:gd name="T4" fmla="*/ 0 w 39"/>
                <a:gd name="T5" fmla="*/ 17 h 24"/>
                <a:gd name="T6" fmla="*/ 35 w 39"/>
                <a:gd name="T7" fmla="*/ 0 h 24"/>
                <a:gd name="T8" fmla="*/ 39 w 39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4"/>
                <a:gd name="T17" fmla="*/ 39 w 3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4">
                  <a:moveTo>
                    <a:pt x="39" y="8"/>
                  </a:moveTo>
                  <a:lnTo>
                    <a:pt x="4" y="24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6" name="Freeform 10"/>
            <p:cNvSpPr>
              <a:spLocks/>
            </p:cNvSpPr>
            <p:nvPr/>
          </p:nvSpPr>
          <p:spPr bwMode="auto">
            <a:xfrm>
              <a:off x="2094" y="3347"/>
              <a:ext cx="8" cy="10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5 h 10"/>
                <a:gd name="T4" fmla="*/ 8 w 8"/>
                <a:gd name="T5" fmla="*/ 10 h 10"/>
                <a:gd name="T6" fmla="*/ 0 w 8"/>
                <a:gd name="T7" fmla="*/ 10 h 10"/>
                <a:gd name="T8" fmla="*/ 0 w 8"/>
                <a:gd name="T9" fmla="*/ 5 h 10"/>
                <a:gd name="T10" fmla="*/ 0 w 8"/>
                <a:gd name="T11" fmla="*/ 0 h 10"/>
                <a:gd name="T12" fmla="*/ 8 w 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"/>
                <a:gd name="T23" fmla="*/ 8 w 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">
                  <a:moveTo>
                    <a:pt x="8" y="0"/>
                  </a:moveTo>
                  <a:lnTo>
                    <a:pt x="8" y="5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7" name="Freeform 11"/>
            <p:cNvSpPr>
              <a:spLocks/>
            </p:cNvSpPr>
            <p:nvPr/>
          </p:nvSpPr>
          <p:spPr bwMode="auto">
            <a:xfrm>
              <a:off x="2094" y="3344"/>
              <a:ext cx="8" cy="7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0 w 8"/>
                <a:gd name="T5" fmla="*/ 3 h 7"/>
                <a:gd name="T6" fmla="*/ 8 w 8"/>
                <a:gd name="T7" fmla="*/ 3 h 7"/>
                <a:gd name="T8" fmla="*/ 6 w 8"/>
                <a:gd name="T9" fmla="*/ 7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8" y="3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8" name="Freeform 12"/>
            <p:cNvSpPr>
              <a:spLocks/>
            </p:cNvSpPr>
            <p:nvPr/>
          </p:nvSpPr>
          <p:spPr bwMode="auto">
            <a:xfrm>
              <a:off x="2074" y="3355"/>
              <a:ext cx="27" cy="29"/>
            </a:xfrm>
            <a:custGeom>
              <a:avLst/>
              <a:gdLst>
                <a:gd name="T0" fmla="*/ 27 w 27"/>
                <a:gd name="T1" fmla="*/ 4 h 29"/>
                <a:gd name="T2" fmla="*/ 22 w 27"/>
                <a:gd name="T3" fmla="*/ 15 h 29"/>
                <a:gd name="T4" fmla="*/ 15 w 27"/>
                <a:gd name="T5" fmla="*/ 23 h 29"/>
                <a:gd name="T6" fmla="*/ 5 w 27"/>
                <a:gd name="T7" fmla="*/ 29 h 29"/>
                <a:gd name="T8" fmla="*/ 0 w 27"/>
                <a:gd name="T9" fmla="*/ 23 h 29"/>
                <a:gd name="T10" fmla="*/ 9 w 27"/>
                <a:gd name="T11" fmla="*/ 16 h 29"/>
                <a:gd name="T12" fmla="*/ 15 w 27"/>
                <a:gd name="T13" fmla="*/ 11 h 29"/>
                <a:gd name="T14" fmla="*/ 20 w 27"/>
                <a:gd name="T15" fmla="*/ 0 h 29"/>
                <a:gd name="T16" fmla="*/ 27 w 27"/>
                <a:gd name="T17" fmla="*/ 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9"/>
                <a:gd name="T29" fmla="*/ 27 w 27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9">
                  <a:moveTo>
                    <a:pt x="27" y="4"/>
                  </a:moveTo>
                  <a:lnTo>
                    <a:pt x="22" y="15"/>
                  </a:lnTo>
                  <a:lnTo>
                    <a:pt x="15" y="23"/>
                  </a:lnTo>
                  <a:lnTo>
                    <a:pt x="5" y="29"/>
                  </a:lnTo>
                  <a:lnTo>
                    <a:pt x="0" y="23"/>
                  </a:lnTo>
                  <a:lnTo>
                    <a:pt x="9" y="16"/>
                  </a:lnTo>
                  <a:lnTo>
                    <a:pt x="15" y="11"/>
                  </a:lnTo>
                  <a:lnTo>
                    <a:pt x="20" y="0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9" name="Freeform 13"/>
            <p:cNvSpPr>
              <a:spLocks/>
            </p:cNvSpPr>
            <p:nvPr/>
          </p:nvSpPr>
          <p:spPr bwMode="auto">
            <a:xfrm>
              <a:off x="2094" y="3355"/>
              <a:ext cx="8" cy="4"/>
            </a:xfrm>
            <a:custGeom>
              <a:avLst/>
              <a:gdLst>
                <a:gd name="T0" fmla="*/ 8 w 8"/>
                <a:gd name="T1" fmla="*/ 2 h 4"/>
                <a:gd name="T2" fmla="*/ 7 w 8"/>
                <a:gd name="T3" fmla="*/ 4 h 4"/>
                <a:gd name="T4" fmla="*/ 0 w 8"/>
                <a:gd name="T5" fmla="*/ 0 h 4"/>
                <a:gd name="T6" fmla="*/ 0 w 8"/>
                <a:gd name="T7" fmla="*/ 2 h 4"/>
                <a:gd name="T8" fmla="*/ 8 w 8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2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0" name="Freeform 14"/>
            <p:cNvSpPr>
              <a:spLocks/>
            </p:cNvSpPr>
            <p:nvPr/>
          </p:nvSpPr>
          <p:spPr bwMode="auto">
            <a:xfrm>
              <a:off x="2069" y="3368"/>
              <a:ext cx="11" cy="15"/>
            </a:xfrm>
            <a:custGeom>
              <a:avLst/>
              <a:gdLst>
                <a:gd name="T0" fmla="*/ 4 w 11"/>
                <a:gd name="T1" fmla="*/ 15 h 15"/>
                <a:gd name="T2" fmla="*/ 0 w 11"/>
                <a:gd name="T3" fmla="*/ 4 h 15"/>
                <a:gd name="T4" fmla="*/ 7 w 11"/>
                <a:gd name="T5" fmla="*/ 0 h 15"/>
                <a:gd name="T6" fmla="*/ 11 w 11"/>
                <a:gd name="T7" fmla="*/ 11 h 15"/>
                <a:gd name="T8" fmla="*/ 4 w 11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4" y="1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1" name="Freeform 15"/>
            <p:cNvSpPr>
              <a:spLocks/>
            </p:cNvSpPr>
            <p:nvPr/>
          </p:nvSpPr>
          <p:spPr bwMode="auto">
            <a:xfrm>
              <a:off x="2073" y="3378"/>
              <a:ext cx="7" cy="9"/>
            </a:xfrm>
            <a:custGeom>
              <a:avLst/>
              <a:gdLst>
                <a:gd name="T0" fmla="*/ 6 w 7"/>
                <a:gd name="T1" fmla="*/ 6 h 9"/>
                <a:gd name="T2" fmla="*/ 2 w 7"/>
                <a:gd name="T3" fmla="*/ 9 h 9"/>
                <a:gd name="T4" fmla="*/ 0 w 7"/>
                <a:gd name="T5" fmla="*/ 5 h 9"/>
                <a:gd name="T6" fmla="*/ 7 w 7"/>
                <a:gd name="T7" fmla="*/ 1 h 9"/>
                <a:gd name="T8" fmla="*/ 1 w 7"/>
                <a:gd name="T9" fmla="*/ 0 h 9"/>
                <a:gd name="T10" fmla="*/ 6 w 7"/>
                <a:gd name="T11" fmla="*/ 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6" y="6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7" y="1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2" name="Freeform 16"/>
            <p:cNvSpPr>
              <a:spLocks/>
            </p:cNvSpPr>
            <p:nvPr/>
          </p:nvSpPr>
          <p:spPr bwMode="auto">
            <a:xfrm>
              <a:off x="2068" y="3321"/>
              <a:ext cx="9" cy="49"/>
            </a:xfrm>
            <a:custGeom>
              <a:avLst/>
              <a:gdLst>
                <a:gd name="T0" fmla="*/ 1 w 9"/>
                <a:gd name="T1" fmla="*/ 49 h 49"/>
                <a:gd name="T2" fmla="*/ 0 w 9"/>
                <a:gd name="T3" fmla="*/ 32 h 49"/>
                <a:gd name="T4" fmla="*/ 0 w 9"/>
                <a:gd name="T5" fmla="*/ 16 h 49"/>
                <a:gd name="T6" fmla="*/ 2 w 9"/>
                <a:gd name="T7" fmla="*/ 0 h 49"/>
                <a:gd name="T8" fmla="*/ 9 w 9"/>
                <a:gd name="T9" fmla="*/ 2 h 49"/>
                <a:gd name="T10" fmla="*/ 7 w 9"/>
                <a:gd name="T11" fmla="*/ 18 h 49"/>
                <a:gd name="T12" fmla="*/ 8 w 9"/>
                <a:gd name="T13" fmla="*/ 32 h 49"/>
                <a:gd name="T14" fmla="*/ 8 w 9"/>
                <a:gd name="T15" fmla="*/ 49 h 49"/>
                <a:gd name="T16" fmla="*/ 1 w 9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9"/>
                <a:gd name="T29" fmla="*/ 9 w 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9">
                  <a:moveTo>
                    <a:pt x="1" y="49"/>
                  </a:moveTo>
                  <a:lnTo>
                    <a:pt x="0" y="32"/>
                  </a:lnTo>
                  <a:lnTo>
                    <a:pt x="0" y="16"/>
                  </a:lnTo>
                  <a:lnTo>
                    <a:pt x="2" y="0"/>
                  </a:lnTo>
                  <a:lnTo>
                    <a:pt x="9" y="2"/>
                  </a:lnTo>
                  <a:lnTo>
                    <a:pt x="7" y="18"/>
                  </a:lnTo>
                  <a:lnTo>
                    <a:pt x="8" y="32"/>
                  </a:lnTo>
                  <a:lnTo>
                    <a:pt x="8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3" name="Freeform 17"/>
            <p:cNvSpPr>
              <a:spLocks/>
            </p:cNvSpPr>
            <p:nvPr/>
          </p:nvSpPr>
          <p:spPr bwMode="auto">
            <a:xfrm>
              <a:off x="2069" y="3368"/>
              <a:ext cx="7" cy="4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2 h 4"/>
                <a:gd name="T4" fmla="*/ 7 w 7"/>
                <a:gd name="T5" fmla="*/ 2 h 4"/>
                <a:gd name="T6" fmla="*/ 7 w 7"/>
                <a:gd name="T7" fmla="*/ 0 h 4"/>
                <a:gd name="T8" fmla="*/ 0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4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4" name="Freeform 18"/>
            <p:cNvSpPr>
              <a:spLocks/>
            </p:cNvSpPr>
            <p:nvPr/>
          </p:nvSpPr>
          <p:spPr bwMode="auto">
            <a:xfrm>
              <a:off x="2073" y="3300"/>
              <a:ext cx="61" cy="28"/>
            </a:xfrm>
            <a:custGeom>
              <a:avLst/>
              <a:gdLst>
                <a:gd name="T0" fmla="*/ 1 w 61"/>
                <a:gd name="T1" fmla="*/ 18 h 28"/>
                <a:gd name="T2" fmla="*/ 17 w 61"/>
                <a:gd name="T3" fmla="*/ 20 h 28"/>
                <a:gd name="T4" fmla="*/ 30 w 61"/>
                <a:gd name="T5" fmla="*/ 18 h 28"/>
                <a:gd name="T6" fmla="*/ 43 w 61"/>
                <a:gd name="T7" fmla="*/ 12 h 28"/>
                <a:gd name="T8" fmla="*/ 56 w 61"/>
                <a:gd name="T9" fmla="*/ 0 h 28"/>
                <a:gd name="T10" fmla="*/ 61 w 61"/>
                <a:gd name="T11" fmla="*/ 6 h 28"/>
                <a:gd name="T12" fmla="*/ 47 w 61"/>
                <a:gd name="T13" fmla="*/ 19 h 28"/>
                <a:gd name="T14" fmla="*/ 32 w 61"/>
                <a:gd name="T15" fmla="*/ 26 h 28"/>
                <a:gd name="T16" fmla="*/ 17 w 61"/>
                <a:gd name="T17" fmla="*/ 28 h 28"/>
                <a:gd name="T18" fmla="*/ 0 w 61"/>
                <a:gd name="T19" fmla="*/ 26 h 28"/>
                <a:gd name="T20" fmla="*/ 1 w 61"/>
                <a:gd name="T21" fmla="*/ 1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28"/>
                <a:gd name="T35" fmla="*/ 61 w 61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28">
                  <a:moveTo>
                    <a:pt x="1" y="18"/>
                  </a:moveTo>
                  <a:lnTo>
                    <a:pt x="17" y="20"/>
                  </a:lnTo>
                  <a:lnTo>
                    <a:pt x="30" y="18"/>
                  </a:lnTo>
                  <a:lnTo>
                    <a:pt x="43" y="12"/>
                  </a:lnTo>
                  <a:lnTo>
                    <a:pt x="56" y="0"/>
                  </a:lnTo>
                  <a:lnTo>
                    <a:pt x="61" y="6"/>
                  </a:lnTo>
                  <a:lnTo>
                    <a:pt x="47" y="19"/>
                  </a:lnTo>
                  <a:lnTo>
                    <a:pt x="32" y="26"/>
                  </a:lnTo>
                  <a:lnTo>
                    <a:pt x="17" y="28"/>
                  </a:lnTo>
                  <a:lnTo>
                    <a:pt x="0" y="26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5" name="Freeform 19"/>
            <p:cNvSpPr>
              <a:spLocks/>
            </p:cNvSpPr>
            <p:nvPr/>
          </p:nvSpPr>
          <p:spPr bwMode="auto">
            <a:xfrm>
              <a:off x="2070" y="3318"/>
              <a:ext cx="7" cy="8"/>
            </a:xfrm>
            <a:custGeom>
              <a:avLst/>
              <a:gdLst>
                <a:gd name="T0" fmla="*/ 0 w 7"/>
                <a:gd name="T1" fmla="*/ 3 h 8"/>
                <a:gd name="T2" fmla="*/ 0 w 7"/>
                <a:gd name="T3" fmla="*/ 0 h 8"/>
                <a:gd name="T4" fmla="*/ 4 w 7"/>
                <a:gd name="T5" fmla="*/ 0 h 8"/>
                <a:gd name="T6" fmla="*/ 3 w 7"/>
                <a:gd name="T7" fmla="*/ 8 h 8"/>
                <a:gd name="T8" fmla="*/ 7 w 7"/>
                <a:gd name="T9" fmla="*/ 5 h 8"/>
                <a:gd name="T10" fmla="*/ 0 w 7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8"/>
                  </a:lnTo>
                  <a:lnTo>
                    <a:pt x="7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6" name="Freeform 20"/>
            <p:cNvSpPr>
              <a:spLocks/>
            </p:cNvSpPr>
            <p:nvPr/>
          </p:nvSpPr>
          <p:spPr bwMode="auto">
            <a:xfrm>
              <a:off x="2129" y="3300"/>
              <a:ext cx="11" cy="26"/>
            </a:xfrm>
            <a:custGeom>
              <a:avLst/>
              <a:gdLst>
                <a:gd name="T0" fmla="*/ 5 w 11"/>
                <a:gd name="T1" fmla="*/ 0 h 26"/>
                <a:gd name="T2" fmla="*/ 8 w 11"/>
                <a:gd name="T3" fmla="*/ 3 h 26"/>
                <a:gd name="T4" fmla="*/ 8 w 11"/>
                <a:gd name="T5" fmla="*/ 9 h 26"/>
                <a:gd name="T6" fmla="*/ 9 w 11"/>
                <a:gd name="T7" fmla="*/ 16 h 26"/>
                <a:gd name="T8" fmla="*/ 11 w 11"/>
                <a:gd name="T9" fmla="*/ 22 h 26"/>
                <a:gd name="T10" fmla="*/ 4 w 11"/>
                <a:gd name="T11" fmla="*/ 26 h 26"/>
                <a:gd name="T12" fmla="*/ 1 w 11"/>
                <a:gd name="T13" fmla="*/ 18 h 26"/>
                <a:gd name="T14" fmla="*/ 0 w 11"/>
                <a:gd name="T15" fmla="*/ 10 h 26"/>
                <a:gd name="T16" fmla="*/ 0 w 11"/>
                <a:gd name="T17" fmla="*/ 4 h 26"/>
                <a:gd name="T18" fmla="*/ 0 w 11"/>
                <a:gd name="T19" fmla="*/ 6 h 26"/>
                <a:gd name="T20" fmla="*/ 5 w 11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6"/>
                <a:gd name="T35" fmla="*/ 11 w 1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6">
                  <a:moveTo>
                    <a:pt x="5" y="0"/>
                  </a:moveTo>
                  <a:lnTo>
                    <a:pt x="8" y="3"/>
                  </a:lnTo>
                  <a:lnTo>
                    <a:pt x="8" y="9"/>
                  </a:lnTo>
                  <a:lnTo>
                    <a:pt x="9" y="16"/>
                  </a:lnTo>
                  <a:lnTo>
                    <a:pt x="11" y="22"/>
                  </a:lnTo>
                  <a:lnTo>
                    <a:pt x="4" y="26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7" name="Freeform 21"/>
            <p:cNvSpPr>
              <a:spLocks/>
            </p:cNvSpPr>
            <p:nvPr/>
          </p:nvSpPr>
          <p:spPr bwMode="auto">
            <a:xfrm>
              <a:off x="2129" y="3298"/>
              <a:ext cx="5" cy="8"/>
            </a:xfrm>
            <a:custGeom>
              <a:avLst/>
              <a:gdLst>
                <a:gd name="T0" fmla="*/ 0 w 5"/>
                <a:gd name="T1" fmla="*/ 2 h 8"/>
                <a:gd name="T2" fmla="*/ 2 w 5"/>
                <a:gd name="T3" fmla="*/ 0 h 8"/>
                <a:gd name="T4" fmla="*/ 5 w 5"/>
                <a:gd name="T5" fmla="*/ 2 h 8"/>
                <a:gd name="T6" fmla="*/ 0 w 5"/>
                <a:gd name="T7" fmla="*/ 8 h 8"/>
                <a:gd name="T8" fmla="*/ 5 w 5"/>
                <a:gd name="T9" fmla="*/ 8 h 8"/>
                <a:gd name="T10" fmla="*/ 0 w 5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5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8" name="Freeform 22"/>
            <p:cNvSpPr>
              <a:spLocks/>
            </p:cNvSpPr>
            <p:nvPr/>
          </p:nvSpPr>
          <p:spPr bwMode="auto">
            <a:xfrm>
              <a:off x="2130" y="3322"/>
              <a:ext cx="10" cy="12"/>
            </a:xfrm>
            <a:custGeom>
              <a:avLst/>
              <a:gdLst>
                <a:gd name="T0" fmla="*/ 10 w 10"/>
                <a:gd name="T1" fmla="*/ 5 h 12"/>
                <a:gd name="T2" fmla="*/ 4 w 10"/>
                <a:gd name="T3" fmla="*/ 0 h 12"/>
                <a:gd name="T4" fmla="*/ 0 w 10"/>
                <a:gd name="T5" fmla="*/ 6 h 12"/>
                <a:gd name="T6" fmla="*/ 6 w 10"/>
                <a:gd name="T7" fmla="*/ 12 h 12"/>
                <a:gd name="T8" fmla="*/ 10 w 10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10" y="5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29" name="Freeform 23"/>
            <p:cNvSpPr>
              <a:spLocks/>
            </p:cNvSpPr>
            <p:nvPr/>
          </p:nvSpPr>
          <p:spPr bwMode="auto">
            <a:xfrm>
              <a:off x="2133" y="3322"/>
              <a:ext cx="8" cy="5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3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4 h 5"/>
                <a:gd name="T10" fmla="*/ 7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7" y="0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0" name="Freeform 24"/>
            <p:cNvSpPr>
              <a:spLocks/>
            </p:cNvSpPr>
            <p:nvPr/>
          </p:nvSpPr>
          <p:spPr bwMode="auto">
            <a:xfrm>
              <a:off x="2130" y="3327"/>
              <a:ext cx="6" cy="8"/>
            </a:xfrm>
            <a:custGeom>
              <a:avLst/>
              <a:gdLst>
                <a:gd name="T0" fmla="*/ 6 w 6"/>
                <a:gd name="T1" fmla="*/ 7 h 8"/>
                <a:gd name="T2" fmla="*/ 5 w 6"/>
                <a:gd name="T3" fmla="*/ 8 h 8"/>
                <a:gd name="T4" fmla="*/ 1 w 6"/>
                <a:gd name="T5" fmla="*/ 0 h 8"/>
                <a:gd name="T6" fmla="*/ 0 w 6"/>
                <a:gd name="T7" fmla="*/ 1 h 8"/>
                <a:gd name="T8" fmla="*/ 6 w 6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6" y="7"/>
                  </a:moveTo>
                  <a:lnTo>
                    <a:pt x="5" y="8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1" name="Freeform 25"/>
            <p:cNvSpPr>
              <a:spLocks/>
            </p:cNvSpPr>
            <p:nvPr/>
          </p:nvSpPr>
          <p:spPr bwMode="auto">
            <a:xfrm>
              <a:off x="3634" y="918"/>
              <a:ext cx="857" cy="796"/>
            </a:xfrm>
            <a:custGeom>
              <a:avLst/>
              <a:gdLst>
                <a:gd name="T0" fmla="*/ 246 w 857"/>
                <a:gd name="T1" fmla="*/ 63 h 796"/>
                <a:gd name="T2" fmla="*/ 263 w 857"/>
                <a:gd name="T3" fmla="*/ 26 h 796"/>
                <a:gd name="T4" fmla="*/ 284 w 857"/>
                <a:gd name="T5" fmla="*/ 12 h 796"/>
                <a:gd name="T6" fmla="*/ 304 w 857"/>
                <a:gd name="T7" fmla="*/ 7 h 796"/>
                <a:gd name="T8" fmla="*/ 351 w 857"/>
                <a:gd name="T9" fmla="*/ 61 h 796"/>
                <a:gd name="T10" fmla="*/ 466 w 857"/>
                <a:gd name="T11" fmla="*/ 197 h 796"/>
                <a:gd name="T12" fmla="*/ 602 w 857"/>
                <a:gd name="T13" fmla="*/ 258 h 796"/>
                <a:gd name="T14" fmla="*/ 664 w 857"/>
                <a:gd name="T15" fmla="*/ 291 h 796"/>
                <a:gd name="T16" fmla="*/ 713 w 857"/>
                <a:gd name="T17" fmla="*/ 281 h 796"/>
                <a:gd name="T18" fmla="*/ 783 w 857"/>
                <a:gd name="T19" fmla="*/ 208 h 796"/>
                <a:gd name="T20" fmla="*/ 775 w 857"/>
                <a:gd name="T21" fmla="*/ 259 h 796"/>
                <a:gd name="T22" fmla="*/ 750 w 857"/>
                <a:gd name="T23" fmla="*/ 315 h 796"/>
                <a:gd name="T24" fmla="*/ 764 w 857"/>
                <a:gd name="T25" fmla="*/ 338 h 796"/>
                <a:gd name="T26" fmla="*/ 791 w 857"/>
                <a:gd name="T27" fmla="*/ 360 h 796"/>
                <a:gd name="T28" fmla="*/ 774 w 857"/>
                <a:gd name="T29" fmla="*/ 363 h 796"/>
                <a:gd name="T30" fmla="*/ 795 w 857"/>
                <a:gd name="T31" fmla="*/ 401 h 796"/>
                <a:gd name="T32" fmla="*/ 821 w 857"/>
                <a:gd name="T33" fmla="*/ 403 h 796"/>
                <a:gd name="T34" fmla="*/ 855 w 857"/>
                <a:gd name="T35" fmla="*/ 385 h 796"/>
                <a:gd name="T36" fmla="*/ 803 w 857"/>
                <a:gd name="T37" fmla="*/ 428 h 796"/>
                <a:gd name="T38" fmla="*/ 757 w 857"/>
                <a:gd name="T39" fmla="*/ 462 h 796"/>
                <a:gd name="T40" fmla="*/ 734 w 857"/>
                <a:gd name="T41" fmla="*/ 475 h 796"/>
                <a:gd name="T42" fmla="*/ 721 w 857"/>
                <a:gd name="T43" fmla="*/ 478 h 796"/>
                <a:gd name="T44" fmla="*/ 641 w 857"/>
                <a:gd name="T45" fmla="*/ 478 h 796"/>
                <a:gd name="T46" fmla="*/ 610 w 857"/>
                <a:gd name="T47" fmla="*/ 487 h 796"/>
                <a:gd name="T48" fmla="*/ 541 w 857"/>
                <a:gd name="T49" fmla="*/ 555 h 796"/>
                <a:gd name="T50" fmla="*/ 520 w 857"/>
                <a:gd name="T51" fmla="*/ 601 h 796"/>
                <a:gd name="T52" fmla="*/ 518 w 857"/>
                <a:gd name="T53" fmla="*/ 653 h 796"/>
                <a:gd name="T54" fmla="*/ 509 w 857"/>
                <a:gd name="T55" fmla="*/ 681 h 796"/>
                <a:gd name="T56" fmla="*/ 403 w 857"/>
                <a:gd name="T57" fmla="*/ 621 h 796"/>
                <a:gd name="T58" fmla="*/ 265 w 857"/>
                <a:gd name="T59" fmla="*/ 555 h 796"/>
                <a:gd name="T60" fmla="*/ 186 w 857"/>
                <a:gd name="T61" fmla="*/ 608 h 796"/>
                <a:gd name="T62" fmla="*/ 157 w 857"/>
                <a:gd name="T63" fmla="*/ 589 h 796"/>
                <a:gd name="T64" fmla="*/ 124 w 857"/>
                <a:gd name="T65" fmla="*/ 565 h 796"/>
                <a:gd name="T66" fmla="*/ 91 w 857"/>
                <a:gd name="T67" fmla="*/ 585 h 796"/>
                <a:gd name="T68" fmla="*/ 84 w 857"/>
                <a:gd name="T69" fmla="*/ 625 h 796"/>
                <a:gd name="T70" fmla="*/ 138 w 857"/>
                <a:gd name="T71" fmla="*/ 649 h 796"/>
                <a:gd name="T72" fmla="*/ 169 w 857"/>
                <a:gd name="T73" fmla="*/ 676 h 796"/>
                <a:gd name="T74" fmla="*/ 201 w 857"/>
                <a:gd name="T75" fmla="*/ 699 h 796"/>
                <a:gd name="T76" fmla="*/ 210 w 857"/>
                <a:gd name="T77" fmla="*/ 716 h 796"/>
                <a:gd name="T78" fmla="*/ 185 w 857"/>
                <a:gd name="T79" fmla="*/ 735 h 796"/>
                <a:gd name="T80" fmla="*/ 118 w 857"/>
                <a:gd name="T81" fmla="*/ 732 h 796"/>
                <a:gd name="T82" fmla="*/ 103 w 857"/>
                <a:gd name="T83" fmla="*/ 764 h 796"/>
                <a:gd name="T84" fmla="*/ 65 w 857"/>
                <a:gd name="T85" fmla="*/ 796 h 796"/>
                <a:gd name="T86" fmla="*/ 36 w 857"/>
                <a:gd name="T87" fmla="*/ 767 h 796"/>
                <a:gd name="T88" fmla="*/ 49 w 857"/>
                <a:gd name="T89" fmla="*/ 708 h 796"/>
                <a:gd name="T90" fmla="*/ 47 w 857"/>
                <a:gd name="T91" fmla="*/ 666 h 796"/>
                <a:gd name="T92" fmla="*/ 0 w 857"/>
                <a:gd name="T93" fmla="*/ 617 h 796"/>
                <a:gd name="T94" fmla="*/ 9 w 857"/>
                <a:gd name="T95" fmla="*/ 579 h 796"/>
                <a:gd name="T96" fmla="*/ 16 w 857"/>
                <a:gd name="T97" fmla="*/ 546 h 796"/>
                <a:gd name="T98" fmla="*/ 58 w 857"/>
                <a:gd name="T99" fmla="*/ 517 h 796"/>
                <a:gd name="T100" fmla="*/ 80 w 857"/>
                <a:gd name="T101" fmla="*/ 511 h 796"/>
                <a:gd name="T102" fmla="*/ 101 w 857"/>
                <a:gd name="T103" fmla="*/ 479 h 796"/>
                <a:gd name="T104" fmla="*/ 81 w 857"/>
                <a:gd name="T105" fmla="*/ 442 h 796"/>
                <a:gd name="T106" fmla="*/ 94 w 857"/>
                <a:gd name="T107" fmla="*/ 411 h 796"/>
                <a:gd name="T108" fmla="*/ 142 w 857"/>
                <a:gd name="T109" fmla="*/ 441 h 796"/>
                <a:gd name="T110" fmla="*/ 203 w 857"/>
                <a:gd name="T111" fmla="*/ 451 h 796"/>
                <a:gd name="T112" fmla="*/ 230 w 857"/>
                <a:gd name="T113" fmla="*/ 414 h 796"/>
                <a:gd name="T114" fmla="*/ 215 w 857"/>
                <a:gd name="T115" fmla="*/ 364 h 796"/>
                <a:gd name="T116" fmla="*/ 231 w 857"/>
                <a:gd name="T117" fmla="*/ 327 h 796"/>
                <a:gd name="T118" fmla="*/ 262 w 857"/>
                <a:gd name="T119" fmla="*/ 291 h 796"/>
                <a:gd name="T120" fmla="*/ 261 w 857"/>
                <a:gd name="T121" fmla="*/ 238 h 796"/>
                <a:gd name="T122" fmla="*/ 275 w 857"/>
                <a:gd name="T123" fmla="*/ 162 h 7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7"/>
                <a:gd name="T187" fmla="*/ 0 h 796"/>
                <a:gd name="T188" fmla="*/ 857 w 857"/>
                <a:gd name="T189" fmla="*/ 796 h 7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7" h="796">
                  <a:moveTo>
                    <a:pt x="275" y="162"/>
                  </a:moveTo>
                  <a:lnTo>
                    <a:pt x="273" y="150"/>
                  </a:lnTo>
                  <a:lnTo>
                    <a:pt x="271" y="139"/>
                  </a:lnTo>
                  <a:lnTo>
                    <a:pt x="267" y="126"/>
                  </a:lnTo>
                  <a:lnTo>
                    <a:pt x="264" y="115"/>
                  </a:lnTo>
                  <a:lnTo>
                    <a:pt x="255" y="93"/>
                  </a:lnTo>
                  <a:lnTo>
                    <a:pt x="246" y="71"/>
                  </a:lnTo>
                  <a:lnTo>
                    <a:pt x="246" y="63"/>
                  </a:lnTo>
                  <a:lnTo>
                    <a:pt x="246" y="51"/>
                  </a:lnTo>
                  <a:lnTo>
                    <a:pt x="247" y="38"/>
                  </a:lnTo>
                  <a:lnTo>
                    <a:pt x="248" y="34"/>
                  </a:lnTo>
                  <a:lnTo>
                    <a:pt x="249" y="31"/>
                  </a:lnTo>
                  <a:lnTo>
                    <a:pt x="252" y="29"/>
                  </a:lnTo>
                  <a:lnTo>
                    <a:pt x="256" y="27"/>
                  </a:lnTo>
                  <a:lnTo>
                    <a:pt x="260" y="26"/>
                  </a:lnTo>
                  <a:lnTo>
                    <a:pt x="263" y="26"/>
                  </a:lnTo>
                  <a:lnTo>
                    <a:pt x="271" y="26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2" y="26"/>
                  </a:lnTo>
                  <a:lnTo>
                    <a:pt x="283" y="25"/>
                  </a:lnTo>
                  <a:lnTo>
                    <a:pt x="283" y="23"/>
                  </a:lnTo>
                  <a:lnTo>
                    <a:pt x="284" y="18"/>
                  </a:lnTo>
                  <a:lnTo>
                    <a:pt x="284" y="12"/>
                  </a:lnTo>
                  <a:lnTo>
                    <a:pt x="284" y="6"/>
                  </a:lnTo>
                  <a:lnTo>
                    <a:pt x="285" y="2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2" y="0"/>
                  </a:lnTo>
                  <a:lnTo>
                    <a:pt x="298" y="3"/>
                  </a:lnTo>
                  <a:lnTo>
                    <a:pt x="304" y="7"/>
                  </a:lnTo>
                  <a:lnTo>
                    <a:pt x="309" y="11"/>
                  </a:lnTo>
                  <a:lnTo>
                    <a:pt x="314" y="16"/>
                  </a:lnTo>
                  <a:lnTo>
                    <a:pt x="319" y="20"/>
                  </a:lnTo>
                  <a:lnTo>
                    <a:pt x="325" y="26"/>
                  </a:lnTo>
                  <a:lnTo>
                    <a:pt x="330" y="31"/>
                  </a:lnTo>
                  <a:lnTo>
                    <a:pt x="334" y="36"/>
                  </a:lnTo>
                  <a:lnTo>
                    <a:pt x="343" y="48"/>
                  </a:lnTo>
                  <a:lnTo>
                    <a:pt x="351" y="61"/>
                  </a:lnTo>
                  <a:lnTo>
                    <a:pt x="368" y="84"/>
                  </a:lnTo>
                  <a:lnTo>
                    <a:pt x="387" y="108"/>
                  </a:lnTo>
                  <a:lnTo>
                    <a:pt x="407" y="132"/>
                  </a:lnTo>
                  <a:lnTo>
                    <a:pt x="427" y="158"/>
                  </a:lnTo>
                  <a:lnTo>
                    <a:pt x="437" y="170"/>
                  </a:lnTo>
                  <a:lnTo>
                    <a:pt x="449" y="183"/>
                  </a:lnTo>
                  <a:lnTo>
                    <a:pt x="457" y="190"/>
                  </a:lnTo>
                  <a:lnTo>
                    <a:pt x="466" y="197"/>
                  </a:lnTo>
                  <a:lnTo>
                    <a:pt x="483" y="209"/>
                  </a:lnTo>
                  <a:lnTo>
                    <a:pt x="503" y="222"/>
                  </a:lnTo>
                  <a:lnTo>
                    <a:pt x="520" y="234"/>
                  </a:lnTo>
                  <a:lnTo>
                    <a:pt x="534" y="238"/>
                  </a:lnTo>
                  <a:lnTo>
                    <a:pt x="547" y="243"/>
                  </a:lnTo>
                  <a:lnTo>
                    <a:pt x="560" y="247"/>
                  </a:lnTo>
                  <a:lnTo>
                    <a:pt x="575" y="251"/>
                  </a:lnTo>
                  <a:lnTo>
                    <a:pt x="602" y="258"/>
                  </a:lnTo>
                  <a:lnTo>
                    <a:pt x="630" y="266"/>
                  </a:lnTo>
                  <a:lnTo>
                    <a:pt x="633" y="268"/>
                  </a:lnTo>
                  <a:lnTo>
                    <a:pt x="637" y="272"/>
                  </a:lnTo>
                  <a:lnTo>
                    <a:pt x="640" y="277"/>
                  </a:lnTo>
                  <a:lnTo>
                    <a:pt x="642" y="281"/>
                  </a:lnTo>
                  <a:lnTo>
                    <a:pt x="648" y="285"/>
                  </a:lnTo>
                  <a:lnTo>
                    <a:pt x="656" y="288"/>
                  </a:lnTo>
                  <a:lnTo>
                    <a:pt x="664" y="291"/>
                  </a:lnTo>
                  <a:lnTo>
                    <a:pt x="671" y="293"/>
                  </a:lnTo>
                  <a:lnTo>
                    <a:pt x="680" y="293"/>
                  </a:lnTo>
                  <a:lnTo>
                    <a:pt x="684" y="293"/>
                  </a:lnTo>
                  <a:lnTo>
                    <a:pt x="688" y="293"/>
                  </a:lnTo>
                  <a:lnTo>
                    <a:pt x="697" y="291"/>
                  </a:lnTo>
                  <a:lnTo>
                    <a:pt x="700" y="290"/>
                  </a:lnTo>
                  <a:lnTo>
                    <a:pt x="704" y="288"/>
                  </a:lnTo>
                  <a:lnTo>
                    <a:pt x="713" y="281"/>
                  </a:lnTo>
                  <a:lnTo>
                    <a:pt x="722" y="274"/>
                  </a:lnTo>
                  <a:lnTo>
                    <a:pt x="731" y="267"/>
                  </a:lnTo>
                  <a:lnTo>
                    <a:pt x="741" y="259"/>
                  </a:lnTo>
                  <a:lnTo>
                    <a:pt x="751" y="245"/>
                  </a:lnTo>
                  <a:lnTo>
                    <a:pt x="761" y="232"/>
                  </a:lnTo>
                  <a:lnTo>
                    <a:pt x="771" y="220"/>
                  </a:lnTo>
                  <a:lnTo>
                    <a:pt x="776" y="213"/>
                  </a:lnTo>
                  <a:lnTo>
                    <a:pt x="783" y="208"/>
                  </a:lnTo>
                  <a:lnTo>
                    <a:pt x="784" y="216"/>
                  </a:lnTo>
                  <a:lnTo>
                    <a:pt x="786" y="224"/>
                  </a:lnTo>
                  <a:lnTo>
                    <a:pt x="787" y="229"/>
                  </a:lnTo>
                  <a:lnTo>
                    <a:pt x="787" y="232"/>
                  </a:lnTo>
                  <a:lnTo>
                    <a:pt x="787" y="233"/>
                  </a:lnTo>
                  <a:lnTo>
                    <a:pt x="784" y="243"/>
                  </a:lnTo>
                  <a:lnTo>
                    <a:pt x="780" y="251"/>
                  </a:lnTo>
                  <a:lnTo>
                    <a:pt x="775" y="259"/>
                  </a:lnTo>
                  <a:lnTo>
                    <a:pt x="771" y="267"/>
                  </a:lnTo>
                  <a:lnTo>
                    <a:pt x="762" y="282"/>
                  </a:lnTo>
                  <a:lnTo>
                    <a:pt x="757" y="290"/>
                  </a:lnTo>
                  <a:lnTo>
                    <a:pt x="753" y="299"/>
                  </a:lnTo>
                  <a:lnTo>
                    <a:pt x="752" y="302"/>
                  </a:lnTo>
                  <a:lnTo>
                    <a:pt x="751" y="307"/>
                  </a:lnTo>
                  <a:lnTo>
                    <a:pt x="750" y="311"/>
                  </a:lnTo>
                  <a:lnTo>
                    <a:pt x="750" y="315"/>
                  </a:lnTo>
                  <a:lnTo>
                    <a:pt x="751" y="319"/>
                  </a:lnTo>
                  <a:lnTo>
                    <a:pt x="751" y="323"/>
                  </a:lnTo>
                  <a:lnTo>
                    <a:pt x="752" y="325"/>
                  </a:lnTo>
                  <a:lnTo>
                    <a:pt x="753" y="326"/>
                  </a:lnTo>
                  <a:lnTo>
                    <a:pt x="755" y="329"/>
                  </a:lnTo>
                  <a:lnTo>
                    <a:pt x="757" y="332"/>
                  </a:lnTo>
                  <a:lnTo>
                    <a:pt x="759" y="334"/>
                  </a:lnTo>
                  <a:lnTo>
                    <a:pt x="764" y="338"/>
                  </a:lnTo>
                  <a:lnTo>
                    <a:pt x="769" y="341"/>
                  </a:lnTo>
                  <a:lnTo>
                    <a:pt x="775" y="343"/>
                  </a:lnTo>
                  <a:lnTo>
                    <a:pt x="781" y="347"/>
                  </a:lnTo>
                  <a:lnTo>
                    <a:pt x="786" y="351"/>
                  </a:lnTo>
                  <a:lnTo>
                    <a:pt x="788" y="353"/>
                  </a:lnTo>
                  <a:lnTo>
                    <a:pt x="789" y="355"/>
                  </a:lnTo>
                  <a:lnTo>
                    <a:pt x="790" y="357"/>
                  </a:lnTo>
                  <a:lnTo>
                    <a:pt x="791" y="360"/>
                  </a:lnTo>
                  <a:lnTo>
                    <a:pt x="790" y="361"/>
                  </a:lnTo>
                  <a:lnTo>
                    <a:pt x="788" y="362"/>
                  </a:lnTo>
                  <a:lnTo>
                    <a:pt x="786" y="362"/>
                  </a:lnTo>
                  <a:lnTo>
                    <a:pt x="783" y="362"/>
                  </a:lnTo>
                  <a:lnTo>
                    <a:pt x="777" y="361"/>
                  </a:lnTo>
                  <a:lnTo>
                    <a:pt x="776" y="362"/>
                  </a:lnTo>
                  <a:lnTo>
                    <a:pt x="775" y="362"/>
                  </a:lnTo>
                  <a:lnTo>
                    <a:pt x="774" y="363"/>
                  </a:lnTo>
                  <a:lnTo>
                    <a:pt x="777" y="368"/>
                  </a:lnTo>
                  <a:lnTo>
                    <a:pt x="781" y="374"/>
                  </a:lnTo>
                  <a:lnTo>
                    <a:pt x="785" y="385"/>
                  </a:lnTo>
                  <a:lnTo>
                    <a:pt x="787" y="391"/>
                  </a:lnTo>
                  <a:lnTo>
                    <a:pt x="790" y="396"/>
                  </a:lnTo>
                  <a:lnTo>
                    <a:pt x="792" y="398"/>
                  </a:lnTo>
                  <a:lnTo>
                    <a:pt x="793" y="400"/>
                  </a:lnTo>
                  <a:lnTo>
                    <a:pt x="795" y="401"/>
                  </a:lnTo>
                  <a:lnTo>
                    <a:pt x="797" y="402"/>
                  </a:lnTo>
                  <a:lnTo>
                    <a:pt x="801" y="405"/>
                  </a:lnTo>
                  <a:lnTo>
                    <a:pt x="805" y="407"/>
                  </a:lnTo>
                  <a:lnTo>
                    <a:pt x="808" y="408"/>
                  </a:lnTo>
                  <a:lnTo>
                    <a:pt x="811" y="408"/>
                  </a:lnTo>
                  <a:lnTo>
                    <a:pt x="814" y="407"/>
                  </a:lnTo>
                  <a:lnTo>
                    <a:pt x="817" y="405"/>
                  </a:lnTo>
                  <a:lnTo>
                    <a:pt x="821" y="403"/>
                  </a:lnTo>
                  <a:lnTo>
                    <a:pt x="824" y="401"/>
                  </a:lnTo>
                  <a:lnTo>
                    <a:pt x="836" y="390"/>
                  </a:lnTo>
                  <a:lnTo>
                    <a:pt x="840" y="386"/>
                  </a:lnTo>
                  <a:lnTo>
                    <a:pt x="843" y="384"/>
                  </a:lnTo>
                  <a:lnTo>
                    <a:pt x="847" y="382"/>
                  </a:lnTo>
                  <a:lnTo>
                    <a:pt x="851" y="381"/>
                  </a:lnTo>
                  <a:lnTo>
                    <a:pt x="853" y="382"/>
                  </a:lnTo>
                  <a:lnTo>
                    <a:pt x="855" y="385"/>
                  </a:lnTo>
                  <a:lnTo>
                    <a:pt x="857" y="389"/>
                  </a:lnTo>
                  <a:lnTo>
                    <a:pt x="848" y="396"/>
                  </a:lnTo>
                  <a:lnTo>
                    <a:pt x="839" y="403"/>
                  </a:lnTo>
                  <a:lnTo>
                    <a:pt x="818" y="421"/>
                  </a:lnTo>
                  <a:lnTo>
                    <a:pt x="814" y="424"/>
                  </a:lnTo>
                  <a:lnTo>
                    <a:pt x="812" y="425"/>
                  </a:lnTo>
                  <a:lnTo>
                    <a:pt x="809" y="426"/>
                  </a:lnTo>
                  <a:lnTo>
                    <a:pt x="803" y="428"/>
                  </a:lnTo>
                  <a:lnTo>
                    <a:pt x="797" y="429"/>
                  </a:lnTo>
                  <a:lnTo>
                    <a:pt x="791" y="432"/>
                  </a:lnTo>
                  <a:lnTo>
                    <a:pt x="784" y="434"/>
                  </a:lnTo>
                  <a:lnTo>
                    <a:pt x="777" y="436"/>
                  </a:lnTo>
                  <a:lnTo>
                    <a:pt x="771" y="440"/>
                  </a:lnTo>
                  <a:lnTo>
                    <a:pt x="767" y="446"/>
                  </a:lnTo>
                  <a:lnTo>
                    <a:pt x="764" y="451"/>
                  </a:lnTo>
                  <a:lnTo>
                    <a:pt x="757" y="462"/>
                  </a:lnTo>
                  <a:lnTo>
                    <a:pt x="754" y="467"/>
                  </a:lnTo>
                  <a:lnTo>
                    <a:pt x="751" y="468"/>
                  </a:lnTo>
                  <a:lnTo>
                    <a:pt x="749" y="470"/>
                  </a:lnTo>
                  <a:lnTo>
                    <a:pt x="747" y="473"/>
                  </a:lnTo>
                  <a:lnTo>
                    <a:pt x="744" y="474"/>
                  </a:lnTo>
                  <a:lnTo>
                    <a:pt x="741" y="474"/>
                  </a:lnTo>
                  <a:lnTo>
                    <a:pt x="736" y="475"/>
                  </a:lnTo>
                  <a:lnTo>
                    <a:pt x="734" y="475"/>
                  </a:lnTo>
                  <a:lnTo>
                    <a:pt x="732" y="474"/>
                  </a:lnTo>
                  <a:lnTo>
                    <a:pt x="728" y="471"/>
                  </a:lnTo>
                  <a:lnTo>
                    <a:pt x="726" y="470"/>
                  </a:lnTo>
                  <a:lnTo>
                    <a:pt x="723" y="469"/>
                  </a:lnTo>
                  <a:lnTo>
                    <a:pt x="721" y="469"/>
                  </a:lnTo>
                  <a:lnTo>
                    <a:pt x="718" y="471"/>
                  </a:lnTo>
                  <a:lnTo>
                    <a:pt x="721" y="476"/>
                  </a:lnTo>
                  <a:lnTo>
                    <a:pt x="721" y="478"/>
                  </a:lnTo>
                  <a:lnTo>
                    <a:pt x="721" y="479"/>
                  </a:lnTo>
                  <a:lnTo>
                    <a:pt x="720" y="481"/>
                  </a:lnTo>
                  <a:lnTo>
                    <a:pt x="719" y="482"/>
                  </a:lnTo>
                  <a:lnTo>
                    <a:pt x="709" y="483"/>
                  </a:lnTo>
                  <a:lnTo>
                    <a:pt x="700" y="483"/>
                  </a:lnTo>
                  <a:lnTo>
                    <a:pt x="681" y="482"/>
                  </a:lnTo>
                  <a:lnTo>
                    <a:pt x="662" y="480"/>
                  </a:lnTo>
                  <a:lnTo>
                    <a:pt x="641" y="478"/>
                  </a:lnTo>
                  <a:lnTo>
                    <a:pt x="639" y="477"/>
                  </a:lnTo>
                  <a:lnTo>
                    <a:pt x="637" y="477"/>
                  </a:lnTo>
                  <a:lnTo>
                    <a:pt x="634" y="477"/>
                  </a:lnTo>
                  <a:lnTo>
                    <a:pt x="632" y="477"/>
                  </a:lnTo>
                  <a:lnTo>
                    <a:pt x="627" y="479"/>
                  </a:lnTo>
                  <a:lnTo>
                    <a:pt x="621" y="481"/>
                  </a:lnTo>
                  <a:lnTo>
                    <a:pt x="616" y="484"/>
                  </a:lnTo>
                  <a:lnTo>
                    <a:pt x="610" y="487"/>
                  </a:lnTo>
                  <a:lnTo>
                    <a:pt x="600" y="494"/>
                  </a:lnTo>
                  <a:lnTo>
                    <a:pt x="588" y="504"/>
                  </a:lnTo>
                  <a:lnTo>
                    <a:pt x="577" y="515"/>
                  </a:lnTo>
                  <a:lnTo>
                    <a:pt x="565" y="526"/>
                  </a:lnTo>
                  <a:lnTo>
                    <a:pt x="560" y="531"/>
                  </a:lnTo>
                  <a:lnTo>
                    <a:pt x="555" y="537"/>
                  </a:lnTo>
                  <a:lnTo>
                    <a:pt x="545" y="549"/>
                  </a:lnTo>
                  <a:lnTo>
                    <a:pt x="541" y="555"/>
                  </a:lnTo>
                  <a:lnTo>
                    <a:pt x="537" y="562"/>
                  </a:lnTo>
                  <a:lnTo>
                    <a:pt x="533" y="569"/>
                  </a:lnTo>
                  <a:lnTo>
                    <a:pt x="529" y="575"/>
                  </a:lnTo>
                  <a:lnTo>
                    <a:pt x="526" y="582"/>
                  </a:lnTo>
                  <a:lnTo>
                    <a:pt x="524" y="589"/>
                  </a:lnTo>
                  <a:lnTo>
                    <a:pt x="523" y="593"/>
                  </a:lnTo>
                  <a:lnTo>
                    <a:pt x="522" y="596"/>
                  </a:lnTo>
                  <a:lnTo>
                    <a:pt x="520" y="601"/>
                  </a:lnTo>
                  <a:lnTo>
                    <a:pt x="517" y="604"/>
                  </a:lnTo>
                  <a:lnTo>
                    <a:pt x="516" y="608"/>
                  </a:lnTo>
                  <a:lnTo>
                    <a:pt x="514" y="612"/>
                  </a:lnTo>
                  <a:lnTo>
                    <a:pt x="514" y="620"/>
                  </a:lnTo>
                  <a:lnTo>
                    <a:pt x="514" y="625"/>
                  </a:lnTo>
                  <a:lnTo>
                    <a:pt x="515" y="631"/>
                  </a:lnTo>
                  <a:lnTo>
                    <a:pt x="518" y="648"/>
                  </a:lnTo>
                  <a:lnTo>
                    <a:pt x="518" y="653"/>
                  </a:lnTo>
                  <a:lnTo>
                    <a:pt x="518" y="656"/>
                  </a:lnTo>
                  <a:lnTo>
                    <a:pt x="518" y="660"/>
                  </a:lnTo>
                  <a:lnTo>
                    <a:pt x="517" y="663"/>
                  </a:lnTo>
                  <a:lnTo>
                    <a:pt x="515" y="668"/>
                  </a:lnTo>
                  <a:lnTo>
                    <a:pt x="513" y="673"/>
                  </a:lnTo>
                  <a:lnTo>
                    <a:pt x="509" y="678"/>
                  </a:lnTo>
                  <a:lnTo>
                    <a:pt x="508" y="680"/>
                  </a:lnTo>
                  <a:lnTo>
                    <a:pt x="509" y="681"/>
                  </a:lnTo>
                  <a:lnTo>
                    <a:pt x="502" y="674"/>
                  </a:lnTo>
                  <a:lnTo>
                    <a:pt x="494" y="666"/>
                  </a:lnTo>
                  <a:lnTo>
                    <a:pt x="485" y="659"/>
                  </a:lnTo>
                  <a:lnTo>
                    <a:pt x="481" y="656"/>
                  </a:lnTo>
                  <a:lnTo>
                    <a:pt x="477" y="653"/>
                  </a:lnTo>
                  <a:lnTo>
                    <a:pt x="452" y="644"/>
                  </a:lnTo>
                  <a:lnTo>
                    <a:pt x="427" y="632"/>
                  </a:lnTo>
                  <a:lnTo>
                    <a:pt x="403" y="621"/>
                  </a:lnTo>
                  <a:lnTo>
                    <a:pt x="380" y="610"/>
                  </a:lnTo>
                  <a:lnTo>
                    <a:pt x="357" y="596"/>
                  </a:lnTo>
                  <a:lnTo>
                    <a:pt x="334" y="584"/>
                  </a:lnTo>
                  <a:lnTo>
                    <a:pt x="288" y="556"/>
                  </a:lnTo>
                  <a:lnTo>
                    <a:pt x="279" y="554"/>
                  </a:lnTo>
                  <a:lnTo>
                    <a:pt x="276" y="553"/>
                  </a:lnTo>
                  <a:lnTo>
                    <a:pt x="272" y="554"/>
                  </a:lnTo>
                  <a:lnTo>
                    <a:pt x="265" y="555"/>
                  </a:lnTo>
                  <a:lnTo>
                    <a:pt x="258" y="558"/>
                  </a:lnTo>
                  <a:lnTo>
                    <a:pt x="245" y="565"/>
                  </a:lnTo>
                  <a:lnTo>
                    <a:pt x="238" y="569"/>
                  </a:lnTo>
                  <a:lnTo>
                    <a:pt x="231" y="572"/>
                  </a:lnTo>
                  <a:lnTo>
                    <a:pt x="223" y="578"/>
                  </a:lnTo>
                  <a:lnTo>
                    <a:pt x="216" y="583"/>
                  </a:lnTo>
                  <a:lnTo>
                    <a:pt x="202" y="595"/>
                  </a:lnTo>
                  <a:lnTo>
                    <a:pt x="186" y="608"/>
                  </a:lnTo>
                  <a:lnTo>
                    <a:pt x="179" y="614"/>
                  </a:lnTo>
                  <a:lnTo>
                    <a:pt x="171" y="620"/>
                  </a:lnTo>
                  <a:lnTo>
                    <a:pt x="171" y="615"/>
                  </a:lnTo>
                  <a:lnTo>
                    <a:pt x="170" y="611"/>
                  </a:lnTo>
                  <a:lnTo>
                    <a:pt x="168" y="607"/>
                  </a:lnTo>
                  <a:lnTo>
                    <a:pt x="166" y="603"/>
                  </a:lnTo>
                  <a:lnTo>
                    <a:pt x="162" y="595"/>
                  </a:lnTo>
                  <a:lnTo>
                    <a:pt x="157" y="589"/>
                  </a:lnTo>
                  <a:lnTo>
                    <a:pt x="151" y="583"/>
                  </a:lnTo>
                  <a:lnTo>
                    <a:pt x="145" y="578"/>
                  </a:lnTo>
                  <a:lnTo>
                    <a:pt x="134" y="569"/>
                  </a:lnTo>
                  <a:lnTo>
                    <a:pt x="133" y="568"/>
                  </a:lnTo>
                  <a:lnTo>
                    <a:pt x="131" y="567"/>
                  </a:lnTo>
                  <a:lnTo>
                    <a:pt x="130" y="566"/>
                  </a:lnTo>
                  <a:lnTo>
                    <a:pt x="128" y="565"/>
                  </a:lnTo>
                  <a:lnTo>
                    <a:pt x="124" y="565"/>
                  </a:lnTo>
                  <a:lnTo>
                    <a:pt x="119" y="565"/>
                  </a:lnTo>
                  <a:lnTo>
                    <a:pt x="113" y="566"/>
                  </a:lnTo>
                  <a:lnTo>
                    <a:pt x="108" y="568"/>
                  </a:lnTo>
                  <a:lnTo>
                    <a:pt x="103" y="570"/>
                  </a:lnTo>
                  <a:lnTo>
                    <a:pt x="98" y="573"/>
                  </a:lnTo>
                  <a:lnTo>
                    <a:pt x="96" y="576"/>
                  </a:lnTo>
                  <a:lnTo>
                    <a:pt x="94" y="578"/>
                  </a:lnTo>
                  <a:lnTo>
                    <a:pt x="91" y="585"/>
                  </a:lnTo>
                  <a:lnTo>
                    <a:pt x="87" y="593"/>
                  </a:lnTo>
                  <a:lnTo>
                    <a:pt x="85" y="603"/>
                  </a:lnTo>
                  <a:lnTo>
                    <a:pt x="84" y="607"/>
                  </a:lnTo>
                  <a:lnTo>
                    <a:pt x="83" y="611"/>
                  </a:lnTo>
                  <a:lnTo>
                    <a:pt x="82" y="618"/>
                  </a:lnTo>
                  <a:lnTo>
                    <a:pt x="82" y="621"/>
                  </a:lnTo>
                  <a:lnTo>
                    <a:pt x="83" y="624"/>
                  </a:lnTo>
                  <a:lnTo>
                    <a:pt x="84" y="625"/>
                  </a:lnTo>
                  <a:lnTo>
                    <a:pt x="85" y="626"/>
                  </a:lnTo>
                  <a:lnTo>
                    <a:pt x="97" y="632"/>
                  </a:lnTo>
                  <a:lnTo>
                    <a:pt x="108" y="638"/>
                  </a:lnTo>
                  <a:lnTo>
                    <a:pt x="115" y="642"/>
                  </a:lnTo>
                  <a:lnTo>
                    <a:pt x="122" y="645"/>
                  </a:lnTo>
                  <a:lnTo>
                    <a:pt x="128" y="647"/>
                  </a:lnTo>
                  <a:lnTo>
                    <a:pt x="134" y="648"/>
                  </a:lnTo>
                  <a:lnTo>
                    <a:pt x="138" y="649"/>
                  </a:lnTo>
                  <a:lnTo>
                    <a:pt x="141" y="649"/>
                  </a:lnTo>
                  <a:lnTo>
                    <a:pt x="145" y="651"/>
                  </a:lnTo>
                  <a:lnTo>
                    <a:pt x="148" y="653"/>
                  </a:lnTo>
                  <a:lnTo>
                    <a:pt x="151" y="656"/>
                  </a:lnTo>
                  <a:lnTo>
                    <a:pt x="154" y="658"/>
                  </a:lnTo>
                  <a:lnTo>
                    <a:pt x="160" y="665"/>
                  </a:lnTo>
                  <a:lnTo>
                    <a:pt x="166" y="672"/>
                  </a:lnTo>
                  <a:lnTo>
                    <a:pt x="169" y="676"/>
                  </a:lnTo>
                  <a:lnTo>
                    <a:pt x="172" y="679"/>
                  </a:lnTo>
                  <a:lnTo>
                    <a:pt x="175" y="682"/>
                  </a:lnTo>
                  <a:lnTo>
                    <a:pt x="178" y="686"/>
                  </a:lnTo>
                  <a:lnTo>
                    <a:pt x="182" y="688"/>
                  </a:lnTo>
                  <a:lnTo>
                    <a:pt x="185" y="690"/>
                  </a:lnTo>
                  <a:lnTo>
                    <a:pt x="188" y="693"/>
                  </a:lnTo>
                  <a:lnTo>
                    <a:pt x="192" y="695"/>
                  </a:lnTo>
                  <a:lnTo>
                    <a:pt x="201" y="699"/>
                  </a:lnTo>
                  <a:lnTo>
                    <a:pt x="205" y="702"/>
                  </a:lnTo>
                  <a:lnTo>
                    <a:pt x="208" y="704"/>
                  </a:lnTo>
                  <a:lnTo>
                    <a:pt x="209" y="706"/>
                  </a:lnTo>
                  <a:lnTo>
                    <a:pt x="210" y="707"/>
                  </a:lnTo>
                  <a:lnTo>
                    <a:pt x="211" y="709"/>
                  </a:lnTo>
                  <a:lnTo>
                    <a:pt x="211" y="710"/>
                  </a:lnTo>
                  <a:lnTo>
                    <a:pt x="211" y="713"/>
                  </a:lnTo>
                  <a:lnTo>
                    <a:pt x="210" y="716"/>
                  </a:lnTo>
                  <a:lnTo>
                    <a:pt x="209" y="718"/>
                  </a:lnTo>
                  <a:lnTo>
                    <a:pt x="207" y="720"/>
                  </a:lnTo>
                  <a:lnTo>
                    <a:pt x="205" y="723"/>
                  </a:lnTo>
                  <a:lnTo>
                    <a:pt x="203" y="726"/>
                  </a:lnTo>
                  <a:lnTo>
                    <a:pt x="199" y="729"/>
                  </a:lnTo>
                  <a:lnTo>
                    <a:pt x="193" y="732"/>
                  </a:lnTo>
                  <a:lnTo>
                    <a:pt x="189" y="734"/>
                  </a:lnTo>
                  <a:lnTo>
                    <a:pt x="185" y="735"/>
                  </a:lnTo>
                  <a:lnTo>
                    <a:pt x="181" y="734"/>
                  </a:lnTo>
                  <a:lnTo>
                    <a:pt x="170" y="731"/>
                  </a:lnTo>
                  <a:lnTo>
                    <a:pt x="160" y="729"/>
                  </a:lnTo>
                  <a:lnTo>
                    <a:pt x="149" y="728"/>
                  </a:lnTo>
                  <a:lnTo>
                    <a:pt x="139" y="728"/>
                  </a:lnTo>
                  <a:lnTo>
                    <a:pt x="131" y="729"/>
                  </a:lnTo>
                  <a:lnTo>
                    <a:pt x="122" y="731"/>
                  </a:lnTo>
                  <a:lnTo>
                    <a:pt x="118" y="732"/>
                  </a:lnTo>
                  <a:lnTo>
                    <a:pt x="113" y="734"/>
                  </a:lnTo>
                  <a:lnTo>
                    <a:pt x="109" y="736"/>
                  </a:lnTo>
                  <a:lnTo>
                    <a:pt x="105" y="739"/>
                  </a:lnTo>
                  <a:lnTo>
                    <a:pt x="104" y="742"/>
                  </a:lnTo>
                  <a:lnTo>
                    <a:pt x="103" y="746"/>
                  </a:lnTo>
                  <a:lnTo>
                    <a:pt x="104" y="753"/>
                  </a:lnTo>
                  <a:lnTo>
                    <a:pt x="104" y="760"/>
                  </a:lnTo>
                  <a:lnTo>
                    <a:pt x="103" y="764"/>
                  </a:lnTo>
                  <a:lnTo>
                    <a:pt x="102" y="767"/>
                  </a:lnTo>
                  <a:lnTo>
                    <a:pt x="94" y="773"/>
                  </a:lnTo>
                  <a:lnTo>
                    <a:pt x="87" y="778"/>
                  </a:lnTo>
                  <a:lnTo>
                    <a:pt x="79" y="785"/>
                  </a:lnTo>
                  <a:lnTo>
                    <a:pt x="69" y="794"/>
                  </a:lnTo>
                  <a:lnTo>
                    <a:pt x="68" y="795"/>
                  </a:lnTo>
                  <a:lnTo>
                    <a:pt x="67" y="795"/>
                  </a:lnTo>
                  <a:lnTo>
                    <a:pt x="65" y="796"/>
                  </a:lnTo>
                  <a:lnTo>
                    <a:pt x="62" y="796"/>
                  </a:lnTo>
                  <a:lnTo>
                    <a:pt x="60" y="795"/>
                  </a:lnTo>
                  <a:lnTo>
                    <a:pt x="57" y="793"/>
                  </a:lnTo>
                  <a:lnTo>
                    <a:pt x="53" y="790"/>
                  </a:lnTo>
                  <a:lnTo>
                    <a:pt x="50" y="788"/>
                  </a:lnTo>
                  <a:lnTo>
                    <a:pt x="47" y="784"/>
                  </a:lnTo>
                  <a:lnTo>
                    <a:pt x="41" y="777"/>
                  </a:lnTo>
                  <a:lnTo>
                    <a:pt x="36" y="767"/>
                  </a:lnTo>
                  <a:lnTo>
                    <a:pt x="34" y="763"/>
                  </a:lnTo>
                  <a:lnTo>
                    <a:pt x="33" y="759"/>
                  </a:lnTo>
                  <a:lnTo>
                    <a:pt x="32" y="755"/>
                  </a:lnTo>
                  <a:lnTo>
                    <a:pt x="30" y="751"/>
                  </a:lnTo>
                  <a:lnTo>
                    <a:pt x="33" y="744"/>
                  </a:lnTo>
                  <a:lnTo>
                    <a:pt x="35" y="737"/>
                  </a:lnTo>
                  <a:lnTo>
                    <a:pt x="41" y="722"/>
                  </a:lnTo>
                  <a:lnTo>
                    <a:pt x="49" y="708"/>
                  </a:lnTo>
                  <a:lnTo>
                    <a:pt x="52" y="701"/>
                  </a:lnTo>
                  <a:lnTo>
                    <a:pt x="56" y="693"/>
                  </a:lnTo>
                  <a:lnTo>
                    <a:pt x="55" y="689"/>
                  </a:lnTo>
                  <a:lnTo>
                    <a:pt x="55" y="686"/>
                  </a:lnTo>
                  <a:lnTo>
                    <a:pt x="54" y="681"/>
                  </a:lnTo>
                  <a:lnTo>
                    <a:pt x="52" y="677"/>
                  </a:lnTo>
                  <a:lnTo>
                    <a:pt x="49" y="670"/>
                  </a:lnTo>
                  <a:lnTo>
                    <a:pt x="47" y="666"/>
                  </a:lnTo>
                  <a:lnTo>
                    <a:pt x="44" y="663"/>
                  </a:lnTo>
                  <a:lnTo>
                    <a:pt x="33" y="655"/>
                  </a:lnTo>
                  <a:lnTo>
                    <a:pt x="22" y="646"/>
                  </a:lnTo>
                  <a:lnTo>
                    <a:pt x="11" y="636"/>
                  </a:lnTo>
                  <a:lnTo>
                    <a:pt x="6" y="631"/>
                  </a:lnTo>
                  <a:lnTo>
                    <a:pt x="2" y="625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1" y="614"/>
                  </a:lnTo>
                  <a:lnTo>
                    <a:pt x="2" y="611"/>
                  </a:lnTo>
                  <a:lnTo>
                    <a:pt x="3" y="608"/>
                  </a:lnTo>
                  <a:lnTo>
                    <a:pt x="5" y="605"/>
                  </a:lnTo>
                  <a:lnTo>
                    <a:pt x="8" y="598"/>
                  </a:lnTo>
                  <a:lnTo>
                    <a:pt x="9" y="594"/>
                  </a:lnTo>
                  <a:lnTo>
                    <a:pt x="9" y="590"/>
                  </a:lnTo>
                  <a:lnTo>
                    <a:pt x="9" y="579"/>
                  </a:lnTo>
                  <a:lnTo>
                    <a:pt x="9" y="574"/>
                  </a:lnTo>
                  <a:lnTo>
                    <a:pt x="9" y="568"/>
                  </a:lnTo>
                  <a:lnTo>
                    <a:pt x="9" y="564"/>
                  </a:lnTo>
                  <a:lnTo>
                    <a:pt x="10" y="560"/>
                  </a:lnTo>
                  <a:lnTo>
                    <a:pt x="10" y="555"/>
                  </a:lnTo>
                  <a:lnTo>
                    <a:pt x="12" y="552"/>
                  </a:lnTo>
                  <a:lnTo>
                    <a:pt x="14" y="549"/>
                  </a:lnTo>
                  <a:lnTo>
                    <a:pt x="16" y="546"/>
                  </a:lnTo>
                  <a:lnTo>
                    <a:pt x="22" y="542"/>
                  </a:lnTo>
                  <a:lnTo>
                    <a:pt x="30" y="538"/>
                  </a:lnTo>
                  <a:lnTo>
                    <a:pt x="39" y="535"/>
                  </a:lnTo>
                  <a:lnTo>
                    <a:pt x="46" y="531"/>
                  </a:lnTo>
                  <a:lnTo>
                    <a:pt x="50" y="528"/>
                  </a:lnTo>
                  <a:lnTo>
                    <a:pt x="53" y="525"/>
                  </a:lnTo>
                  <a:lnTo>
                    <a:pt x="56" y="521"/>
                  </a:lnTo>
                  <a:lnTo>
                    <a:pt x="58" y="517"/>
                  </a:lnTo>
                  <a:lnTo>
                    <a:pt x="60" y="517"/>
                  </a:lnTo>
                  <a:lnTo>
                    <a:pt x="63" y="516"/>
                  </a:lnTo>
                  <a:lnTo>
                    <a:pt x="70" y="517"/>
                  </a:lnTo>
                  <a:lnTo>
                    <a:pt x="74" y="516"/>
                  </a:lnTo>
                  <a:lnTo>
                    <a:pt x="76" y="516"/>
                  </a:lnTo>
                  <a:lnTo>
                    <a:pt x="78" y="515"/>
                  </a:lnTo>
                  <a:lnTo>
                    <a:pt x="79" y="513"/>
                  </a:lnTo>
                  <a:lnTo>
                    <a:pt x="80" y="511"/>
                  </a:lnTo>
                  <a:lnTo>
                    <a:pt x="83" y="507"/>
                  </a:lnTo>
                  <a:lnTo>
                    <a:pt x="86" y="503"/>
                  </a:lnTo>
                  <a:lnTo>
                    <a:pt x="93" y="495"/>
                  </a:lnTo>
                  <a:lnTo>
                    <a:pt x="97" y="491"/>
                  </a:lnTo>
                  <a:lnTo>
                    <a:pt x="99" y="487"/>
                  </a:lnTo>
                  <a:lnTo>
                    <a:pt x="100" y="484"/>
                  </a:lnTo>
                  <a:lnTo>
                    <a:pt x="100" y="482"/>
                  </a:lnTo>
                  <a:lnTo>
                    <a:pt x="101" y="479"/>
                  </a:lnTo>
                  <a:lnTo>
                    <a:pt x="100" y="476"/>
                  </a:lnTo>
                  <a:lnTo>
                    <a:pt x="100" y="473"/>
                  </a:lnTo>
                  <a:lnTo>
                    <a:pt x="99" y="469"/>
                  </a:lnTo>
                  <a:lnTo>
                    <a:pt x="96" y="464"/>
                  </a:lnTo>
                  <a:lnTo>
                    <a:pt x="93" y="459"/>
                  </a:lnTo>
                  <a:lnTo>
                    <a:pt x="89" y="453"/>
                  </a:lnTo>
                  <a:lnTo>
                    <a:pt x="85" y="448"/>
                  </a:lnTo>
                  <a:lnTo>
                    <a:pt x="81" y="442"/>
                  </a:lnTo>
                  <a:lnTo>
                    <a:pt x="78" y="437"/>
                  </a:lnTo>
                  <a:lnTo>
                    <a:pt x="76" y="431"/>
                  </a:lnTo>
                  <a:lnTo>
                    <a:pt x="80" y="421"/>
                  </a:lnTo>
                  <a:lnTo>
                    <a:pt x="82" y="418"/>
                  </a:lnTo>
                  <a:lnTo>
                    <a:pt x="84" y="415"/>
                  </a:lnTo>
                  <a:lnTo>
                    <a:pt x="87" y="413"/>
                  </a:lnTo>
                  <a:lnTo>
                    <a:pt x="90" y="412"/>
                  </a:lnTo>
                  <a:lnTo>
                    <a:pt x="94" y="411"/>
                  </a:lnTo>
                  <a:lnTo>
                    <a:pt x="99" y="411"/>
                  </a:lnTo>
                  <a:lnTo>
                    <a:pt x="102" y="412"/>
                  </a:lnTo>
                  <a:lnTo>
                    <a:pt x="105" y="414"/>
                  </a:lnTo>
                  <a:lnTo>
                    <a:pt x="111" y="418"/>
                  </a:lnTo>
                  <a:lnTo>
                    <a:pt x="124" y="428"/>
                  </a:lnTo>
                  <a:lnTo>
                    <a:pt x="130" y="434"/>
                  </a:lnTo>
                  <a:lnTo>
                    <a:pt x="136" y="438"/>
                  </a:lnTo>
                  <a:lnTo>
                    <a:pt x="142" y="441"/>
                  </a:lnTo>
                  <a:lnTo>
                    <a:pt x="149" y="443"/>
                  </a:lnTo>
                  <a:lnTo>
                    <a:pt x="161" y="443"/>
                  </a:lnTo>
                  <a:lnTo>
                    <a:pt x="174" y="444"/>
                  </a:lnTo>
                  <a:lnTo>
                    <a:pt x="180" y="445"/>
                  </a:lnTo>
                  <a:lnTo>
                    <a:pt x="187" y="446"/>
                  </a:lnTo>
                  <a:lnTo>
                    <a:pt x="193" y="448"/>
                  </a:lnTo>
                  <a:lnTo>
                    <a:pt x="201" y="450"/>
                  </a:lnTo>
                  <a:lnTo>
                    <a:pt x="203" y="451"/>
                  </a:lnTo>
                  <a:lnTo>
                    <a:pt x="205" y="451"/>
                  </a:lnTo>
                  <a:lnTo>
                    <a:pt x="210" y="449"/>
                  </a:lnTo>
                  <a:lnTo>
                    <a:pt x="215" y="446"/>
                  </a:lnTo>
                  <a:lnTo>
                    <a:pt x="219" y="441"/>
                  </a:lnTo>
                  <a:lnTo>
                    <a:pt x="223" y="435"/>
                  </a:lnTo>
                  <a:lnTo>
                    <a:pt x="226" y="427"/>
                  </a:lnTo>
                  <a:lnTo>
                    <a:pt x="229" y="421"/>
                  </a:lnTo>
                  <a:lnTo>
                    <a:pt x="230" y="414"/>
                  </a:lnTo>
                  <a:lnTo>
                    <a:pt x="226" y="404"/>
                  </a:lnTo>
                  <a:lnTo>
                    <a:pt x="221" y="394"/>
                  </a:lnTo>
                  <a:lnTo>
                    <a:pt x="216" y="384"/>
                  </a:lnTo>
                  <a:lnTo>
                    <a:pt x="215" y="381"/>
                  </a:lnTo>
                  <a:lnTo>
                    <a:pt x="214" y="379"/>
                  </a:lnTo>
                  <a:lnTo>
                    <a:pt x="214" y="374"/>
                  </a:lnTo>
                  <a:lnTo>
                    <a:pt x="214" y="370"/>
                  </a:lnTo>
                  <a:lnTo>
                    <a:pt x="215" y="364"/>
                  </a:lnTo>
                  <a:lnTo>
                    <a:pt x="216" y="357"/>
                  </a:lnTo>
                  <a:lnTo>
                    <a:pt x="218" y="350"/>
                  </a:lnTo>
                  <a:lnTo>
                    <a:pt x="219" y="347"/>
                  </a:lnTo>
                  <a:lnTo>
                    <a:pt x="221" y="343"/>
                  </a:lnTo>
                  <a:lnTo>
                    <a:pt x="224" y="337"/>
                  </a:lnTo>
                  <a:lnTo>
                    <a:pt x="226" y="334"/>
                  </a:lnTo>
                  <a:lnTo>
                    <a:pt x="227" y="332"/>
                  </a:lnTo>
                  <a:lnTo>
                    <a:pt x="231" y="327"/>
                  </a:lnTo>
                  <a:lnTo>
                    <a:pt x="234" y="324"/>
                  </a:lnTo>
                  <a:lnTo>
                    <a:pt x="238" y="322"/>
                  </a:lnTo>
                  <a:lnTo>
                    <a:pt x="248" y="317"/>
                  </a:lnTo>
                  <a:lnTo>
                    <a:pt x="252" y="315"/>
                  </a:lnTo>
                  <a:lnTo>
                    <a:pt x="255" y="311"/>
                  </a:lnTo>
                  <a:lnTo>
                    <a:pt x="258" y="305"/>
                  </a:lnTo>
                  <a:lnTo>
                    <a:pt x="260" y="298"/>
                  </a:lnTo>
                  <a:lnTo>
                    <a:pt x="262" y="291"/>
                  </a:lnTo>
                  <a:lnTo>
                    <a:pt x="262" y="288"/>
                  </a:lnTo>
                  <a:lnTo>
                    <a:pt x="262" y="284"/>
                  </a:lnTo>
                  <a:lnTo>
                    <a:pt x="260" y="276"/>
                  </a:lnTo>
                  <a:lnTo>
                    <a:pt x="258" y="268"/>
                  </a:lnTo>
                  <a:lnTo>
                    <a:pt x="258" y="260"/>
                  </a:lnTo>
                  <a:lnTo>
                    <a:pt x="258" y="252"/>
                  </a:lnTo>
                  <a:lnTo>
                    <a:pt x="259" y="245"/>
                  </a:lnTo>
                  <a:lnTo>
                    <a:pt x="261" y="238"/>
                  </a:lnTo>
                  <a:lnTo>
                    <a:pt x="265" y="224"/>
                  </a:lnTo>
                  <a:lnTo>
                    <a:pt x="269" y="209"/>
                  </a:lnTo>
                  <a:lnTo>
                    <a:pt x="271" y="202"/>
                  </a:lnTo>
                  <a:lnTo>
                    <a:pt x="273" y="194"/>
                  </a:lnTo>
                  <a:lnTo>
                    <a:pt x="274" y="187"/>
                  </a:lnTo>
                  <a:lnTo>
                    <a:pt x="275" y="179"/>
                  </a:lnTo>
                  <a:lnTo>
                    <a:pt x="275" y="170"/>
                  </a:lnTo>
                  <a:lnTo>
                    <a:pt x="275" y="16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2" name="Freeform 26"/>
            <p:cNvSpPr>
              <a:spLocks/>
            </p:cNvSpPr>
            <p:nvPr/>
          </p:nvSpPr>
          <p:spPr bwMode="auto">
            <a:xfrm>
              <a:off x="3876" y="987"/>
              <a:ext cx="36" cy="94"/>
            </a:xfrm>
            <a:custGeom>
              <a:avLst/>
              <a:gdLst>
                <a:gd name="T0" fmla="*/ 29 w 36"/>
                <a:gd name="T1" fmla="*/ 94 h 94"/>
                <a:gd name="T2" fmla="*/ 25 w 36"/>
                <a:gd name="T3" fmla="*/ 71 h 94"/>
                <a:gd name="T4" fmla="*/ 17 w 36"/>
                <a:gd name="T5" fmla="*/ 48 h 94"/>
                <a:gd name="T6" fmla="*/ 0 w 36"/>
                <a:gd name="T7" fmla="*/ 3 h 94"/>
                <a:gd name="T8" fmla="*/ 7 w 36"/>
                <a:gd name="T9" fmla="*/ 0 h 94"/>
                <a:gd name="T10" fmla="*/ 24 w 36"/>
                <a:gd name="T11" fmla="*/ 45 h 94"/>
                <a:gd name="T12" fmla="*/ 32 w 36"/>
                <a:gd name="T13" fmla="*/ 69 h 94"/>
                <a:gd name="T14" fmla="*/ 36 w 36"/>
                <a:gd name="T15" fmla="*/ 92 h 94"/>
                <a:gd name="T16" fmla="*/ 29 w 36"/>
                <a:gd name="T17" fmla="*/ 94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94"/>
                <a:gd name="T29" fmla="*/ 36 w 3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94">
                  <a:moveTo>
                    <a:pt x="29" y="94"/>
                  </a:moveTo>
                  <a:lnTo>
                    <a:pt x="25" y="71"/>
                  </a:lnTo>
                  <a:lnTo>
                    <a:pt x="17" y="48"/>
                  </a:lnTo>
                  <a:lnTo>
                    <a:pt x="0" y="3"/>
                  </a:lnTo>
                  <a:lnTo>
                    <a:pt x="7" y="0"/>
                  </a:lnTo>
                  <a:lnTo>
                    <a:pt x="24" y="45"/>
                  </a:lnTo>
                  <a:lnTo>
                    <a:pt x="32" y="69"/>
                  </a:lnTo>
                  <a:lnTo>
                    <a:pt x="36" y="92"/>
                  </a:lnTo>
                  <a:lnTo>
                    <a:pt x="29" y="9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3" name="Freeform 27"/>
            <p:cNvSpPr>
              <a:spLocks/>
            </p:cNvSpPr>
            <p:nvPr/>
          </p:nvSpPr>
          <p:spPr bwMode="auto">
            <a:xfrm>
              <a:off x="3876" y="947"/>
              <a:ext cx="10" cy="41"/>
            </a:xfrm>
            <a:custGeom>
              <a:avLst/>
              <a:gdLst>
                <a:gd name="T0" fmla="*/ 0 w 10"/>
                <a:gd name="T1" fmla="*/ 41 h 41"/>
                <a:gd name="T2" fmla="*/ 0 w 10"/>
                <a:gd name="T3" fmla="*/ 22 h 41"/>
                <a:gd name="T4" fmla="*/ 1 w 10"/>
                <a:gd name="T5" fmla="*/ 8 h 41"/>
                <a:gd name="T6" fmla="*/ 3 w 10"/>
                <a:gd name="T7" fmla="*/ 0 h 41"/>
                <a:gd name="T8" fmla="*/ 10 w 10"/>
                <a:gd name="T9" fmla="*/ 4 h 41"/>
                <a:gd name="T10" fmla="*/ 8 w 10"/>
                <a:gd name="T11" fmla="*/ 11 h 41"/>
                <a:gd name="T12" fmla="*/ 7 w 10"/>
                <a:gd name="T13" fmla="*/ 22 h 41"/>
                <a:gd name="T14" fmla="*/ 8 w 10"/>
                <a:gd name="T15" fmla="*/ 41 h 41"/>
                <a:gd name="T16" fmla="*/ 0 w 10"/>
                <a:gd name="T17" fmla="*/ 41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1"/>
                <a:gd name="T29" fmla="*/ 10 w 1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1">
                  <a:moveTo>
                    <a:pt x="0" y="41"/>
                  </a:moveTo>
                  <a:lnTo>
                    <a:pt x="0" y="22"/>
                  </a:lnTo>
                  <a:lnTo>
                    <a:pt x="1" y="8"/>
                  </a:lnTo>
                  <a:lnTo>
                    <a:pt x="3" y="0"/>
                  </a:lnTo>
                  <a:lnTo>
                    <a:pt x="10" y="4"/>
                  </a:lnTo>
                  <a:lnTo>
                    <a:pt x="8" y="11"/>
                  </a:lnTo>
                  <a:lnTo>
                    <a:pt x="7" y="22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4" name="Freeform 28"/>
            <p:cNvSpPr>
              <a:spLocks/>
            </p:cNvSpPr>
            <p:nvPr/>
          </p:nvSpPr>
          <p:spPr bwMode="auto">
            <a:xfrm>
              <a:off x="3876" y="987"/>
              <a:ext cx="8" cy="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1 h 3"/>
                <a:gd name="T4" fmla="*/ 8 w 8"/>
                <a:gd name="T5" fmla="*/ 1 h 3"/>
                <a:gd name="T6" fmla="*/ 7 w 8"/>
                <a:gd name="T7" fmla="*/ 0 h 3"/>
                <a:gd name="T8" fmla="*/ 0 w 8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3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5" name="Freeform 29"/>
            <p:cNvSpPr>
              <a:spLocks/>
            </p:cNvSpPr>
            <p:nvPr/>
          </p:nvSpPr>
          <p:spPr bwMode="auto">
            <a:xfrm>
              <a:off x="3881" y="940"/>
              <a:ext cx="30" cy="13"/>
            </a:xfrm>
            <a:custGeom>
              <a:avLst/>
              <a:gdLst>
                <a:gd name="T0" fmla="*/ 0 w 30"/>
                <a:gd name="T1" fmla="*/ 6 h 13"/>
                <a:gd name="T2" fmla="*/ 7 w 30"/>
                <a:gd name="T3" fmla="*/ 2 h 13"/>
                <a:gd name="T4" fmla="*/ 16 w 30"/>
                <a:gd name="T5" fmla="*/ 0 h 13"/>
                <a:gd name="T6" fmla="*/ 30 w 30"/>
                <a:gd name="T7" fmla="*/ 1 h 13"/>
                <a:gd name="T8" fmla="*/ 29 w 30"/>
                <a:gd name="T9" fmla="*/ 9 h 13"/>
                <a:gd name="T10" fmla="*/ 16 w 30"/>
                <a:gd name="T11" fmla="*/ 8 h 13"/>
                <a:gd name="T12" fmla="*/ 10 w 30"/>
                <a:gd name="T13" fmla="*/ 9 h 13"/>
                <a:gd name="T14" fmla="*/ 4 w 30"/>
                <a:gd name="T15" fmla="*/ 13 h 13"/>
                <a:gd name="T16" fmla="*/ 0 w 30"/>
                <a:gd name="T17" fmla="*/ 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3"/>
                <a:gd name="T29" fmla="*/ 30 w 3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3">
                  <a:moveTo>
                    <a:pt x="0" y="6"/>
                  </a:moveTo>
                  <a:lnTo>
                    <a:pt x="7" y="2"/>
                  </a:lnTo>
                  <a:lnTo>
                    <a:pt x="16" y="0"/>
                  </a:lnTo>
                  <a:lnTo>
                    <a:pt x="30" y="1"/>
                  </a:lnTo>
                  <a:lnTo>
                    <a:pt x="29" y="9"/>
                  </a:lnTo>
                  <a:lnTo>
                    <a:pt x="16" y="8"/>
                  </a:lnTo>
                  <a:lnTo>
                    <a:pt x="10" y="9"/>
                  </a:lnTo>
                  <a:lnTo>
                    <a:pt x="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6" name="Freeform 30"/>
            <p:cNvSpPr>
              <a:spLocks/>
            </p:cNvSpPr>
            <p:nvPr/>
          </p:nvSpPr>
          <p:spPr bwMode="auto">
            <a:xfrm>
              <a:off x="3879" y="946"/>
              <a:ext cx="7" cy="7"/>
            </a:xfrm>
            <a:custGeom>
              <a:avLst/>
              <a:gdLst>
                <a:gd name="T0" fmla="*/ 0 w 7"/>
                <a:gd name="T1" fmla="*/ 1 h 7"/>
                <a:gd name="T2" fmla="*/ 2 w 7"/>
                <a:gd name="T3" fmla="*/ 0 h 7"/>
                <a:gd name="T4" fmla="*/ 6 w 7"/>
                <a:gd name="T5" fmla="*/ 7 h 7"/>
                <a:gd name="T6" fmla="*/ 7 w 7"/>
                <a:gd name="T7" fmla="*/ 5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1"/>
                  </a:moveTo>
                  <a:lnTo>
                    <a:pt x="2" y="0"/>
                  </a:lnTo>
                  <a:lnTo>
                    <a:pt x="6" y="7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7" name="Freeform 31"/>
            <p:cNvSpPr>
              <a:spLocks/>
            </p:cNvSpPr>
            <p:nvPr/>
          </p:nvSpPr>
          <p:spPr bwMode="auto">
            <a:xfrm>
              <a:off x="3910" y="914"/>
              <a:ext cx="16" cy="35"/>
            </a:xfrm>
            <a:custGeom>
              <a:avLst/>
              <a:gdLst>
                <a:gd name="T0" fmla="*/ 0 w 16"/>
                <a:gd name="T1" fmla="*/ 27 h 35"/>
                <a:gd name="T2" fmla="*/ 2 w 16"/>
                <a:gd name="T3" fmla="*/ 27 h 35"/>
                <a:gd name="T4" fmla="*/ 2 w 16"/>
                <a:gd name="T5" fmla="*/ 26 h 35"/>
                <a:gd name="T6" fmla="*/ 3 w 16"/>
                <a:gd name="T7" fmla="*/ 15 h 35"/>
                <a:gd name="T8" fmla="*/ 5 w 16"/>
                <a:gd name="T9" fmla="*/ 5 h 35"/>
                <a:gd name="T10" fmla="*/ 11 w 16"/>
                <a:gd name="T11" fmla="*/ 0 h 35"/>
                <a:gd name="T12" fmla="*/ 16 w 16"/>
                <a:gd name="T13" fmla="*/ 0 h 35"/>
                <a:gd name="T14" fmla="*/ 15 w 16"/>
                <a:gd name="T15" fmla="*/ 8 h 35"/>
                <a:gd name="T16" fmla="*/ 11 w 16"/>
                <a:gd name="T17" fmla="*/ 8 h 35"/>
                <a:gd name="T18" fmla="*/ 12 w 16"/>
                <a:gd name="T19" fmla="*/ 8 h 35"/>
                <a:gd name="T20" fmla="*/ 11 w 16"/>
                <a:gd name="T21" fmla="*/ 17 h 35"/>
                <a:gd name="T22" fmla="*/ 10 w 16"/>
                <a:gd name="T23" fmla="*/ 28 h 35"/>
                <a:gd name="T24" fmla="*/ 8 w 16"/>
                <a:gd name="T25" fmla="*/ 33 h 35"/>
                <a:gd name="T26" fmla="*/ 2 w 16"/>
                <a:gd name="T27" fmla="*/ 35 h 35"/>
                <a:gd name="T28" fmla="*/ 0 w 16"/>
                <a:gd name="T29" fmla="*/ 2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5"/>
                <a:gd name="T47" fmla="*/ 16 w 16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5">
                  <a:moveTo>
                    <a:pt x="0" y="27"/>
                  </a:moveTo>
                  <a:lnTo>
                    <a:pt x="2" y="27"/>
                  </a:lnTo>
                  <a:lnTo>
                    <a:pt x="2" y="26"/>
                  </a:lnTo>
                  <a:lnTo>
                    <a:pt x="3" y="15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17"/>
                  </a:lnTo>
                  <a:lnTo>
                    <a:pt x="10" y="28"/>
                  </a:lnTo>
                  <a:lnTo>
                    <a:pt x="8" y="33"/>
                  </a:lnTo>
                  <a:lnTo>
                    <a:pt x="2" y="3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8" name="Freeform 32"/>
            <p:cNvSpPr>
              <a:spLocks/>
            </p:cNvSpPr>
            <p:nvPr/>
          </p:nvSpPr>
          <p:spPr bwMode="auto">
            <a:xfrm>
              <a:off x="3910" y="941"/>
              <a:ext cx="2" cy="8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8 h 8"/>
                <a:gd name="T4" fmla="*/ 0 w 2"/>
                <a:gd name="T5" fmla="*/ 0 h 8"/>
                <a:gd name="T6" fmla="*/ 1 w 2"/>
                <a:gd name="T7" fmla="*/ 0 h 8"/>
                <a:gd name="T8" fmla="*/ 0 w 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8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39" name="Freeform 33"/>
            <p:cNvSpPr>
              <a:spLocks/>
            </p:cNvSpPr>
            <p:nvPr/>
          </p:nvSpPr>
          <p:spPr bwMode="auto">
            <a:xfrm>
              <a:off x="3924" y="915"/>
              <a:ext cx="81" cy="89"/>
            </a:xfrm>
            <a:custGeom>
              <a:avLst/>
              <a:gdLst>
                <a:gd name="T0" fmla="*/ 4 w 81"/>
                <a:gd name="T1" fmla="*/ 0 h 89"/>
                <a:gd name="T2" fmla="*/ 15 w 81"/>
                <a:gd name="T3" fmla="*/ 6 h 89"/>
                <a:gd name="T4" fmla="*/ 26 w 81"/>
                <a:gd name="T5" fmla="*/ 16 h 89"/>
                <a:gd name="T6" fmla="*/ 38 w 81"/>
                <a:gd name="T7" fmla="*/ 26 h 89"/>
                <a:gd name="T8" fmla="*/ 47 w 81"/>
                <a:gd name="T9" fmla="*/ 37 h 89"/>
                <a:gd name="T10" fmla="*/ 81 w 81"/>
                <a:gd name="T11" fmla="*/ 85 h 89"/>
                <a:gd name="T12" fmla="*/ 74 w 81"/>
                <a:gd name="T13" fmla="*/ 89 h 89"/>
                <a:gd name="T14" fmla="*/ 41 w 81"/>
                <a:gd name="T15" fmla="*/ 42 h 89"/>
                <a:gd name="T16" fmla="*/ 31 w 81"/>
                <a:gd name="T17" fmla="*/ 31 h 89"/>
                <a:gd name="T18" fmla="*/ 21 w 81"/>
                <a:gd name="T19" fmla="*/ 22 h 89"/>
                <a:gd name="T20" fmla="*/ 11 w 81"/>
                <a:gd name="T21" fmla="*/ 14 h 89"/>
                <a:gd name="T22" fmla="*/ 0 w 81"/>
                <a:gd name="T23" fmla="*/ 7 h 89"/>
                <a:gd name="T24" fmla="*/ 4 w 8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89"/>
                <a:gd name="T41" fmla="*/ 81 w 81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89">
                  <a:moveTo>
                    <a:pt x="4" y="0"/>
                  </a:moveTo>
                  <a:lnTo>
                    <a:pt x="15" y="6"/>
                  </a:lnTo>
                  <a:lnTo>
                    <a:pt x="26" y="16"/>
                  </a:lnTo>
                  <a:lnTo>
                    <a:pt x="38" y="26"/>
                  </a:lnTo>
                  <a:lnTo>
                    <a:pt x="47" y="37"/>
                  </a:lnTo>
                  <a:lnTo>
                    <a:pt x="81" y="85"/>
                  </a:lnTo>
                  <a:lnTo>
                    <a:pt x="74" y="89"/>
                  </a:lnTo>
                  <a:lnTo>
                    <a:pt x="41" y="42"/>
                  </a:lnTo>
                  <a:lnTo>
                    <a:pt x="31" y="31"/>
                  </a:lnTo>
                  <a:lnTo>
                    <a:pt x="21" y="22"/>
                  </a:lnTo>
                  <a:lnTo>
                    <a:pt x="11" y="1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0" name="Freeform 34"/>
            <p:cNvSpPr>
              <a:spLocks/>
            </p:cNvSpPr>
            <p:nvPr/>
          </p:nvSpPr>
          <p:spPr bwMode="auto">
            <a:xfrm>
              <a:off x="3924" y="914"/>
              <a:ext cx="4" cy="8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1 h 8"/>
                <a:gd name="T4" fmla="*/ 0 w 4"/>
                <a:gd name="T5" fmla="*/ 8 h 8"/>
                <a:gd name="T6" fmla="*/ 1 w 4"/>
                <a:gd name="T7" fmla="*/ 8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2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1" name="Freeform 35"/>
            <p:cNvSpPr>
              <a:spLocks/>
            </p:cNvSpPr>
            <p:nvPr/>
          </p:nvSpPr>
          <p:spPr bwMode="auto">
            <a:xfrm>
              <a:off x="3999" y="1000"/>
              <a:ext cx="87" cy="104"/>
            </a:xfrm>
            <a:custGeom>
              <a:avLst/>
              <a:gdLst>
                <a:gd name="T0" fmla="*/ 6 w 87"/>
                <a:gd name="T1" fmla="*/ 0 h 104"/>
                <a:gd name="T2" fmla="*/ 45 w 87"/>
                <a:gd name="T3" fmla="*/ 48 h 104"/>
                <a:gd name="T4" fmla="*/ 65 w 87"/>
                <a:gd name="T5" fmla="*/ 74 h 104"/>
                <a:gd name="T6" fmla="*/ 87 w 87"/>
                <a:gd name="T7" fmla="*/ 99 h 104"/>
                <a:gd name="T8" fmla="*/ 80 w 87"/>
                <a:gd name="T9" fmla="*/ 104 h 104"/>
                <a:gd name="T10" fmla="*/ 59 w 87"/>
                <a:gd name="T11" fmla="*/ 79 h 104"/>
                <a:gd name="T12" fmla="*/ 38 w 87"/>
                <a:gd name="T13" fmla="*/ 54 h 104"/>
                <a:gd name="T14" fmla="*/ 0 w 87"/>
                <a:gd name="T15" fmla="*/ 5 h 104"/>
                <a:gd name="T16" fmla="*/ 6 w 87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4"/>
                <a:gd name="T29" fmla="*/ 87 w 87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4">
                  <a:moveTo>
                    <a:pt x="6" y="0"/>
                  </a:moveTo>
                  <a:lnTo>
                    <a:pt x="45" y="48"/>
                  </a:lnTo>
                  <a:lnTo>
                    <a:pt x="65" y="74"/>
                  </a:lnTo>
                  <a:lnTo>
                    <a:pt x="87" y="99"/>
                  </a:lnTo>
                  <a:lnTo>
                    <a:pt x="80" y="104"/>
                  </a:lnTo>
                  <a:lnTo>
                    <a:pt x="59" y="79"/>
                  </a:lnTo>
                  <a:lnTo>
                    <a:pt x="38" y="54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2" name="Freeform 36"/>
            <p:cNvSpPr>
              <a:spLocks/>
            </p:cNvSpPr>
            <p:nvPr/>
          </p:nvSpPr>
          <p:spPr bwMode="auto">
            <a:xfrm>
              <a:off x="3998" y="1000"/>
              <a:ext cx="7" cy="5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5 h 5"/>
                <a:gd name="T4" fmla="*/ 7 w 7"/>
                <a:gd name="T5" fmla="*/ 0 h 5"/>
                <a:gd name="T6" fmla="*/ 0 w 7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4"/>
                  </a:moveTo>
                  <a:lnTo>
                    <a:pt x="1" y="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3" name="Freeform 37"/>
            <p:cNvSpPr>
              <a:spLocks/>
            </p:cNvSpPr>
            <p:nvPr/>
          </p:nvSpPr>
          <p:spPr bwMode="auto">
            <a:xfrm>
              <a:off x="4079" y="1098"/>
              <a:ext cx="77" cy="57"/>
            </a:xfrm>
            <a:custGeom>
              <a:avLst/>
              <a:gdLst>
                <a:gd name="T0" fmla="*/ 6 w 77"/>
                <a:gd name="T1" fmla="*/ 0 h 57"/>
                <a:gd name="T2" fmla="*/ 40 w 77"/>
                <a:gd name="T3" fmla="*/ 26 h 57"/>
                <a:gd name="T4" fmla="*/ 77 w 77"/>
                <a:gd name="T5" fmla="*/ 50 h 57"/>
                <a:gd name="T6" fmla="*/ 73 w 77"/>
                <a:gd name="T7" fmla="*/ 57 h 57"/>
                <a:gd name="T8" fmla="*/ 36 w 77"/>
                <a:gd name="T9" fmla="*/ 33 h 57"/>
                <a:gd name="T10" fmla="*/ 0 w 77"/>
                <a:gd name="T11" fmla="*/ 6 h 57"/>
                <a:gd name="T12" fmla="*/ 6 w 7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57"/>
                <a:gd name="T23" fmla="*/ 77 w 7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57">
                  <a:moveTo>
                    <a:pt x="6" y="0"/>
                  </a:moveTo>
                  <a:lnTo>
                    <a:pt x="40" y="26"/>
                  </a:lnTo>
                  <a:lnTo>
                    <a:pt x="77" y="50"/>
                  </a:lnTo>
                  <a:lnTo>
                    <a:pt x="73" y="57"/>
                  </a:lnTo>
                  <a:lnTo>
                    <a:pt x="36" y="3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4" name="Freeform 38"/>
            <p:cNvSpPr>
              <a:spLocks/>
            </p:cNvSpPr>
            <p:nvPr/>
          </p:nvSpPr>
          <p:spPr bwMode="auto">
            <a:xfrm>
              <a:off x="4079" y="1098"/>
              <a:ext cx="7" cy="6"/>
            </a:xfrm>
            <a:custGeom>
              <a:avLst/>
              <a:gdLst>
                <a:gd name="T0" fmla="*/ 0 w 7"/>
                <a:gd name="T1" fmla="*/ 6 h 6"/>
                <a:gd name="T2" fmla="*/ 6 w 7"/>
                <a:gd name="T3" fmla="*/ 0 h 6"/>
                <a:gd name="T4" fmla="*/ 7 w 7"/>
                <a:gd name="T5" fmla="*/ 1 h 6"/>
                <a:gd name="T6" fmla="*/ 0 w 7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0" y="6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5" name="Freeform 39"/>
            <p:cNvSpPr>
              <a:spLocks/>
            </p:cNvSpPr>
            <p:nvPr/>
          </p:nvSpPr>
          <p:spPr bwMode="auto">
            <a:xfrm>
              <a:off x="4153" y="1147"/>
              <a:ext cx="112" cy="41"/>
            </a:xfrm>
            <a:custGeom>
              <a:avLst/>
              <a:gdLst>
                <a:gd name="T0" fmla="*/ 2 w 112"/>
                <a:gd name="T1" fmla="*/ 0 h 41"/>
                <a:gd name="T2" fmla="*/ 28 w 112"/>
                <a:gd name="T3" fmla="*/ 10 h 41"/>
                <a:gd name="T4" fmla="*/ 57 w 112"/>
                <a:gd name="T5" fmla="*/ 18 h 41"/>
                <a:gd name="T6" fmla="*/ 112 w 112"/>
                <a:gd name="T7" fmla="*/ 33 h 41"/>
                <a:gd name="T8" fmla="*/ 110 w 112"/>
                <a:gd name="T9" fmla="*/ 41 h 41"/>
                <a:gd name="T10" fmla="*/ 55 w 112"/>
                <a:gd name="T11" fmla="*/ 26 h 41"/>
                <a:gd name="T12" fmla="*/ 26 w 112"/>
                <a:gd name="T13" fmla="*/ 18 h 41"/>
                <a:gd name="T14" fmla="*/ 0 w 112"/>
                <a:gd name="T15" fmla="*/ 8 h 41"/>
                <a:gd name="T16" fmla="*/ 2 w 112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41"/>
                <a:gd name="T29" fmla="*/ 112 w 112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41">
                  <a:moveTo>
                    <a:pt x="2" y="0"/>
                  </a:moveTo>
                  <a:lnTo>
                    <a:pt x="28" y="10"/>
                  </a:lnTo>
                  <a:lnTo>
                    <a:pt x="57" y="18"/>
                  </a:lnTo>
                  <a:lnTo>
                    <a:pt x="112" y="33"/>
                  </a:lnTo>
                  <a:lnTo>
                    <a:pt x="110" y="41"/>
                  </a:lnTo>
                  <a:lnTo>
                    <a:pt x="55" y="26"/>
                  </a:lnTo>
                  <a:lnTo>
                    <a:pt x="26" y="18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6" name="Freeform 40"/>
            <p:cNvSpPr>
              <a:spLocks/>
            </p:cNvSpPr>
            <p:nvPr/>
          </p:nvSpPr>
          <p:spPr bwMode="auto">
            <a:xfrm>
              <a:off x="4152" y="1147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3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7" name="Freeform 41"/>
            <p:cNvSpPr>
              <a:spLocks/>
            </p:cNvSpPr>
            <p:nvPr/>
          </p:nvSpPr>
          <p:spPr bwMode="auto">
            <a:xfrm>
              <a:off x="4261" y="1181"/>
              <a:ext cx="18" cy="21"/>
            </a:xfrm>
            <a:custGeom>
              <a:avLst/>
              <a:gdLst>
                <a:gd name="T0" fmla="*/ 5 w 18"/>
                <a:gd name="T1" fmla="*/ 0 h 21"/>
                <a:gd name="T2" fmla="*/ 13 w 18"/>
                <a:gd name="T3" fmla="*/ 7 h 21"/>
                <a:gd name="T4" fmla="*/ 18 w 18"/>
                <a:gd name="T5" fmla="*/ 16 h 21"/>
                <a:gd name="T6" fmla="*/ 12 w 18"/>
                <a:gd name="T7" fmla="*/ 21 h 21"/>
                <a:gd name="T8" fmla="*/ 7 w 18"/>
                <a:gd name="T9" fmla="*/ 12 h 21"/>
                <a:gd name="T10" fmla="*/ 0 w 18"/>
                <a:gd name="T11" fmla="*/ 6 h 21"/>
                <a:gd name="T12" fmla="*/ 5 w 18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1"/>
                <a:gd name="T23" fmla="*/ 18 w 1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1">
                  <a:moveTo>
                    <a:pt x="5" y="0"/>
                  </a:moveTo>
                  <a:lnTo>
                    <a:pt x="13" y="7"/>
                  </a:lnTo>
                  <a:lnTo>
                    <a:pt x="18" y="16"/>
                  </a:lnTo>
                  <a:lnTo>
                    <a:pt x="12" y="21"/>
                  </a:lnTo>
                  <a:lnTo>
                    <a:pt x="7" y="1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8" name="Freeform 42"/>
            <p:cNvSpPr>
              <a:spLocks/>
            </p:cNvSpPr>
            <p:nvPr/>
          </p:nvSpPr>
          <p:spPr bwMode="auto">
            <a:xfrm>
              <a:off x="4261" y="1180"/>
              <a:ext cx="5" cy="8"/>
            </a:xfrm>
            <a:custGeom>
              <a:avLst/>
              <a:gdLst>
                <a:gd name="T0" fmla="*/ 4 w 5"/>
                <a:gd name="T1" fmla="*/ 0 h 8"/>
                <a:gd name="T2" fmla="*/ 5 w 5"/>
                <a:gd name="T3" fmla="*/ 1 h 8"/>
                <a:gd name="T4" fmla="*/ 0 w 5"/>
                <a:gd name="T5" fmla="*/ 7 h 8"/>
                <a:gd name="T6" fmla="*/ 2 w 5"/>
                <a:gd name="T7" fmla="*/ 8 h 8"/>
                <a:gd name="T8" fmla="*/ 4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4" y="0"/>
                  </a:moveTo>
                  <a:lnTo>
                    <a:pt x="5" y="1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49" name="Freeform 43"/>
            <p:cNvSpPr>
              <a:spLocks/>
            </p:cNvSpPr>
            <p:nvPr/>
          </p:nvSpPr>
          <p:spPr bwMode="auto">
            <a:xfrm>
              <a:off x="4274" y="1196"/>
              <a:ext cx="66" cy="19"/>
            </a:xfrm>
            <a:custGeom>
              <a:avLst/>
              <a:gdLst>
                <a:gd name="T0" fmla="*/ 4 w 66"/>
                <a:gd name="T1" fmla="*/ 0 h 19"/>
                <a:gd name="T2" fmla="*/ 18 w 66"/>
                <a:gd name="T3" fmla="*/ 7 h 19"/>
                <a:gd name="T4" fmla="*/ 31 w 66"/>
                <a:gd name="T5" fmla="*/ 11 h 19"/>
                <a:gd name="T6" fmla="*/ 48 w 66"/>
                <a:gd name="T7" fmla="*/ 11 h 19"/>
                <a:gd name="T8" fmla="*/ 53 w 66"/>
                <a:gd name="T9" fmla="*/ 10 h 19"/>
                <a:gd name="T10" fmla="*/ 62 w 66"/>
                <a:gd name="T11" fmla="*/ 7 h 19"/>
                <a:gd name="T12" fmla="*/ 66 w 66"/>
                <a:gd name="T13" fmla="*/ 14 h 19"/>
                <a:gd name="T14" fmla="*/ 57 w 66"/>
                <a:gd name="T15" fmla="*/ 17 h 19"/>
                <a:gd name="T16" fmla="*/ 48 w 66"/>
                <a:gd name="T17" fmla="*/ 19 h 19"/>
                <a:gd name="T18" fmla="*/ 30 w 66"/>
                <a:gd name="T19" fmla="*/ 19 h 19"/>
                <a:gd name="T20" fmla="*/ 13 w 66"/>
                <a:gd name="T21" fmla="*/ 14 h 19"/>
                <a:gd name="T22" fmla="*/ 0 w 66"/>
                <a:gd name="T23" fmla="*/ 7 h 19"/>
                <a:gd name="T24" fmla="*/ 4 w 66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19"/>
                <a:gd name="T41" fmla="*/ 66 w 66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19">
                  <a:moveTo>
                    <a:pt x="4" y="0"/>
                  </a:moveTo>
                  <a:lnTo>
                    <a:pt x="18" y="7"/>
                  </a:lnTo>
                  <a:lnTo>
                    <a:pt x="31" y="11"/>
                  </a:lnTo>
                  <a:lnTo>
                    <a:pt x="48" y="11"/>
                  </a:lnTo>
                  <a:lnTo>
                    <a:pt x="53" y="10"/>
                  </a:lnTo>
                  <a:lnTo>
                    <a:pt x="62" y="7"/>
                  </a:lnTo>
                  <a:lnTo>
                    <a:pt x="66" y="14"/>
                  </a:lnTo>
                  <a:lnTo>
                    <a:pt x="57" y="17"/>
                  </a:lnTo>
                  <a:lnTo>
                    <a:pt x="48" y="19"/>
                  </a:lnTo>
                  <a:lnTo>
                    <a:pt x="30" y="19"/>
                  </a:lnTo>
                  <a:lnTo>
                    <a:pt x="13" y="1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0" name="Freeform 44"/>
            <p:cNvSpPr>
              <a:spLocks/>
            </p:cNvSpPr>
            <p:nvPr/>
          </p:nvSpPr>
          <p:spPr bwMode="auto">
            <a:xfrm>
              <a:off x="4273" y="1196"/>
              <a:ext cx="6" cy="7"/>
            </a:xfrm>
            <a:custGeom>
              <a:avLst/>
              <a:gdLst>
                <a:gd name="T0" fmla="*/ 0 w 6"/>
                <a:gd name="T1" fmla="*/ 6 h 7"/>
                <a:gd name="T2" fmla="*/ 1 w 6"/>
                <a:gd name="T3" fmla="*/ 7 h 7"/>
                <a:gd name="T4" fmla="*/ 5 w 6"/>
                <a:gd name="T5" fmla="*/ 0 h 7"/>
                <a:gd name="T6" fmla="*/ 6 w 6"/>
                <a:gd name="T7" fmla="*/ 1 h 7"/>
                <a:gd name="T8" fmla="*/ 0 w 6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6"/>
                  </a:moveTo>
                  <a:lnTo>
                    <a:pt x="1" y="7"/>
                  </a:lnTo>
                  <a:lnTo>
                    <a:pt x="5" y="0"/>
                  </a:lnTo>
                  <a:lnTo>
                    <a:pt x="6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1" name="Freeform 45"/>
            <p:cNvSpPr>
              <a:spLocks/>
            </p:cNvSpPr>
            <p:nvPr/>
          </p:nvSpPr>
          <p:spPr bwMode="auto">
            <a:xfrm>
              <a:off x="4335" y="1174"/>
              <a:ext cx="42" cy="35"/>
            </a:xfrm>
            <a:custGeom>
              <a:avLst/>
              <a:gdLst>
                <a:gd name="T0" fmla="*/ 0 w 42"/>
                <a:gd name="T1" fmla="*/ 29 h 35"/>
                <a:gd name="T2" fmla="*/ 37 w 42"/>
                <a:gd name="T3" fmla="*/ 0 h 35"/>
                <a:gd name="T4" fmla="*/ 42 w 42"/>
                <a:gd name="T5" fmla="*/ 7 h 35"/>
                <a:gd name="T6" fmla="*/ 5 w 42"/>
                <a:gd name="T7" fmla="*/ 35 h 35"/>
                <a:gd name="T8" fmla="*/ 0 w 42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5"/>
                <a:gd name="T17" fmla="*/ 42 w 4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5">
                  <a:moveTo>
                    <a:pt x="0" y="29"/>
                  </a:moveTo>
                  <a:lnTo>
                    <a:pt x="37" y="0"/>
                  </a:lnTo>
                  <a:lnTo>
                    <a:pt x="42" y="7"/>
                  </a:lnTo>
                  <a:lnTo>
                    <a:pt x="5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2" name="Freeform 46"/>
            <p:cNvSpPr>
              <a:spLocks/>
            </p:cNvSpPr>
            <p:nvPr/>
          </p:nvSpPr>
          <p:spPr bwMode="auto">
            <a:xfrm>
              <a:off x="4335" y="1203"/>
              <a:ext cx="5" cy="7"/>
            </a:xfrm>
            <a:custGeom>
              <a:avLst/>
              <a:gdLst>
                <a:gd name="T0" fmla="*/ 5 w 5"/>
                <a:gd name="T1" fmla="*/ 7 h 7"/>
                <a:gd name="T2" fmla="*/ 5 w 5"/>
                <a:gd name="T3" fmla="*/ 6 h 7"/>
                <a:gd name="T4" fmla="*/ 0 w 5"/>
                <a:gd name="T5" fmla="*/ 0 h 7"/>
                <a:gd name="T6" fmla="*/ 1 w 5"/>
                <a:gd name="T7" fmla="*/ 0 h 7"/>
                <a:gd name="T8" fmla="*/ 5 w 5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7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3" name="Freeform 47"/>
            <p:cNvSpPr>
              <a:spLocks/>
            </p:cNvSpPr>
            <p:nvPr/>
          </p:nvSpPr>
          <p:spPr bwMode="auto">
            <a:xfrm>
              <a:off x="4372" y="1124"/>
              <a:ext cx="48" cy="57"/>
            </a:xfrm>
            <a:custGeom>
              <a:avLst/>
              <a:gdLst>
                <a:gd name="T0" fmla="*/ 0 w 48"/>
                <a:gd name="T1" fmla="*/ 51 h 57"/>
                <a:gd name="T2" fmla="*/ 19 w 48"/>
                <a:gd name="T3" fmla="*/ 24 h 57"/>
                <a:gd name="T4" fmla="*/ 42 w 48"/>
                <a:gd name="T5" fmla="*/ 0 h 57"/>
                <a:gd name="T6" fmla="*/ 48 w 48"/>
                <a:gd name="T7" fmla="*/ 5 h 57"/>
                <a:gd name="T8" fmla="*/ 25 w 48"/>
                <a:gd name="T9" fmla="*/ 29 h 57"/>
                <a:gd name="T10" fmla="*/ 6 w 48"/>
                <a:gd name="T11" fmla="*/ 57 h 57"/>
                <a:gd name="T12" fmla="*/ 0 w 48"/>
                <a:gd name="T13" fmla="*/ 51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7"/>
                <a:gd name="T23" fmla="*/ 48 w 4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7">
                  <a:moveTo>
                    <a:pt x="0" y="51"/>
                  </a:moveTo>
                  <a:lnTo>
                    <a:pt x="19" y="24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25" y="29"/>
                  </a:lnTo>
                  <a:lnTo>
                    <a:pt x="6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4" name="Freeform 48"/>
            <p:cNvSpPr>
              <a:spLocks/>
            </p:cNvSpPr>
            <p:nvPr/>
          </p:nvSpPr>
          <p:spPr bwMode="auto">
            <a:xfrm>
              <a:off x="4372" y="1174"/>
              <a:ext cx="6" cy="7"/>
            </a:xfrm>
            <a:custGeom>
              <a:avLst/>
              <a:gdLst>
                <a:gd name="T0" fmla="*/ 5 w 6"/>
                <a:gd name="T1" fmla="*/ 7 h 7"/>
                <a:gd name="T2" fmla="*/ 6 w 6"/>
                <a:gd name="T3" fmla="*/ 7 h 7"/>
                <a:gd name="T4" fmla="*/ 0 w 6"/>
                <a:gd name="T5" fmla="*/ 1 h 7"/>
                <a:gd name="T6" fmla="*/ 0 w 6"/>
                <a:gd name="T7" fmla="*/ 0 h 7"/>
                <a:gd name="T8" fmla="*/ 5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5" y="7"/>
                  </a:moveTo>
                  <a:lnTo>
                    <a:pt x="6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5" name="Freeform 49"/>
            <p:cNvSpPr>
              <a:spLocks/>
            </p:cNvSpPr>
            <p:nvPr/>
          </p:nvSpPr>
          <p:spPr bwMode="auto">
            <a:xfrm>
              <a:off x="4412" y="1125"/>
              <a:ext cx="13" cy="26"/>
            </a:xfrm>
            <a:custGeom>
              <a:avLst/>
              <a:gdLst>
                <a:gd name="T0" fmla="*/ 9 w 13"/>
                <a:gd name="T1" fmla="*/ 0 h 26"/>
                <a:gd name="T2" fmla="*/ 12 w 13"/>
                <a:gd name="T3" fmla="*/ 15 h 26"/>
                <a:gd name="T4" fmla="*/ 13 w 13"/>
                <a:gd name="T5" fmla="*/ 22 h 26"/>
                <a:gd name="T6" fmla="*/ 13 w 13"/>
                <a:gd name="T7" fmla="*/ 26 h 26"/>
                <a:gd name="T8" fmla="*/ 5 w 13"/>
                <a:gd name="T9" fmla="*/ 26 h 26"/>
                <a:gd name="T10" fmla="*/ 5 w 13"/>
                <a:gd name="T11" fmla="*/ 23 h 26"/>
                <a:gd name="T12" fmla="*/ 4 w 13"/>
                <a:gd name="T13" fmla="*/ 17 h 26"/>
                <a:gd name="T14" fmla="*/ 0 w 13"/>
                <a:gd name="T15" fmla="*/ 2 h 26"/>
                <a:gd name="T16" fmla="*/ 9 w 13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6"/>
                <a:gd name="T29" fmla="*/ 13 w 1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6">
                  <a:moveTo>
                    <a:pt x="9" y="0"/>
                  </a:moveTo>
                  <a:lnTo>
                    <a:pt x="12" y="15"/>
                  </a:lnTo>
                  <a:lnTo>
                    <a:pt x="13" y="22"/>
                  </a:lnTo>
                  <a:lnTo>
                    <a:pt x="13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4" y="17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6" name="Freeform 50"/>
            <p:cNvSpPr>
              <a:spLocks/>
            </p:cNvSpPr>
            <p:nvPr/>
          </p:nvSpPr>
          <p:spPr bwMode="auto">
            <a:xfrm>
              <a:off x="4412" y="1117"/>
              <a:ext cx="9" cy="12"/>
            </a:xfrm>
            <a:custGeom>
              <a:avLst/>
              <a:gdLst>
                <a:gd name="T0" fmla="*/ 2 w 9"/>
                <a:gd name="T1" fmla="*/ 7 h 12"/>
                <a:gd name="T2" fmla="*/ 7 w 9"/>
                <a:gd name="T3" fmla="*/ 0 h 12"/>
                <a:gd name="T4" fmla="*/ 9 w 9"/>
                <a:gd name="T5" fmla="*/ 8 h 12"/>
                <a:gd name="T6" fmla="*/ 0 w 9"/>
                <a:gd name="T7" fmla="*/ 10 h 12"/>
                <a:gd name="T8" fmla="*/ 8 w 9"/>
                <a:gd name="T9" fmla="*/ 12 h 12"/>
                <a:gd name="T10" fmla="*/ 2 w 9"/>
                <a:gd name="T11" fmla="*/ 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2"/>
                <a:gd name="T20" fmla="*/ 9 w 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2">
                  <a:moveTo>
                    <a:pt x="2" y="7"/>
                  </a:moveTo>
                  <a:lnTo>
                    <a:pt x="7" y="0"/>
                  </a:lnTo>
                  <a:lnTo>
                    <a:pt x="9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7" name="Freeform 51"/>
            <p:cNvSpPr>
              <a:spLocks/>
            </p:cNvSpPr>
            <p:nvPr/>
          </p:nvSpPr>
          <p:spPr bwMode="auto">
            <a:xfrm>
              <a:off x="4383" y="1150"/>
              <a:ext cx="42" cy="69"/>
            </a:xfrm>
            <a:custGeom>
              <a:avLst/>
              <a:gdLst>
                <a:gd name="T0" fmla="*/ 42 w 42"/>
                <a:gd name="T1" fmla="*/ 2 h 69"/>
                <a:gd name="T2" fmla="*/ 34 w 42"/>
                <a:gd name="T3" fmla="*/ 21 h 69"/>
                <a:gd name="T4" fmla="*/ 25 w 42"/>
                <a:gd name="T5" fmla="*/ 37 h 69"/>
                <a:gd name="T6" fmla="*/ 16 w 42"/>
                <a:gd name="T7" fmla="*/ 52 h 69"/>
                <a:gd name="T8" fmla="*/ 7 w 42"/>
                <a:gd name="T9" fmla="*/ 69 h 69"/>
                <a:gd name="T10" fmla="*/ 0 w 42"/>
                <a:gd name="T11" fmla="*/ 65 h 69"/>
                <a:gd name="T12" fmla="*/ 9 w 42"/>
                <a:gd name="T13" fmla="*/ 48 h 69"/>
                <a:gd name="T14" fmla="*/ 18 w 42"/>
                <a:gd name="T15" fmla="*/ 33 h 69"/>
                <a:gd name="T16" fmla="*/ 26 w 42"/>
                <a:gd name="T17" fmla="*/ 17 h 69"/>
                <a:gd name="T18" fmla="*/ 34 w 42"/>
                <a:gd name="T19" fmla="*/ 0 h 69"/>
                <a:gd name="T20" fmla="*/ 42 w 42"/>
                <a:gd name="T21" fmla="*/ 2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69"/>
                <a:gd name="T35" fmla="*/ 42 w 42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69">
                  <a:moveTo>
                    <a:pt x="42" y="2"/>
                  </a:moveTo>
                  <a:lnTo>
                    <a:pt x="34" y="21"/>
                  </a:lnTo>
                  <a:lnTo>
                    <a:pt x="25" y="37"/>
                  </a:lnTo>
                  <a:lnTo>
                    <a:pt x="16" y="52"/>
                  </a:lnTo>
                  <a:lnTo>
                    <a:pt x="7" y="69"/>
                  </a:lnTo>
                  <a:lnTo>
                    <a:pt x="0" y="65"/>
                  </a:lnTo>
                  <a:lnTo>
                    <a:pt x="9" y="48"/>
                  </a:lnTo>
                  <a:lnTo>
                    <a:pt x="18" y="33"/>
                  </a:lnTo>
                  <a:lnTo>
                    <a:pt x="26" y="17"/>
                  </a:lnTo>
                  <a:lnTo>
                    <a:pt x="34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8" name="Freeform 52"/>
            <p:cNvSpPr>
              <a:spLocks/>
            </p:cNvSpPr>
            <p:nvPr/>
          </p:nvSpPr>
          <p:spPr bwMode="auto">
            <a:xfrm>
              <a:off x="4417" y="1150"/>
              <a:ext cx="8" cy="2"/>
            </a:xfrm>
            <a:custGeom>
              <a:avLst/>
              <a:gdLst>
                <a:gd name="T0" fmla="*/ 8 w 8"/>
                <a:gd name="T1" fmla="*/ 1 h 2"/>
                <a:gd name="T2" fmla="*/ 8 w 8"/>
                <a:gd name="T3" fmla="*/ 2 h 2"/>
                <a:gd name="T4" fmla="*/ 0 w 8"/>
                <a:gd name="T5" fmla="*/ 0 h 2"/>
                <a:gd name="T6" fmla="*/ 0 w 8"/>
                <a:gd name="T7" fmla="*/ 1 h 2"/>
                <a:gd name="T8" fmla="*/ 8 w 8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1"/>
                  </a:move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59" name="Freeform 53"/>
            <p:cNvSpPr>
              <a:spLocks/>
            </p:cNvSpPr>
            <p:nvPr/>
          </p:nvSpPr>
          <p:spPr bwMode="auto">
            <a:xfrm>
              <a:off x="4380" y="1216"/>
              <a:ext cx="12" cy="33"/>
            </a:xfrm>
            <a:custGeom>
              <a:avLst/>
              <a:gdLst>
                <a:gd name="T0" fmla="*/ 11 w 12"/>
                <a:gd name="T1" fmla="*/ 2 h 33"/>
                <a:gd name="T2" fmla="*/ 9 w 12"/>
                <a:gd name="T3" fmla="*/ 9 h 33"/>
                <a:gd name="T4" fmla="*/ 8 w 12"/>
                <a:gd name="T5" fmla="*/ 17 h 33"/>
                <a:gd name="T6" fmla="*/ 9 w 12"/>
                <a:gd name="T7" fmla="*/ 24 h 33"/>
                <a:gd name="T8" fmla="*/ 12 w 12"/>
                <a:gd name="T9" fmla="*/ 29 h 33"/>
                <a:gd name="T10" fmla="*/ 5 w 12"/>
                <a:gd name="T11" fmla="*/ 33 h 33"/>
                <a:gd name="T12" fmla="*/ 1 w 12"/>
                <a:gd name="T13" fmla="*/ 26 h 33"/>
                <a:gd name="T14" fmla="*/ 0 w 12"/>
                <a:gd name="T15" fmla="*/ 17 h 33"/>
                <a:gd name="T16" fmla="*/ 1 w 12"/>
                <a:gd name="T17" fmla="*/ 8 h 33"/>
                <a:gd name="T18" fmla="*/ 3 w 12"/>
                <a:gd name="T19" fmla="*/ 0 h 33"/>
                <a:gd name="T20" fmla="*/ 11 w 12"/>
                <a:gd name="T21" fmla="*/ 2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33"/>
                <a:gd name="T35" fmla="*/ 12 w 12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33">
                  <a:moveTo>
                    <a:pt x="11" y="2"/>
                  </a:moveTo>
                  <a:lnTo>
                    <a:pt x="9" y="9"/>
                  </a:lnTo>
                  <a:lnTo>
                    <a:pt x="8" y="17"/>
                  </a:lnTo>
                  <a:lnTo>
                    <a:pt x="9" y="24"/>
                  </a:lnTo>
                  <a:lnTo>
                    <a:pt x="12" y="29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8"/>
                  </a:lnTo>
                  <a:lnTo>
                    <a:pt x="3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0" name="Freeform 54"/>
            <p:cNvSpPr>
              <a:spLocks/>
            </p:cNvSpPr>
            <p:nvPr/>
          </p:nvSpPr>
          <p:spPr bwMode="auto">
            <a:xfrm>
              <a:off x="4383" y="121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3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1" name="Freeform 55"/>
            <p:cNvSpPr>
              <a:spLocks/>
            </p:cNvSpPr>
            <p:nvPr/>
          </p:nvSpPr>
          <p:spPr bwMode="auto">
            <a:xfrm>
              <a:off x="4386" y="1245"/>
              <a:ext cx="42" cy="35"/>
            </a:xfrm>
            <a:custGeom>
              <a:avLst/>
              <a:gdLst>
                <a:gd name="T0" fmla="*/ 6 w 42"/>
                <a:gd name="T1" fmla="*/ 0 h 35"/>
                <a:gd name="T2" fmla="*/ 9 w 42"/>
                <a:gd name="T3" fmla="*/ 4 h 35"/>
                <a:gd name="T4" fmla="*/ 13 w 42"/>
                <a:gd name="T5" fmla="*/ 7 h 35"/>
                <a:gd name="T6" fmla="*/ 25 w 42"/>
                <a:gd name="T7" fmla="*/ 13 h 35"/>
                <a:gd name="T8" fmla="*/ 35 w 42"/>
                <a:gd name="T9" fmla="*/ 21 h 35"/>
                <a:gd name="T10" fmla="*/ 40 w 42"/>
                <a:gd name="T11" fmla="*/ 26 h 35"/>
                <a:gd name="T12" fmla="*/ 42 w 42"/>
                <a:gd name="T13" fmla="*/ 31 h 35"/>
                <a:gd name="T14" fmla="*/ 35 w 42"/>
                <a:gd name="T15" fmla="*/ 35 h 35"/>
                <a:gd name="T16" fmla="*/ 33 w 42"/>
                <a:gd name="T17" fmla="*/ 30 h 35"/>
                <a:gd name="T18" fmla="*/ 30 w 42"/>
                <a:gd name="T19" fmla="*/ 27 h 35"/>
                <a:gd name="T20" fmla="*/ 21 w 42"/>
                <a:gd name="T21" fmla="*/ 21 h 35"/>
                <a:gd name="T22" fmla="*/ 9 w 42"/>
                <a:gd name="T23" fmla="*/ 14 h 35"/>
                <a:gd name="T24" fmla="*/ 4 w 42"/>
                <a:gd name="T25" fmla="*/ 10 h 35"/>
                <a:gd name="T26" fmla="*/ 0 w 42"/>
                <a:gd name="T27" fmla="*/ 5 h 35"/>
                <a:gd name="T28" fmla="*/ 6 w 42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5"/>
                <a:gd name="T47" fmla="*/ 42 w 42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5">
                  <a:moveTo>
                    <a:pt x="6" y="0"/>
                  </a:moveTo>
                  <a:lnTo>
                    <a:pt x="9" y="4"/>
                  </a:lnTo>
                  <a:lnTo>
                    <a:pt x="13" y="7"/>
                  </a:lnTo>
                  <a:lnTo>
                    <a:pt x="25" y="13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2" y="31"/>
                  </a:lnTo>
                  <a:lnTo>
                    <a:pt x="35" y="35"/>
                  </a:lnTo>
                  <a:lnTo>
                    <a:pt x="33" y="30"/>
                  </a:lnTo>
                  <a:lnTo>
                    <a:pt x="30" y="27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4" y="1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2" name="Freeform 56"/>
            <p:cNvSpPr>
              <a:spLocks/>
            </p:cNvSpPr>
            <p:nvPr/>
          </p:nvSpPr>
          <p:spPr bwMode="auto">
            <a:xfrm>
              <a:off x="4385" y="1245"/>
              <a:ext cx="7" cy="5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5 h 5"/>
                <a:gd name="T4" fmla="*/ 7 w 7"/>
                <a:gd name="T5" fmla="*/ 0 h 5"/>
                <a:gd name="T6" fmla="*/ 0 w 7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4"/>
                  </a:moveTo>
                  <a:lnTo>
                    <a:pt x="1" y="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3" name="Freeform 57"/>
            <p:cNvSpPr>
              <a:spLocks/>
            </p:cNvSpPr>
            <p:nvPr/>
          </p:nvSpPr>
          <p:spPr bwMode="auto">
            <a:xfrm>
              <a:off x="4406" y="1275"/>
              <a:ext cx="21" cy="10"/>
            </a:xfrm>
            <a:custGeom>
              <a:avLst/>
              <a:gdLst>
                <a:gd name="T0" fmla="*/ 21 w 21"/>
                <a:gd name="T1" fmla="*/ 7 h 10"/>
                <a:gd name="T2" fmla="*/ 17 w 21"/>
                <a:gd name="T3" fmla="*/ 9 h 10"/>
                <a:gd name="T4" fmla="*/ 11 w 21"/>
                <a:gd name="T5" fmla="*/ 8 h 10"/>
                <a:gd name="T6" fmla="*/ 6 w 21"/>
                <a:gd name="T7" fmla="*/ 8 h 10"/>
                <a:gd name="T8" fmla="*/ 4 w 21"/>
                <a:gd name="T9" fmla="*/ 10 h 10"/>
                <a:gd name="T10" fmla="*/ 0 w 21"/>
                <a:gd name="T11" fmla="*/ 3 h 10"/>
                <a:gd name="T12" fmla="*/ 4 w 21"/>
                <a:gd name="T13" fmla="*/ 1 h 10"/>
                <a:gd name="T14" fmla="*/ 11 w 21"/>
                <a:gd name="T15" fmla="*/ 1 h 10"/>
                <a:gd name="T16" fmla="*/ 15 w 21"/>
                <a:gd name="T17" fmla="*/ 2 h 10"/>
                <a:gd name="T18" fmla="*/ 17 w 21"/>
                <a:gd name="T19" fmla="*/ 0 h 10"/>
                <a:gd name="T20" fmla="*/ 21 w 21"/>
                <a:gd name="T21" fmla="*/ 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0"/>
                <a:gd name="T35" fmla="*/ 21 w 2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0">
                  <a:moveTo>
                    <a:pt x="21" y="7"/>
                  </a:moveTo>
                  <a:lnTo>
                    <a:pt x="17" y="9"/>
                  </a:lnTo>
                  <a:lnTo>
                    <a:pt x="11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4" y="1"/>
                  </a:lnTo>
                  <a:lnTo>
                    <a:pt x="11" y="1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4" name="Freeform 58"/>
            <p:cNvSpPr>
              <a:spLocks/>
            </p:cNvSpPr>
            <p:nvPr/>
          </p:nvSpPr>
          <p:spPr bwMode="auto">
            <a:xfrm>
              <a:off x="4421" y="1275"/>
              <a:ext cx="9" cy="7"/>
            </a:xfrm>
            <a:custGeom>
              <a:avLst/>
              <a:gdLst>
                <a:gd name="T0" fmla="*/ 7 w 9"/>
                <a:gd name="T1" fmla="*/ 1 h 7"/>
                <a:gd name="T2" fmla="*/ 9 w 9"/>
                <a:gd name="T3" fmla="*/ 6 h 7"/>
                <a:gd name="T4" fmla="*/ 6 w 9"/>
                <a:gd name="T5" fmla="*/ 7 h 7"/>
                <a:gd name="T6" fmla="*/ 2 w 9"/>
                <a:gd name="T7" fmla="*/ 0 h 7"/>
                <a:gd name="T8" fmla="*/ 0 w 9"/>
                <a:gd name="T9" fmla="*/ 5 h 7"/>
                <a:gd name="T10" fmla="*/ 7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7" y="1"/>
                  </a:moveTo>
                  <a:lnTo>
                    <a:pt x="9" y="6"/>
                  </a:lnTo>
                  <a:lnTo>
                    <a:pt x="6" y="7"/>
                  </a:lnTo>
                  <a:lnTo>
                    <a:pt x="2" y="0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5" name="Freeform 59"/>
            <p:cNvSpPr>
              <a:spLocks/>
            </p:cNvSpPr>
            <p:nvPr/>
          </p:nvSpPr>
          <p:spPr bwMode="auto">
            <a:xfrm>
              <a:off x="4404" y="1279"/>
              <a:ext cx="29" cy="45"/>
            </a:xfrm>
            <a:custGeom>
              <a:avLst/>
              <a:gdLst>
                <a:gd name="T0" fmla="*/ 7 w 29"/>
                <a:gd name="T1" fmla="*/ 0 h 45"/>
                <a:gd name="T2" fmla="*/ 18 w 29"/>
                <a:gd name="T3" fmla="*/ 22 h 45"/>
                <a:gd name="T4" fmla="*/ 23 w 29"/>
                <a:gd name="T5" fmla="*/ 33 h 45"/>
                <a:gd name="T6" fmla="*/ 25 w 29"/>
                <a:gd name="T7" fmla="*/ 36 h 45"/>
                <a:gd name="T8" fmla="*/ 29 w 29"/>
                <a:gd name="T9" fmla="*/ 38 h 45"/>
                <a:gd name="T10" fmla="*/ 25 w 29"/>
                <a:gd name="T11" fmla="*/ 45 h 45"/>
                <a:gd name="T12" fmla="*/ 20 w 29"/>
                <a:gd name="T13" fmla="*/ 42 h 45"/>
                <a:gd name="T14" fmla="*/ 16 w 29"/>
                <a:gd name="T15" fmla="*/ 37 h 45"/>
                <a:gd name="T16" fmla="*/ 11 w 29"/>
                <a:gd name="T17" fmla="*/ 26 h 45"/>
                <a:gd name="T18" fmla="*/ 0 w 29"/>
                <a:gd name="T19" fmla="*/ 4 h 45"/>
                <a:gd name="T20" fmla="*/ 7 w 29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45"/>
                <a:gd name="T35" fmla="*/ 29 w 29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45">
                  <a:moveTo>
                    <a:pt x="7" y="0"/>
                  </a:moveTo>
                  <a:lnTo>
                    <a:pt x="18" y="22"/>
                  </a:lnTo>
                  <a:lnTo>
                    <a:pt x="23" y="33"/>
                  </a:lnTo>
                  <a:lnTo>
                    <a:pt x="25" y="36"/>
                  </a:lnTo>
                  <a:lnTo>
                    <a:pt x="29" y="38"/>
                  </a:lnTo>
                  <a:lnTo>
                    <a:pt x="25" y="45"/>
                  </a:lnTo>
                  <a:lnTo>
                    <a:pt x="20" y="42"/>
                  </a:lnTo>
                  <a:lnTo>
                    <a:pt x="16" y="37"/>
                  </a:lnTo>
                  <a:lnTo>
                    <a:pt x="11" y="26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6" name="Freeform 60"/>
            <p:cNvSpPr>
              <a:spLocks/>
            </p:cNvSpPr>
            <p:nvPr/>
          </p:nvSpPr>
          <p:spPr bwMode="auto">
            <a:xfrm>
              <a:off x="4403" y="1278"/>
              <a:ext cx="8" cy="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1 w 8"/>
                <a:gd name="T5" fmla="*/ 5 h 7"/>
                <a:gd name="T6" fmla="*/ 8 w 8"/>
                <a:gd name="T7" fmla="*/ 1 h 7"/>
                <a:gd name="T8" fmla="*/ 7 w 8"/>
                <a:gd name="T9" fmla="*/ 7 h 7"/>
                <a:gd name="T10" fmla="*/ 3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3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8" y="1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7" name="Freeform 61"/>
            <p:cNvSpPr>
              <a:spLocks/>
            </p:cNvSpPr>
            <p:nvPr/>
          </p:nvSpPr>
          <p:spPr bwMode="auto">
            <a:xfrm>
              <a:off x="4429" y="1295"/>
              <a:ext cx="57" cy="34"/>
            </a:xfrm>
            <a:custGeom>
              <a:avLst/>
              <a:gdLst>
                <a:gd name="T0" fmla="*/ 4 w 57"/>
                <a:gd name="T1" fmla="*/ 22 h 34"/>
                <a:gd name="T2" fmla="*/ 12 w 57"/>
                <a:gd name="T3" fmla="*/ 27 h 34"/>
                <a:gd name="T4" fmla="*/ 16 w 57"/>
                <a:gd name="T5" fmla="*/ 26 h 34"/>
                <a:gd name="T6" fmla="*/ 20 w 57"/>
                <a:gd name="T7" fmla="*/ 25 h 34"/>
                <a:gd name="T8" fmla="*/ 26 w 57"/>
                <a:gd name="T9" fmla="*/ 21 h 34"/>
                <a:gd name="T10" fmla="*/ 38 w 57"/>
                <a:gd name="T11" fmla="*/ 8 h 34"/>
                <a:gd name="T12" fmla="*/ 46 w 57"/>
                <a:gd name="T13" fmla="*/ 4 h 34"/>
                <a:gd name="T14" fmla="*/ 53 w 57"/>
                <a:gd name="T15" fmla="*/ 0 h 34"/>
                <a:gd name="T16" fmla="*/ 57 w 57"/>
                <a:gd name="T17" fmla="*/ 7 h 34"/>
                <a:gd name="T18" fmla="*/ 50 w 57"/>
                <a:gd name="T19" fmla="*/ 12 h 34"/>
                <a:gd name="T20" fmla="*/ 43 w 57"/>
                <a:gd name="T21" fmla="*/ 15 h 34"/>
                <a:gd name="T22" fmla="*/ 31 w 57"/>
                <a:gd name="T23" fmla="*/ 27 h 34"/>
                <a:gd name="T24" fmla="*/ 24 w 57"/>
                <a:gd name="T25" fmla="*/ 32 h 34"/>
                <a:gd name="T26" fmla="*/ 17 w 57"/>
                <a:gd name="T27" fmla="*/ 34 h 34"/>
                <a:gd name="T28" fmla="*/ 8 w 57"/>
                <a:gd name="T29" fmla="*/ 34 h 34"/>
                <a:gd name="T30" fmla="*/ 0 w 57"/>
                <a:gd name="T31" fmla="*/ 29 h 34"/>
                <a:gd name="T32" fmla="*/ 4 w 57"/>
                <a:gd name="T33" fmla="*/ 2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34"/>
                <a:gd name="T53" fmla="*/ 57 w 5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34">
                  <a:moveTo>
                    <a:pt x="4" y="22"/>
                  </a:moveTo>
                  <a:lnTo>
                    <a:pt x="12" y="27"/>
                  </a:lnTo>
                  <a:lnTo>
                    <a:pt x="16" y="26"/>
                  </a:lnTo>
                  <a:lnTo>
                    <a:pt x="20" y="25"/>
                  </a:lnTo>
                  <a:lnTo>
                    <a:pt x="26" y="21"/>
                  </a:lnTo>
                  <a:lnTo>
                    <a:pt x="38" y="8"/>
                  </a:lnTo>
                  <a:lnTo>
                    <a:pt x="46" y="4"/>
                  </a:lnTo>
                  <a:lnTo>
                    <a:pt x="53" y="0"/>
                  </a:lnTo>
                  <a:lnTo>
                    <a:pt x="57" y="7"/>
                  </a:lnTo>
                  <a:lnTo>
                    <a:pt x="50" y="12"/>
                  </a:lnTo>
                  <a:lnTo>
                    <a:pt x="43" y="15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17" y="34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8" name="Freeform 62"/>
            <p:cNvSpPr>
              <a:spLocks/>
            </p:cNvSpPr>
            <p:nvPr/>
          </p:nvSpPr>
          <p:spPr bwMode="auto">
            <a:xfrm>
              <a:off x="4429" y="1317"/>
              <a:ext cx="4" cy="7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0 h 7"/>
                <a:gd name="T4" fmla="*/ 0 w 4"/>
                <a:gd name="T5" fmla="*/ 7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7"/>
                  </a:move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69" name="Freeform 63"/>
            <p:cNvSpPr>
              <a:spLocks/>
            </p:cNvSpPr>
            <p:nvPr/>
          </p:nvSpPr>
          <p:spPr bwMode="auto">
            <a:xfrm>
              <a:off x="4481" y="1295"/>
              <a:ext cx="13" cy="15"/>
            </a:xfrm>
            <a:custGeom>
              <a:avLst/>
              <a:gdLst>
                <a:gd name="T0" fmla="*/ 5 w 13"/>
                <a:gd name="T1" fmla="*/ 0 h 15"/>
                <a:gd name="T2" fmla="*/ 11 w 13"/>
                <a:gd name="T3" fmla="*/ 6 h 15"/>
                <a:gd name="T4" fmla="*/ 13 w 13"/>
                <a:gd name="T5" fmla="*/ 9 h 15"/>
                <a:gd name="T6" fmla="*/ 7 w 13"/>
                <a:gd name="T7" fmla="*/ 15 h 15"/>
                <a:gd name="T8" fmla="*/ 5 w 13"/>
                <a:gd name="T9" fmla="*/ 12 h 15"/>
                <a:gd name="T10" fmla="*/ 0 w 13"/>
                <a:gd name="T11" fmla="*/ 6 h 15"/>
                <a:gd name="T12" fmla="*/ 5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5" y="0"/>
                  </a:moveTo>
                  <a:lnTo>
                    <a:pt x="11" y="6"/>
                  </a:lnTo>
                  <a:lnTo>
                    <a:pt x="13" y="9"/>
                  </a:lnTo>
                  <a:lnTo>
                    <a:pt x="7" y="15"/>
                  </a:lnTo>
                  <a:lnTo>
                    <a:pt x="5" y="1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0" name="Freeform 64"/>
            <p:cNvSpPr>
              <a:spLocks/>
            </p:cNvSpPr>
            <p:nvPr/>
          </p:nvSpPr>
          <p:spPr bwMode="auto">
            <a:xfrm>
              <a:off x="4481" y="1294"/>
              <a:ext cx="5" cy="8"/>
            </a:xfrm>
            <a:custGeom>
              <a:avLst/>
              <a:gdLst>
                <a:gd name="T0" fmla="*/ 1 w 5"/>
                <a:gd name="T1" fmla="*/ 1 h 8"/>
                <a:gd name="T2" fmla="*/ 4 w 5"/>
                <a:gd name="T3" fmla="*/ 0 h 8"/>
                <a:gd name="T4" fmla="*/ 5 w 5"/>
                <a:gd name="T5" fmla="*/ 1 h 8"/>
                <a:gd name="T6" fmla="*/ 0 w 5"/>
                <a:gd name="T7" fmla="*/ 7 h 8"/>
                <a:gd name="T8" fmla="*/ 5 w 5"/>
                <a:gd name="T9" fmla="*/ 8 h 8"/>
                <a:gd name="T10" fmla="*/ 1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1" y="1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0" y="7"/>
                  </a:lnTo>
                  <a:lnTo>
                    <a:pt x="5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1" name="Freeform 65"/>
            <p:cNvSpPr>
              <a:spLocks/>
            </p:cNvSpPr>
            <p:nvPr/>
          </p:nvSpPr>
          <p:spPr bwMode="auto">
            <a:xfrm>
              <a:off x="4449" y="1303"/>
              <a:ext cx="44" cy="39"/>
            </a:xfrm>
            <a:custGeom>
              <a:avLst/>
              <a:gdLst>
                <a:gd name="T0" fmla="*/ 44 w 44"/>
                <a:gd name="T1" fmla="*/ 7 h 39"/>
                <a:gd name="T2" fmla="*/ 34 w 44"/>
                <a:gd name="T3" fmla="*/ 14 h 39"/>
                <a:gd name="T4" fmla="*/ 26 w 44"/>
                <a:gd name="T5" fmla="*/ 21 h 39"/>
                <a:gd name="T6" fmla="*/ 6 w 44"/>
                <a:gd name="T7" fmla="*/ 39 h 39"/>
                <a:gd name="T8" fmla="*/ 0 w 44"/>
                <a:gd name="T9" fmla="*/ 33 h 39"/>
                <a:gd name="T10" fmla="*/ 21 w 44"/>
                <a:gd name="T11" fmla="*/ 15 h 39"/>
                <a:gd name="T12" fmla="*/ 29 w 44"/>
                <a:gd name="T13" fmla="*/ 8 h 39"/>
                <a:gd name="T14" fmla="*/ 39 w 44"/>
                <a:gd name="T15" fmla="*/ 0 h 39"/>
                <a:gd name="T16" fmla="*/ 44 w 44"/>
                <a:gd name="T17" fmla="*/ 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9"/>
                <a:gd name="T29" fmla="*/ 44 w 4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9">
                  <a:moveTo>
                    <a:pt x="44" y="7"/>
                  </a:moveTo>
                  <a:lnTo>
                    <a:pt x="34" y="14"/>
                  </a:lnTo>
                  <a:lnTo>
                    <a:pt x="26" y="21"/>
                  </a:lnTo>
                  <a:lnTo>
                    <a:pt x="6" y="39"/>
                  </a:lnTo>
                  <a:lnTo>
                    <a:pt x="0" y="33"/>
                  </a:lnTo>
                  <a:lnTo>
                    <a:pt x="21" y="15"/>
                  </a:lnTo>
                  <a:lnTo>
                    <a:pt x="29" y="8"/>
                  </a:lnTo>
                  <a:lnTo>
                    <a:pt x="39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2" name="Freeform 66"/>
            <p:cNvSpPr>
              <a:spLocks/>
            </p:cNvSpPr>
            <p:nvPr/>
          </p:nvSpPr>
          <p:spPr bwMode="auto">
            <a:xfrm>
              <a:off x="4488" y="1303"/>
              <a:ext cx="9" cy="7"/>
            </a:xfrm>
            <a:custGeom>
              <a:avLst/>
              <a:gdLst>
                <a:gd name="T0" fmla="*/ 6 w 9"/>
                <a:gd name="T1" fmla="*/ 1 h 7"/>
                <a:gd name="T2" fmla="*/ 9 w 9"/>
                <a:gd name="T3" fmla="*/ 5 h 7"/>
                <a:gd name="T4" fmla="*/ 5 w 9"/>
                <a:gd name="T5" fmla="*/ 7 h 7"/>
                <a:gd name="T6" fmla="*/ 0 w 9"/>
                <a:gd name="T7" fmla="*/ 0 h 7"/>
                <a:gd name="T8" fmla="*/ 0 w 9"/>
                <a:gd name="T9" fmla="*/ 7 h 7"/>
                <a:gd name="T10" fmla="*/ 6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6" y="1"/>
                  </a:moveTo>
                  <a:lnTo>
                    <a:pt x="9" y="5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3" name="Freeform 67"/>
            <p:cNvSpPr>
              <a:spLocks/>
            </p:cNvSpPr>
            <p:nvPr/>
          </p:nvSpPr>
          <p:spPr bwMode="auto">
            <a:xfrm>
              <a:off x="4403" y="1336"/>
              <a:ext cx="52" cy="26"/>
            </a:xfrm>
            <a:custGeom>
              <a:avLst/>
              <a:gdLst>
                <a:gd name="T0" fmla="*/ 52 w 52"/>
                <a:gd name="T1" fmla="*/ 6 h 26"/>
                <a:gd name="T2" fmla="*/ 47 w 52"/>
                <a:gd name="T3" fmla="*/ 9 h 26"/>
                <a:gd name="T4" fmla="*/ 41 w 52"/>
                <a:gd name="T5" fmla="*/ 13 h 26"/>
                <a:gd name="T6" fmla="*/ 29 w 52"/>
                <a:gd name="T7" fmla="*/ 16 h 26"/>
                <a:gd name="T8" fmla="*/ 17 w 52"/>
                <a:gd name="T9" fmla="*/ 19 h 26"/>
                <a:gd name="T10" fmla="*/ 4 w 52"/>
                <a:gd name="T11" fmla="*/ 26 h 26"/>
                <a:gd name="T12" fmla="*/ 0 w 52"/>
                <a:gd name="T13" fmla="*/ 19 h 26"/>
                <a:gd name="T14" fmla="*/ 13 w 52"/>
                <a:gd name="T15" fmla="*/ 11 h 26"/>
                <a:gd name="T16" fmla="*/ 26 w 52"/>
                <a:gd name="T17" fmla="*/ 8 h 26"/>
                <a:gd name="T18" fmla="*/ 38 w 52"/>
                <a:gd name="T19" fmla="*/ 5 h 26"/>
                <a:gd name="T20" fmla="*/ 42 w 52"/>
                <a:gd name="T21" fmla="*/ 3 h 26"/>
                <a:gd name="T22" fmla="*/ 46 w 52"/>
                <a:gd name="T23" fmla="*/ 0 h 26"/>
                <a:gd name="T24" fmla="*/ 52 w 52"/>
                <a:gd name="T25" fmla="*/ 6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26"/>
                <a:gd name="T41" fmla="*/ 52 w 52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26">
                  <a:moveTo>
                    <a:pt x="52" y="6"/>
                  </a:moveTo>
                  <a:lnTo>
                    <a:pt x="47" y="9"/>
                  </a:lnTo>
                  <a:lnTo>
                    <a:pt x="41" y="13"/>
                  </a:lnTo>
                  <a:lnTo>
                    <a:pt x="29" y="16"/>
                  </a:lnTo>
                  <a:lnTo>
                    <a:pt x="17" y="19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13" y="11"/>
                  </a:lnTo>
                  <a:lnTo>
                    <a:pt x="26" y="8"/>
                  </a:lnTo>
                  <a:lnTo>
                    <a:pt x="38" y="5"/>
                  </a:lnTo>
                  <a:lnTo>
                    <a:pt x="42" y="3"/>
                  </a:lnTo>
                  <a:lnTo>
                    <a:pt x="46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4" name="Freeform 68"/>
            <p:cNvSpPr>
              <a:spLocks/>
            </p:cNvSpPr>
            <p:nvPr/>
          </p:nvSpPr>
          <p:spPr bwMode="auto">
            <a:xfrm>
              <a:off x="4449" y="1336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5" name="Freeform 69"/>
            <p:cNvSpPr>
              <a:spLocks/>
            </p:cNvSpPr>
            <p:nvPr/>
          </p:nvSpPr>
          <p:spPr bwMode="auto">
            <a:xfrm>
              <a:off x="4368" y="1356"/>
              <a:ext cx="40" cy="41"/>
            </a:xfrm>
            <a:custGeom>
              <a:avLst/>
              <a:gdLst>
                <a:gd name="T0" fmla="*/ 40 w 40"/>
                <a:gd name="T1" fmla="*/ 4 h 41"/>
                <a:gd name="T2" fmla="*/ 33 w 40"/>
                <a:gd name="T3" fmla="*/ 15 h 41"/>
                <a:gd name="T4" fmla="*/ 26 w 40"/>
                <a:gd name="T5" fmla="*/ 27 h 41"/>
                <a:gd name="T6" fmla="*/ 17 w 40"/>
                <a:gd name="T7" fmla="*/ 36 h 41"/>
                <a:gd name="T8" fmla="*/ 4 w 40"/>
                <a:gd name="T9" fmla="*/ 41 h 41"/>
                <a:gd name="T10" fmla="*/ 0 w 40"/>
                <a:gd name="T11" fmla="*/ 33 h 41"/>
                <a:gd name="T12" fmla="*/ 12 w 40"/>
                <a:gd name="T13" fmla="*/ 29 h 41"/>
                <a:gd name="T14" fmla="*/ 20 w 40"/>
                <a:gd name="T15" fmla="*/ 22 h 41"/>
                <a:gd name="T16" fmla="*/ 26 w 40"/>
                <a:gd name="T17" fmla="*/ 11 h 41"/>
                <a:gd name="T18" fmla="*/ 33 w 40"/>
                <a:gd name="T19" fmla="*/ 0 h 41"/>
                <a:gd name="T20" fmla="*/ 40 w 40"/>
                <a:gd name="T21" fmla="*/ 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1"/>
                <a:gd name="T35" fmla="*/ 40 w 40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1">
                  <a:moveTo>
                    <a:pt x="40" y="4"/>
                  </a:moveTo>
                  <a:lnTo>
                    <a:pt x="33" y="15"/>
                  </a:lnTo>
                  <a:lnTo>
                    <a:pt x="26" y="27"/>
                  </a:lnTo>
                  <a:lnTo>
                    <a:pt x="17" y="36"/>
                  </a:lnTo>
                  <a:lnTo>
                    <a:pt x="4" y="41"/>
                  </a:lnTo>
                  <a:lnTo>
                    <a:pt x="0" y="33"/>
                  </a:lnTo>
                  <a:lnTo>
                    <a:pt x="12" y="29"/>
                  </a:lnTo>
                  <a:lnTo>
                    <a:pt x="20" y="22"/>
                  </a:lnTo>
                  <a:lnTo>
                    <a:pt x="26" y="11"/>
                  </a:lnTo>
                  <a:lnTo>
                    <a:pt x="33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6" name="Freeform 70"/>
            <p:cNvSpPr>
              <a:spLocks/>
            </p:cNvSpPr>
            <p:nvPr/>
          </p:nvSpPr>
          <p:spPr bwMode="auto">
            <a:xfrm>
              <a:off x="4401" y="1355"/>
              <a:ext cx="7" cy="7"/>
            </a:xfrm>
            <a:custGeom>
              <a:avLst/>
              <a:gdLst>
                <a:gd name="T0" fmla="*/ 2 w 7"/>
                <a:gd name="T1" fmla="*/ 0 h 7"/>
                <a:gd name="T2" fmla="*/ 0 w 7"/>
                <a:gd name="T3" fmla="*/ 1 h 7"/>
                <a:gd name="T4" fmla="*/ 7 w 7"/>
                <a:gd name="T5" fmla="*/ 5 h 7"/>
                <a:gd name="T6" fmla="*/ 6 w 7"/>
                <a:gd name="T7" fmla="*/ 7 h 7"/>
                <a:gd name="T8" fmla="*/ 2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0"/>
                  </a:moveTo>
                  <a:lnTo>
                    <a:pt x="0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7" name="Freeform 71"/>
            <p:cNvSpPr>
              <a:spLocks/>
            </p:cNvSpPr>
            <p:nvPr/>
          </p:nvSpPr>
          <p:spPr bwMode="auto">
            <a:xfrm>
              <a:off x="4350" y="1383"/>
              <a:ext cx="20" cy="14"/>
            </a:xfrm>
            <a:custGeom>
              <a:avLst/>
              <a:gdLst>
                <a:gd name="T0" fmla="*/ 20 w 20"/>
                <a:gd name="T1" fmla="*/ 14 h 14"/>
                <a:gd name="T2" fmla="*/ 14 w 20"/>
                <a:gd name="T3" fmla="*/ 13 h 14"/>
                <a:gd name="T4" fmla="*/ 10 w 20"/>
                <a:gd name="T5" fmla="*/ 11 h 14"/>
                <a:gd name="T6" fmla="*/ 7 w 20"/>
                <a:gd name="T7" fmla="*/ 9 h 14"/>
                <a:gd name="T8" fmla="*/ 4 w 20"/>
                <a:gd name="T9" fmla="*/ 11 h 14"/>
                <a:gd name="T10" fmla="*/ 0 w 20"/>
                <a:gd name="T11" fmla="*/ 3 h 14"/>
                <a:gd name="T12" fmla="*/ 7 w 20"/>
                <a:gd name="T13" fmla="*/ 0 h 14"/>
                <a:gd name="T14" fmla="*/ 14 w 20"/>
                <a:gd name="T15" fmla="*/ 3 h 14"/>
                <a:gd name="T16" fmla="*/ 17 w 20"/>
                <a:gd name="T17" fmla="*/ 5 h 14"/>
                <a:gd name="T18" fmla="*/ 20 w 20"/>
                <a:gd name="T19" fmla="*/ 6 h 14"/>
                <a:gd name="T20" fmla="*/ 20 w 20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4"/>
                <a:gd name="T35" fmla="*/ 20 w 2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4">
                  <a:moveTo>
                    <a:pt x="20" y="14"/>
                  </a:moveTo>
                  <a:lnTo>
                    <a:pt x="14" y="13"/>
                  </a:lnTo>
                  <a:lnTo>
                    <a:pt x="10" y="11"/>
                  </a:lnTo>
                  <a:lnTo>
                    <a:pt x="7" y="9"/>
                  </a:lnTo>
                  <a:lnTo>
                    <a:pt x="4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8" name="Freeform 72"/>
            <p:cNvSpPr>
              <a:spLocks/>
            </p:cNvSpPr>
            <p:nvPr/>
          </p:nvSpPr>
          <p:spPr bwMode="auto">
            <a:xfrm>
              <a:off x="4368" y="1389"/>
              <a:ext cx="4" cy="8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8 h 8"/>
                <a:gd name="T4" fmla="*/ 2 w 4"/>
                <a:gd name="T5" fmla="*/ 0 h 8"/>
                <a:gd name="T6" fmla="*/ 0 w 4"/>
                <a:gd name="T7" fmla="*/ 0 h 8"/>
                <a:gd name="T8" fmla="*/ 4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79" name="Freeform 73"/>
            <p:cNvSpPr>
              <a:spLocks/>
            </p:cNvSpPr>
            <p:nvPr/>
          </p:nvSpPr>
          <p:spPr bwMode="auto">
            <a:xfrm>
              <a:off x="4348" y="1387"/>
              <a:ext cx="10" cy="16"/>
            </a:xfrm>
            <a:custGeom>
              <a:avLst/>
              <a:gdLst>
                <a:gd name="T0" fmla="*/ 7 w 10"/>
                <a:gd name="T1" fmla="*/ 0 h 16"/>
                <a:gd name="T2" fmla="*/ 9 w 10"/>
                <a:gd name="T3" fmla="*/ 5 h 16"/>
                <a:gd name="T4" fmla="*/ 10 w 10"/>
                <a:gd name="T5" fmla="*/ 12 h 16"/>
                <a:gd name="T6" fmla="*/ 8 w 10"/>
                <a:gd name="T7" fmla="*/ 16 h 16"/>
                <a:gd name="T8" fmla="*/ 2 w 10"/>
                <a:gd name="T9" fmla="*/ 11 h 16"/>
                <a:gd name="T10" fmla="*/ 3 w 10"/>
                <a:gd name="T11" fmla="*/ 8 h 16"/>
                <a:gd name="T12" fmla="*/ 2 w 10"/>
                <a:gd name="T13" fmla="*/ 9 h 16"/>
                <a:gd name="T14" fmla="*/ 0 w 10"/>
                <a:gd name="T15" fmla="*/ 5 h 16"/>
                <a:gd name="T16" fmla="*/ 7 w 1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6"/>
                <a:gd name="T29" fmla="*/ 10 w 1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6">
                  <a:moveTo>
                    <a:pt x="7" y="0"/>
                  </a:moveTo>
                  <a:lnTo>
                    <a:pt x="9" y="5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2" y="11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0" name="Freeform 74"/>
            <p:cNvSpPr>
              <a:spLocks/>
            </p:cNvSpPr>
            <p:nvPr/>
          </p:nvSpPr>
          <p:spPr bwMode="auto">
            <a:xfrm>
              <a:off x="4346" y="1386"/>
              <a:ext cx="9" cy="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2 h 8"/>
                <a:gd name="T4" fmla="*/ 2 w 9"/>
                <a:gd name="T5" fmla="*/ 6 h 8"/>
                <a:gd name="T6" fmla="*/ 9 w 9"/>
                <a:gd name="T7" fmla="*/ 1 h 8"/>
                <a:gd name="T8" fmla="*/ 8 w 9"/>
                <a:gd name="T9" fmla="*/ 8 h 8"/>
                <a:gd name="T10" fmla="*/ 4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4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9" y="1"/>
                  </a:lnTo>
                  <a:lnTo>
                    <a:pt x="8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1" name="Freeform 75"/>
            <p:cNvSpPr>
              <a:spLocks/>
            </p:cNvSpPr>
            <p:nvPr/>
          </p:nvSpPr>
          <p:spPr bwMode="auto">
            <a:xfrm>
              <a:off x="4275" y="1393"/>
              <a:ext cx="79" cy="12"/>
            </a:xfrm>
            <a:custGeom>
              <a:avLst/>
              <a:gdLst>
                <a:gd name="T0" fmla="*/ 79 w 79"/>
                <a:gd name="T1" fmla="*/ 11 h 12"/>
                <a:gd name="T2" fmla="*/ 59 w 79"/>
                <a:gd name="T3" fmla="*/ 12 h 12"/>
                <a:gd name="T4" fmla="*/ 40 w 79"/>
                <a:gd name="T5" fmla="*/ 11 h 12"/>
                <a:gd name="T6" fmla="*/ 0 w 79"/>
                <a:gd name="T7" fmla="*/ 7 h 12"/>
                <a:gd name="T8" fmla="*/ 0 w 79"/>
                <a:gd name="T9" fmla="*/ 0 h 12"/>
                <a:gd name="T10" fmla="*/ 40 w 79"/>
                <a:gd name="T11" fmla="*/ 4 h 12"/>
                <a:gd name="T12" fmla="*/ 59 w 79"/>
                <a:gd name="T13" fmla="*/ 4 h 12"/>
                <a:gd name="T14" fmla="*/ 77 w 79"/>
                <a:gd name="T15" fmla="*/ 4 h 12"/>
                <a:gd name="T16" fmla="*/ 79 w 79"/>
                <a:gd name="T17" fmla="*/ 1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12"/>
                <a:gd name="T29" fmla="*/ 79 w 7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12">
                  <a:moveTo>
                    <a:pt x="79" y="11"/>
                  </a:moveTo>
                  <a:lnTo>
                    <a:pt x="59" y="12"/>
                  </a:lnTo>
                  <a:lnTo>
                    <a:pt x="40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40" y="4"/>
                  </a:lnTo>
                  <a:lnTo>
                    <a:pt x="59" y="4"/>
                  </a:lnTo>
                  <a:lnTo>
                    <a:pt x="77" y="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2" name="Freeform 76"/>
            <p:cNvSpPr>
              <a:spLocks/>
            </p:cNvSpPr>
            <p:nvPr/>
          </p:nvSpPr>
          <p:spPr bwMode="auto">
            <a:xfrm>
              <a:off x="4350" y="1397"/>
              <a:ext cx="6" cy="7"/>
            </a:xfrm>
            <a:custGeom>
              <a:avLst/>
              <a:gdLst>
                <a:gd name="T0" fmla="*/ 6 w 6"/>
                <a:gd name="T1" fmla="*/ 6 h 7"/>
                <a:gd name="T2" fmla="*/ 5 w 6"/>
                <a:gd name="T3" fmla="*/ 7 h 7"/>
                <a:gd name="T4" fmla="*/ 4 w 6"/>
                <a:gd name="T5" fmla="*/ 7 h 7"/>
                <a:gd name="T6" fmla="*/ 2 w 6"/>
                <a:gd name="T7" fmla="*/ 0 h 7"/>
                <a:gd name="T8" fmla="*/ 0 w 6"/>
                <a:gd name="T9" fmla="*/ 1 h 7"/>
                <a:gd name="T10" fmla="*/ 6 w 6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6" y="6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3" name="Freeform 77"/>
            <p:cNvSpPr>
              <a:spLocks/>
            </p:cNvSpPr>
            <p:nvPr/>
          </p:nvSpPr>
          <p:spPr bwMode="auto">
            <a:xfrm>
              <a:off x="4231" y="1392"/>
              <a:ext cx="45" cy="23"/>
            </a:xfrm>
            <a:custGeom>
              <a:avLst/>
              <a:gdLst>
                <a:gd name="T0" fmla="*/ 43 w 45"/>
                <a:gd name="T1" fmla="*/ 8 h 23"/>
                <a:gd name="T2" fmla="*/ 40 w 45"/>
                <a:gd name="T3" fmla="*/ 7 h 23"/>
                <a:gd name="T4" fmla="*/ 36 w 45"/>
                <a:gd name="T5" fmla="*/ 7 h 23"/>
                <a:gd name="T6" fmla="*/ 26 w 45"/>
                <a:gd name="T7" fmla="*/ 11 h 23"/>
                <a:gd name="T8" fmla="*/ 5 w 45"/>
                <a:gd name="T9" fmla="*/ 23 h 23"/>
                <a:gd name="T10" fmla="*/ 0 w 45"/>
                <a:gd name="T11" fmla="*/ 17 h 23"/>
                <a:gd name="T12" fmla="*/ 22 w 45"/>
                <a:gd name="T13" fmla="*/ 4 h 23"/>
                <a:gd name="T14" fmla="*/ 33 w 45"/>
                <a:gd name="T15" fmla="*/ 0 h 23"/>
                <a:gd name="T16" fmla="*/ 40 w 45"/>
                <a:gd name="T17" fmla="*/ 0 h 23"/>
                <a:gd name="T18" fmla="*/ 45 w 45"/>
                <a:gd name="T19" fmla="*/ 1 h 23"/>
                <a:gd name="T20" fmla="*/ 43 w 45"/>
                <a:gd name="T21" fmla="*/ 8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23"/>
                <a:gd name="T35" fmla="*/ 45 w 45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23">
                  <a:moveTo>
                    <a:pt x="43" y="8"/>
                  </a:moveTo>
                  <a:lnTo>
                    <a:pt x="40" y="7"/>
                  </a:lnTo>
                  <a:lnTo>
                    <a:pt x="36" y="7"/>
                  </a:lnTo>
                  <a:lnTo>
                    <a:pt x="26" y="11"/>
                  </a:lnTo>
                  <a:lnTo>
                    <a:pt x="5" y="23"/>
                  </a:lnTo>
                  <a:lnTo>
                    <a:pt x="0" y="17"/>
                  </a:lnTo>
                  <a:lnTo>
                    <a:pt x="22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4" name="Freeform 78"/>
            <p:cNvSpPr>
              <a:spLocks/>
            </p:cNvSpPr>
            <p:nvPr/>
          </p:nvSpPr>
          <p:spPr bwMode="auto">
            <a:xfrm>
              <a:off x="4274" y="1393"/>
              <a:ext cx="2" cy="7"/>
            </a:xfrm>
            <a:custGeom>
              <a:avLst/>
              <a:gdLst>
                <a:gd name="T0" fmla="*/ 1 w 2"/>
                <a:gd name="T1" fmla="*/ 7 h 7"/>
                <a:gd name="T2" fmla="*/ 0 w 2"/>
                <a:gd name="T3" fmla="*/ 7 h 7"/>
                <a:gd name="T4" fmla="*/ 2 w 2"/>
                <a:gd name="T5" fmla="*/ 0 h 7"/>
                <a:gd name="T6" fmla="*/ 1 w 2"/>
                <a:gd name="T7" fmla="*/ 0 h 7"/>
                <a:gd name="T8" fmla="*/ 1 w 2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1" y="7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5" name="Freeform 79"/>
            <p:cNvSpPr>
              <a:spLocks/>
            </p:cNvSpPr>
            <p:nvPr/>
          </p:nvSpPr>
          <p:spPr bwMode="auto">
            <a:xfrm>
              <a:off x="4154" y="1409"/>
              <a:ext cx="82" cy="100"/>
            </a:xfrm>
            <a:custGeom>
              <a:avLst/>
              <a:gdLst>
                <a:gd name="T0" fmla="*/ 82 w 82"/>
                <a:gd name="T1" fmla="*/ 6 h 100"/>
                <a:gd name="T2" fmla="*/ 59 w 82"/>
                <a:gd name="T3" fmla="*/ 27 h 100"/>
                <a:gd name="T4" fmla="*/ 48 w 82"/>
                <a:gd name="T5" fmla="*/ 38 h 100"/>
                <a:gd name="T6" fmla="*/ 38 w 82"/>
                <a:gd name="T7" fmla="*/ 49 h 100"/>
                <a:gd name="T8" fmla="*/ 20 w 82"/>
                <a:gd name="T9" fmla="*/ 73 h 100"/>
                <a:gd name="T10" fmla="*/ 7 w 82"/>
                <a:gd name="T11" fmla="*/ 100 h 100"/>
                <a:gd name="T12" fmla="*/ 0 w 82"/>
                <a:gd name="T13" fmla="*/ 96 h 100"/>
                <a:gd name="T14" fmla="*/ 13 w 82"/>
                <a:gd name="T15" fmla="*/ 69 h 100"/>
                <a:gd name="T16" fmla="*/ 32 w 82"/>
                <a:gd name="T17" fmla="*/ 44 h 100"/>
                <a:gd name="T18" fmla="*/ 42 w 82"/>
                <a:gd name="T19" fmla="*/ 33 h 100"/>
                <a:gd name="T20" fmla="*/ 54 w 82"/>
                <a:gd name="T21" fmla="*/ 20 h 100"/>
                <a:gd name="T22" fmla="*/ 77 w 82"/>
                <a:gd name="T23" fmla="*/ 0 h 100"/>
                <a:gd name="T24" fmla="*/ 82 w 82"/>
                <a:gd name="T25" fmla="*/ 6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100"/>
                <a:gd name="T41" fmla="*/ 82 w 82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100">
                  <a:moveTo>
                    <a:pt x="82" y="6"/>
                  </a:moveTo>
                  <a:lnTo>
                    <a:pt x="59" y="27"/>
                  </a:lnTo>
                  <a:lnTo>
                    <a:pt x="48" y="38"/>
                  </a:lnTo>
                  <a:lnTo>
                    <a:pt x="38" y="49"/>
                  </a:lnTo>
                  <a:lnTo>
                    <a:pt x="20" y="73"/>
                  </a:lnTo>
                  <a:lnTo>
                    <a:pt x="7" y="100"/>
                  </a:lnTo>
                  <a:lnTo>
                    <a:pt x="0" y="96"/>
                  </a:lnTo>
                  <a:lnTo>
                    <a:pt x="13" y="69"/>
                  </a:lnTo>
                  <a:lnTo>
                    <a:pt x="32" y="44"/>
                  </a:lnTo>
                  <a:lnTo>
                    <a:pt x="42" y="33"/>
                  </a:lnTo>
                  <a:lnTo>
                    <a:pt x="54" y="20"/>
                  </a:lnTo>
                  <a:lnTo>
                    <a:pt x="77" y="0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6" name="Freeform 80"/>
            <p:cNvSpPr>
              <a:spLocks/>
            </p:cNvSpPr>
            <p:nvPr/>
          </p:nvSpPr>
          <p:spPr bwMode="auto">
            <a:xfrm>
              <a:off x="4231" y="1409"/>
              <a:ext cx="5" cy="6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6 h 6"/>
                <a:gd name="T4" fmla="*/ 0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7" name="Freeform 81"/>
            <p:cNvSpPr>
              <a:spLocks/>
            </p:cNvSpPr>
            <p:nvPr/>
          </p:nvSpPr>
          <p:spPr bwMode="auto">
            <a:xfrm>
              <a:off x="4144" y="1506"/>
              <a:ext cx="17" cy="61"/>
            </a:xfrm>
            <a:custGeom>
              <a:avLst/>
              <a:gdLst>
                <a:gd name="T0" fmla="*/ 17 w 17"/>
                <a:gd name="T1" fmla="*/ 3 h 61"/>
                <a:gd name="T2" fmla="*/ 12 w 17"/>
                <a:gd name="T3" fmla="*/ 15 h 61"/>
                <a:gd name="T4" fmla="*/ 8 w 17"/>
                <a:gd name="T5" fmla="*/ 21 h 61"/>
                <a:gd name="T6" fmla="*/ 8 w 17"/>
                <a:gd name="T7" fmla="*/ 24 h 61"/>
                <a:gd name="T8" fmla="*/ 8 w 17"/>
                <a:gd name="T9" fmla="*/ 31 h 61"/>
                <a:gd name="T10" fmla="*/ 9 w 17"/>
                <a:gd name="T11" fmla="*/ 43 h 61"/>
                <a:gd name="T12" fmla="*/ 12 w 17"/>
                <a:gd name="T13" fmla="*/ 60 h 61"/>
                <a:gd name="T14" fmla="*/ 4 w 17"/>
                <a:gd name="T15" fmla="*/ 61 h 61"/>
                <a:gd name="T16" fmla="*/ 1 w 17"/>
                <a:gd name="T17" fmla="*/ 44 h 61"/>
                <a:gd name="T18" fmla="*/ 0 w 17"/>
                <a:gd name="T19" fmla="*/ 31 h 61"/>
                <a:gd name="T20" fmla="*/ 0 w 17"/>
                <a:gd name="T21" fmla="*/ 24 h 61"/>
                <a:gd name="T22" fmla="*/ 1 w 17"/>
                <a:gd name="T23" fmla="*/ 17 h 61"/>
                <a:gd name="T24" fmla="*/ 5 w 17"/>
                <a:gd name="T25" fmla="*/ 10 h 61"/>
                <a:gd name="T26" fmla="*/ 10 w 17"/>
                <a:gd name="T27" fmla="*/ 0 h 61"/>
                <a:gd name="T28" fmla="*/ 17 w 17"/>
                <a:gd name="T29" fmla="*/ 3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61"/>
                <a:gd name="T47" fmla="*/ 17 w 17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61">
                  <a:moveTo>
                    <a:pt x="17" y="3"/>
                  </a:moveTo>
                  <a:lnTo>
                    <a:pt x="12" y="15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9" y="43"/>
                  </a:lnTo>
                  <a:lnTo>
                    <a:pt x="12" y="60"/>
                  </a:lnTo>
                  <a:lnTo>
                    <a:pt x="4" y="61"/>
                  </a:lnTo>
                  <a:lnTo>
                    <a:pt x="1" y="44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5" y="10"/>
                  </a:lnTo>
                  <a:lnTo>
                    <a:pt x="10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8" name="Freeform 82"/>
            <p:cNvSpPr>
              <a:spLocks/>
            </p:cNvSpPr>
            <p:nvPr/>
          </p:nvSpPr>
          <p:spPr bwMode="auto">
            <a:xfrm>
              <a:off x="4154" y="1505"/>
              <a:ext cx="7" cy="4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1 h 4"/>
                <a:gd name="T4" fmla="*/ 7 w 7"/>
                <a:gd name="T5" fmla="*/ 4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0"/>
                  </a:moveTo>
                  <a:lnTo>
                    <a:pt x="0" y="1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89" name="Freeform 83"/>
            <p:cNvSpPr>
              <a:spLocks/>
            </p:cNvSpPr>
            <p:nvPr/>
          </p:nvSpPr>
          <p:spPr bwMode="auto">
            <a:xfrm>
              <a:off x="4139" y="1566"/>
              <a:ext cx="17" cy="33"/>
            </a:xfrm>
            <a:custGeom>
              <a:avLst/>
              <a:gdLst>
                <a:gd name="T0" fmla="*/ 17 w 17"/>
                <a:gd name="T1" fmla="*/ 0 h 33"/>
                <a:gd name="T2" fmla="*/ 17 w 17"/>
                <a:gd name="T3" fmla="*/ 8 h 33"/>
                <a:gd name="T4" fmla="*/ 16 w 17"/>
                <a:gd name="T5" fmla="*/ 16 h 33"/>
                <a:gd name="T6" fmla="*/ 11 w 17"/>
                <a:gd name="T7" fmla="*/ 26 h 33"/>
                <a:gd name="T8" fmla="*/ 8 w 17"/>
                <a:gd name="T9" fmla="*/ 31 h 33"/>
                <a:gd name="T10" fmla="*/ 8 w 17"/>
                <a:gd name="T11" fmla="*/ 33 h 33"/>
                <a:gd name="T12" fmla="*/ 0 w 17"/>
                <a:gd name="T13" fmla="*/ 33 h 33"/>
                <a:gd name="T14" fmla="*/ 0 w 17"/>
                <a:gd name="T15" fmla="*/ 29 h 33"/>
                <a:gd name="T16" fmla="*/ 4 w 17"/>
                <a:gd name="T17" fmla="*/ 22 h 33"/>
                <a:gd name="T18" fmla="*/ 8 w 17"/>
                <a:gd name="T19" fmla="*/ 14 h 33"/>
                <a:gd name="T20" fmla="*/ 9 w 17"/>
                <a:gd name="T21" fmla="*/ 8 h 33"/>
                <a:gd name="T22" fmla="*/ 9 w 17"/>
                <a:gd name="T23" fmla="*/ 0 h 33"/>
                <a:gd name="T24" fmla="*/ 17 w 17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3"/>
                <a:gd name="T41" fmla="*/ 17 w 1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3">
                  <a:moveTo>
                    <a:pt x="17" y="0"/>
                  </a:moveTo>
                  <a:lnTo>
                    <a:pt x="17" y="8"/>
                  </a:lnTo>
                  <a:lnTo>
                    <a:pt x="16" y="16"/>
                  </a:lnTo>
                  <a:lnTo>
                    <a:pt x="11" y="26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9" y="8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0" name="Freeform 84"/>
            <p:cNvSpPr>
              <a:spLocks/>
            </p:cNvSpPr>
            <p:nvPr/>
          </p:nvSpPr>
          <p:spPr bwMode="auto">
            <a:xfrm>
              <a:off x="4148" y="1566"/>
              <a:ext cx="8" cy="1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0 h 1"/>
                <a:gd name="T4" fmla="*/ 0 w 8"/>
                <a:gd name="T5" fmla="*/ 1 h 1"/>
                <a:gd name="T6" fmla="*/ 8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8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1" name="Freeform 85"/>
            <p:cNvSpPr>
              <a:spLocks/>
            </p:cNvSpPr>
            <p:nvPr/>
          </p:nvSpPr>
          <p:spPr bwMode="auto">
            <a:xfrm>
              <a:off x="4108" y="1568"/>
              <a:ext cx="37" cy="35"/>
            </a:xfrm>
            <a:custGeom>
              <a:avLst/>
              <a:gdLst>
                <a:gd name="T0" fmla="*/ 32 w 37"/>
                <a:gd name="T1" fmla="*/ 35 h 35"/>
                <a:gd name="T2" fmla="*/ 17 w 37"/>
                <a:gd name="T3" fmla="*/ 19 h 35"/>
                <a:gd name="T4" fmla="*/ 8 w 37"/>
                <a:gd name="T5" fmla="*/ 11 h 35"/>
                <a:gd name="T6" fmla="*/ 0 w 37"/>
                <a:gd name="T7" fmla="*/ 6 h 35"/>
                <a:gd name="T8" fmla="*/ 5 w 37"/>
                <a:gd name="T9" fmla="*/ 0 h 35"/>
                <a:gd name="T10" fmla="*/ 13 w 37"/>
                <a:gd name="T11" fmla="*/ 5 h 35"/>
                <a:gd name="T12" fmla="*/ 22 w 37"/>
                <a:gd name="T13" fmla="*/ 13 h 35"/>
                <a:gd name="T14" fmla="*/ 37 w 37"/>
                <a:gd name="T15" fmla="*/ 28 h 35"/>
                <a:gd name="T16" fmla="*/ 32 w 37"/>
                <a:gd name="T17" fmla="*/ 3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5"/>
                <a:gd name="T29" fmla="*/ 37 w 37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5">
                  <a:moveTo>
                    <a:pt x="32" y="35"/>
                  </a:moveTo>
                  <a:lnTo>
                    <a:pt x="17" y="19"/>
                  </a:lnTo>
                  <a:lnTo>
                    <a:pt x="8" y="11"/>
                  </a:lnTo>
                  <a:lnTo>
                    <a:pt x="0" y="6"/>
                  </a:lnTo>
                  <a:lnTo>
                    <a:pt x="5" y="0"/>
                  </a:lnTo>
                  <a:lnTo>
                    <a:pt x="13" y="5"/>
                  </a:lnTo>
                  <a:lnTo>
                    <a:pt x="22" y="13"/>
                  </a:lnTo>
                  <a:lnTo>
                    <a:pt x="37" y="28"/>
                  </a:lnTo>
                  <a:lnTo>
                    <a:pt x="32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2" name="Freeform 86"/>
            <p:cNvSpPr>
              <a:spLocks/>
            </p:cNvSpPr>
            <p:nvPr/>
          </p:nvSpPr>
          <p:spPr bwMode="auto">
            <a:xfrm>
              <a:off x="4139" y="1596"/>
              <a:ext cx="8" cy="14"/>
            </a:xfrm>
            <a:custGeom>
              <a:avLst/>
              <a:gdLst>
                <a:gd name="T0" fmla="*/ 8 w 8"/>
                <a:gd name="T1" fmla="*/ 3 h 14"/>
                <a:gd name="T2" fmla="*/ 8 w 8"/>
                <a:gd name="T3" fmla="*/ 14 h 14"/>
                <a:gd name="T4" fmla="*/ 1 w 8"/>
                <a:gd name="T5" fmla="*/ 7 h 14"/>
                <a:gd name="T6" fmla="*/ 6 w 8"/>
                <a:gd name="T7" fmla="*/ 0 h 14"/>
                <a:gd name="T8" fmla="*/ 0 w 8"/>
                <a:gd name="T9" fmla="*/ 3 h 14"/>
                <a:gd name="T10" fmla="*/ 8 w 8"/>
                <a:gd name="T11" fmla="*/ 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3"/>
                  </a:moveTo>
                  <a:lnTo>
                    <a:pt x="8" y="14"/>
                  </a:lnTo>
                  <a:lnTo>
                    <a:pt x="1" y="7"/>
                  </a:lnTo>
                  <a:lnTo>
                    <a:pt x="6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3" name="Freeform 87"/>
            <p:cNvSpPr>
              <a:spLocks/>
            </p:cNvSpPr>
            <p:nvPr/>
          </p:nvSpPr>
          <p:spPr bwMode="auto">
            <a:xfrm>
              <a:off x="3920" y="1471"/>
              <a:ext cx="193" cy="104"/>
            </a:xfrm>
            <a:custGeom>
              <a:avLst/>
              <a:gdLst>
                <a:gd name="T0" fmla="*/ 189 w 193"/>
                <a:gd name="T1" fmla="*/ 104 h 104"/>
                <a:gd name="T2" fmla="*/ 139 w 193"/>
                <a:gd name="T3" fmla="*/ 83 h 104"/>
                <a:gd name="T4" fmla="*/ 92 w 193"/>
                <a:gd name="T5" fmla="*/ 61 h 104"/>
                <a:gd name="T6" fmla="*/ 0 w 193"/>
                <a:gd name="T7" fmla="*/ 7 h 104"/>
                <a:gd name="T8" fmla="*/ 4 w 193"/>
                <a:gd name="T9" fmla="*/ 0 h 104"/>
                <a:gd name="T10" fmla="*/ 96 w 193"/>
                <a:gd name="T11" fmla="*/ 54 h 104"/>
                <a:gd name="T12" fmla="*/ 143 w 193"/>
                <a:gd name="T13" fmla="*/ 76 h 104"/>
                <a:gd name="T14" fmla="*/ 193 w 193"/>
                <a:gd name="T15" fmla="*/ 97 h 104"/>
                <a:gd name="T16" fmla="*/ 189 w 193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104"/>
                <a:gd name="T29" fmla="*/ 193 w 193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104">
                  <a:moveTo>
                    <a:pt x="189" y="104"/>
                  </a:moveTo>
                  <a:lnTo>
                    <a:pt x="139" y="83"/>
                  </a:lnTo>
                  <a:lnTo>
                    <a:pt x="92" y="61"/>
                  </a:lnTo>
                  <a:lnTo>
                    <a:pt x="0" y="7"/>
                  </a:lnTo>
                  <a:lnTo>
                    <a:pt x="4" y="0"/>
                  </a:lnTo>
                  <a:lnTo>
                    <a:pt x="96" y="54"/>
                  </a:lnTo>
                  <a:lnTo>
                    <a:pt x="143" y="76"/>
                  </a:lnTo>
                  <a:lnTo>
                    <a:pt x="193" y="97"/>
                  </a:lnTo>
                  <a:lnTo>
                    <a:pt x="189" y="10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4" name="Freeform 88"/>
            <p:cNvSpPr>
              <a:spLocks/>
            </p:cNvSpPr>
            <p:nvPr/>
          </p:nvSpPr>
          <p:spPr bwMode="auto">
            <a:xfrm>
              <a:off x="4108" y="1568"/>
              <a:ext cx="5" cy="7"/>
            </a:xfrm>
            <a:custGeom>
              <a:avLst/>
              <a:gdLst>
                <a:gd name="T0" fmla="*/ 5 w 5"/>
                <a:gd name="T1" fmla="*/ 0 h 7"/>
                <a:gd name="T2" fmla="*/ 1 w 5"/>
                <a:gd name="T3" fmla="*/ 7 h 7"/>
                <a:gd name="T4" fmla="*/ 0 w 5"/>
                <a:gd name="T5" fmla="*/ 6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5" name="Freeform 89"/>
            <p:cNvSpPr>
              <a:spLocks/>
            </p:cNvSpPr>
            <p:nvPr/>
          </p:nvSpPr>
          <p:spPr bwMode="auto">
            <a:xfrm>
              <a:off x="3863" y="1468"/>
              <a:ext cx="60" cy="26"/>
            </a:xfrm>
            <a:custGeom>
              <a:avLst/>
              <a:gdLst>
                <a:gd name="T0" fmla="*/ 57 w 60"/>
                <a:gd name="T1" fmla="*/ 11 h 26"/>
                <a:gd name="T2" fmla="*/ 49 w 60"/>
                <a:gd name="T3" fmla="*/ 9 h 26"/>
                <a:gd name="T4" fmla="*/ 44 w 60"/>
                <a:gd name="T5" fmla="*/ 8 h 26"/>
                <a:gd name="T6" fmla="*/ 37 w 60"/>
                <a:gd name="T7" fmla="*/ 10 h 26"/>
                <a:gd name="T8" fmla="*/ 31 w 60"/>
                <a:gd name="T9" fmla="*/ 12 h 26"/>
                <a:gd name="T10" fmla="*/ 18 w 60"/>
                <a:gd name="T11" fmla="*/ 19 h 26"/>
                <a:gd name="T12" fmla="*/ 4 w 60"/>
                <a:gd name="T13" fmla="*/ 26 h 26"/>
                <a:gd name="T14" fmla="*/ 0 w 60"/>
                <a:gd name="T15" fmla="*/ 19 h 26"/>
                <a:gd name="T16" fmla="*/ 14 w 60"/>
                <a:gd name="T17" fmla="*/ 12 h 26"/>
                <a:gd name="T18" fmla="*/ 27 w 60"/>
                <a:gd name="T19" fmla="*/ 4 h 26"/>
                <a:gd name="T20" fmla="*/ 34 w 60"/>
                <a:gd name="T21" fmla="*/ 2 h 26"/>
                <a:gd name="T22" fmla="*/ 42 w 60"/>
                <a:gd name="T23" fmla="*/ 0 h 26"/>
                <a:gd name="T24" fmla="*/ 52 w 60"/>
                <a:gd name="T25" fmla="*/ 1 h 26"/>
                <a:gd name="T26" fmla="*/ 60 w 60"/>
                <a:gd name="T27" fmla="*/ 3 h 26"/>
                <a:gd name="T28" fmla="*/ 57 w 60"/>
                <a:gd name="T29" fmla="*/ 11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26"/>
                <a:gd name="T47" fmla="*/ 60 w 60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26">
                  <a:moveTo>
                    <a:pt x="57" y="11"/>
                  </a:moveTo>
                  <a:lnTo>
                    <a:pt x="49" y="9"/>
                  </a:lnTo>
                  <a:lnTo>
                    <a:pt x="44" y="8"/>
                  </a:lnTo>
                  <a:lnTo>
                    <a:pt x="37" y="10"/>
                  </a:lnTo>
                  <a:lnTo>
                    <a:pt x="31" y="12"/>
                  </a:lnTo>
                  <a:lnTo>
                    <a:pt x="18" y="19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6" name="Freeform 90"/>
            <p:cNvSpPr>
              <a:spLocks/>
            </p:cNvSpPr>
            <p:nvPr/>
          </p:nvSpPr>
          <p:spPr bwMode="auto">
            <a:xfrm>
              <a:off x="3920" y="1471"/>
              <a:ext cx="4" cy="8"/>
            </a:xfrm>
            <a:custGeom>
              <a:avLst/>
              <a:gdLst>
                <a:gd name="T0" fmla="*/ 4 w 4"/>
                <a:gd name="T1" fmla="*/ 0 h 8"/>
                <a:gd name="T2" fmla="*/ 3 w 4"/>
                <a:gd name="T3" fmla="*/ 0 h 8"/>
                <a:gd name="T4" fmla="*/ 0 w 4"/>
                <a:gd name="T5" fmla="*/ 8 h 8"/>
                <a:gd name="T6" fmla="*/ 0 w 4"/>
                <a:gd name="T7" fmla="*/ 7 h 8"/>
                <a:gd name="T8" fmla="*/ 4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7" name="Freeform 91"/>
            <p:cNvSpPr>
              <a:spLocks/>
            </p:cNvSpPr>
            <p:nvPr/>
          </p:nvSpPr>
          <p:spPr bwMode="auto">
            <a:xfrm>
              <a:off x="3802" y="1487"/>
              <a:ext cx="65" cy="54"/>
            </a:xfrm>
            <a:custGeom>
              <a:avLst/>
              <a:gdLst>
                <a:gd name="T0" fmla="*/ 65 w 65"/>
                <a:gd name="T1" fmla="*/ 6 h 54"/>
                <a:gd name="T2" fmla="*/ 36 w 65"/>
                <a:gd name="T3" fmla="*/ 29 h 54"/>
                <a:gd name="T4" fmla="*/ 5 w 65"/>
                <a:gd name="T5" fmla="*/ 54 h 54"/>
                <a:gd name="T6" fmla="*/ 0 w 65"/>
                <a:gd name="T7" fmla="*/ 48 h 54"/>
                <a:gd name="T8" fmla="*/ 31 w 65"/>
                <a:gd name="T9" fmla="*/ 23 h 54"/>
                <a:gd name="T10" fmla="*/ 60 w 65"/>
                <a:gd name="T11" fmla="*/ 0 h 54"/>
                <a:gd name="T12" fmla="*/ 65 w 65"/>
                <a:gd name="T13" fmla="*/ 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54"/>
                <a:gd name="T23" fmla="*/ 65 w 6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54">
                  <a:moveTo>
                    <a:pt x="65" y="6"/>
                  </a:moveTo>
                  <a:lnTo>
                    <a:pt x="36" y="29"/>
                  </a:lnTo>
                  <a:lnTo>
                    <a:pt x="5" y="54"/>
                  </a:lnTo>
                  <a:lnTo>
                    <a:pt x="0" y="48"/>
                  </a:lnTo>
                  <a:lnTo>
                    <a:pt x="31" y="23"/>
                  </a:lnTo>
                  <a:lnTo>
                    <a:pt x="60" y="0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8" name="Freeform 92"/>
            <p:cNvSpPr>
              <a:spLocks/>
            </p:cNvSpPr>
            <p:nvPr/>
          </p:nvSpPr>
          <p:spPr bwMode="auto">
            <a:xfrm>
              <a:off x="3862" y="1487"/>
              <a:ext cx="5" cy="7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0 h 7"/>
                <a:gd name="T4" fmla="*/ 5 w 5"/>
                <a:gd name="T5" fmla="*/ 6 h 7"/>
                <a:gd name="T6" fmla="*/ 5 w 5"/>
                <a:gd name="T7" fmla="*/ 7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1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5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99" name="Freeform 93"/>
            <p:cNvSpPr>
              <a:spLocks/>
            </p:cNvSpPr>
            <p:nvPr/>
          </p:nvSpPr>
          <p:spPr bwMode="auto">
            <a:xfrm>
              <a:off x="3765" y="1484"/>
              <a:ext cx="43" cy="56"/>
            </a:xfrm>
            <a:custGeom>
              <a:avLst/>
              <a:gdLst>
                <a:gd name="T0" fmla="*/ 36 w 43"/>
                <a:gd name="T1" fmla="*/ 56 h 56"/>
                <a:gd name="T2" fmla="*/ 31 w 43"/>
                <a:gd name="T3" fmla="*/ 39 h 56"/>
                <a:gd name="T4" fmla="*/ 28 w 43"/>
                <a:gd name="T5" fmla="*/ 32 h 56"/>
                <a:gd name="T6" fmla="*/ 22 w 43"/>
                <a:gd name="T7" fmla="*/ 25 h 56"/>
                <a:gd name="T8" fmla="*/ 11 w 43"/>
                <a:gd name="T9" fmla="*/ 15 h 56"/>
                <a:gd name="T10" fmla="*/ 0 w 43"/>
                <a:gd name="T11" fmla="*/ 6 h 56"/>
                <a:gd name="T12" fmla="*/ 5 w 43"/>
                <a:gd name="T13" fmla="*/ 0 h 56"/>
                <a:gd name="T14" fmla="*/ 16 w 43"/>
                <a:gd name="T15" fmla="*/ 9 h 56"/>
                <a:gd name="T16" fmla="*/ 28 w 43"/>
                <a:gd name="T17" fmla="*/ 19 h 56"/>
                <a:gd name="T18" fmla="*/ 34 w 43"/>
                <a:gd name="T19" fmla="*/ 27 h 56"/>
                <a:gd name="T20" fmla="*/ 38 w 43"/>
                <a:gd name="T21" fmla="*/ 36 h 56"/>
                <a:gd name="T22" fmla="*/ 43 w 43"/>
                <a:gd name="T23" fmla="*/ 53 h 56"/>
                <a:gd name="T24" fmla="*/ 36 w 43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56"/>
                <a:gd name="T41" fmla="*/ 43 w 43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56">
                  <a:moveTo>
                    <a:pt x="36" y="56"/>
                  </a:moveTo>
                  <a:lnTo>
                    <a:pt x="31" y="39"/>
                  </a:lnTo>
                  <a:lnTo>
                    <a:pt x="28" y="32"/>
                  </a:lnTo>
                  <a:lnTo>
                    <a:pt x="22" y="25"/>
                  </a:lnTo>
                  <a:lnTo>
                    <a:pt x="11" y="15"/>
                  </a:lnTo>
                  <a:lnTo>
                    <a:pt x="0" y="6"/>
                  </a:lnTo>
                  <a:lnTo>
                    <a:pt x="5" y="0"/>
                  </a:lnTo>
                  <a:lnTo>
                    <a:pt x="16" y="9"/>
                  </a:lnTo>
                  <a:lnTo>
                    <a:pt x="28" y="19"/>
                  </a:lnTo>
                  <a:lnTo>
                    <a:pt x="34" y="27"/>
                  </a:lnTo>
                  <a:lnTo>
                    <a:pt x="38" y="36"/>
                  </a:lnTo>
                  <a:lnTo>
                    <a:pt x="43" y="53"/>
                  </a:lnTo>
                  <a:lnTo>
                    <a:pt x="36" y="5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0" name="Freeform 94"/>
            <p:cNvSpPr>
              <a:spLocks/>
            </p:cNvSpPr>
            <p:nvPr/>
          </p:nvSpPr>
          <p:spPr bwMode="auto">
            <a:xfrm>
              <a:off x="3801" y="1535"/>
              <a:ext cx="7" cy="10"/>
            </a:xfrm>
            <a:custGeom>
              <a:avLst/>
              <a:gdLst>
                <a:gd name="T0" fmla="*/ 6 w 7"/>
                <a:gd name="T1" fmla="*/ 6 h 10"/>
                <a:gd name="T2" fmla="*/ 1 w 7"/>
                <a:gd name="T3" fmla="*/ 10 h 10"/>
                <a:gd name="T4" fmla="*/ 0 w 7"/>
                <a:gd name="T5" fmla="*/ 5 h 10"/>
                <a:gd name="T6" fmla="*/ 7 w 7"/>
                <a:gd name="T7" fmla="*/ 2 h 10"/>
                <a:gd name="T8" fmla="*/ 1 w 7"/>
                <a:gd name="T9" fmla="*/ 0 h 10"/>
                <a:gd name="T10" fmla="*/ 6 w 7"/>
                <a:gd name="T11" fmla="*/ 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0"/>
                <a:gd name="T20" fmla="*/ 7 w 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0">
                  <a:moveTo>
                    <a:pt x="6" y="6"/>
                  </a:moveTo>
                  <a:lnTo>
                    <a:pt x="1" y="10"/>
                  </a:lnTo>
                  <a:lnTo>
                    <a:pt x="0" y="5"/>
                  </a:lnTo>
                  <a:lnTo>
                    <a:pt x="7" y="2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1" name="Freeform 95"/>
            <p:cNvSpPr>
              <a:spLocks/>
            </p:cNvSpPr>
            <p:nvPr/>
          </p:nvSpPr>
          <p:spPr bwMode="auto">
            <a:xfrm>
              <a:off x="3730" y="1480"/>
              <a:ext cx="40" cy="15"/>
            </a:xfrm>
            <a:custGeom>
              <a:avLst/>
              <a:gdLst>
                <a:gd name="T0" fmla="*/ 35 w 40"/>
                <a:gd name="T1" fmla="*/ 10 h 15"/>
                <a:gd name="T2" fmla="*/ 30 w 40"/>
                <a:gd name="T3" fmla="*/ 7 h 15"/>
                <a:gd name="T4" fmla="*/ 24 w 40"/>
                <a:gd name="T5" fmla="*/ 7 h 15"/>
                <a:gd name="T6" fmla="*/ 14 w 40"/>
                <a:gd name="T7" fmla="*/ 10 h 15"/>
                <a:gd name="T8" fmla="*/ 4 w 40"/>
                <a:gd name="T9" fmla="*/ 15 h 15"/>
                <a:gd name="T10" fmla="*/ 0 w 40"/>
                <a:gd name="T11" fmla="*/ 8 h 15"/>
                <a:gd name="T12" fmla="*/ 10 w 40"/>
                <a:gd name="T13" fmla="*/ 3 h 15"/>
                <a:gd name="T14" fmla="*/ 22 w 40"/>
                <a:gd name="T15" fmla="*/ 0 h 15"/>
                <a:gd name="T16" fmla="*/ 33 w 40"/>
                <a:gd name="T17" fmla="*/ 0 h 15"/>
                <a:gd name="T18" fmla="*/ 40 w 40"/>
                <a:gd name="T19" fmla="*/ 4 h 15"/>
                <a:gd name="T20" fmla="*/ 35 w 40"/>
                <a:gd name="T21" fmla="*/ 1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15"/>
                <a:gd name="T35" fmla="*/ 40 w 40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15">
                  <a:moveTo>
                    <a:pt x="35" y="10"/>
                  </a:moveTo>
                  <a:lnTo>
                    <a:pt x="30" y="7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4" y="15"/>
                  </a:lnTo>
                  <a:lnTo>
                    <a:pt x="0" y="8"/>
                  </a:lnTo>
                  <a:lnTo>
                    <a:pt x="10" y="3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0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2" name="Freeform 96"/>
            <p:cNvSpPr>
              <a:spLocks/>
            </p:cNvSpPr>
            <p:nvPr/>
          </p:nvSpPr>
          <p:spPr bwMode="auto">
            <a:xfrm>
              <a:off x="3765" y="1484"/>
              <a:ext cx="5" cy="6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5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0"/>
                  </a:move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3" name="Freeform 97"/>
            <p:cNvSpPr>
              <a:spLocks/>
            </p:cNvSpPr>
            <p:nvPr/>
          </p:nvSpPr>
          <p:spPr bwMode="auto">
            <a:xfrm>
              <a:off x="3712" y="1489"/>
              <a:ext cx="23" cy="58"/>
            </a:xfrm>
            <a:custGeom>
              <a:avLst/>
              <a:gdLst>
                <a:gd name="T0" fmla="*/ 23 w 23"/>
                <a:gd name="T1" fmla="*/ 4 h 58"/>
                <a:gd name="T2" fmla="*/ 15 w 23"/>
                <a:gd name="T3" fmla="*/ 16 h 58"/>
                <a:gd name="T4" fmla="*/ 11 w 23"/>
                <a:gd name="T5" fmla="*/ 33 h 58"/>
                <a:gd name="T6" fmla="*/ 8 w 23"/>
                <a:gd name="T7" fmla="*/ 47 h 58"/>
                <a:gd name="T8" fmla="*/ 8 w 23"/>
                <a:gd name="T9" fmla="*/ 50 h 58"/>
                <a:gd name="T10" fmla="*/ 10 w 23"/>
                <a:gd name="T11" fmla="*/ 53 h 58"/>
                <a:gd name="T12" fmla="*/ 4 w 23"/>
                <a:gd name="T13" fmla="*/ 58 h 58"/>
                <a:gd name="T14" fmla="*/ 1 w 23"/>
                <a:gd name="T15" fmla="*/ 54 h 58"/>
                <a:gd name="T16" fmla="*/ 0 w 23"/>
                <a:gd name="T17" fmla="*/ 47 h 58"/>
                <a:gd name="T18" fmla="*/ 3 w 23"/>
                <a:gd name="T19" fmla="*/ 31 h 58"/>
                <a:gd name="T20" fmla="*/ 8 w 23"/>
                <a:gd name="T21" fmla="*/ 12 h 58"/>
                <a:gd name="T22" fmla="*/ 16 w 23"/>
                <a:gd name="T23" fmla="*/ 0 h 58"/>
                <a:gd name="T24" fmla="*/ 23 w 23"/>
                <a:gd name="T25" fmla="*/ 4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8"/>
                <a:gd name="T41" fmla="*/ 23 w 2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8">
                  <a:moveTo>
                    <a:pt x="23" y="4"/>
                  </a:moveTo>
                  <a:lnTo>
                    <a:pt x="15" y="16"/>
                  </a:lnTo>
                  <a:lnTo>
                    <a:pt x="11" y="33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10" y="53"/>
                  </a:lnTo>
                  <a:lnTo>
                    <a:pt x="4" y="5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3" y="31"/>
                  </a:lnTo>
                  <a:lnTo>
                    <a:pt x="8" y="12"/>
                  </a:lnTo>
                  <a:lnTo>
                    <a:pt x="16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4" name="Freeform 98"/>
            <p:cNvSpPr>
              <a:spLocks/>
            </p:cNvSpPr>
            <p:nvPr/>
          </p:nvSpPr>
          <p:spPr bwMode="auto">
            <a:xfrm>
              <a:off x="3728" y="1488"/>
              <a:ext cx="7" cy="7"/>
            </a:xfrm>
            <a:custGeom>
              <a:avLst/>
              <a:gdLst>
                <a:gd name="T0" fmla="*/ 2 w 7"/>
                <a:gd name="T1" fmla="*/ 0 h 7"/>
                <a:gd name="T2" fmla="*/ 0 w 7"/>
                <a:gd name="T3" fmla="*/ 1 h 7"/>
                <a:gd name="T4" fmla="*/ 7 w 7"/>
                <a:gd name="T5" fmla="*/ 5 h 7"/>
                <a:gd name="T6" fmla="*/ 6 w 7"/>
                <a:gd name="T7" fmla="*/ 7 h 7"/>
                <a:gd name="T8" fmla="*/ 2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0"/>
                  </a:moveTo>
                  <a:lnTo>
                    <a:pt x="0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5" name="Freeform 99"/>
            <p:cNvSpPr>
              <a:spLocks/>
            </p:cNvSpPr>
            <p:nvPr/>
          </p:nvSpPr>
          <p:spPr bwMode="auto">
            <a:xfrm>
              <a:off x="3717" y="1541"/>
              <a:ext cx="52" cy="29"/>
            </a:xfrm>
            <a:custGeom>
              <a:avLst/>
              <a:gdLst>
                <a:gd name="T0" fmla="*/ 4 w 52"/>
                <a:gd name="T1" fmla="*/ 0 h 29"/>
                <a:gd name="T2" fmla="*/ 27 w 52"/>
                <a:gd name="T3" fmla="*/ 12 h 29"/>
                <a:gd name="T4" fmla="*/ 39 w 52"/>
                <a:gd name="T5" fmla="*/ 17 h 29"/>
                <a:gd name="T6" fmla="*/ 52 w 52"/>
                <a:gd name="T7" fmla="*/ 21 h 29"/>
                <a:gd name="T8" fmla="*/ 50 w 52"/>
                <a:gd name="T9" fmla="*/ 29 h 29"/>
                <a:gd name="T10" fmla="*/ 37 w 52"/>
                <a:gd name="T11" fmla="*/ 26 h 29"/>
                <a:gd name="T12" fmla="*/ 23 w 52"/>
                <a:gd name="T13" fmla="*/ 20 h 29"/>
                <a:gd name="T14" fmla="*/ 0 w 52"/>
                <a:gd name="T15" fmla="*/ 7 h 29"/>
                <a:gd name="T16" fmla="*/ 4 w 52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29"/>
                <a:gd name="T29" fmla="*/ 52 w 5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29">
                  <a:moveTo>
                    <a:pt x="4" y="0"/>
                  </a:moveTo>
                  <a:lnTo>
                    <a:pt x="27" y="12"/>
                  </a:lnTo>
                  <a:lnTo>
                    <a:pt x="39" y="17"/>
                  </a:lnTo>
                  <a:lnTo>
                    <a:pt x="52" y="21"/>
                  </a:lnTo>
                  <a:lnTo>
                    <a:pt x="50" y="29"/>
                  </a:lnTo>
                  <a:lnTo>
                    <a:pt x="37" y="26"/>
                  </a:lnTo>
                  <a:lnTo>
                    <a:pt x="23" y="2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6" name="Freeform 100"/>
            <p:cNvSpPr>
              <a:spLocks/>
            </p:cNvSpPr>
            <p:nvPr/>
          </p:nvSpPr>
          <p:spPr bwMode="auto">
            <a:xfrm>
              <a:off x="3716" y="1541"/>
              <a:ext cx="6" cy="7"/>
            </a:xfrm>
            <a:custGeom>
              <a:avLst/>
              <a:gdLst>
                <a:gd name="T0" fmla="*/ 0 w 6"/>
                <a:gd name="T1" fmla="*/ 6 h 7"/>
                <a:gd name="T2" fmla="*/ 1 w 6"/>
                <a:gd name="T3" fmla="*/ 7 h 7"/>
                <a:gd name="T4" fmla="*/ 5 w 6"/>
                <a:gd name="T5" fmla="*/ 0 h 7"/>
                <a:gd name="T6" fmla="*/ 6 w 6"/>
                <a:gd name="T7" fmla="*/ 1 h 7"/>
                <a:gd name="T8" fmla="*/ 0 w 6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6"/>
                  </a:moveTo>
                  <a:lnTo>
                    <a:pt x="1" y="7"/>
                  </a:lnTo>
                  <a:lnTo>
                    <a:pt x="5" y="0"/>
                  </a:lnTo>
                  <a:lnTo>
                    <a:pt x="6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7" name="Freeform 101"/>
            <p:cNvSpPr>
              <a:spLocks/>
            </p:cNvSpPr>
            <p:nvPr/>
          </p:nvSpPr>
          <p:spPr bwMode="auto">
            <a:xfrm>
              <a:off x="3767" y="1562"/>
              <a:ext cx="54" cy="50"/>
            </a:xfrm>
            <a:custGeom>
              <a:avLst/>
              <a:gdLst>
                <a:gd name="T0" fmla="*/ 1 w 54"/>
                <a:gd name="T1" fmla="*/ 0 h 50"/>
                <a:gd name="T2" fmla="*/ 9 w 54"/>
                <a:gd name="T3" fmla="*/ 1 h 50"/>
                <a:gd name="T4" fmla="*/ 17 w 54"/>
                <a:gd name="T5" fmla="*/ 6 h 50"/>
                <a:gd name="T6" fmla="*/ 24 w 54"/>
                <a:gd name="T7" fmla="*/ 12 h 50"/>
                <a:gd name="T8" fmla="*/ 30 w 54"/>
                <a:gd name="T9" fmla="*/ 19 h 50"/>
                <a:gd name="T10" fmla="*/ 36 w 54"/>
                <a:gd name="T11" fmla="*/ 26 h 50"/>
                <a:gd name="T12" fmla="*/ 42 w 54"/>
                <a:gd name="T13" fmla="*/ 33 h 50"/>
                <a:gd name="T14" fmla="*/ 47 w 54"/>
                <a:gd name="T15" fmla="*/ 38 h 50"/>
                <a:gd name="T16" fmla="*/ 54 w 54"/>
                <a:gd name="T17" fmla="*/ 43 h 50"/>
                <a:gd name="T18" fmla="*/ 50 w 54"/>
                <a:gd name="T19" fmla="*/ 50 h 50"/>
                <a:gd name="T20" fmla="*/ 42 w 54"/>
                <a:gd name="T21" fmla="*/ 45 h 50"/>
                <a:gd name="T22" fmla="*/ 36 w 54"/>
                <a:gd name="T23" fmla="*/ 38 h 50"/>
                <a:gd name="T24" fmla="*/ 30 w 54"/>
                <a:gd name="T25" fmla="*/ 31 h 50"/>
                <a:gd name="T26" fmla="*/ 24 w 54"/>
                <a:gd name="T27" fmla="*/ 24 h 50"/>
                <a:gd name="T28" fmla="*/ 17 w 54"/>
                <a:gd name="T29" fmla="*/ 17 h 50"/>
                <a:gd name="T30" fmla="*/ 12 w 54"/>
                <a:gd name="T31" fmla="*/ 12 h 50"/>
                <a:gd name="T32" fmla="*/ 7 w 54"/>
                <a:gd name="T33" fmla="*/ 9 h 50"/>
                <a:gd name="T34" fmla="*/ 0 w 54"/>
                <a:gd name="T35" fmla="*/ 8 h 50"/>
                <a:gd name="T36" fmla="*/ 1 w 54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50"/>
                <a:gd name="T59" fmla="*/ 54 w 54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50">
                  <a:moveTo>
                    <a:pt x="1" y="0"/>
                  </a:moveTo>
                  <a:lnTo>
                    <a:pt x="9" y="1"/>
                  </a:lnTo>
                  <a:lnTo>
                    <a:pt x="17" y="6"/>
                  </a:lnTo>
                  <a:lnTo>
                    <a:pt x="24" y="12"/>
                  </a:lnTo>
                  <a:lnTo>
                    <a:pt x="30" y="19"/>
                  </a:lnTo>
                  <a:lnTo>
                    <a:pt x="36" y="26"/>
                  </a:lnTo>
                  <a:lnTo>
                    <a:pt x="42" y="33"/>
                  </a:lnTo>
                  <a:lnTo>
                    <a:pt x="47" y="38"/>
                  </a:lnTo>
                  <a:lnTo>
                    <a:pt x="54" y="43"/>
                  </a:lnTo>
                  <a:lnTo>
                    <a:pt x="50" y="50"/>
                  </a:lnTo>
                  <a:lnTo>
                    <a:pt x="42" y="45"/>
                  </a:lnTo>
                  <a:lnTo>
                    <a:pt x="36" y="38"/>
                  </a:lnTo>
                  <a:lnTo>
                    <a:pt x="30" y="31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12" y="12"/>
                  </a:lnTo>
                  <a:lnTo>
                    <a:pt x="7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8" name="Freeform 102"/>
            <p:cNvSpPr>
              <a:spLocks/>
            </p:cNvSpPr>
            <p:nvPr/>
          </p:nvSpPr>
          <p:spPr bwMode="auto">
            <a:xfrm>
              <a:off x="3767" y="1562"/>
              <a:ext cx="2" cy="8"/>
            </a:xfrm>
            <a:custGeom>
              <a:avLst/>
              <a:gdLst>
                <a:gd name="T0" fmla="*/ 0 w 2"/>
                <a:gd name="T1" fmla="*/ 8 h 8"/>
                <a:gd name="T2" fmla="*/ 1 w 2"/>
                <a:gd name="T3" fmla="*/ 0 h 8"/>
                <a:gd name="T4" fmla="*/ 2 w 2"/>
                <a:gd name="T5" fmla="*/ 0 h 8"/>
                <a:gd name="T6" fmla="*/ 0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8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09" name="Freeform 103"/>
            <p:cNvSpPr>
              <a:spLocks/>
            </p:cNvSpPr>
            <p:nvPr/>
          </p:nvSpPr>
          <p:spPr bwMode="auto">
            <a:xfrm>
              <a:off x="3816" y="1605"/>
              <a:ext cx="32" cy="25"/>
            </a:xfrm>
            <a:custGeom>
              <a:avLst/>
              <a:gdLst>
                <a:gd name="T0" fmla="*/ 5 w 32"/>
                <a:gd name="T1" fmla="*/ 0 h 25"/>
                <a:gd name="T2" fmla="*/ 12 w 32"/>
                <a:gd name="T3" fmla="*/ 5 h 25"/>
                <a:gd name="T4" fmla="*/ 21 w 32"/>
                <a:gd name="T5" fmla="*/ 9 h 25"/>
                <a:gd name="T6" fmla="*/ 29 w 32"/>
                <a:gd name="T7" fmla="*/ 15 h 25"/>
                <a:gd name="T8" fmla="*/ 32 w 32"/>
                <a:gd name="T9" fmla="*/ 21 h 25"/>
                <a:gd name="T10" fmla="*/ 25 w 32"/>
                <a:gd name="T11" fmla="*/ 25 h 25"/>
                <a:gd name="T12" fmla="*/ 23 w 32"/>
                <a:gd name="T13" fmla="*/ 20 h 25"/>
                <a:gd name="T14" fmla="*/ 17 w 32"/>
                <a:gd name="T15" fmla="*/ 16 h 25"/>
                <a:gd name="T16" fmla="*/ 8 w 32"/>
                <a:gd name="T17" fmla="*/ 12 h 25"/>
                <a:gd name="T18" fmla="*/ 0 w 32"/>
                <a:gd name="T19" fmla="*/ 6 h 25"/>
                <a:gd name="T20" fmla="*/ 5 w 32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25"/>
                <a:gd name="T35" fmla="*/ 32 w 32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25">
                  <a:moveTo>
                    <a:pt x="5" y="0"/>
                  </a:moveTo>
                  <a:lnTo>
                    <a:pt x="12" y="5"/>
                  </a:lnTo>
                  <a:lnTo>
                    <a:pt x="21" y="9"/>
                  </a:lnTo>
                  <a:lnTo>
                    <a:pt x="29" y="15"/>
                  </a:lnTo>
                  <a:lnTo>
                    <a:pt x="32" y="21"/>
                  </a:lnTo>
                  <a:lnTo>
                    <a:pt x="25" y="25"/>
                  </a:lnTo>
                  <a:lnTo>
                    <a:pt x="23" y="20"/>
                  </a:lnTo>
                  <a:lnTo>
                    <a:pt x="17" y="16"/>
                  </a:lnTo>
                  <a:lnTo>
                    <a:pt x="8" y="1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0" name="Freeform 104"/>
            <p:cNvSpPr>
              <a:spLocks/>
            </p:cNvSpPr>
            <p:nvPr/>
          </p:nvSpPr>
          <p:spPr bwMode="auto">
            <a:xfrm>
              <a:off x="3816" y="1605"/>
              <a:ext cx="5" cy="7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6 h 7"/>
                <a:gd name="T4" fmla="*/ 1 w 5"/>
                <a:gd name="T5" fmla="*/ 7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1" name="Freeform 105"/>
            <p:cNvSpPr>
              <a:spLocks/>
            </p:cNvSpPr>
            <p:nvPr/>
          </p:nvSpPr>
          <p:spPr bwMode="auto">
            <a:xfrm>
              <a:off x="3815" y="1627"/>
              <a:ext cx="33" cy="29"/>
            </a:xfrm>
            <a:custGeom>
              <a:avLst/>
              <a:gdLst>
                <a:gd name="T0" fmla="*/ 33 w 33"/>
                <a:gd name="T1" fmla="*/ 3 h 29"/>
                <a:gd name="T2" fmla="*/ 29 w 33"/>
                <a:gd name="T3" fmla="*/ 13 h 29"/>
                <a:gd name="T4" fmla="*/ 20 w 33"/>
                <a:gd name="T5" fmla="*/ 23 h 29"/>
                <a:gd name="T6" fmla="*/ 9 w 33"/>
                <a:gd name="T7" fmla="*/ 29 h 29"/>
                <a:gd name="T8" fmla="*/ 0 w 33"/>
                <a:gd name="T9" fmla="*/ 29 h 29"/>
                <a:gd name="T10" fmla="*/ 0 w 33"/>
                <a:gd name="T11" fmla="*/ 22 h 29"/>
                <a:gd name="T12" fmla="*/ 6 w 33"/>
                <a:gd name="T13" fmla="*/ 22 h 29"/>
                <a:gd name="T14" fmla="*/ 14 w 33"/>
                <a:gd name="T15" fmla="*/ 17 h 29"/>
                <a:gd name="T16" fmla="*/ 22 w 33"/>
                <a:gd name="T17" fmla="*/ 9 h 29"/>
                <a:gd name="T18" fmla="*/ 26 w 33"/>
                <a:gd name="T19" fmla="*/ 0 h 29"/>
                <a:gd name="T20" fmla="*/ 33 w 33"/>
                <a:gd name="T21" fmla="*/ 3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29"/>
                <a:gd name="T35" fmla="*/ 33 w 33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29">
                  <a:moveTo>
                    <a:pt x="33" y="3"/>
                  </a:moveTo>
                  <a:lnTo>
                    <a:pt x="29" y="13"/>
                  </a:lnTo>
                  <a:lnTo>
                    <a:pt x="20" y="23"/>
                  </a:lnTo>
                  <a:lnTo>
                    <a:pt x="9" y="29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0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2" name="Freeform 106"/>
            <p:cNvSpPr>
              <a:spLocks/>
            </p:cNvSpPr>
            <p:nvPr/>
          </p:nvSpPr>
          <p:spPr bwMode="auto">
            <a:xfrm>
              <a:off x="3841" y="1626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2 h 4"/>
                <a:gd name="T4" fmla="*/ 7 w 8"/>
                <a:gd name="T5" fmla="*/ 4 h 4"/>
                <a:gd name="T6" fmla="*/ 0 w 8"/>
                <a:gd name="T7" fmla="*/ 1 h 4"/>
                <a:gd name="T8" fmla="*/ 0 w 8"/>
                <a:gd name="T9" fmla="*/ 4 h 4"/>
                <a:gd name="T10" fmla="*/ 7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0"/>
                  </a:moveTo>
                  <a:lnTo>
                    <a:pt x="8" y="2"/>
                  </a:lnTo>
                  <a:lnTo>
                    <a:pt x="7" y="4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3" name="Freeform 107"/>
            <p:cNvSpPr>
              <a:spLocks/>
            </p:cNvSpPr>
            <p:nvPr/>
          </p:nvSpPr>
          <p:spPr bwMode="auto">
            <a:xfrm>
              <a:off x="3736" y="1642"/>
              <a:ext cx="80" cy="18"/>
            </a:xfrm>
            <a:custGeom>
              <a:avLst/>
              <a:gdLst>
                <a:gd name="T0" fmla="*/ 78 w 80"/>
                <a:gd name="T1" fmla="*/ 14 h 18"/>
                <a:gd name="T2" fmla="*/ 57 w 80"/>
                <a:gd name="T3" fmla="*/ 9 h 18"/>
                <a:gd name="T4" fmla="*/ 47 w 80"/>
                <a:gd name="T5" fmla="*/ 8 h 18"/>
                <a:gd name="T6" fmla="*/ 38 w 80"/>
                <a:gd name="T7" fmla="*/ 8 h 18"/>
                <a:gd name="T8" fmla="*/ 21 w 80"/>
                <a:gd name="T9" fmla="*/ 11 h 18"/>
                <a:gd name="T10" fmla="*/ 14 w 80"/>
                <a:gd name="T11" fmla="*/ 14 h 18"/>
                <a:gd name="T12" fmla="*/ 5 w 80"/>
                <a:gd name="T13" fmla="*/ 18 h 18"/>
                <a:gd name="T14" fmla="*/ 0 w 80"/>
                <a:gd name="T15" fmla="*/ 12 h 18"/>
                <a:gd name="T16" fmla="*/ 9 w 80"/>
                <a:gd name="T17" fmla="*/ 7 h 18"/>
                <a:gd name="T18" fmla="*/ 18 w 80"/>
                <a:gd name="T19" fmla="*/ 4 h 18"/>
                <a:gd name="T20" fmla="*/ 36 w 80"/>
                <a:gd name="T21" fmla="*/ 0 h 18"/>
                <a:gd name="T22" fmla="*/ 47 w 80"/>
                <a:gd name="T23" fmla="*/ 0 h 18"/>
                <a:gd name="T24" fmla="*/ 59 w 80"/>
                <a:gd name="T25" fmla="*/ 2 h 18"/>
                <a:gd name="T26" fmla="*/ 80 w 80"/>
                <a:gd name="T27" fmla="*/ 7 h 18"/>
                <a:gd name="T28" fmla="*/ 78 w 80"/>
                <a:gd name="T29" fmla="*/ 14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8"/>
                <a:gd name="T47" fmla="*/ 80 w 80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8">
                  <a:moveTo>
                    <a:pt x="78" y="14"/>
                  </a:moveTo>
                  <a:lnTo>
                    <a:pt x="57" y="9"/>
                  </a:lnTo>
                  <a:lnTo>
                    <a:pt x="47" y="8"/>
                  </a:lnTo>
                  <a:lnTo>
                    <a:pt x="38" y="8"/>
                  </a:lnTo>
                  <a:lnTo>
                    <a:pt x="21" y="11"/>
                  </a:lnTo>
                  <a:lnTo>
                    <a:pt x="14" y="14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9" y="7"/>
                  </a:lnTo>
                  <a:lnTo>
                    <a:pt x="18" y="4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9" y="2"/>
                  </a:lnTo>
                  <a:lnTo>
                    <a:pt x="80" y="7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4" name="Freeform 108"/>
            <p:cNvSpPr>
              <a:spLocks/>
            </p:cNvSpPr>
            <p:nvPr/>
          </p:nvSpPr>
          <p:spPr bwMode="auto">
            <a:xfrm>
              <a:off x="3814" y="1649"/>
              <a:ext cx="2" cy="7"/>
            </a:xfrm>
            <a:custGeom>
              <a:avLst/>
              <a:gdLst>
                <a:gd name="T0" fmla="*/ 1 w 2"/>
                <a:gd name="T1" fmla="*/ 7 h 7"/>
                <a:gd name="T2" fmla="*/ 0 w 2"/>
                <a:gd name="T3" fmla="*/ 7 h 7"/>
                <a:gd name="T4" fmla="*/ 2 w 2"/>
                <a:gd name="T5" fmla="*/ 0 h 7"/>
                <a:gd name="T6" fmla="*/ 1 w 2"/>
                <a:gd name="T7" fmla="*/ 0 h 7"/>
                <a:gd name="T8" fmla="*/ 1 w 2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1" y="7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5" name="Freeform 109"/>
            <p:cNvSpPr>
              <a:spLocks/>
            </p:cNvSpPr>
            <p:nvPr/>
          </p:nvSpPr>
          <p:spPr bwMode="auto">
            <a:xfrm>
              <a:off x="3732" y="1656"/>
              <a:ext cx="11" cy="29"/>
            </a:xfrm>
            <a:custGeom>
              <a:avLst/>
              <a:gdLst>
                <a:gd name="T0" fmla="*/ 11 w 11"/>
                <a:gd name="T1" fmla="*/ 1 h 29"/>
                <a:gd name="T2" fmla="*/ 9 w 11"/>
                <a:gd name="T3" fmla="*/ 7 h 29"/>
                <a:gd name="T4" fmla="*/ 9 w 11"/>
                <a:gd name="T5" fmla="*/ 15 h 29"/>
                <a:gd name="T6" fmla="*/ 10 w 11"/>
                <a:gd name="T7" fmla="*/ 22 h 29"/>
                <a:gd name="T8" fmla="*/ 8 w 11"/>
                <a:gd name="T9" fmla="*/ 29 h 29"/>
                <a:gd name="T10" fmla="*/ 0 w 11"/>
                <a:gd name="T11" fmla="*/ 28 h 29"/>
                <a:gd name="T12" fmla="*/ 2 w 11"/>
                <a:gd name="T13" fmla="*/ 22 h 29"/>
                <a:gd name="T14" fmla="*/ 1 w 11"/>
                <a:gd name="T15" fmla="*/ 15 h 29"/>
                <a:gd name="T16" fmla="*/ 1 w 11"/>
                <a:gd name="T17" fmla="*/ 7 h 29"/>
                <a:gd name="T18" fmla="*/ 3 w 11"/>
                <a:gd name="T19" fmla="*/ 0 h 29"/>
                <a:gd name="T20" fmla="*/ 11 w 11"/>
                <a:gd name="T21" fmla="*/ 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9"/>
                <a:gd name="T35" fmla="*/ 11 w 11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9">
                  <a:moveTo>
                    <a:pt x="11" y="1"/>
                  </a:moveTo>
                  <a:lnTo>
                    <a:pt x="9" y="7"/>
                  </a:lnTo>
                  <a:lnTo>
                    <a:pt x="9" y="15"/>
                  </a:lnTo>
                  <a:lnTo>
                    <a:pt x="10" y="22"/>
                  </a:lnTo>
                  <a:lnTo>
                    <a:pt x="8" y="29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1" y="15"/>
                  </a:lnTo>
                  <a:lnTo>
                    <a:pt x="1" y="7"/>
                  </a:lnTo>
                  <a:lnTo>
                    <a:pt x="3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6" name="Freeform 110"/>
            <p:cNvSpPr>
              <a:spLocks/>
            </p:cNvSpPr>
            <p:nvPr/>
          </p:nvSpPr>
          <p:spPr bwMode="auto">
            <a:xfrm>
              <a:off x="3735" y="1654"/>
              <a:ext cx="8" cy="6"/>
            </a:xfrm>
            <a:custGeom>
              <a:avLst/>
              <a:gdLst>
                <a:gd name="T0" fmla="*/ 1 w 8"/>
                <a:gd name="T1" fmla="*/ 0 h 6"/>
                <a:gd name="T2" fmla="*/ 0 w 8"/>
                <a:gd name="T3" fmla="*/ 0 h 6"/>
                <a:gd name="T4" fmla="*/ 0 w 8"/>
                <a:gd name="T5" fmla="*/ 2 h 6"/>
                <a:gd name="T6" fmla="*/ 8 w 8"/>
                <a:gd name="T7" fmla="*/ 3 h 6"/>
                <a:gd name="T8" fmla="*/ 6 w 8"/>
                <a:gd name="T9" fmla="*/ 6 h 6"/>
                <a:gd name="T10" fmla="*/ 1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7" name="Freeform 111"/>
            <p:cNvSpPr>
              <a:spLocks/>
            </p:cNvSpPr>
            <p:nvPr/>
          </p:nvSpPr>
          <p:spPr bwMode="auto">
            <a:xfrm>
              <a:off x="3700" y="1682"/>
              <a:ext cx="38" cy="33"/>
            </a:xfrm>
            <a:custGeom>
              <a:avLst/>
              <a:gdLst>
                <a:gd name="T0" fmla="*/ 38 w 38"/>
                <a:gd name="T1" fmla="*/ 7 h 33"/>
                <a:gd name="T2" fmla="*/ 22 w 38"/>
                <a:gd name="T3" fmla="*/ 17 h 33"/>
                <a:gd name="T4" fmla="*/ 5 w 38"/>
                <a:gd name="T5" fmla="*/ 33 h 33"/>
                <a:gd name="T6" fmla="*/ 0 w 38"/>
                <a:gd name="T7" fmla="*/ 27 h 33"/>
                <a:gd name="T8" fmla="*/ 17 w 38"/>
                <a:gd name="T9" fmla="*/ 11 h 33"/>
                <a:gd name="T10" fmla="*/ 33 w 38"/>
                <a:gd name="T11" fmla="*/ 0 h 33"/>
                <a:gd name="T12" fmla="*/ 38 w 38"/>
                <a:gd name="T13" fmla="*/ 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3"/>
                <a:gd name="T23" fmla="*/ 38 w 3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3">
                  <a:moveTo>
                    <a:pt x="38" y="7"/>
                  </a:moveTo>
                  <a:lnTo>
                    <a:pt x="22" y="17"/>
                  </a:lnTo>
                  <a:lnTo>
                    <a:pt x="5" y="33"/>
                  </a:lnTo>
                  <a:lnTo>
                    <a:pt x="0" y="27"/>
                  </a:lnTo>
                  <a:lnTo>
                    <a:pt x="17" y="11"/>
                  </a:lnTo>
                  <a:lnTo>
                    <a:pt x="33" y="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8" name="Freeform 112"/>
            <p:cNvSpPr>
              <a:spLocks/>
            </p:cNvSpPr>
            <p:nvPr/>
          </p:nvSpPr>
          <p:spPr bwMode="auto">
            <a:xfrm>
              <a:off x="3732" y="1682"/>
              <a:ext cx="8" cy="7"/>
            </a:xfrm>
            <a:custGeom>
              <a:avLst/>
              <a:gdLst>
                <a:gd name="T0" fmla="*/ 8 w 8"/>
                <a:gd name="T1" fmla="*/ 3 h 7"/>
                <a:gd name="T2" fmla="*/ 8 w 8"/>
                <a:gd name="T3" fmla="*/ 6 h 7"/>
                <a:gd name="T4" fmla="*/ 6 w 8"/>
                <a:gd name="T5" fmla="*/ 7 h 7"/>
                <a:gd name="T6" fmla="*/ 1 w 8"/>
                <a:gd name="T7" fmla="*/ 0 h 7"/>
                <a:gd name="T8" fmla="*/ 0 w 8"/>
                <a:gd name="T9" fmla="*/ 2 h 7"/>
                <a:gd name="T10" fmla="*/ 8 w 8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8" y="3"/>
                  </a:moveTo>
                  <a:lnTo>
                    <a:pt x="8" y="6"/>
                  </a:lnTo>
                  <a:lnTo>
                    <a:pt x="6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19" name="Freeform 113"/>
            <p:cNvSpPr>
              <a:spLocks/>
            </p:cNvSpPr>
            <p:nvPr/>
          </p:nvSpPr>
          <p:spPr bwMode="auto">
            <a:xfrm>
              <a:off x="3660" y="1668"/>
              <a:ext cx="45" cy="50"/>
            </a:xfrm>
            <a:custGeom>
              <a:avLst/>
              <a:gdLst>
                <a:gd name="T0" fmla="*/ 45 w 45"/>
                <a:gd name="T1" fmla="*/ 48 h 50"/>
                <a:gd name="T2" fmla="*/ 39 w 45"/>
                <a:gd name="T3" fmla="*/ 50 h 50"/>
                <a:gd name="T4" fmla="*/ 30 w 45"/>
                <a:gd name="T5" fmla="*/ 47 h 50"/>
                <a:gd name="T6" fmla="*/ 18 w 45"/>
                <a:gd name="T7" fmla="*/ 37 h 50"/>
                <a:gd name="T8" fmla="*/ 7 w 45"/>
                <a:gd name="T9" fmla="*/ 21 h 50"/>
                <a:gd name="T10" fmla="*/ 2 w 45"/>
                <a:gd name="T11" fmla="*/ 11 h 50"/>
                <a:gd name="T12" fmla="*/ 0 w 45"/>
                <a:gd name="T13" fmla="*/ 2 h 50"/>
                <a:gd name="T14" fmla="*/ 8 w 45"/>
                <a:gd name="T15" fmla="*/ 0 h 50"/>
                <a:gd name="T16" fmla="*/ 10 w 45"/>
                <a:gd name="T17" fmla="*/ 8 h 50"/>
                <a:gd name="T18" fmla="*/ 13 w 45"/>
                <a:gd name="T19" fmla="*/ 15 h 50"/>
                <a:gd name="T20" fmla="*/ 24 w 45"/>
                <a:gd name="T21" fmla="*/ 32 h 50"/>
                <a:gd name="T22" fmla="*/ 35 w 45"/>
                <a:gd name="T23" fmla="*/ 41 h 50"/>
                <a:gd name="T24" fmla="*/ 39 w 45"/>
                <a:gd name="T25" fmla="*/ 43 h 50"/>
                <a:gd name="T26" fmla="*/ 41 w 45"/>
                <a:gd name="T27" fmla="*/ 41 h 50"/>
                <a:gd name="T28" fmla="*/ 45 w 45"/>
                <a:gd name="T29" fmla="*/ 48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50"/>
                <a:gd name="T47" fmla="*/ 45 w 45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50">
                  <a:moveTo>
                    <a:pt x="45" y="48"/>
                  </a:moveTo>
                  <a:lnTo>
                    <a:pt x="39" y="50"/>
                  </a:lnTo>
                  <a:lnTo>
                    <a:pt x="30" y="47"/>
                  </a:lnTo>
                  <a:lnTo>
                    <a:pt x="18" y="37"/>
                  </a:lnTo>
                  <a:lnTo>
                    <a:pt x="7" y="21"/>
                  </a:lnTo>
                  <a:lnTo>
                    <a:pt x="2" y="1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3" y="15"/>
                  </a:lnTo>
                  <a:lnTo>
                    <a:pt x="24" y="32"/>
                  </a:lnTo>
                  <a:lnTo>
                    <a:pt x="35" y="41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0" name="Freeform 114"/>
            <p:cNvSpPr>
              <a:spLocks/>
            </p:cNvSpPr>
            <p:nvPr/>
          </p:nvSpPr>
          <p:spPr bwMode="auto">
            <a:xfrm>
              <a:off x="3700" y="1709"/>
              <a:ext cx="5" cy="7"/>
            </a:xfrm>
            <a:custGeom>
              <a:avLst/>
              <a:gdLst>
                <a:gd name="T0" fmla="*/ 5 w 5"/>
                <a:gd name="T1" fmla="*/ 6 h 7"/>
                <a:gd name="T2" fmla="*/ 5 w 5"/>
                <a:gd name="T3" fmla="*/ 7 h 7"/>
                <a:gd name="T4" fmla="*/ 1 w 5"/>
                <a:gd name="T5" fmla="*/ 0 h 7"/>
                <a:gd name="T6" fmla="*/ 0 w 5"/>
                <a:gd name="T7" fmla="*/ 0 h 7"/>
                <a:gd name="T8" fmla="*/ 5 w 5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5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1" name="Freeform 115"/>
            <p:cNvSpPr>
              <a:spLocks/>
            </p:cNvSpPr>
            <p:nvPr/>
          </p:nvSpPr>
          <p:spPr bwMode="auto">
            <a:xfrm>
              <a:off x="3660" y="1609"/>
              <a:ext cx="33" cy="62"/>
            </a:xfrm>
            <a:custGeom>
              <a:avLst/>
              <a:gdLst>
                <a:gd name="T0" fmla="*/ 0 w 33"/>
                <a:gd name="T1" fmla="*/ 59 h 62"/>
                <a:gd name="T2" fmla="*/ 4 w 33"/>
                <a:gd name="T3" fmla="*/ 44 h 62"/>
                <a:gd name="T4" fmla="*/ 11 w 33"/>
                <a:gd name="T5" fmla="*/ 29 h 62"/>
                <a:gd name="T6" fmla="*/ 26 w 33"/>
                <a:gd name="T7" fmla="*/ 0 h 62"/>
                <a:gd name="T8" fmla="*/ 33 w 33"/>
                <a:gd name="T9" fmla="*/ 4 h 62"/>
                <a:gd name="T10" fmla="*/ 18 w 33"/>
                <a:gd name="T11" fmla="*/ 33 h 62"/>
                <a:gd name="T12" fmla="*/ 12 w 33"/>
                <a:gd name="T13" fmla="*/ 48 h 62"/>
                <a:gd name="T14" fmla="*/ 8 w 33"/>
                <a:gd name="T15" fmla="*/ 62 h 62"/>
                <a:gd name="T16" fmla="*/ 0 w 33"/>
                <a:gd name="T17" fmla="*/ 59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62"/>
                <a:gd name="T29" fmla="*/ 33 w 33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62">
                  <a:moveTo>
                    <a:pt x="0" y="59"/>
                  </a:moveTo>
                  <a:lnTo>
                    <a:pt x="4" y="44"/>
                  </a:lnTo>
                  <a:lnTo>
                    <a:pt x="11" y="29"/>
                  </a:lnTo>
                  <a:lnTo>
                    <a:pt x="26" y="0"/>
                  </a:lnTo>
                  <a:lnTo>
                    <a:pt x="33" y="4"/>
                  </a:lnTo>
                  <a:lnTo>
                    <a:pt x="18" y="33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2" name="Freeform 116"/>
            <p:cNvSpPr>
              <a:spLocks/>
            </p:cNvSpPr>
            <p:nvPr/>
          </p:nvSpPr>
          <p:spPr bwMode="auto">
            <a:xfrm>
              <a:off x="3660" y="1668"/>
              <a:ext cx="8" cy="3"/>
            </a:xfrm>
            <a:custGeom>
              <a:avLst/>
              <a:gdLst>
                <a:gd name="T0" fmla="*/ 0 w 8"/>
                <a:gd name="T1" fmla="*/ 2 h 3"/>
                <a:gd name="T2" fmla="*/ 0 w 8"/>
                <a:gd name="T3" fmla="*/ 1 h 3"/>
                <a:gd name="T4" fmla="*/ 0 w 8"/>
                <a:gd name="T5" fmla="*/ 0 h 3"/>
                <a:gd name="T6" fmla="*/ 8 w 8"/>
                <a:gd name="T7" fmla="*/ 3 h 3"/>
                <a:gd name="T8" fmla="*/ 8 w 8"/>
                <a:gd name="T9" fmla="*/ 0 h 3"/>
                <a:gd name="T10" fmla="*/ 0 w 8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3" name="Freeform 117"/>
            <p:cNvSpPr>
              <a:spLocks/>
            </p:cNvSpPr>
            <p:nvPr/>
          </p:nvSpPr>
          <p:spPr bwMode="auto">
            <a:xfrm>
              <a:off x="3675" y="1579"/>
              <a:ext cx="18" cy="33"/>
            </a:xfrm>
            <a:custGeom>
              <a:avLst/>
              <a:gdLst>
                <a:gd name="T0" fmla="*/ 11 w 18"/>
                <a:gd name="T1" fmla="*/ 33 h 33"/>
                <a:gd name="T2" fmla="*/ 10 w 18"/>
                <a:gd name="T3" fmla="*/ 25 h 33"/>
                <a:gd name="T4" fmla="*/ 7 w 18"/>
                <a:gd name="T5" fmla="*/ 18 h 33"/>
                <a:gd name="T6" fmla="*/ 0 w 18"/>
                <a:gd name="T7" fmla="*/ 5 h 33"/>
                <a:gd name="T8" fmla="*/ 6 w 18"/>
                <a:gd name="T9" fmla="*/ 0 h 33"/>
                <a:gd name="T10" fmla="*/ 14 w 18"/>
                <a:gd name="T11" fmla="*/ 14 h 33"/>
                <a:gd name="T12" fmla="*/ 17 w 18"/>
                <a:gd name="T13" fmla="*/ 23 h 33"/>
                <a:gd name="T14" fmla="*/ 18 w 18"/>
                <a:gd name="T15" fmla="*/ 31 h 33"/>
                <a:gd name="T16" fmla="*/ 11 w 18"/>
                <a:gd name="T17" fmla="*/ 3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3"/>
                <a:gd name="T29" fmla="*/ 18 w 1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3">
                  <a:moveTo>
                    <a:pt x="11" y="33"/>
                  </a:moveTo>
                  <a:lnTo>
                    <a:pt x="10" y="25"/>
                  </a:lnTo>
                  <a:lnTo>
                    <a:pt x="7" y="18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14"/>
                  </a:lnTo>
                  <a:lnTo>
                    <a:pt x="17" y="23"/>
                  </a:lnTo>
                  <a:lnTo>
                    <a:pt x="18" y="31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4" name="Freeform 118"/>
            <p:cNvSpPr>
              <a:spLocks/>
            </p:cNvSpPr>
            <p:nvPr/>
          </p:nvSpPr>
          <p:spPr bwMode="auto">
            <a:xfrm>
              <a:off x="3686" y="1609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3 h 4"/>
                <a:gd name="T4" fmla="*/ 7 w 7"/>
                <a:gd name="T5" fmla="*/ 1 h 4"/>
                <a:gd name="T6" fmla="*/ 0 w 7"/>
                <a:gd name="T7" fmla="*/ 3 h 4"/>
                <a:gd name="T8" fmla="*/ 0 w 7"/>
                <a:gd name="T9" fmla="*/ 0 h 4"/>
                <a:gd name="T10" fmla="*/ 7 w 7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"/>
                <a:gd name="T20" fmla="*/ 7 w 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">
                  <a:moveTo>
                    <a:pt x="7" y="4"/>
                  </a:moveTo>
                  <a:lnTo>
                    <a:pt x="7" y="3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5" name="Freeform 119"/>
            <p:cNvSpPr>
              <a:spLocks/>
            </p:cNvSpPr>
            <p:nvPr/>
          </p:nvSpPr>
          <p:spPr bwMode="auto">
            <a:xfrm>
              <a:off x="3633" y="1540"/>
              <a:ext cx="47" cy="44"/>
            </a:xfrm>
            <a:custGeom>
              <a:avLst/>
              <a:gdLst>
                <a:gd name="T0" fmla="*/ 42 w 47"/>
                <a:gd name="T1" fmla="*/ 44 h 44"/>
                <a:gd name="T2" fmla="*/ 20 w 47"/>
                <a:gd name="T3" fmla="*/ 27 h 44"/>
                <a:gd name="T4" fmla="*/ 0 w 47"/>
                <a:gd name="T5" fmla="*/ 6 h 44"/>
                <a:gd name="T6" fmla="*/ 5 w 47"/>
                <a:gd name="T7" fmla="*/ 0 h 44"/>
                <a:gd name="T8" fmla="*/ 25 w 47"/>
                <a:gd name="T9" fmla="*/ 21 h 44"/>
                <a:gd name="T10" fmla="*/ 47 w 47"/>
                <a:gd name="T11" fmla="*/ 38 h 44"/>
                <a:gd name="T12" fmla="*/ 42 w 47"/>
                <a:gd name="T13" fmla="*/ 4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4"/>
                <a:gd name="T23" fmla="*/ 47 w 47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4">
                  <a:moveTo>
                    <a:pt x="42" y="44"/>
                  </a:moveTo>
                  <a:lnTo>
                    <a:pt x="20" y="27"/>
                  </a:lnTo>
                  <a:lnTo>
                    <a:pt x="0" y="6"/>
                  </a:lnTo>
                  <a:lnTo>
                    <a:pt x="5" y="0"/>
                  </a:lnTo>
                  <a:lnTo>
                    <a:pt x="25" y="21"/>
                  </a:lnTo>
                  <a:lnTo>
                    <a:pt x="47" y="38"/>
                  </a:lnTo>
                  <a:lnTo>
                    <a:pt x="42" y="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6" name="Freeform 120"/>
            <p:cNvSpPr>
              <a:spLocks/>
            </p:cNvSpPr>
            <p:nvPr/>
          </p:nvSpPr>
          <p:spPr bwMode="auto">
            <a:xfrm>
              <a:off x="3675" y="1578"/>
              <a:ext cx="6" cy="6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0 h 6"/>
                <a:gd name="T4" fmla="*/ 0 w 6"/>
                <a:gd name="T5" fmla="*/ 6 h 6"/>
                <a:gd name="T6" fmla="*/ 6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1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7" name="Freeform 121"/>
            <p:cNvSpPr>
              <a:spLocks/>
            </p:cNvSpPr>
            <p:nvPr/>
          </p:nvSpPr>
          <p:spPr bwMode="auto">
            <a:xfrm>
              <a:off x="3630" y="1514"/>
              <a:ext cx="15" cy="31"/>
            </a:xfrm>
            <a:custGeom>
              <a:avLst/>
              <a:gdLst>
                <a:gd name="T0" fmla="*/ 2 w 15"/>
                <a:gd name="T1" fmla="*/ 31 h 31"/>
                <a:gd name="T2" fmla="*/ 0 w 15"/>
                <a:gd name="T3" fmla="*/ 26 h 31"/>
                <a:gd name="T4" fmla="*/ 0 w 15"/>
                <a:gd name="T5" fmla="*/ 20 h 31"/>
                <a:gd name="T6" fmla="*/ 2 w 15"/>
                <a:gd name="T7" fmla="*/ 13 h 31"/>
                <a:gd name="T8" fmla="*/ 8 w 15"/>
                <a:gd name="T9" fmla="*/ 0 h 31"/>
                <a:gd name="T10" fmla="*/ 15 w 15"/>
                <a:gd name="T11" fmla="*/ 5 h 31"/>
                <a:gd name="T12" fmla="*/ 9 w 15"/>
                <a:gd name="T13" fmla="*/ 17 h 31"/>
                <a:gd name="T14" fmla="*/ 7 w 15"/>
                <a:gd name="T15" fmla="*/ 22 h 31"/>
                <a:gd name="T16" fmla="*/ 7 w 15"/>
                <a:gd name="T17" fmla="*/ 24 h 31"/>
                <a:gd name="T18" fmla="*/ 9 w 15"/>
                <a:gd name="T19" fmla="*/ 28 h 31"/>
                <a:gd name="T20" fmla="*/ 2 w 15"/>
                <a:gd name="T21" fmla="*/ 3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31"/>
                <a:gd name="T35" fmla="*/ 15 w 15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31">
                  <a:moveTo>
                    <a:pt x="2" y="31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8" y="0"/>
                  </a:lnTo>
                  <a:lnTo>
                    <a:pt x="15" y="5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8" name="Freeform 122"/>
            <p:cNvSpPr>
              <a:spLocks/>
            </p:cNvSpPr>
            <p:nvPr/>
          </p:nvSpPr>
          <p:spPr bwMode="auto">
            <a:xfrm>
              <a:off x="3632" y="1540"/>
              <a:ext cx="7" cy="6"/>
            </a:xfrm>
            <a:custGeom>
              <a:avLst/>
              <a:gdLst>
                <a:gd name="T0" fmla="*/ 1 w 7"/>
                <a:gd name="T1" fmla="*/ 6 h 6"/>
                <a:gd name="T2" fmla="*/ 0 w 7"/>
                <a:gd name="T3" fmla="*/ 5 h 6"/>
                <a:gd name="T4" fmla="*/ 7 w 7"/>
                <a:gd name="T5" fmla="*/ 2 h 6"/>
                <a:gd name="T6" fmla="*/ 6 w 7"/>
                <a:gd name="T7" fmla="*/ 0 h 6"/>
                <a:gd name="T8" fmla="*/ 1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1" y="6"/>
                  </a:moveTo>
                  <a:lnTo>
                    <a:pt x="0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29" name="Freeform 123"/>
            <p:cNvSpPr>
              <a:spLocks/>
            </p:cNvSpPr>
            <p:nvPr/>
          </p:nvSpPr>
          <p:spPr bwMode="auto">
            <a:xfrm>
              <a:off x="3638" y="1477"/>
              <a:ext cx="9" cy="41"/>
            </a:xfrm>
            <a:custGeom>
              <a:avLst/>
              <a:gdLst>
                <a:gd name="T0" fmla="*/ 0 w 9"/>
                <a:gd name="T1" fmla="*/ 38 h 41"/>
                <a:gd name="T2" fmla="*/ 1 w 9"/>
                <a:gd name="T3" fmla="*/ 31 h 41"/>
                <a:gd name="T4" fmla="*/ 1 w 9"/>
                <a:gd name="T5" fmla="*/ 20 h 41"/>
                <a:gd name="T6" fmla="*/ 1 w 9"/>
                <a:gd name="T7" fmla="*/ 9 h 41"/>
                <a:gd name="T8" fmla="*/ 2 w 9"/>
                <a:gd name="T9" fmla="*/ 0 h 41"/>
                <a:gd name="T10" fmla="*/ 9 w 9"/>
                <a:gd name="T11" fmla="*/ 2 h 41"/>
                <a:gd name="T12" fmla="*/ 8 w 9"/>
                <a:gd name="T13" fmla="*/ 9 h 41"/>
                <a:gd name="T14" fmla="*/ 8 w 9"/>
                <a:gd name="T15" fmla="*/ 20 h 41"/>
                <a:gd name="T16" fmla="*/ 8 w 9"/>
                <a:gd name="T17" fmla="*/ 31 h 41"/>
                <a:gd name="T18" fmla="*/ 7 w 9"/>
                <a:gd name="T19" fmla="*/ 41 h 41"/>
                <a:gd name="T20" fmla="*/ 0 w 9"/>
                <a:gd name="T21" fmla="*/ 38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1"/>
                <a:gd name="T35" fmla="*/ 9 w 9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1">
                  <a:moveTo>
                    <a:pt x="0" y="38"/>
                  </a:moveTo>
                  <a:lnTo>
                    <a:pt x="1" y="31"/>
                  </a:lnTo>
                  <a:lnTo>
                    <a:pt x="1" y="20"/>
                  </a:lnTo>
                  <a:lnTo>
                    <a:pt x="1" y="9"/>
                  </a:lnTo>
                  <a:lnTo>
                    <a:pt x="2" y="0"/>
                  </a:lnTo>
                  <a:lnTo>
                    <a:pt x="9" y="2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31"/>
                  </a:lnTo>
                  <a:lnTo>
                    <a:pt x="7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0" name="Freeform 124"/>
            <p:cNvSpPr>
              <a:spLocks/>
            </p:cNvSpPr>
            <p:nvPr/>
          </p:nvSpPr>
          <p:spPr bwMode="auto">
            <a:xfrm>
              <a:off x="3638" y="1514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1 h 5"/>
                <a:gd name="T6" fmla="*/ 0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1" name="Freeform 125"/>
            <p:cNvSpPr>
              <a:spLocks/>
            </p:cNvSpPr>
            <p:nvPr/>
          </p:nvSpPr>
          <p:spPr bwMode="auto">
            <a:xfrm>
              <a:off x="3640" y="1433"/>
              <a:ext cx="55" cy="47"/>
            </a:xfrm>
            <a:custGeom>
              <a:avLst/>
              <a:gdLst>
                <a:gd name="T0" fmla="*/ 0 w 55"/>
                <a:gd name="T1" fmla="*/ 44 h 47"/>
                <a:gd name="T2" fmla="*/ 2 w 55"/>
                <a:gd name="T3" fmla="*/ 35 h 47"/>
                <a:gd name="T4" fmla="*/ 7 w 55"/>
                <a:gd name="T5" fmla="*/ 28 h 47"/>
                <a:gd name="T6" fmla="*/ 22 w 55"/>
                <a:gd name="T7" fmla="*/ 20 h 47"/>
                <a:gd name="T8" fmla="*/ 38 w 55"/>
                <a:gd name="T9" fmla="*/ 12 h 47"/>
                <a:gd name="T10" fmla="*/ 44 w 55"/>
                <a:gd name="T11" fmla="*/ 8 h 47"/>
                <a:gd name="T12" fmla="*/ 49 w 55"/>
                <a:gd name="T13" fmla="*/ 0 h 47"/>
                <a:gd name="T14" fmla="*/ 55 w 55"/>
                <a:gd name="T15" fmla="*/ 5 h 47"/>
                <a:gd name="T16" fmla="*/ 50 w 55"/>
                <a:gd name="T17" fmla="*/ 13 h 47"/>
                <a:gd name="T18" fmla="*/ 42 w 55"/>
                <a:gd name="T19" fmla="*/ 19 h 47"/>
                <a:gd name="T20" fmla="*/ 27 w 55"/>
                <a:gd name="T21" fmla="*/ 27 h 47"/>
                <a:gd name="T22" fmla="*/ 12 w 55"/>
                <a:gd name="T23" fmla="*/ 34 h 47"/>
                <a:gd name="T24" fmla="*/ 9 w 55"/>
                <a:gd name="T25" fmla="*/ 39 h 47"/>
                <a:gd name="T26" fmla="*/ 7 w 55"/>
                <a:gd name="T27" fmla="*/ 47 h 47"/>
                <a:gd name="T28" fmla="*/ 0 w 55"/>
                <a:gd name="T29" fmla="*/ 44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47"/>
                <a:gd name="T47" fmla="*/ 55 w 55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47">
                  <a:moveTo>
                    <a:pt x="0" y="44"/>
                  </a:moveTo>
                  <a:lnTo>
                    <a:pt x="2" y="35"/>
                  </a:lnTo>
                  <a:lnTo>
                    <a:pt x="7" y="28"/>
                  </a:lnTo>
                  <a:lnTo>
                    <a:pt x="22" y="20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49" y="0"/>
                  </a:lnTo>
                  <a:lnTo>
                    <a:pt x="55" y="5"/>
                  </a:lnTo>
                  <a:lnTo>
                    <a:pt x="50" y="13"/>
                  </a:lnTo>
                  <a:lnTo>
                    <a:pt x="42" y="19"/>
                  </a:lnTo>
                  <a:lnTo>
                    <a:pt x="27" y="27"/>
                  </a:lnTo>
                  <a:lnTo>
                    <a:pt x="12" y="34"/>
                  </a:lnTo>
                  <a:lnTo>
                    <a:pt x="9" y="39"/>
                  </a:lnTo>
                  <a:lnTo>
                    <a:pt x="7" y="4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2" name="Freeform 126"/>
            <p:cNvSpPr>
              <a:spLocks/>
            </p:cNvSpPr>
            <p:nvPr/>
          </p:nvSpPr>
          <p:spPr bwMode="auto">
            <a:xfrm>
              <a:off x="3640" y="1477"/>
              <a:ext cx="7" cy="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7 w 7"/>
                <a:gd name="T5" fmla="*/ 2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3" name="Freeform 127"/>
            <p:cNvSpPr>
              <a:spLocks/>
            </p:cNvSpPr>
            <p:nvPr/>
          </p:nvSpPr>
          <p:spPr bwMode="auto">
            <a:xfrm>
              <a:off x="3692" y="1426"/>
              <a:ext cx="24" cy="13"/>
            </a:xfrm>
            <a:custGeom>
              <a:avLst/>
              <a:gdLst>
                <a:gd name="T0" fmla="*/ 0 w 24"/>
                <a:gd name="T1" fmla="*/ 4 h 13"/>
                <a:gd name="T2" fmla="*/ 11 w 24"/>
                <a:gd name="T3" fmla="*/ 4 h 13"/>
                <a:gd name="T4" fmla="*/ 16 w 24"/>
                <a:gd name="T5" fmla="*/ 4 h 13"/>
                <a:gd name="T6" fmla="*/ 19 w 24"/>
                <a:gd name="T7" fmla="*/ 0 h 13"/>
                <a:gd name="T8" fmla="*/ 24 w 24"/>
                <a:gd name="T9" fmla="*/ 7 h 13"/>
                <a:gd name="T10" fmla="*/ 20 w 24"/>
                <a:gd name="T11" fmla="*/ 12 h 13"/>
                <a:gd name="T12" fmla="*/ 11 w 24"/>
                <a:gd name="T13" fmla="*/ 13 h 13"/>
                <a:gd name="T14" fmla="*/ 0 w 24"/>
                <a:gd name="T15" fmla="*/ 13 h 13"/>
                <a:gd name="T16" fmla="*/ 0 w 24"/>
                <a:gd name="T17" fmla="*/ 4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3"/>
                <a:gd name="T29" fmla="*/ 24 w 2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3">
                  <a:moveTo>
                    <a:pt x="0" y="4"/>
                  </a:moveTo>
                  <a:lnTo>
                    <a:pt x="11" y="4"/>
                  </a:lnTo>
                  <a:lnTo>
                    <a:pt x="16" y="4"/>
                  </a:lnTo>
                  <a:lnTo>
                    <a:pt x="19" y="0"/>
                  </a:lnTo>
                  <a:lnTo>
                    <a:pt x="24" y="7"/>
                  </a:lnTo>
                  <a:lnTo>
                    <a:pt x="20" y="12"/>
                  </a:lnTo>
                  <a:lnTo>
                    <a:pt x="11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4" name="Freeform 128"/>
            <p:cNvSpPr>
              <a:spLocks/>
            </p:cNvSpPr>
            <p:nvPr/>
          </p:nvSpPr>
          <p:spPr bwMode="auto">
            <a:xfrm>
              <a:off x="3689" y="1430"/>
              <a:ext cx="6" cy="9"/>
            </a:xfrm>
            <a:custGeom>
              <a:avLst/>
              <a:gdLst>
                <a:gd name="T0" fmla="*/ 0 w 6"/>
                <a:gd name="T1" fmla="*/ 3 h 9"/>
                <a:gd name="T2" fmla="*/ 1 w 6"/>
                <a:gd name="T3" fmla="*/ 0 h 9"/>
                <a:gd name="T4" fmla="*/ 3 w 6"/>
                <a:gd name="T5" fmla="*/ 0 h 9"/>
                <a:gd name="T6" fmla="*/ 3 w 6"/>
                <a:gd name="T7" fmla="*/ 9 h 9"/>
                <a:gd name="T8" fmla="*/ 6 w 6"/>
                <a:gd name="T9" fmla="*/ 8 h 9"/>
                <a:gd name="T10" fmla="*/ 0 w 6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9"/>
                  </a:lnTo>
                  <a:lnTo>
                    <a:pt x="6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5" name="Freeform 129"/>
            <p:cNvSpPr>
              <a:spLocks/>
            </p:cNvSpPr>
            <p:nvPr/>
          </p:nvSpPr>
          <p:spPr bwMode="auto">
            <a:xfrm>
              <a:off x="3711" y="1394"/>
              <a:ext cx="26" cy="39"/>
            </a:xfrm>
            <a:custGeom>
              <a:avLst/>
              <a:gdLst>
                <a:gd name="T0" fmla="*/ 0 w 26"/>
                <a:gd name="T1" fmla="*/ 33 h 39"/>
                <a:gd name="T2" fmla="*/ 3 w 26"/>
                <a:gd name="T3" fmla="*/ 28 h 39"/>
                <a:gd name="T4" fmla="*/ 6 w 26"/>
                <a:gd name="T5" fmla="*/ 23 h 39"/>
                <a:gd name="T6" fmla="*/ 13 w 26"/>
                <a:gd name="T7" fmla="*/ 17 h 39"/>
                <a:gd name="T8" fmla="*/ 18 w 26"/>
                <a:gd name="T9" fmla="*/ 8 h 39"/>
                <a:gd name="T10" fmla="*/ 19 w 26"/>
                <a:gd name="T11" fmla="*/ 6 h 39"/>
                <a:gd name="T12" fmla="*/ 19 w 26"/>
                <a:gd name="T13" fmla="*/ 0 h 39"/>
                <a:gd name="T14" fmla="*/ 26 w 26"/>
                <a:gd name="T15" fmla="*/ 0 h 39"/>
                <a:gd name="T16" fmla="*/ 26 w 26"/>
                <a:gd name="T17" fmla="*/ 6 h 39"/>
                <a:gd name="T18" fmla="*/ 25 w 26"/>
                <a:gd name="T19" fmla="*/ 12 h 39"/>
                <a:gd name="T20" fmla="*/ 19 w 26"/>
                <a:gd name="T21" fmla="*/ 22 h 39"/>
                <a:gd name="T22" fmla="*/ 11 w 26"/>
                <a:gd name="T23" fmla="*/ 29 h 39"/>
                <a:gd name="T24" fmla="*/ 9 w 26"/>
                <a:gd name="T25" fmla="*/ 33 h 39"/>
                <a:gd name="T26" fmla="*/ 6 w 26"/>
                <a:gd name="T27" fmla="*/ 39 h 39"/>
                <a:gd name="T28" fmla="*/ 0 w 26"/>
                <a:gd name="T29" fmla="*/ 33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9"/>
                <a:gd name="T47" fmla="*/ 26 w 26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9">
                  <a:moveTo>
                    <a:pt x="0" y="33"/>
                  </a:moveTo>
                  <a:lnTo>
                    <a:pt x="3" y="28"/>
                  </a:lnTo>
                  <a:lnTo>
                    <a:pt x="6" y="23"/>
                  </a:lnTo>
                  <a:lnTo>
                    <a:pt x="13" y="17"/>
                  </a:lnTo>
                  <a:lnTo>
                    <a:pt x="18" y="8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2"/>
                  </a:lnTo>
                  <a:lnTo>
                    <a:pt x="19" y="22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6" y="3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6" name="Freeform 130"/>
            <p:cNvSpPr>
              <a:spLocks/>
            </p:cNvSpPr>
            <p:nvPr/>
          </p:nvSpPr>
          <p:spPr bwMode="auto">
            <a:xfrm>
              <a:off x="3711" y="1426"/>
              <a:ext cx="6" cy="7"/>
            </a:xfrm>
            <a:custGeom>
              <a:avLst/>
              <a:gdLst>
                <a:gd name="T0" fmla="*/ 5 w 6"/>
                <a:gd name="T1" fmla="*/ 7 h 7"/>
                <a:gd name="T2" fmla="*/ 6 w 6"/>
                <a:gd name="T3" fmla="*/ 7 h 7"/>
                <a:gd name="T4" fmla="*/ 0 w 6"/>
                <a:gd name="T5" fmla="*/ 1 h 7"/>
                <a:gd name="T6" fmla="*/ 0 w 6"/>
                <a:gd name="T7" fmla="*/ 0 h 7"/>
                <a:gd name="T8" fmla="*/ 5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5" y="7"/>
                  </a:moveTo>
                  <a:lnTo>
                    <a:pt x="6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7" name="Freeform 131"/>
            <p:cNvSpPr>
              <a:spLocks/>
            </p:cNvSpPr>
            <p:nvPr/>
          </p:nvSpPr>
          <p:spPr bwMode="auto">
            <a:xfrm>
              <a:off x="3705" y="1346"/>
              <a:ext cx="32" cy="50"/>
            </a:xfrm>
            <a:custGeom>
              <a:avLst/>
              <a:gdLst>
                <a:gd name="T0" fmla="*/ 25 w 32"/>
                <a:gd name="T1" fmla="*/ 50 h 50"/>
                <a:gd name="T2" fmla="*/ 21 w 32"/>
                <a:gd name="T3" fmla="*/ 38 h 50"/>
                <a:gd name="T4" fmla="*/ 15 w 32"/>
                <a:gd name="T5" fmla="*/ 28 h 50"/>
                <a:gd name="T6" fmla="*/ 7 w 32"/>
                <a:gd name="T7" fmla="*/ 17 h 50"/>
                <a:gd name="T8" fmla="*/ 0 w 32"/>
                <a:gd name="T9" fmla="*/ 5 h 50"/>
                <a:gd name="T10" fmla="*/ 8 w 32"/>
                <a:gd name="T11" fmla="*/ 0 h 50"/>
                <a:gd name="T12" fmla="*/ 13 w 32"/>
                <a:gd name="T13" fmla="*/ 12 h 50"/>
                <a:gd name="T14" fmla="*/ 21 w 32"/>
                <a:gd name="T15" fmla="*/ 23 h 50"/>
                <a:gd name="T16" fmla="*/ 28 w 32"/>
                <a:gd name="T17" fmla="*/ 34 h 50"/>
                <a:gd name="T18" fmla="*/ 32 w 32"/>
                <a:gd name="T19" fmla="*/ 47 h 50"/>
                <a:gd name="T20" fmla="*/ 25 w 32"/>
                <a:gd name="T21" fmla="*/ 5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50"/>
                <a:gd name="T35" fmla="*/ 32 w 32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50">
                  <a:moveTo>
                    <a:pt x="25" y="50"/>
                  </a:moveTo>
                  <a:lnTo>
                    <a:pt x="21" y="38"/>
                  </a:lnTo>
                  <a:lnTo>
                    <a:pt x="15" y="28"/>
                  </a:lnTo>
                  <a:lnTo>
                    <a:pt x="7" y="17"/>
                  </a:lnTo>
                  <a:lnTo>
                    <a:pt x="0" y="5"/>
                  </a:lnTo>
                  <a:lnTo>
                    <a:pt x="8" y="0"/>
                  </a:lnTo>
                  <a:lnTo>
                    <a:pt x="13" y="12"/>
                  </a:lnTo>
                  <a:lnTo>
                    <a:pt x="21" y="23"/>
                  </a:lnTo>
                  <a:lnTo>
                    <a:pt x="28" y="34"/>
                  </a:lnTo>
                  <a:lnTo>
                    <a:pt x="32" y="47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8" name="Freeform 132"/>
            <p:cNvSpPr>
              <a:spLocks/>
            </p:cNvSpPr>
            <p:nvPr/>
          </p:nvSpPr>
          <p:spPr bwMode="auto">
            <a:xfrm>
              <a:off x="3730" y="1393"/>
              <a:ext cx="7" cy="3"/>
            </a:xfrm>
            <a:custGeom>
              <a:avLst/>
              <a:gdLst>
                <a:gd name="T0" fmla="*/ 7 w 7"/>
                <a:gd name="T1" fmla="*/ 1 h 3"/>
                <a:gd name="T2" fmla="*/ 7 w 7"/>
                <a:gd name="T3" fmla="*/ 0 h 3"/>
                <a:gd name="T4" fmla="*/ 0 w 7"/>
                <a:gd name="T5" fmla="*/ 3 h 3"/>
                <a:gd name="T6" fmla="*/ 0 w 7"/>
                <a:gd name="T7" fmla="*/ 1 h 3"/>
                <a:gd name="T8" fmla="*/ 7 w 7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7" y="1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39" name="Freeform 133"/>
            <p:cNvSpPr>
              <a:spLocks/>
            </p:cNvSpPr>
            <p:nvPr/>
          </p:nvSpPr>
          <p:spPr bwMode="auto">
            <a:xfrm>
              <a:off x="3705" y="1325"/>
              <a:ext cx="28" cy="26"/>
            </a:xfrm>
            <a:custGeom>
              <a:avLst/>
              <a:gdLst>
                <a:gd name="T0" fmla="*/ 0 w 28"/>
                <a:gd name="T1" fmla="*/ 21 h 26"/>
                <a:gd name="T2" fmla="*/ 6 w 28"/>
                <a:gd name="T3" fmla="*/ 12 h 26"/>
                <a:gd name="T4" fmla="*/ 10 w 28"/>
                <a:gd name="T5" fmla="*/ 5 h 26"/>
                <a:gd name="T6" fmla="*/ 18 w 28"/>
                <a:gd name="T7" fmla="*/ 0 h 26"/>
                <a:gd name="T8" fmla="*/ 28 w 28"/>
                <a:gd name="T9" fmla="*/ 0 h 26"/>
                <a:gd name="T10" fmla="*/ 28 w 28"/>
                <a:gd name="T11" fmla="*/ 8 h 26"/>
                <a:gd name="T12" fmla="*/ 20 w 28"/>
                <a:gd name="T13" fmla="*/ 8 h 26"/>
                <a:gd name="T14" fmla="*/ 15 w 28"/>
                <a:gd name="T15" fmla="*/ 11 h 26"/>
                <a:gd name="T16" fmla="*/ 12 w 28"/>
                <a:gd name="T17" fmla="*/ 17 h 26"/>
                <a:gd name="T18" fmla="*/ 8 w 28"/>
                <a:gd name="T19" fmla="*/ 26 h 26"/>
                <a:gd name="T20" fmla="*/ 0 w 28"/>
                <a:gd name="T21" fmla="*/ 2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6"/>
                <a:gd name="T35" fmla="*/ 28 w 28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6">
                  <a:moveTo>
                    <a:pt x="0" y="21"/>
                  </a:moveTo>
                  <a:lnTo>
                    <a:pt x="6" y="12"/>
                  </a:lnTo>
                  <a:lnTo>
                    <a:pt x="10" y="5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2" y="17"/>
                  </a:lnTo>
                  <a:lnTo>
                    <a:pt x="8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0" name="Freeform 134"/>
            <p:cNvSpPr>
              <a:spLocks/>
            </p:cNvSpPr>
            <p:nvPr/>
          </p:nvSpPr>
          <p:spPr bwMode="auto">
            <a:xfrm>
              <a:off x="3704" y="1346"/>
              <a:ext cx="9" cy="5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3 h 5"/>
                <a:gd name="T4" fmla="*/ 1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1 w 9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1" y="5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1" name="Freeform 135"/>
            <p:cNvSpPr>
              <a:spLocks/>
            </p:cNvSpPr>
            <p:nvPr/>
          </p:nvSpPr>
          <p:spPr bwMode="auto">
            <a:xfrm>
              <a:off x="3731" y="1326"/>
              <a:ext cx="54" cy="39"/>
            </a:xfrm>
            <a:custGeom>
              <a:avLst/>
              <a:gdLst>
                <a:gd name="T0" fmla="*/ 4 w 54"/>
                <a:gd name="T1" fmla="*/ 0 h 39"/>
                <a:gd name="T2" fmla="*/ 16 w 54"/>
                <a:gd name="T3" fmla="*/ 7 h 39"/>
                <a:gd name="T4" fmla="*/ 28 w 54"/>
                <a:gd name="T5" fmla="*/ 17 h 39"/>
                <a:gd name="T6" fmla="*/ 41 w 54"/>
                <a:gd name="T7" fmla="*/ 27 h 39"/>
                <a:gd name="T8" fmla="*/ 54 w 54"/>
                <a:gd name="T9" fmla="*/ 32 h 39"/>
                <a:gd name="T10" fmla="*/ 50 w 54"/>
                <a:gd name="T11" fmla="*/ 39 h 39"/>
                <a:gd name="T12" fmla="*/ 37 w 54"/>
                <a:gd name="T13" fmla="*/ 34 h 39"/>
                <a:gd name="T14" fmla="*/ 23 w 54"/>
                <a:gd name="T15" fmla="*/ 24 h 39"/>
                <a:gd name="T16" fmla="*/ 12 w 54"/>
                <a:gd name="T17" fmla="*/ 14 h 39"/>
                <a:gd name="T18" fmla="*/ 0 w 54"/>
                <a:gd name="T19" fmla="*/ 7 h 39"/>
                <a:gd name="T20" fmla="*/ 4 w 54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39"/>
                <a:gd name="T35" fmla="*/ 54 w 54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39">
                  <a:moveTo>
                    <a:pt x="4" y="0"/>
                  </a:moveTo>
                  <a:lnTo>
                    <a:pt x="16" y="7"/>
                  </a:lnTo>
                  <a:lnTo>
                    <a:pt x="28" y="17"/>
                  </a:lnTo>
                  <a:lnTo>
                    <a:pt x="41" y="27"/>
                  </a:lnTo>
                  <a:lnTo>
                    <a:pt x="54" y="32"/>
                  </a:lnTo>
                  <a:lnTo>
                    <a:pt x="50" y="39"/>
                  </a:lnTo>
                  <a:lnTo>
                    <a:pt x="37" y="34"/>
                  </a:lnTo>
                  <a:lnTo>
                    <a:pt x="23" y="24"/>
                  </a:lnTo>
                  <a:lnTo>
                    <a:pt x="12" y="1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2" name="Freeform 136"/>
            <p:cNvSpPr>
              <a:spLocks/>
            </p:cNvSpPr>
            <p:nvPr/>
          </p:nvSpPr>
          <p:spPr bwMode="auto">
            <a:xfrm>
              <a:off x="3731" y="1325"/>
              <a:ext cx="4" cy="8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1 h 8"/>
                <a:gd name="T4" fmla="*/ 0 w 4"/>
                <a:gd name="T5" fmla="*/ 8 h 8"/>
                <a:gd name="T6" fmla="*/ 2 w 4"/>
                <a:gd name="T7" fmla="*/ 8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2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3" name="Freeform 137"/>
            <p:cNvSpPr>
              <a:spLocks/>
            </p:cNvSpPr>
            <p:nvPr/>
          </p:nvSpPr>
          <p:spPr bwMode="auto">
            <a:xfrm>
              <a:off x="3783" y="1357"/>
              <a:ext cx="53" cy="15"/>
            </a:xfrm>
            <a:custGeom>
              <a:avLst/>
              <a:gdLst>
                <a:gd name="T0" fmla="*/ 0 w 53"/>
                <a:gd name="T1" fmla="*/ 0 h 15"/>
                <a:gd name="T2" fmla="*/ 25 w 53"/>
                <a:gd name="T3" fmla="*/ 1 h 15"/>
                <a:gd name="T4" fmla="*/ 39 w 53"/>
                <a:gd name="T5" fmla="*/ 3 h 15"/>
                <a:gd name="T6" fmla="*/ 53 w 53"/>
                <a:gd name="T7" fmla="*/ 7 h 15"/>
                <a:gd name="T8" fmla="*/ 51 w 53"/>
                <a:gd name="T9" fmla="*/ 15 h 15"/>
                <a:gd name="T10" fmla="*/ 37 w 53"/>
                <a:gd name="T11" fmla="*/ 11 h 15"/>
                <a:gd name="T12" fmla="*/ 24 w 53"/>
                <a:gd name="T13" fmla="*/ 9 h 15"/>
                <a:gd name="T14" fmla="*/ 0 w 53"/>
                <a:gd name="T15" fmla="*/ 8 h 15"/>
                <a:gd name="T16" fmla="*/ 0 w 5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5"/>
                <a:gd name="T29" fmla="*/ 53 w 5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5">
                  <a:moveTo>
                    <a:pt x="0" y="0"/>
                  </a:moveTo>
                  <a:lnTo>
                    <a:pt x="25" y="1"/>
                  </a:lnTo>
                  <a:lnTo>
                    <a:pt x="39" y="3"/>
                  </a:lnTo>
                  <a:lnTo>
                    <a:pt x="53" y="7"/>
                  </a:lnTo>
                  <a:lnTo>
                    <a:pt x="51" y="15"/>
                  </a:lnTo>
                  <a:lnTo>
                    <a:pt x="37" y="11"/>
                  </a:lnTo>
                  <a:lnTo>
                    <a:pt x="24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4" name="Freeform 138"/>
            <p:cNvSpPr>
              <a:spLocks/>
            </p:cNvSpPr>
            <p:nvPr/>
          </p:nvSpPr>
          <p:spPr bwMode="auto">
            <a:xfrm>
              <a:off x="3781" y="1357"/>
              <a:ext cx="4" cy="8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8 h 8"/>
                <a:gd name="T4" fmla="*/ 2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5" name="Freeform 139"/>
            <p:cNvSpPr>
              <a:spLocks/>
            </p:cNvSpPr>
            <p:nvPr/>
          </p:nvSpPr>
          <p:spPr bwMode="auto">
            <a:xfrm>
              <a:off x="3834" y="1331"/>
              <a:ext cx="33" cy="42"/>
            </a:xfrm>
            <a:custGeom>
              <a:avLst/>
              <a:gdLst>
                <a:gd name="T0" fmla="*/ 1 w 33"/>
                <a:gd name="T1" fmla="*/ 33 h 42"/>
                <a:gd name="T2" fmla="*/ 5 w 33"/>
                <a:gd name="T3" fmla="*/ 34 h 42"/>
                <a:gd name="T4" fmla="*/ 8 w 33"/>
                <a:gd name="T5" fmla="*/ 33 h 42"/>
                <a:gd name="T6" fmla="*/ 16 w 33"/>
                <a:gd name="T7" fmla="*/ 26 h 42"/>
                <a:gd name="T8" fmla="*/ 22 w 33"/>
                <a:gd name="T9" fmla="*/ 12 h 42"/>
                <a:gd name="T10" fmla="*/ 26 w 33"/>
                <a:gd name="T11" fmla="*/ 0 h 42"/>
                <a:gd name="T12" fmla="*/ 33 w 33"/>
                <a:gd name="T13" fmla="*/ 3 h 42"/>
                <a:gd name="T14" fmla="*/ 29 w 33"/>
                <a:gd name="T15" fmla="*/ 16 h 42"/>
                <a:gd name="T16" fmla="*/ 22 w 33"/>
                <a:gd name="T17" fmla="*/ 31 h 42"/>
                <a:gd name="T18" fmla="*/ 12 w 33"/>
                <a:gd name="T19" fmla="*/ 40 h 42"/>
                <a:gd name="T20" fmla="*/ 5 w 33"/>
                <a:gd name="T21" fmla="*/ 42 h 42"/>
                <a:gd name="T22" fmla="*/ 0 w 33"/>
                <a:gd name="T23" fmla="*/ 41 h 42"/>
                <a:gd name="T24" fmla="*/ 1 w 33"/>
                <a:gd name="T25" fmla="*/ 33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42"/>
                <a:gd name="T41" fmla="*/ 33 w 3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42">
                  <a:moveTo>
                    <a:pt x="1" y="33"/>
                  </a:moveTo>
                  <a:lnTo>
                    <a:pt x="5" y="34"/>
                  </a:lnTo>
                  <a:lnTo>
                    <a:pt x="8" y="33"/>
                  </a:lnTo>
                  <a:lnTo>
                    <a:pt x="16" y="26"/>
                  </a:lnTo>
                  <a:lnTo>
                    <a:pt x="22" y="12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29" y="16"/>
                  </a:lnTo>
                  <a:lnTo>
                    <a:pt x="22" y="31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1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6" name="Freeform 140"/>
            <p:cNvSpPr>
              <a:spLocks/>
            </p:cNvSpPr>
            <p:nvPr/>
          </p:nvSpPr>
          <p:spPr bwMode="auto">
            <a:xfrm>
              <a:off x="3834" y="1364"/>
              <a:ext cx="2" cy="8"/>
            </a:xfrm>
            <a:custGeom>
              <a:avLst/>
              <a:gdLst>
                <a:gd name="T0" fmla="*/ 0 w 2"/>
                <a:gd name="T1" fmla="*/ 8 h 8"/>
                <a:gd name="T2" fmla="*/ 1 w 2"/>
                <a:gd name="T3" fmla="*/ 0 h 8"/>
                <a:gd name="T4" fmla="*/ 2 w 2"/>
                <a:gd name="T5" fmla="*/ 0 h 8"/>
                <a:gd name="T6" fmla="*/ 0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8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7" name="Freeform 141"/>
            <p:cNvSpPr>
              <a:spLocks/>
            </p:cNvSpPr>
            <p:nvPr/>
          </p:nvSpPr>
          <p:spPr bwMode="auto">
            <a:xfrm>
              <a:off x="3844" y="1295"/>
              <a:ext cx="23" cy="39"/>
            </a:xfrm>
            <a:custGeom>
              <a:avLst/>
              <a:gdLst>
                <a:gd name="T0" fmla="*/ 16 w 23"/>
                <a:gd name="T1" fmla="*/ 39 h 39"/>
                <a:gd name="T2" fmla="*/ 6 w 23"/>
                <a:gd name="T3" fmla="*/ 18 h 39"/>
                <a:gd name="T4" fmla="*/ 0 w 23"/>
                <a:gd name="T5" fmla="*/ 4 h 39"/>
                <a:gd name="T6" fmla="*/ 7 w 23"/>
                <a:gd name="T7" fmla="*/ 0 h 39"/>
                <a:gd name="T8" fmla="*/ 13 w 23"/>
                <a:gd name="T9" fmla="*/ 14 h 39"/>
                <a:gd name="T10" fmla="*/ 23 w 23"/>
                <a:gd name="T11" fmla="*/ 35 h 39"/>
                <a:gd name="T12" fmla="*/ 16 w 23"/>
                <a:gd name="T13" fmla="*/ 3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9"/>
                <a:gd name="T23" fmla="*/ 23 w 23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9">
                  <a:moveTo>
                    <a:pt x="16" y="39"/>
                  </a:moveTo>
                  <a:lnTo>
                    <a:pt x="6" y="18"/>
                  </a:lnTo>
                  <a:lnTo>
                    <a:pt x="0" y="4"/>
                  </a:lnTo>
                  <a:lnTo>
                    <a:pt x="7" y="0"/>
                  </a:lnTo>
                  <a:lnTo>
                    <a:pt x="13" y="14"/>
                  </a:lnTo>
                  <a:lnTo>
                    <a:pt x="23" y="35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8" name="Freeform 142"/>
            <p:cNvSpPr>
              <a:spLocks/>
            </p:cNvSpPr>
            <p:nvPr/>
          </p:nvSpPr>
          <p:spPr bwMode="auto">
            <a:xfrm>
              <a:off x="3860" y="1330"/>
              <a:ext cx="8" cy="4"/>
            </a:xfrm>
            <a:custGeom>
              <a:avLst/>
              <a:gdLst>
                <a:gd name="T0" fmla="*/ 7 w 8"/>
                <a:gd name="T1" fmla="*/ 4 h 4"/>
                <a:gd name="T2" fmla="*/ 8 w 8"/>
                <a:gd name="T3" fmla="*/ 2 h 4"/>
                <a:gd name="T4" fmla="*/ 7 w 8"/>
                <a:gd name="T5" fmla="*/ 0 h 4"/>
                <a:gd name="T6" fmla="*/ 0 w 8"/>
                <a:gd name="T7" fmla="*/ 4 h 4"/>
                <a:gd name="T8" fmla="*/ 0 w 8"/>
                <a:gd name="T9" fmla="*/ 1 h 4"/>
                <a:gd name="T10" fmla="*/ 7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4"/>
                  </a:moveTo>
                  <a:lnTo>
                    <a:pt x="8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49" name="Freeform 143"/>
            <p:cNvSpPr>
              <a:spLocks/>
            </p:cNvSpPr>
            <p:nvPr/>
          </p:nvSpPr>
          <p:spPr bwMode="auto">
            <a:xfrm>
              <a:off x="3844" y="1253"/>
              <a:ext cx="17" cy="45"/>
            </a:xfrm>
            <a:custGeom>
              <a:avLst/>
              <a:gdLst>
                <a:gd name="T0" fmla="*/ 0 w 17"/>
                <a:gd name="T1" fmla="*/ 43 h 45"/>
                <a:gd name="T2" fmla="*/ 1 w 17"/>
                <a:gd name="T3" fmla="*/ 28 h 45"/>
                <a:gd name="T4" fmla="*/ 4 w 17"/>
                <a:gd name="T5" fmla="*/ 14 h 45"/>
                <a:gd name="T6" fmla="*/ 6 w 17"/>
                <a:gd name="T7" fmla="*/ 6 h 45"/>
                <a:gd name="T8" fmla="*/ 11 w 17"/>
                <a:gd name="T9" fmla="*/ 0 h 45"/>
                <a:gd name="T10" fmla="*/ 17 w 17"/>
                <a:gd name="T11" fmla="*/ 5 h 45"/>
                <a:gd name="T12" fmla="*/ 13 w 17"/>
                <a:gd name="T13" fmla="*/ 10 h 45"/>
                <a:gd name="T14" fmla="*/ 11 w 17"/>
                <a:gd name="T15" fmla="*/ 17 h 45"/>
                <a:gd name="T16" fmla="*/ 8 w 17"/>
                <a:gd name="T17" fmla="*/ 30 h 45"/>
                <a:gd name="T18" fmla="*/ 7 w 17"/>
                <a:gd name="T19" fmla="*/ 45 h 45"/>
                <a:gd name="T20" fmla="*/ 0 w 17"/>
                <a:gd name="T21" fmla="*/ 43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5"/>
                <a:gd name="T35" fmla="*/ 17 w 17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5">
                  <a:moveTo>
                    <a:pt x="0" y="43"/>
                  </a:moveTo>
                  <a:lnTo>
                    <a:pt x="1" y="28"/>
                  </a:lnTo>
                  <a:lnTo>
                    <a:pt x="4" y="14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3" y="10"/>
                  </a:lnTo>
                  <a:lnTo>
                    <a:pt x="11" y="17"/>
                  </a:lnTo>
                  <a:lnTo>
                    <a:pt x="8" y="30"/>
                  </a:lnTo>
                  <a:lnTo>
                    <a:pt x="7" y="4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0" name="Freeform 144"/>
            <p:cNvSpPr>
              <a:spLocks/>
            </p:cNvSpPr>
            <p:nvPr/>
          </p:nvSpPr>
          <p:spPr bwMode="auto">
            <a:xfrm>
              <a:off x="3844" y="1295"/>
              <a:ext cx="7" cy="4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1 h 4"/>
                <a:gd name="T4" fmla="*/ 7 w 7"/>
                <a:gd name="T5" fmla="*/ 3 h 4"/>
                <a:gd name="T6" fmla="*/ 7 w 7"/>
                <a:gd name="T7" fmla="*/ 0 h 4"/>
                <a:gd name="T8" fmla="*/ 0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4"/>
                  </a:moveTo>
                  <a:lnTo>
                    <a:pt x="0" y="1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1" name="Freeform 145"/>
            <p:cNvSpPr>
              <a:spLocks/>
            </p:cNvSpPr>
            <p:nvPr/>
          </p:nvSpPr>
          <p:spPr bwMode="auto">
            <a:xfrm>
              <a:off x="3855" y="1226"/>
              <a:ext cx="36" cy="32"/>
            </a:xfrm>
            <a:custGeom>
              <a:avLst/>
              <a:gdLst>
                <a:gd name="T0" fmla="*/ 0 w 36"/>
                <a:gd name="T1" fmla="*/ 27 h 32"/>
                <a:gd name="T2" fmla="*/ 6 w 36"/>
                <a:gd name="T3" fmla="*/ 16 h 32"/>
                <a:gd name="T4" fmla="*/ 15 w 36"/>
                <a:gd name="T5" fmla="*/ 11 h 32"/>
                <a:gd name="T6" fmla="*/ 25 w 36"/>
                <a:gd name="T7" fmla="*/ 6 h 32"/>
                <a:gd name="T8" fmla="*/ 31 w 36"/>
                <a:gd name="T9" fmla="*/ 0 h 32"/>
                <a:gd name="T10" fmla="*/ 36 w 36"/>
                <a:gd name="T11" fmla="*/ 6 h 32"/>
                <a:gd name="T12" fmla="*/ 29 w 36"/>
                <a:gd name="T13" fmla="*/ 13 h 32"/>
                <a:gd name="T14" fmla="*/ 20 w 36"/>
                <a:gd name="T15" fmla="*/ 18 h 32"/>
                <a:gd name="T16" fmla="*/ 11 w 36"/>
                <a:gd name="T17" fmla="*/ 22 h 32"/>
                <a:gd name="T18" fmla="*/ 6 w 36"/>
                <a:gd name="T19" fmla="*/ 32 h 32"/>
                <a:gd name="T20" fmla="*/ 0 w 36"/>
                <a:gd name="T21" fmla="*/ 2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2"/>
                <a:gd name="T35" fmla="*/ 36 w 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2">
                  <a:moveTo>
                    <a:pt x="0" y="27"/>
                  </a:moveTo>
                  <a:lnTo>
                    <a:pt x="6" y="16"/>
                  </a:lnTo>
                  <a:lnTo>
                    <a:pt x="15" y="11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6" y="6"/>
                  </a:lnTo>
                  <a:lnTo>
                    <a:pt x="29" y="13"/>
                  </a:lnTo>
                  <a:lnTo>
                    <a:pt x="20" y="18"/>
                  </a:lnTo>
                  <a:lnTo>
                    <a:pt x="11" y="22"/>
                  </a:lnTo>
                  <a:lnTo>
                    <a:pt x="6" y="3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2" name="Freeform 146"/>
            <p:cNvSpPr>
              <a:spLocks/>
            </p:cNvSpPr>
            <p:nvPr/>
          </p:nvSpPr>
          <p:spPr bwMode="auto">
            <a:xfrm>
              <a:off x="3855" y="1253"/>
              <a:ext cx="6" cy="5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  <a:gd name="T4" fmla="*/ 0 w 6"/>
                <a:gd name="T5" fmla="*/ 0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3" name="Freeform 147"/>
            <p:cNvSpPr>
              <a:spLocks/>
            </p:cNvSpPr>
            <p:nvPr/>
          </p:nvSpPr>
          <p:spPr bwMode="auto">
            <a:xfrm>
              <a:off x="3885" y="1201"/>
              <a:ext cx="14" cy="30"/>
            </a:xfrm>
            <a:custGeom>
              <a:avLst/>
              <a:gdLst>
                <a:gd name="T0" fmla="*/ 0 w 14"/>
                <a:gd name="T1" fmla="*/ 26 h 30"/>
                <a:gd name="T2" fmla="*/ 5 w 14"/>
                <a:gd name="T3" fmla="*/ 14 h 30"/>
                <a:gd name="T4" fmla="*/ 7 w 14"/>
                <a:gd name="T5" fmla="*/ 0 h 30"/>
                <a:gd name="T6" fmla="*/ 14 w 14"/>
                <a:gd name="T7" fmla="*/ 3 h 30"/>
                <a:gd name="T8" fmla="*/ 12 w 14"/>
                <a:gd name="T9" fmla="*/ 17 h 30"/>
                <a:gd name="T10" fmla="*/ 7 w 14"/>
                <a:gd name="T11" fmla="*/ 30 h 30"/>
                <a:gd name="T12" fmla="*/ 0 w 14"/>
                <a:gd name="T13" fmla="*/ 2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0"/>
                <a:gd name="T23" fmla="*/ 14 w 1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0">
                  <a:moveTo>
                    <a:pt x="0" y="26"/>
                  </a:moveTo>
                  <a:lnTo>
                    <a:pt x="5" y="14"/>
                  </a:lnTo>
                  <a:lnTo>
                    <a:pt x="7" y="0"/>
                  </a:lnTo>
                  <a:lnTo>
                    <a:pt x="14" y="3"/>
                  </a:lnTo>
                  <a:lnTo>
                    <a:pt x="12" y="17"/>
                  </a:lnTo>
                  <a:lnTo>
                    <a:pt x="7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4" name="Freeform 148"/>
            <p:cNvSpPr>
              <a:spLocks/>
            </p:cNvSpPr>
            <p:nvPr/>
          </p:nvSpPr>
          <p:spPr bwMode="auto">
            <a:xfrm>
              <a:off x="3885" y="1226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0 w 7"/>
                <a:gd name="T5" fmla="*/ 1 h 6"/>
                <a:gd name="T6" fmla="*/ 1 w 7"/>
                <a:gd name="T7" fmla="*/ 0 h 6"/>
                <a:gd name="T8" fmla="*/ 6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5" name="Freeform 149"/>
            <p:cNvSpPr>
              <a:spLocks/>
            </p:cNvSpPr>
            <p:nvPr/>
          </p:nvSpPr>
          <p:spPr bwMode="auto">
            <a:xfrm>
              <a:off x="3888" y="1080"/>
              <a:ext cx="25" cy="123"/>
            </a:xfrm>
            <a:custGeom>
              <a:avLst/>
              <a:gdLst>
                <a:gd name="T0" fmla="*/ 4 w 25"/>
                <a:gd name="T1" fmla="*/ 123 h 123"/>
                <a:gd name="T2" fmla="*/ 0 w 25"/>
                <a:gd name="T3" fmla="*/ 106 h 123"/>
                <a:gd name="T4" fmla="*/ 0 w 25"/>
                <a:gd name="T5" fmla="*/ 89 h 123"/>
                <a:gd name="T6" fmla="*/ 3 w 25"/>
                <a:gd name="T7" fmla="*/ 75 h 123"/>
                <a:gd name="T8" fmla="*/ 7 w 25"/>
                <a:gd name="T9" fmla="*/ 61 h 123"/>
                <a:gd name="T10" fmla="*/ 15 w 25"/>
                <a:gd name="T11" fmla="*/ 31 h 123"/>
                <a:gd name="T12" fmla="*/ 17 w 25"/>
                <a:gd name="T13" fmla="*/ 17 h 123"/>
                <a:gd name="T14" fmla="*/ 17 w 25"/>
                <a:gd name="T15" fmla="*/ 0 h 123"/>
                <a:gd name="T16" fmla="*/ 25 w 25"/>
                <a:gd name="T17" fmla="*/ 0 h 123"/>
                <a:gd name="T18" fmla="*/ 24 w 25"/>
                <a:gd name="T19" fmla="*/ 17 h 123"/>
                <a:gd name="T20" fmla="*/ 22 w 25"/>
                <a:gd name="T21" fmla="*/ 34 h 123"/>
                <a:gd name="T22" fmla="*/ 14 w 25"/>
                <a:gd name="T23" fmla="*/ 64 h 123"/>
                <a:gd name="T24" fmla="*/ 10 w 25"/>
                <a:gd name="T25" fmla="*/ 78 h 123"/>
                <a:gd name="T26" fmla="*/ 7 w 25"/>
                <a:gd name="T27" fmla="*/ 91 h 123"/>
                <a:gd name="T28" fmla="*/ 7 w 25"/>
                <a:gd name="T29" fmla="*/ 106 h 123"/>
                <a:gd name="T30" fmla="*/ 11 w 25"/>
                <a:gd name="T31" fmla="*/ 121 h 123"/>
                <a:gd name="T32" fmla="*/ 4 w 25"/>
                <a:gd name="T33" fmla="*/ 123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23"/>
                <a:gd name="T53" fmla="*/ 25 w 25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23">
                  <a:moveTo>
                    <a:pt x="4" y="123"/>
                  </a:moveTo>
                  <a:lnTo>
                    <a:pt x="0" y="106"/>
                  </a:lnTo>
                  <a:lnTo>
                    <a:pt x="0" y="89"/>
                  </a:lnTo>
                  <a:lnTo>
                    <a:pt x="3" y="75"/>
                  </a:lnTo>
                  <a:lnTo>
                    <a:pt x="7" y="61"/>
                  </a:lnTo>
                  <a:lnTo>
                    <a:pt x="15" y="31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4" y="17"/>
                  </a:lnTo>
                  <a:lnTo>
                    <a:pt x="22" y="34"/>
                  </a:lnTo>
                  <a:lnTo>
                    <a:pt x="14" y="64"/>
                  </a:lnTo>
                  <a:lnTo>
                    <a:pt x="10" y="78"/>
                  </a:lnTo>
                  <a:lnTo>
                    <a:pt x="7" y="91"/>
                  </a:lnTo>
                  <a:lnTo>
                    <a:pt x="7" y="106"/>
                  </a:lnTo>
                  <a:lnTo>
                    <a:pt x="11" y="121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6" name="Freeform 150"/>
            <p:cNvSpPr>
              <a:spLocks/>
            </p:cNvSpPr>
            <p:nvPr/>
          </p:nvSpPr>
          <p:spPr bwMode="auto">
            <a:xfrm>
              <a:off x="3892" y="1201"/>
              <a:ext cx="7" cy="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2 h 3"/>
                <a:gd name="T4" fmla="*/ 7 w 7"/>
                <a:gd name="T5" fmla="*/ 0 h 3"/>
                <a:gd name="T6" fmla="*/ 0 w 7"/>
                <a:gd name="T7" fmla="*/ 2 h 3"/>
                <a:gd name="T8" fmla="*/ 0 w 7"/>
                <a:gd name="T9" fmla="*/ 0 h 3"/>
                <a:gd name="T10" fmla="*/ 7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7" y="3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7" name="Freeform 151"/>
            <p:cNvSpPr>
              <a:spLocks/>
            </p:cNvSpPr>
            <p:nvPr/>
          </p:nvSpPr>
          <p:spPr bwMode="auto">
            <a:xfrm>
              <a:off x="3905" y="1079"/>
              <a:ext cx="8" cy="2"/>
            </a:xfrm>
            <a:custGeom>
              <a:avLst/>
              <a:gdLst>
                <a:gd name="T0" fmla="*/ 8 w 8"/>
                <a:gd name="T1" fmla="*/ 1 h 2"/>
                <a:gd name="T2" fmla="*/ 7 w 8"/>
                <a:gd name="T3" fmla="*/ 0 h 2"/>
                <a:gd name="T4" fmla="*/ 0 w 8"/>
                <a:gd name="T5" fmla="*/ 2 h 2"/>
                <a:gd name="T6" fmla="*/ 0 w 8"/>
                <a:gd name="T7" fmla="*/ 1 h 2"/>
                <a:gd name="T8" fmla="*/ 8 w 8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8" name="Freeform 152"/>
            <p:cNvSpPr>
              <a:spLocks/>
            </p:cNvSpPr>
            <p:nvPr/>
          </p:nvSpPr>
          <p:spPr bwMode="auto">
            <a:xfrm>
              <a:off x="2846" y="2985"/>
              <a:ext cx="63" cy="66"/>
            </a:xfrm>
            <a:custGeom>
              <a:avLst/>
              <a:gdLst>
                <a:gd name="T0" fmla="*/ 63 w 63"/>
                <a:gd name="T1" fmla="*/ 4 h 66"/>
                <a:gd name="T2" fmla="*/ 59 w 63"/>
                <a:gd name="T3" fmla="*/ 11 h 66"/>
                <a:gd name="T4" fmla="*/ 55 w 63"/>
                <a:gd name="T5" fmla="*/ 16 h 66"/>
                <a:gd name="T6" fmla="*/ 52 w 63"/>
                <a:gd name="T7" fmla="*/ 20 h 66"/>
                <a:gd name="T8" fmla="*/ 48 w 63"/>
                <a:gd name="T9" fmla="*/ 23 h 66"/>
                <a:gd name="T10" fmla="*/ 42 w 63"/>
                <a:gd name="T11" fmla="*/ 29 h 66"/>
                <a:gd name="T12" fmla="*/ 40 w 63"/>
                <a:gd name="T13" fmla="*/ 32 h 66"/>
                <a:gd name="T14" fmla="*/ 38 w 63"/>
                <a:gd name="T15" fmla="*/ 35 h 66"/>
                <a:gd name="T16" fmla="*/ 39 w 63"/>
                <a:gd name="T17" fmla="*/ 41 h 66"/>
                <a:gd name="T18" fmla="*/ 39 w 63"/>
                <a:gd name="T19" fmla="*/ 48 h 66"/>
                <a:gd name="T20" fmla="*/ 40 w 63"/>
                <a:gd name="T21" fmla="*/ 52 h 66"/>
                <a:gd name="T22" fmla="*/ 41 w 63"/>
                <a:gd name="T23" fmla="*/ 56 h 66"/>
                <a:gd name="T24" fmla="*/ 42 w 63"/>
                <a:gd name="T25" fmla="*/ 59 h 66"/>
                <a:gd name="T26" fmla="*/ 43 w 63"/>
                <a:gd name="T27" fmla="*/ 62 h 66"/>
                <a:gd name="T28" fmla="*/ 43 w 63"/>
                <a:gd name="T29" fmla="*/ 63 h 66"/>
                <a:gd name="T30" fmla="*/ 41 w 63"/>
                <a:gd name="T31" fmla="*/ 64 h 66"/>
                <a:gd name="T32" fmla="*/ 35 w 63"/>
                <a:gd name="T33" fmla="*/ 65 h 66"/>
                <a:gd name="T34" fmla="*/ 31 w 63"/>
                <a:gd name="T35" fmla="*/ 66 h 66"/>
                <a:gd name="T36" fmla="*/ 26 w 63"/>
                <a:gd name="T37" fmla="*/ 66 h 66"/>
                <a:gd name="T38" fmla="*/ 22 w 63"/>
                <a:gd name="T39" fmla="*/ 65 h 66"/>
                <a:gd name="T40" fmla="*/ 18 w 63"/>
                <a:gd name="T41" fmla="*/ 65 h 66"/>
                <a:gd name="T42" fmla="*/ 14 w 63"/>
                <a:gd name="T43" fmla="*/ 64 h 66"/>
                <a:gd name="T44" fmla="*/ 12 w 63"/>
                <a:gd name="T45" fmla="*/ 63 h 66"/>
                <a:gd name="T46" fmla="*/ 10 w 63"/>
                <a:gd name="T47" fmla="*/ 62 h 66"/>
                <a:gd name="T48" fmla="*/ 6 w 63"/>
                <a:gd name="T49" fmla="*/ 60 h 66"/>
                <a:gd name="T50" fmla="*/ 4 w 63"/>
                <a:gd name="T51" fmla="*/ 58 h 66"/>
                <a:gd name="T52" fmla="*/ 2 w 63"/>
                <a:gd name="T53" fmla="*/ 56 h 66"/>
                <a:gd name="T54" fmla="*/ 1 w 63"/>
                <a:gd name="T55" fmla="*/ 54 h 66"/>
                <a:gd name="T56" fmla="*/ 0 w 63"/>
                <a:gd name="T57" fmla="*/ 52 h 66"/>
                <a:gd name="T58" fmla="*/ 0 w 63"/>
                <a:gd name="T59" fmla="*/ 48 h 66"/>
                <a:gd name="T60" fmla="*/ 2 w 63"/>
                <a:gd name="T61" fmla="*/ 43 h 66"/>
                <a:gd name="T62" fmla="*/ 4 w 63"/>
                <a:gd name="T63" fmla="*/ 39 h 66"/>
                <a:gd name="T64" fmla="*/ 6 w 63"/>
                <a:gd name="T65" fmla="*/ 36 h 66"/>
                <a:gd name="T66" fmla="*/ 13 w 63"/>
                <a:gd name="T67" fmla="*/ 28 h 66"/>
                <a:gd name="T68" fmla="*/ 21 w 63"/>
                <a:gd name="T69" fmla="*/ 20 h 66"/>
                <a:gd name="T70" fmla="*/ 31 w 63"/>
                <a:gd name="T71" fmla="*/ 14 h 66"/>
                <a:gd name="T72" fmla="*/ 39 w 63"/>
                <a:gd name="T73" fmla="*/ 7 h 66"/>
                <a:gd name="T74" fmla="*/ 46 w 63"/>
                <a:gd name="T75" fmla="*/ 3 h 66"/>
                <a:gd name="T76" fmla="*/ 52 w 63"/>
                <a:gd name="T77" fmla="*/ 1 h 66"/>
                <a:gd name="T78" fmla="*/ 53 w 63"/>
                <a:gd name="T79" fmla="*/ 0 h 66"/>
                <a:gd name="T80" fmla="*/ 54 w 63"/>
                <a:gd name="T81" fmla="*/ 1 h 66"/>
                <a:gd name="T82" fmla="*/ 63 w 63"/>
                <a:gd name="T83" fmla="*/ 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"/>
                <a:gd name="T127" fmla="*/ 0 h 66"/>
                <a:gd name="T128" fmla="*/ 63 w 63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" h="66">
                  <a:moveTo>
                    <a:pt x="63" y="4"/>
                  </a:moveTo>
                  <a:lnTo>
                    <a:pt x="59" y="11"/>
                  </a:lnTo>
                  <a:lnTo>
                    <a:pt x="55" y="16"/>
                  </a:lnTo>
                  <a:lnTo>
                    <a:pt x="52" y="20"/>
                  </a:lnTo>
                  <a:lnTo>
                    <a:pt x="48" y="23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8" y="35"/>
                  </a:lnTo>
                  <a:lnTo>
                    <a:pt x="39" y="41"/>
                  </a:lnTo>
                  <a:lnTo>
                    <a:pt x="39" y="48"/>
                  </a:lnTo>
                  <a:lnTo>
                    <a:pt x="40" y="52"/>
                  </a:lnTo>
                  <a:lnTo>
                    <a:pt x="41" y="56"/>
                  </a:lnTo>
                  <a:lnTo>
                    <a:pt x="42" y="59"/>
                  </a:lnTo>
                  <a:lnTo>
                    <a:pt x="43" y="62"/>
                  </a:lnTo>
                  <a:lnTo>
                    <a:pt x="43" y="63"/>
                  </a:lnTo>
                  <a:lnTo>
                    <a:pt x="41" y="64"/>
                  </a:lnTo>
                  <a:lnTo>
                    <a:pt x="35" y="65"/>
                  </a:lnTo>
                  <a:lnTo>
                    <a:pt x="31" y="66"/>
                  </a:lnTo>
                  <a:lnTo>
                    <a:pt x="26" y="66"/>
                  </a:lnTo>
                  <a:lnTo>
                    <a:pt x="22" y="65"/>
                  </a:lnTo>
                  <a:lnTo>
                    <a:pt x="18" y="65"/>
                  </a:lnTo>
                  <a:lnTo>
                    <a:pt x="14" y="64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1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6" y="36"/>
                  </a:lnTo>
                  <a:lnTo>
                    <a:pt x="13" y="28"/>
                  </a:lnTo>
                  <a:lnTo>
                    <a:pt x="21" y="20"/>
                  </a:lnTo>
                  <a:lnTo>
                    <a:pt x="31" y="14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59" name="Freeform 153"/>
            <p:cNvSpPr>
              <a:spLocks/>
            </p:cNvSpPr>
            <p:nvPr/>
          </p:nvSpPr>
          <p:spPr bwMode="auto">
            <a:xfrm>
              <a:off x="2881" y="2987"/>
              <a:ext cx="31" cy="36"/>
            </a:xfrm>
            <a:custGeom>
              <a:avLst/>
              <a:gdLst>
                <a:gd name="T0" fmla="*/ 31 w 31"/>
                <a:gd name="T1" fmla="*/ 4 h 36"/>
                <a:gd name="T2" fmla="*/ 23 w 31"/>
                <a:gd name="T3" fmla="*/ 17 h 36"/>
                <a:gd name="T4" fmla="*/ 16 w 31"/>
                <a:gd name="T5" fmla="*/ 24 h 36"/>
                <a:gd name="T6" fmla="*/ 6 w 31"/>
                <a:gd name="T7" fmla="*/ 36 h 36"/>
                <a:gd name="T8" fmla="*/ 0 w 31"/>
                <a:gd name="T9" fmla="*/ 31 h 36"/>
                <a:gd name="T10" fmla="*/ 10 w 31"/>
                <a:gd name="T11" fmla="*/ 19 h 36"/>
                <a:gd name="T12" fmla="*/ 17 w 31"/>
                <a:gd name="T13" fmla="*/ 12 h 36"/>
                <a:gd name="T14" fmla="*/ 24 w 31"/>
                <a:gd name="T15" fmla="*/ 0 h 36"/>
                <a:gd name="T16" fmla="*/ 31 w 31"/>
                <a:gd name="T17" fmla="*/ 4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6"/>
                <a:gd name="T29" fmla="*/ 31 w 31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6">
                  <a:moveTo>
                    <a:pt x="31" y="4"/>
                  </a:moveTo>
                  <a:lnTo>
                    <a:pt x="23" y="17"/>
                  </a:lnTo>
                  <a:lnTo>
                    <a:pt x="16" y="24"/>
                  </a:lnTo>
                  <a:lnTo>
                    <a:pt x="6" y="36"/>
                  </a:lnTo>
                  <a:lnTo>
                    <a:pt x="0" y="31"/>
                  </a:lnTo>
                  <a:lnTo>
                    <a:pt x="10" y="19"/>
                  </a:lnTo>
                  <a:lnTo>
                    <a:pt x="17" y="12"/>
                  </a:lnTo>
                  <a:lnTo>
                    <a:pt x="24" y="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0" name="Freeform 154"/>
            <p:cNvSpPr>
              <a:spLocks/>
            </p:cNvSpPr>
            <p:nvPr/>
          </p:nvSpPr>
          <p:spPr bwMode="auto">
            <a:xfrm>
              <a:off x="2880" y="3020"/>
              <a:ext cx="12" cy="29"/>
            </a:xfrm>
            <a:custGeom>
              <a:avLst/>
              <a:gdLst>
                <a:gd name="T0" fmla="*/ 8 w 12"/>
                <a:gd name="T1" fmla="*/ 0 h 29"/>
                <a:gd name="T2" fmla="*/ 9 w 12"/>
                <a:gd name="T3" fmla="*/ 13 h 29"/>
                <a:gd name="T4" fmla="*/ 11 w 12"/>
                <a:gd name="T5" fmla="*/ 20 h 29"/>
                <a:gd name="T6" fmla="*/ 12 w 12"/>
                <a:gd name="T7" fmla="*/ 25 h 29"/>
                <a:gd name="T8" fmla="*/ 5 w 12"/>
                <a:gd name="T9" fmla="*/ 29 h 29"/>
                <a:gd name="T10" fmla="*/ 3 w 12"/>
                <a:gd name="T11" fmla="*/ 22 h 29"/>
                <a:gd name="T12" fmla="*/ 1 w 12"/>
                <a:gd name="T13" fmla="*/ 14 h 29"/>
                <a:gd name="T14" fmla="*/ 0 w 12"/>
                <a:gd name="T15" fmla="*/ 1 h 29"/>
                <a:gd name="T16" fmla="*/ 8 w 12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8" y="0"/>
                  </a:moveTo>
                  <a:lnTo>
                    <a:pt x="9" y="13"/>
                  </a:lnTo>
                  <a:lnTo>
                    <a:pt x="11" y="20"/>
                  </a:lnTo>
                  <a:lnTo>
                    <a:pt x="12" y="25"/>
                  </a:lnTo>
                  <a:lnTo>
                    <a:pt x="5" y="29"/>
                  </a:lnTo>
                  <a:lnTo>
                    <a:pt x="3" y="22"/>
                  </a:lnTo>
                  <a:lnTo>
                    <a:pt x="1" y="14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1" name="Freeform 155"/>
            <p:cNvSpPr>
              <a:spLocks/>
            </p:cNvSpPr>
            <p:nvPr/>
          </p:nvSpPr>
          <p:spPr bwMode="auto">
            <a:xfrm>
              <a:off x="2880" y="3018"/>
              <a:ext cx="8" cy="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3 h 5"/>
                <a:gd name="T6" fmla="*/ 8 w 8"/>
                <a:gd name="T7" fmla="*/ 2 h 5"/>
                <a:gd name="T8" fmla="*/ 7 w 8"/>
                <a:gd name="T9" fmla="*/ 5 h 5"/>
                <a:gd name="T10" fmla="*/ 1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8" y="2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2" name="Freeform 156"/>
            <p:cNvSpPr>
              <a:spLocks/>
            </p:cNvSpPr>
            <p:nvPr/>
          </p:nvSpPr>
          <p:spPr bwMode="auto">
            <a:xfrm>
              <a:off x="2842" y="3027"/>
              <a:ext cx="49" cy="27"/>
            </a:xfrm>
            <a:custGeom>
              <a:avLst/>
              <a:gdLst>
                <a:gd name="T0" fmla="*/ 49 w 49"/>
                <a:gd name="T1" fmla="*/ 23 h 27"/>
                <a:gd name="T2" fmla="*/ 47 w 49"/>
                <a:gd name="T3" fmla="*/ 26 h 27"/>
                <a:gd name="T4" fmla="*/ 40 w 49"/>
                <a:gd name="T5" fmla="*/ 27 h 27"/>
                <a:gd name="T6" fmla="*/ 30 w 49"/>
                <a:gd name="T7" fmla="*/ 27 h 27"/>
                <a:gd name="T8" fmla="*/ 21 w 49"/>
                <a:gd name="T9" fmla="*/ 27 h 27"/>
                <a:gd name="T10" fmla="*/ 12 w 49"/>
                <a:gd name="T11" fmla="*/ 24 h 27"/>
                <a:gd name="T12" fmla="*/ 4 w 49"/>
                <a:gd name="T13" fmla="*/ 19 h 27"/>
                <a:gd name="T14" fmla="*/ 0 w 49"/>
                <a:gd name="T15" fmla="*/ 10 h 27"/>
                <a:gd name="T16" fmla="*/ 2 w 49"/>
                <a:gd name="T17" fmla="*/ 0 h 27"/>
                <a:gd name="T18" fmla="*/ 9 w 49"/>
                <a:gd name="T19" fmla="*/ 2 h 27"/>
                <a:gd name="T20" fmla="*/ 7 w 49"/>
                <a:gd name="T21" fmla="*/ 10 h 27"/>
                <a:gd name="T22" fmla="*/ 10 w 49"/>
                <a:gd name="T23" fmla="*/ 14 h 27"/>
                <a:gd name="T24" fmla="*/ 16 w 49"/>
                <a:gd name="T25" fmla="*/ 17 h 27"/>
                <a:gd name="T26" fmla="*/ 23 w 49"/>
                <a:gd name="T27" fmla="*/ 20 h 27"/>
                <a:gd name="T28" fmla="*/ 30 w 49"/>
                <a:gd name="T29" fmla="*/ 20 h 27"/>
                <a:gd name="T30" fmla="*/ 38 w 49"/>
                <a:gd name="T31" fmla="*/ 20 h 27"/>
                <a:gd name="T32" fmla="*/ 43 w 49"/>
                <a:gd name="T33" fmla="*/ 19 h 27"/>
                <a:gd name="T34" fmla="*/ 44 w 49"/>
                <a:gd name="T35" fmla="*/ 17 h 27"/>
                <a:gd name="T36" fmla="*/ 49 w 49"/>
                <a:gd name="T37" fmla="*/ 23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27"/>
                <a:gd name="T59" fmla="*/ 49 w 49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27">
                  <a:moveTo>
                    <a:pt x="49" y="23"/>
                  </a:moveTo>
                  <a:lnTo>
                    <a:pt x="47" y="26"/>
                  </a:lnTo>
                  <a:lnTo>
                    <a:pt x="40" y="27"/>
                  </a:lnTo>
                  <a:lnTo>
                    <a:pt x="30" y="27"/>
                  </a:lnTo>
                  <a:lnTo>
                    <a:pt x="21" y="27"/>
                  </a:lnTo>
                  <a:lnTo>
                    <a:pt x="12" y="24"/>
                  </a:lnTo>
                  <a:lnTo>
                    <a:pt x="4" y="19"/>
                  </a:lnTo>
                  <a:lnTo>
                    <a:pt x="0" y="10"/>
                  </a:lnTo>
                  <a:lnTo>
                    <a:pt x="2" y="0"/>
                  </a:lnTo>
                  <a:lnTo>
                    <a:pt x="9" y="2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6" y="17"/>
                  </a:lnTo>
                  <a:lnTo>
                    <a:pt x="23" y="20"/>
                  </a:lnTo>
                  <a:lnTo>
                    <a:pt x="30" y="20"/>
                  </a:lnTo>
                  <a:lnTo>
                    <a:pt x="38" y="20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3" name="Freeform 157"/>
            <p:cNvSpPr>
              <a:spLocks/>
            </p:cNvSpPr>
            <p:nvPr/>
          </p:nvSpPr>
          <p:spPr bwMode="auto">
            <a:xfrm>
              <a:off x="2885" y="3044"/>
              <a:ext cx="8" cy="6"/>
            </a:xfrm>
            <a:custGeom>
              <a:avLst/>
              <a:gdLst>
                <a:gd name="T0" fmla="*/ 7 w 8"/>
                <a:gd name="T1" fmla="*/ 1 h 6"/>
                <a:gd name="T2" fmla="*/ 8 w 8"/>
                <a:gd name="T3" fmla="*/ 4 h 6"/>
                <a:gd name="T4" fmla="*/ 6 w 8"/>
                <a:gd name="T5" fmla="*/ 6 h 6"/>
                <a:gd name="T6" fmla="*/ 1 w 8"/>
                <a:gd name="T7" fmla="*/ 0 h 6"/>
                <a:gd name="T8" fmla="*/ 0 w 8"/>
                <a:gd name="T9" fmla="*/ 5 h 6"/>
                <a:gd name="T10" fmla="*/ 7 w 8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7" y="1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4" name="Freeform 158"/>
            <p:cNvSpPr>
              <a:spLocks/>
            </p:cNvSpPr>
            <p:nvPr/>
          </p:nvSpPr>
          <p:spPr bwMode="auto">
            <a:xfrm>
              <a:off x="2845" y="2982"/>
              <a:ext cx="55" cy="49"/>
            </a:xfrm>
            <a:custGeom>
              <a:avLst/>
              <a:gdLst>
                <a:gd name="T0" fmla="*/ 0 w 55"/>
                <a:gd name="T1" fmla="*/ 44 h 49"/>
                <a:gd name="T2" fmla="*/ 4 w 55"/>
                <a:gd name="T3" fmla="*/ 36 h 49"/>
                <a:gd name="T4" fmla="*/ 11 w 55"/>
                <a:gd name="T5" fmla="*/ 28 h 49"/>
                <a:gd name="T6" fmla="*/ 27 w 55"/>
                <a:gd name="T7" fmla="*/ 13 h 49"/>
                <a:gd name="T8" fmla="*/ 45 w 55"/>
                <a:gd name="T9" fmla="*/ 3 h 49"/>
                <a:gd name="T10" fmla="*/ 52 w 55"/>
                <a:gd name="T11" fmla="*/ 0 h 49"/>
                <a:gd name="T12" fmla="*/ 55 w 55"/>
                <a:gd name="T13" fmla="*/ 0 h 49"/>
                <a:gd name="T14" fmla="*/ 55 w 55"/>
                <a:gd name="T15" fmla="*/ 8 h 49"/>
                <a:gd name="T16" fmla="*/ 53 w 55"/>
                <a:gd name="T17" fmla="*/ 8 h 49"/>
                <a:gd name="T18" fmla="*/ 49 w 55"/>
                <a:gd name="T19" fmla="*/ 10 h 49"/>
                <a:gd name="T20" fmla="*/ 33 w 55"/>
                <a:gd name="T21" fmla="*/ 19 h 49"/>
                <a:gd name="T22" fmla="*/ 16 w 55"/>
                <a:gd name="T23" fmla="*/ 34 h 49"/>
                <a:gd name="T24" fmla="*/ 10 w 55"/>
                <a:gd name="T25" fmla="*/ 41 h 49"/>
                <a:gd name="T26" fmla="*/ 6 w 55"/>
                <a:gd name="T27" fmla="*/ 49 h 49"/>
                <a:gd name="T28" fmla="*/ 0 w 55"/>
                <a:gd name="T29" fmla="*/ 44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49"/>
                <a:gd name="T47" fmla="*/ 55 w 55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49">
                  <a:moveTo>
                    <a:pt x="0" y="44"/>
                  </a:moveTo>
                  <a:lnTo>
                    <a:pt x="4" y="36"/>
                  </a:lnTo>
                  <a:lnTo>
                    <a:pt x="11" y="28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33" y="19"/>
                  </a:lnTo>
                  <a:lnTo>
                    <a:pt x="16" y="34"/>
                  </a:lnTo>
                  <a:lnTo>
                    <a:pt x="10" y="41"/>
                  </a:lnTo>
                  <a:lnTo>
                    <a:pt x="6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5" name="Freeform 159"/>
            <p:cNvSpPr>
              <a:spLocks/>
            </p:cNvSpPr>
            <p:nvPr/>
          </p:nvSpPr>
          <p:spPr bwMode="auto">
            <a:xfrm>
              <a:off x="2844" y="3026"/>
              <a:ext cx="7" cy="5"/>
            </a:xfrm>
            <a:custGeom>
              <a:avLst/>
              <a:gdLst>
                <a:gd name="T0" fmla="*/ 0 w 7"/>
                <a:gd name="T1" fmla="*/ 1 h 5"/>
                <a:gd name="T2" fmla="*/ 1 w 7"/>
                <a:gd name="T3" fmla="*/ 0 h 5"/>
                <a:gd name="T4" fmla="*/ 7 w 7"/>
                <a:gd name="T5" fmla="*/ 5 h 5"/>
                <a:gd name="T6" fmla="*/ 7 w 7"/>
                <a:gd name="T7" fmla="*/ 3 h 5"/>
                <a:gd name="T8" fmla="*/ 0 w 7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1"/>
                  </a:moveTo>
                  <a:lnTo>
                    <a:pt x="1" y="0"/>
                  </a:lnTo>
                  <a:lnTo>
                    <a:pt x="7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6" name="Freeform 160"/>
            <p:cNvSpPr>
              <a:spLocks/>
            </p:cNvSpPr>
            <p:nvPr/>
          </p:nvSpPr>
          <p:spPr bwMode="auto">
            <a:xfrm>
              <a:off x="2899" y="2982"/>
              <a:ext cx="11" cy="11"/>
            </a:xfrm>
            <a:custGeom>
              <a:avLst/>
              <a:gdLst>
                <a:gd name="T0" fmla="*/ 2 w 11"/>
                <a:gd name="T1" fmla="*/ 0 h 11"/>
                <a:gd name="T2" fmla="*/ 0 w 11"/>
                <a:gd name="T3" fmla="*/ 8 h 11"/>
                <a:gd name="T4" fmla="*/ 9 w 11"/>
                <a:gd name="T5" fmla="*/ 11 h 11"/>
                <a:gd name="T6" fmla="*/ 11 w 11"/>
                <a:gd name="T7" fmla="*/ 3 h 11"/>
                <a:gd name="T8" fmla="*/ 2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2" y="0"/>
                  </a:moveTo>
                  <a:lnTo>
                    <a:pt x="0" y="8"/>
                  </a:lnTo>
                  <a:lnTo>
                    <a:pt x="9" y="11"/>
                  </a:lnTo>
                  <a:lnTo>
                    <a:pt x="11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7" name="Freeform 161"/>
            <p:cNvSpPr>
              <a:spLocks/>
            </p:cNvSpPr>
            <p:nvPr/>
          </p:nvSpPr>
          <p:spPr bwMode="auto">
            <a:xfrm>
              <a:off x="2899" y="2982"/>
              <a:ext cx="2" cy="8"/>
            </a:xfrm>
            <a:custGeom>
              <a:avLst/>
              <a:gdLst>
                <a:gd name="T0" fmla="*/ 1 w 2"/>
                <a:gd name="T1" fmla="*/ 0 h 8"/>
                <a:gd name="T2" fmla="*/ 2 w 2"/>
                <a:gd name="T3" fmla="*/ 0 h 8"/>
                <a:gd name="T4" fmla="*/ 0 w 2"/>
                <a:gd name="T5" fmla="*/ 8 h 8"/>
                <a:gd name="T6" fmla="*/ 1 w 2"/>
                <a:gd name="T7" fmla="*/ 8 h 8"/>
                <a:gd name="T8" fmla="*/ 1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1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8" name="Freeform 162"/>
            <p:cNvSpPr>
              <a:spLocks/>
            </p:cNvSpPr>
            <p:nvPr/>
          </p:nvSpPr>
          <p:spPr bwMode="auto">
            <a:xfrm>
              <a:off x="2905" y="2985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10 w 10"/>
                <a:gd name="T3" fmla="*/ 2 h 8"/>
                <a:gd name="T4" fmla="*/ 7 w 10"/>
                <a:gd name="T5" fmla="*/ 6 h 8"/>
                <a:gd name="T6" fmla="*/ 0 w 10"/>
                <a:gd name="T7" fmla="*/ 2 h 8"/>
                <a:gd name="T8" fmla="*/ 3 w 10"/>
                <a:gd name="T9" fmla="*/ 8 h 8"/>
                <a:gd name="T10" fmla="*/ 5 w 10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"/>
                <a:gd name="T20" fmla="*/ 10 w 1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">
                  <a:moveTo>
                    <a:pt x="5" y="0"/>
                  </a:moveTo>
                  <a:lnTo>
                    <a:pt x="10" y="2"/>
                  </a:lnTo>
                  <a:lnTo>
                    <a:pt x="7" y="6"/>
                  </a:lnTo>
                  <a:lnTo>
                    <a:pt x="0" y="2"/>
                  </a:lnTo>
                  <a:lnTo>
                    <a:pt x="3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69" name="Freeform 163"/>
            <p:cNvSpPr>
              <a:spLocks/>
            </p:cNvSpPr>
            <p:nvPr/>
          </p:nvSpPr>
          <p:spPr bwMode="auto">
            <a:xfrm>
              <a:off x="2412" y="3009"/>
              <a:ext cx="443" cy="296"/>
            </a:xfrm>
            <a:custGeom>
              <a:avLst/>
              <a:gdLst>
                <a:gd name="T0" fmla="*/ 299 w 443"/>
                <a:gd name="T1" fmla="*/ 173 h 296"/>
                <a:gd name="T2" fmla="*/ 277 w 443"/>
                <a:gd name="T3" fmla="*/ 160 h 296"/>
                <a:gd name="T4" fmla="*/ 255 w 443"/>
                <a:gd name="T5" fmla="*/ 160 h 296"/>
                <a:gd name="T6" fmla="*/ 221 w 443"/>
                <a:gd name="T7" fmla="*/ 175 h 296"/>
                <a:gd name="T8" fmla="*/ 204 w 443"/>
                <a:gd name="T9" fmla="*/ 198 h 296"/>
                <a:gd name="T10" fmla="*/ 172 w 443"/>
                <a:gd name="T11" fmla="*/ 235 h 296"/>
                <a:gd name="T12" fmla="*/ 155 w 443"/>
                <a:gd name="T13" fmla="*/ 261 h 296"/>
                <a:gd name="T14" fmla="*/ 146 w 443"/>
                <a:gd name="T15" fmla="*/ 286 h 296"/>
                <a:gd name="T16" fmla="*/ 142 w 443"/>
                <a:gd name="T17" fmla="*/ 293 h 296"/>
                <a:gd name="T18" fmla="*/ 119 w 443"/>
                <a:gd name="T19" fmla="*/ 292 h 296"/>
                <a:gd name="T20" fmla="*/ 97 w 443"/>
                <a:gd name="T21" fmla="*/ 284 h 296"/>
                <a:gd name="T22" fmla="*/ 89 w 443"/>
                <a:gd name="T23" fmla="*/ 274 h 296"/>
                <a:gd name="T24" fmla="*/ 87 w 443"/>
                <a:gd name="T25" fmla="*/ 260 h 296"/>
                <a:gd name="T26" fmla="*/ 76 w 443"/>
                <a:gd name="T27" fmla="*/ 256 h 296"/>
                <a:gd name="T28" fmla="*/ 60 w 443"/>
                <a:gd name="T29" fmla="*/ 251 h 296"/>
                <a:gd name="T30" fmla="*/ 59 w 443"/>
                <a:gd name="T31" fmla="*/ 228 h 296"/>
                <a:gd name="T32" fmla="*/ 55 w 443"/>
                <a:gd name="T33" fmla="*/ 211 h 296"/>
                <a:gd name="T34" fmla="*/ 57 w 443"/>
                <a:gd name="T35" fmla="*/ 197 h 296"/>
                <a:gd name="T36" fmla="*/ 64 w 443"/>
                <a:gd name="T37" fmla="*/ 186 h 296"/>
                <a:gd name="T38" fmla="*/ 65 w 443"/>
                <a:gd name="T39" fmla="*/ 175 h 296"/>
                <a:gd name="T40" fmla="*/ 55 w 443"/>
                <a:gd name="T41" fmla="*/ 168 h 296"/>
                <a:gd name="T42" fmla="*/ 54 w 443"/>
                <a:gd name="T43" fmla="*/ 147 h 296"/>
                <a:gd name="T44" fmla="*/ 27 w 443"/>
                <a:gd name="T45" fmla="*/ 159 h 296"/>
                <a:gd name="T46" fmla="*/ 0 w 443"/>
                <a:gd name="T47" fmla="*/ 159 h 296"/>
                <a:gd name="T48" fmla="*/ 40 w 443"/>
                <a:gd name="T49" fmla="*/ 141 h 296"/>
                <a:gd name="T50" fmla="*/ 64 w 443"/>
                <a:gd name="T51" fmla="*/ 124 h 296"/>
                <a:gd name="T52" fmla="*/ 63 w 443"/>
                <a:gd name="T53" fmla="*/ 117 h 296"/>
                <a:gd name="T54" fmla="*/ 79 w 443"/>
                <a:gd name="T55" fmla="*/ 117 h 296"/>
                <a:gd name="T56" fmla="*/ 100 w 443"/>
                <a:gd name="T57" fmla="*/ 109 h 296"/>
                <a:gd name="T58" fmla="*/ 111 w 443"/>
                <a:gd name="T59" fmla="*/ 91 h 296"/>
                <a:gd name="T60" fmla="*/ 118 w 443"/>
                <a:gd name="T61" fmla="*/ 66 h 296"/>
                <a:gd name="T62" fmla="*/ 129 w 443"/>
                <a:gd name="T63" fmla="*/ 49 h 296"/>
                <a:gd name="T64" fmla="*/ 145 w 443"/>
                <a:gd name="T65" fmla="*/ 37 h 296"/>
                <a:gd name="T66" fmla="*/ 167 w 443"/>
                <a:gd name="T67" fmla="*/ 34 h 296"/>
                <a:gd name="T68" fmla="*/ 178 w 443"/>
                <a:gd name="T69" fmla="*/ 44 h 296"/>
                <a:gd name="T70" fmla="*/ 188 w 443"/>
                <a:gd name="T71" fmla="*/ 65 h 296"/>
                <a:gd name="T72" fmla="*/ 199 w 443"/>
                <a:gd name="T73" fmla="*/ 68 h 296"/>
                <a:gd name="T74" fmla="*/ 206 w 443"/>
                <a:gd name="T75" fmla="*/ 65 h 296"/>
                <a:gd name="T76" fmla="*/ 258 w 443"/>
                <a:gd name="T77" fmla="*/ 57 h 296"/>
                <a:gd name="T78" fmla="*/ 272 w 443"/>
                <a:gd name="T79" fmla="*/ 51 h 296"/>
                <a:gd name="T80" fmla="*/ 272 w 443"/>
                <a:gd name="T81" fmla="*/ 31 h 296"/>
                <a:gd name="T82" fmla="*/ 277 w 443"/>
                <a:gd name="T83" fmla="*/ 18 h 296"/>
                <a:gd name="T84" fmla="*/ 290 w 443"/>
                <a:gd name="T85" fmla="*/ 18 h 296"/>
                <a:gd name="T86" fmla="*/ 324 w 443"/>
                <a:gd name="T87" fmla="*/ 1 h 296"/>
                <a:gd name="T88" fmla="*/ 354 w 443"/>
                <a:gd name="T89" fmla="*/ 1 h 296"/>
                <a:gd name="T90" fmla="*/ 368 w 443"/>
                <a:gd name="T91" fmla="*/ 6 h 296"/>
                <a:gd name="T92" fmla="*/ 389 w 443"/>
                <a:gd name="T93" fmla="*/ 28 h 296"/>
                <a:gd name="T94" fmla="*/ 402 w 443"/>
                <a:gd name="T95" fmla="*/ 38 h 296"/>
                <a:gd name="T96" fmla="*/ 427 w 443"/>
                <a:gd name="T97" fmla="*/ 43 h 296"/>
                <a:gd name="T98" fmla="*/ 435 w 443"/>
                <a:gd name="T99" fmla="*/ 49 h 296"/>
                <a:gd name="T100" fmla="*/ 436 w 443"/>
                <a:gd name="T101" fmla="*/ 56 h 296"/>
                <a:gd name="T102" fmla="*/ 431 w 443"/>
                <a:gd name="T103" fmla="*/ 74 h 296"/>
                <a:gd name="T104" fmla="*/ 436 w 443"/>
                <a:gd name="T105" fmla="*/ 92 h 296"/>
                <a:gd name="T106" fmla="*/ 443 w 443"/>
                <a:gd name="T107" fmla="*/ 113 h 296"/>
                <a:gd name="T108" fmla="*/ 435 w 443"/>
                <a:gd name="T109" fmla="*/ 124 h 296"/>
                <a:gd name="T110" fmla="*/ 399 w 443"/>
                <a:gd name="T111" fmla="*/ 150 h 296"/>
                <a:gd name="T112" fmla="*/ 372 w 443"/>
                <a:gd name="T113" fmla="*/ 172 h 296"/>
                <a:gd name="T114" fmla="*/ 357 w 443"/>
                <a:gd name="T115" fmla="*/ 193 h 296"/>
                <a:gd name="T116" fmla="*/ 343 w 443"/>
                <a:gd name="T117" fmla="*/ 218 h 2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296"/>
                <a:gd name="T179" fmla="*/ 443 w 443"/>
                <a:gd name="T180" fmla="*/ 296 h 2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296">
                  <a:moveTo>
                    <a:pt x="329" y="207"/>
                  </a:moveTo>
                  <a:lnTo>
                    <a:pt x="314" y="188"/>
                  </a:lnTo>
                  <a:lnTo>
                    <a:pt x="307" y="180"/>
                  </a:lnTo>
                  <a:lnTo>
                    <a:pt x="299" y="173"/>
                  </a:lnTo>
                  <a:lnTo>
                    <a:pt x="290" y="166"/>
                  </a:lnTo>
                  <a:lnTo>
                    <a:pt x="286" y="164"/>
                  </a:lnTo>
                  <a:lnTo>
                    <a:pt x="282" y="162"/>
                  </a:lnTo>
                  <a:lnTo>
                    <a:pt x="277" y="160"/>
                  </a:lnTo>
                  <a:lnTo>
                    <a:pt x="272" y="159"/>
                  </a:lnTo>
                  <a:lnTo>
                    <a:pt x="267" y="158"/>
                  </a:lnTo>
                  <a:lnTo>
                    <a:pt x="262" y="158"/>
                  </a:lnTo>
                  <a:lnTo>
                    <a:pt x="255" y="160"/>
                  </a:lnTo>
                  <a:lnTo>
                    <a:pt x="248" y="162"/>
                  </a:lnTo>
                  <a:lnTo>
                    <a:pt x="242" y="165"/>
                  </a:lnTo>
                  <a:lnTo>
                    <a:pt x="235" y="168"/>
                  </a:lnTo>
                  <a:lnTo>
                    <a:pt x="221" y="175"/>
                  </a:lnTo>
                  <a:lnTo>
                    <a:pt x="206" y="183"/>
                  </a:lnTo>
                  <a:lnTo>
                    <a:pt x="205" y="187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03" y="202"/>
                  </a:lnTo>
                  <a:lnTo>
                    <a:pt x="193" y="212"/>
                  </a:lnTo>
                  <a:lnTo>
                    <a:pt x="183" y="223"/>
                  </a:lnTo>
                  <a:lnTo>
                    <a:pt x="172" y="235"/>
                  </a:lnTo>
                  <a:lnTo>
                    <a:pt x="167" y="242"/>
                  </a:lnTo>
                  <a:lnTo>
                    <a:pt x="162" y="248"/>
                  </a:lnTo>
                  <a:lnTo>
                    <a:pt x="158" y="255"/>
                  </a:lnTo>
                  <a:lnTo>
                    <a:pt x="155" y="261"/>
                  </a:lnTo>
                  <a:lnTo>
                    <a:pt x="152" y="267"/>
                  </a:lnTo>
                  <a:lnTo>
                    <a:pt x="149" y="273"/>
                  </a:lnTo>
                  <a:lnTo>
                    <a:pt x="147" y="279"/>
                  </a:lnTo>
                  <a:lnTo>
                    <a:pt x="146" y="286"/>
                  </a:lnTo>
                  <a:lnTo>
                    <a:pt x="147" y="291"/>
                  </a:lnTo>
                  <a:lnTo>
                    <a:pt x="148" y="296"/>
                  </a:lnTo>
                  <a:lnTo>
                    <a:pt x="145" y="294"/>
                  </a:lnTo>
                  <a:lnTo>
                    <a:pt x="142" y="293"/>
                  </a:lnTo>
                  <a:lnTo>
                    <a:pt x="140" y="293"/>
                  </a:lnTo>
                  <a:lnTo>
                    <a:pt x="137" y="293"/>
                  </a:lnTo>
                  <a:lnTo>
                    <a:pt x="125" y="293"/>
                  </a:lnTo>
                  <a:lnTo>
                    <a:pt x="119" y="292"/>
                  </a:lnTo>
                  <a:lnTo>
                    <a:pt x="113" y="291"/>
                  </a:lnTo>
                  <a:lnTo>
                    <a:pt x="107" y="289"/>
                  </a:lnTo>
                  <a:lnTo>
                    <a:pt x="102" y="287"/>
                  </a:lnTo>
                  <a:lnTo>
                    <a:pt x="97" y="284"/>
                  </a:lnTo>
                  <a:lnTo>
                    <a:pt x="93" y="282"/>
                  </a:lnTo>
                  <a:lnTo>
                    <a:pt x="92" y="279"/>
                  </a:lnTo>
                  <a:lnTo>
                    <a:pt x="91" y="278"/>
                  </a:lnTo>
                  <a:lnTo>
                    <a:pt x="89" y="274"/>
                  </a:lnTo>
                  <a:lnTo>
                    <a:pt x="88" y="267"/>
                  </a:lnTo>
                  <a:lnTo>
                    <a:pt x="88" y="263"/>
                  </a:lnTo>
                  <a:lnTo>
                    <a:pt x="87" y="261"/>
                  </a:lnTo>
                  <a:lnTo>
                    <a:pt x="87" y="260"/>
                  </a:lnTo>
                  <a:lnTo>
                    <a:pt x="84" y="258"/>
                  </a:lnTo>
                  <a:lnTo>
                    <a:pt x="83" y="257"/>
                  </a:lnTo>
                  <a:lnTo>
                    <a:pt x="81" y="256"/>
                  </a:lnTo>
                  <a:lnTo>
                    <a:pt x="76" y="256"/>
                  </a:lnTo>
                  <a:lnTo>
                    <a:pt x="71" y="256"/>
                  </a:lnTo>
                  <a:lnTo>
                    <a:pt x="66" y="255"/>
                  </a:lnTo>
                  <a:lnTo>
                    <a:pt x="62" y="254"/>
                  </a:lnTo>
                  <a:lnTo>
                    <a:pt x="60" y="251"/>
                  </a:lnTo>
                  <a:lnTo>
                    <a:pt x="59" y="247"/>
                  </a:lnTo>
                  <a:lnTo>
                    <a:pt x="58" y="239"/>
                  </a:lnTo>
                  <a:lnTo>
                    <a:pt x="59" y="231"/>
                  </a:lnTo>
                  <a:lnTo>
                    <a:pt x="59" y="228"/>
                  </a:lnTo>
                  <a:lnTo>
                    <a:pt x="58" y="227"/>
                  </a:lnTo>
                  <a:lnTo>
                    <a:pt x="59" y="228"/>
                  </a:lnTo>
                  <a:lnTo>
                    <a:pt x="57" y="219"/>
                  </a:lnTo>
                  <a:lnTo>
                    <a:pt x="55" y="211"/>
                  </a:lnTo>
                  <a:lnTo>
                    <a:pt x="55" y="207"/>
                  </a:lnTo>
                  <a:lnTo>
                    <a:pt x="55" y="203"/>
                  </a:lnTo>
                  <a:lnTo>
                    <a:pt x="56" y="200"/>
                  </a:lnTo>
                  <a:lnTo>
                    <a:pt x="57" y="197"/>
                  </a:lnTo>
                  <a:lnTo>
                    <a:pt x="58" y="193"/>
                  </a:lnTo>
                  <a:lnTo>
                    <a:pt x="59" y="190"/>
                  </a:lnTo>
                  <a:lnTo>
                    <a:pt x="61" y="188"/>
                  </a:lnTo>
                  <a:lnTo>
                    <a:pt x="64" y="186"/>
                  </a:lnTo>
                  <a:lnTo>
                    <a:pt x="67" y="180"/>
                  </a:lnTo>
                  <a:lnTo>
                    <a:pt x="67" y="177"/>
                  </a:lnTo>
                  <a:lnTo>
                    <a:pt x="66" y="176"/>
                  </a:lnTo>
                  <a:lnTo>
                    <a:pt x="65" y="175"/>
                  </a:lnTo>
                  <a:lnTo>
                    <a:pt x="62" y="175"/>
                  </a:lnTo>
                  <a:lnTo>
                    <a:pt x="60" y="174"/>
                  </a:lnTo>
                  <a:lnTo>
                    <a:pt x="56" y="171"/>
                  </a:lnTo>
                  <a:lnTo>
                    <a:pt x="55" y="168"/>
                  </a:lnTo>
                  <a:lnTo>
                    <a:pt x="55" y="165"/>
                  </a:lnTo>
                  <a:lnTo>
                    <a:pt x="55" y="157"/>
                  </a:lnTo>
                  <a:lnTo>
                    <a:pt x="55" y="151"/>
                  </a:lnTo>
                  <a:lnTo>
                    <a:pt x="54" y="147"/>
                  </a:lnTo>
                  <a:lnTo>
                    <a:pt x="46" y="151"/>
                  </a:lnTo>
                  <a:lnTo>
                    <a:pt x="40" y="155"/>
                  </a:lnTo>
                  <a:lnTo>
                    <a:pt x="33" y="157"/>
                  </a:lnTo>
                  <a:lnTo>
                    <a:pt x="27" y="159"/>
                  </a:lnTo>
                  <a:lnTo>
                    <a:pt x="21" y="160"/>
                  </a:lnTo>
                  <a:lnTo>
                    <a:pt x="14" y="160"/>
                  </a:lnTo>
                  <a:lnTo>
                    <a:pt x="8" y="160"/>
                  </a:lnTo>
                  <a:lnTo>
                    <a:pt x="0" y="159"/>
                  </a:lnTo>
                  <a:lnTo>
                    <a:pt x="8" y="155"/>
                  </a:lnTo>
                  <a:lnTo>
                    <a:pt x="16" y="151"/>
                  </a:lnTo>
                  <a:lnTo>
                    <a:pt x="32" y="145"/>
                  </a:lnTo>
                  <a:lnTo>
                    <a:pt x="40" y="141"/>
                  </a:lnTo>
                  <a:lnTo>
                    <a:pt x="49" y="137"/>
                  </a:lnTo>
                  <a:lnTo>
                    <a:pt x="56" y="133"/>
                  </a:lnTo>
                  <a:lnTo>
                    <a:pt x="63" y="127"/>
                  </a:lnTo>
                  <a:lnTo>
                    <a:pt x="64" y="124"/>
                  </a:lnTo>
                  <a:lnTo>
                    <a:pt x="65" y="121"/>
                  </a:lnTo>
                  <a:lnTo>
                    <a:pt x="65" y="120"/>
                  </a:lnTo>
                  <a:lnTo>
                    <a:pt x="65" y="119"/>
                  </a:lnTo>
                  <a:lnTo>
                    <a:pt x="63" y="117"/>
                  </a:lnTo>
                  <a:lnTo>
                    <a:pt x="67" y="118"/>
                  </a:lnTo>
                  <a:lnTo>
                    <a:pt x="71" y="118"/>
                  </a:lnTo>
                  <a:lnTo>
                    <a:pt x="75" y="118"/>
                  </a:lnTo>
                  <a:lnTo>
                    <a:pt x="79" y="117"/>
                  </a:lnTo>
                  <a:lnTo>
                    <a:pt x="83" y="117"/>
                  </a:lnTo>
                  <a:lnTo>
                    <a:pt x="87" y="116"/>
                  </a:lnTo>
                  <a:lnTo>
                    <a:pt x="94" y="113"/>
                  </a:lnTo>
                  <a:lnTo>
                    <a:pt x="100" y="109"/>
                  </a:lnTo>
                  <a:lnTo>
                    <a:pt x="105" y="105"/>
                  </a:lnTo>
                  <a:lnTo>
                    <a:pt x="108" y="101"/>
                  </a:lnTo>
                  <a:lnTo>
                    <a:pt x="110" y="98"/>
                  </a:lnTo>
                  <a:lnTo>
                    <a:pt x="111" y="91"/>
                  </a:lnTo>
                  <a:lnTo>
                    <a:pt x="112" y="85"/>
                  </a:lnTo>
                  <a:lnTo>
                    <a:pt x="114" y="79"/>
                  </a:lnTo>
                  <a:lnTo>
                    <a:pt x="116" y="73"/>
                  </a:lnTo>
                  <a:lnTo>
                    <a:pt x="118" y="66"/>
                  </a:lnTo>
                  <a:lnTo>
                    <a:pt x="121" y="61"/>
                  </a:lnTo>
                  <a:lnTo>
                    <a:pt x="124" y="56"/>
                  </a:lnTo>
                  <a:lnTo>
                    <a:pt x="127" y="51"/>
                  </a:lnTo>
                  <a:lnTo>
                    <a:pt x="129" y="49"/>
                  </a:lnTo>
                  <a:lnTo>
                    <a:pt x="131" y="47"/>
                  </a:lnTo>
                  <a:lnTo>
                    <a:pt x="136" y="43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50" y="35"/>
                  </a:lnTo>
                  <a:lnTo>
                    <a:pt x="155" y="34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0" y="35"/>
                  </a:lnTo>
                  <a:lnTo>
                    <a:pt x="174" y="37"/>
                  </a:lnTo>
                  <a:lnTo>
                    <a:pt x="176" y="40"/>
                  </a:lnTo>
                  <a:lnTo>
                    <a:pt x="178" y="44"/>
                  </a:lnTo>
                  <a:lnTo>
                    <a:pt x="182" y="52"/>
                  </a:lnTo>
                  <a:lnTo>
                    <a:pt x="185" y="61"/>
                  </a:lnTo>
                  <a:lnTo>
                    <a:pt x="186" y="63"/>
                  </a:lnTo>
                  <a:lnTo>
                    <a:pt x="188" y="65"/>
                  </a:lnTo>
                  <a:lnTo>
                    <a:pt x="192" y="67"/>
                  </a:lnTo>
                  <a:lnTo>
                    <a:pt x="194" y="68"/>
                  </a:lnTo>
                  <a:lnTo>
                    <a:pt x="197" y="68"/>
                  </a:lnTo>
                  <a:lnTo>
                    <a:pt x="199" y="68"/>
                  </a:lnTo>
                  <a:lnTo>
                    <a:pt x="201" y="68"/>
                  </a:lnTo>
                  <a:lnTo>
                    <a:pt x="202" y="67"/>
                  </a:lnTo>
                  <a:lnTo>
                    <a:pt x="203" y="66"/>
                  </a:lnTo>
                  <a:lnTo>
                    <a:pt x="206" y="65"/>
                  </a:lnTo>
                  <a:lnTo>
                    <a:pt x="218" y="64"/>
                  </a:lnTo>
                  <a:lnTo>
                    <a:pt x="233" y="62"/>
                  </a:lnTo>
                  <a:lnTo>
                    <a:pt x="249" y="59"/>
                  </a:lnTo>
                  <a:lnTo>
                    <a:pt x="258" y="57"/>
                  </a:lnTo>
                  <a:lnTo>
                    <a:pt x="265" y="55"/>
                  </a:lnTo>
                  <a:lnTo>
                    <a:pt x="268" y="54"/>
                  </a:lnTo>
                  <a:lnTo>
                    <a:pt x="270" y="53"/>
                  </a:lnTo>
                  <a:lnTo>
                    <a:pt x="272" y="51"/>
                  </a:lnTo>
                  <a:lnTo>
                    <a:pt x="274" y="50"/>
                  </a:lnTo>
                  <a:lnTo>
                    <a:pt x="273" y="40"/>
                  </a:lnTo>
                  <a:lnTo>
                    <a:pt x="273" y="35"/>
                  </a:lnTo>
                  <a:lnTo>
                    <a:pt x="272" y="31"/>
                  </a:lnTo>
                  <a:lnTo>
                    <a:pt x="269" y="21"/>
                  </a:lnTo>
                  <a:lnTo>
                    <a:pt x="265" y="12"/>
                  </a:lnTo>
                  <a:lnTo>
                    <a:pt x="274" y="16"/>
                  </a:lnTo>
                  <a:lnTo>
                    <a:pt x="277" y="18"/>
                  </a:lnTo>
                  <a:lnTo>
                    <a:pt x="280" y="19"/>
                  </a:lnTo>
                  <a:lnTo>
                    <a:pt x="283" y="19"/>
                  </a:lnTo>
                  <a:lnTo>
                    <a:pt x="286" y="19"/>
                  </a:lnTo>
                  <a:lnTo>
                    <a:pt x="290" y="18"/>
                  </a:lnTo>
                  <a:lnTo>
                    <a:pt x="297" y="15"/>
                  </a:lnTo>
                  <a:lnTo>
                    <a:pt x="304" y="11"/>
                  </a:lnTo>
                  <a:lnTo>
                    <a:pt x="318" y="4"/>
                  </a:lnTo>
                  <a:lnTo>
                    <a:pt x="324" y="1"/>
                  </a:lnTo>
                  <a:lnTo>
                    <a:pt x="329" y="0"/>
                  </a:lnTo>
                  <a:lnTo>
                    <a:pt x="333" y="1"/>
                  </a:lnTo>
                  <a:lnTo>
                    <a:pt x="337" y="1"/>
                  </a:lnTo>
                  <a:lnTo>
                    <a:pt x="354" y="1"/>
                  </a:lnTo>
                  <a:lnTo>
                    <a:pt x="358" y="1"/>
                  </a:lnTo>
                  <a:lnTo>
                    <a:pt x="362" y="2"/>
                  </a:lnTo>
                  <a:lnTo>
                    <a:pt x="365" y="4"/>
                  </a:lnTo>
                  <a:lnTo>
                    <a:pt x="368" y="6"/>
                  </a:lnTo>
                  <a:lnTo>
                    <a:pt x="374" y="11"/>
                  </a:lnTo>
                  <a:lnTo>
                    <a:pt x="380" y="18"/>
                  </a:lnTo>
                  <a:lnTo>
                    <a:pt x="386" y="24"/>
                  </a:lnTo>
                  <a:lnTo>
                    <a:pt x="389" y="28"/>
                  </a:lnTo>
                  <a:lnTo>
                    <a:pt x="392" y="31"/>
                  </a:lnTo>
                  <a:lnTo>
                    <a:pt x="395" y="34"/>
                  </a:lnTo>
                  <a:lnTo>
                    <a:pt x="399" y="36"/>
                  </a:lnTo>
                  <a:lnTo>
                    <a:pt x="402" y="38"/>
                  </a:lnTo>
                  <a:lnTo>
                    <a:pt x="406" y="39"/>
                  </a:lnTo>
                  <a:lnTo>
                    <a:pt x="414" y="40"/>
                  </a:lnTo>
                  <a:lnTo>
                    <a:pt x="423" y="42"/>
                  </a:lnTo>
                  <a:lnTo>
                    <a:pt x="427" y="43"/>
                  </a:lnTo>
                  <a:lnTo>
                    <a:pt x="431" y="45"/>
                  </a:lnTo>
                  <a:lnTo>
                    <a:pt x="432" y="46"/>
                  </a:lnTo>
                  <a:lnTo>
                    <a:pt x="434" y="47"/>
                  </a:lnTo>
                  <a:lnTo>
                    <a:pt x="435" y="49"/>
                  </a:lnTo>
                  <a:lnTo>
                    <a:pt x="436" y="51"/>
                  </a:lnTo>
                  <a:lnTo>
                    <a:pt x="436" y="52"/>
                  </a:lnTo>
                  <a:lnTo>
                    <a:pt x="436" y="53"/>
                  </a:lnTo>
                  <a:lnTo>
                    <a:pt x="436" y="56"/>
                  </a:lnTo>
                  <a:lnTo>
                    <a:pt x="433" y="62"/>
                  </a:lnTo>
                  <a:lnTo>
                    <a:pt x="431" y="68"/>
                  </a:lnTo>
                  <a:lnTo>
                    <a:pt x="431" y="72"/>
                  </a:lnTo>
                  <a:lnTo>
                    <a:pt x="431" y="74"/>
                  </a:lnTo>
                  <a:lnTo>
                    <a:pt x="431" y="77"/>
                  </a:lnTo>
                  <a:lnTo>
                    <a:pt x="431" y="80"/>
                  </a:lnTo>
                  <a:lnTo>
                    <a:pt x="433" y="86"/>
                  </a:lnTo>
                  <a:lnTo>
                    <a:pt x="436" y="92"/>
                  </a:lnTo>
                  <a:lnTo>
                    <a:pt x="439" y="98"/>
                  </a:lnTo>
                  <a:lnTo>
                    <a:pt x="441" y="104"/>
                  </a:lnTo>
                  <a:lnTo>
                    <a:pt x="443" y="109"/>
                  </a:lnTo>
                  <a:lnTo>
                    <a:pt x="443" y="113"/>
                  </a:lnTo>
                  <a:lnTo>
                    <a:pt x="443" y="115"/>
                  </a:lnTo>
                  <a:lnTo>
                    <a:pt x="443" y="116"/>
                  </a:lnTo>
                  <a:lnTo>
                    <a:pt x="441" y="118"/>
                  </a:lnTo>
                  <a:lnTo>
                    <a:pt x="435" y="124"/>
                  </a:lnTo>
                  <a:lnTo>
                    <a:pt x="428" y="130"/>
                  </a:lnTo>
                  <a:lnTo>
                    <a:pt x="420" y="135"/>
                  </a:lnTo>
                  <a:lnTo>
                    <a:pt x="413" y="140"/>
                  </a:lnTo>
                  <a:lnTo>
                    <a:pt x="399" y="150"/>
                  </a:lnTo>
                  <a:lnTo>
                    <a:pt x="392" y="156"/>
                  </a:lnTo>
                  <a:lnTo>
                    <a:pt x="385" y="161"/>
                  </a:lnTo>
                  <a:lnTo>
                    <a:pt x="378" y="167"/>
                  </a:lnTo>
                  <a:lnTo>
                    <a:pt x="372" y="172"/>
                  </a:lnTo>
                  <a:lnTo>
                    <a:pt x="366" y="179"/>
                  </a:lnTo>
                  <a:lnTo>
                    <a:pt x="364" y="182"/>
                  </a:lnTo>
                  <a:lnTo>
                    <a:pt x="361" y="185"/>
                  </a:lnTo>
                  <a:lnTo>
                    <a:pt x="357" y="193"/>
                  </a:lnTo>
                  <a:lnTo>
                    <a:pt x="353" y="202"/>
                  </a:lnTo>
                  <a:lnTo>
                    <a:pt x="350" y="210"/>
                  </a:lnTo>
                  <a:lnTo>
                    <a:pt x="348" y="220"/>
                  </a:lnTo>
                  <a:lnTo>
                    <a:pt x="343" y="218"/>
                  </a:lnTo>
                  <a:lnTo>
                    <a:pt x="337" y="215"/>
                  </a:lnTo>
                  <a:lnTo>
                    <a:pt x="333" y="212"/>
                  </a:lnTo>
                  <a:lnTo>
                    <a:pt x="329" y="20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0" name="Freeform 164"/>
            <p:cNvSpPr>
              <a:spLocks/>
            </p:cNvSpPr>
            <p:nvPr/>
          </p:nvSpPr>
          <p:spPr bwMode="auto">
            <a:xfrm>
              <a:off x="2674" y="3164"/>
              <a:ext cx="69" cy="55"/>
            </a:xfrm>
            <a:custGeom>
              <a:avLst/>
              <a:gdLst>
                <a:gd name="T0" fmla="*/ 63 w 69"/>
                <a:gd name="T1" fmla="*/ 55 h 55"/>
                <a:gd name="T2" fmla="*/ 49 w 69"/>
                <a:gd name="T3" fmla="*/ 36 h 55"/>
                <a:gd name="T4" fmla="*/ 33 w 69"/>
                <a:gd name="T5" fmla="*/ 21 h 55"/>
                <a:gd name="T6" fmla="*/ 25 w 69"/>
                <a:gd name="T7" fmla="*/ 14 h 55"/>
                <a:gd name="T8" fmla="*/ 17 w 69"/>
                <a:gd name="T9" fmla="*/ 11 h 55"/>
                <a:gd name="T10" fmla="*/ 9 w 69"/>
                <a:gd name="T11" fmla="*/ 8 h 55"/>
                <a:gd name="T12" fmla="*/ 0 w 69"/>
                <a:gd name="T13" fmla="*/ 7 h 55"/>
                <a:gd name="T14" fmla="*/ 0 w 69"/>
                <a:gd name="T15" fmla="*/ 0 h 55"/>
                <a:gd name="T16" fmla="*/ 11 w 69"/>
                <a:gd name="T17" fmla="*/ 1 h 55"/>
                <a:gd name="T18" fmla="*/ 21 w 69"/>
                <a:gd name="T19" fmla="*/ 4 h 55"/>
                <a:gd name="T20" fmla="*/ 30 w 69"/>
                <a:gd name="T21" fmla="*/ 8 h 55"/>
                <a:gd name="T22" fmla="*/ 39 w 69"/>
                <a:gd name="T23" fmla="*/ 15 h 55"/>
                <a:gd name="T24" fmla="*/ 55 w 69"/>
                <a:gd name="T25" fmla="*/ 31 h 55"/>
                <a:gd name="T26" fmla="*/ 69 w 69"/>
                <a:gd name="T27" fmla="*/ 50 h 55"/>
                <a:gd name="T28" fmla="*/ 63 w 69"/>
                <a:gd name="T29" fmla="*/ 55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55"/>
                <a:gd name="T47" fmla="*/ 69 w 69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55">
                  <a:moveTo>
                    <a:pt x="63" y="55"/>
                  </a:moveTo>
                  <a:lnTo>
                    <a:pt x="49" y="36"/>
                  </a:lnTo>
                  <a:lnTo>
                    <a:pt x="33" y="21"/>
                  </a:lnTo>
                  <a:lnTo>
                    <a:pt x="25" y="14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1" y="4"/>
                  </a:lnTo>
                  <a:lnTo>
                    <a:pt x="30" y="8"/>
                  </a:lnTo>
                  <a:lnTo>
                    <a:pt x="39" y="15"/>
                  </a:lnTo>
                  <a:lnTo>
                    <a:pt x="55" y="31"/>
                  </a:lnTo>
                  <a:lnTo>
                    <a:pt x="69" y="50"/>
                  </a:lnTo>
                  <a:lnTo>
                    <a:pt x="63" y="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1" name="Freeform 165"/>
            <p:cNvSpPr>
              <a:spLocks/>
            </p:cNvSpPr>
            <p:nvPr/>
          </p:nvSpPr>
          <p:spPr bwMode="auto">
            <a:xfrm>
              <a:off x="2616" y="3164"/>
              <a:ext cx="59" cy="32"/>
            </a:xfrm>
            <a:custGeom>
              <a:avLst/>
              <a:gdLst>
                <a:gd name="T0" fmla="*/ 59 w 59"/>
                <a:gd name="T1" fmla="*/ 7 h 32"/>
                <a:gd name="T2" fmla="*/ 46 w 59"/>
                <a:gd name="T3" fmla="*/ 11 h 32"/>
                <a:gd name="T4" fmla="*/ 33 w 59"/>
                <a:gd name="T5" fmla="*/ 17 h 32"/>
                <a:gd name="T6" fmla="*/ 4 w 59"/>
                <a:gd name="T7" fmla="*/ 32 h 32"/>
                <a:gd name="T8" fmla="*/ 0 w 59"/>
                <a:gd name="T9" fmla="*/ 25 h 32"/>
                <a:gd name="T10" fmla="*/ 29 w 59"/>
                <a:gd name="T11" fmla="*/ 10 h 32"/>
                <a:gd name="T12" fmla="*/ 42 w 59"/>
                <a:gd name="T13" fmla="*/ 4 h 32"/>
                <a:gd name="T14" fmla="*/ 56 w 59"/>
                <a:gd name="T15" fmla="*/ 0 h 32"/>
                <a:gd name="T16" fmla="*/ 59 w 59"/>
                <a:gd name="T17" fmla="*/ 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32"/>
                <a:gd name="T29" fmla="*/ 59 w 59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32">
                  <a:moveTo>
                    <a:pt x="59" y="7"/>
                  </a:moveTo>
                  <a:lnTo>
                    <a:pt x="46" y="11"/>
                  </a:lnTo>
                  <a:lnTo>
                    <a:pt x="33" y="17"/>
                  </a:lnTo>
                  <a:lnTo>
                    <a:pt x="4" y="32"/>
                  </a:lnTo>
                  <a:lnTo>
                    <a:pt x="0" y="25"/>
                  </a:lnTo>
                  <a:lnTo>
                    <a:pt x="29" y="10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2" name="Freeform 166"/>
            <p:cNvSpPr>
              <a:spLocks/>
            </p:cNvSpPr>
            <p:nvPr/>
          </p:nvSpPr>
          <p:spPr bwMode="auto">
            <a:xfrm>
              <a:off x="2672" y="3164"/>
              <a:ext cx="3" cy="7"/>
            </a:xfrm>
            <a:custGeom>
              <a:avLst/>
              <a:gdLst>
                <a:gd name="T0" fmla="*/ 2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2 w 3"/>
                <a:gd name="T7" fmla="*/ 7 h 7"/>
                <a:gd name="T8" fmla="*/ 2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2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3" name="Freeform 167"/>
            <p:cNvSpPr>
              <a:spLocks/>
            </p:cNvSpPr>
            <p:nvPr/>
          </p:nvSpPr>
          <p:spPr bwMode="auto">
            <a:xfrm>
              <a:off x="2611" y="3191"/>
              <a:ext cx="11" cy="20"/>
            </a:xfrm>
            <a:custGeom>
              <a:avLst/>
              <a:gdLst>
                <a:gd name="T0" fmla="*/ 11 w 11"/>
                <a:gd name="T1" fmla="*/ 1 h 20"/>
                <a:gd name="T2" fmla="*/ 9 w 11"/>
                <a:gd name="T3" fmla="*/ 10 h 20"/>
                <a:gd name="T4" fmla="*/ 8 w 11"/>
                <a:gd name="T5" fmla="*/ 20 h 20"/>
                <a:gd name="T6" fmla="*/ 0 w 11"/>
                <a:gd name="T7" fmla="*/ 19 h 20"/>
                <a:gd name="T8" fmla="*/ 1 w 11"/>
                <a:gd name="T9" fmla="*/ 9 h 20"/>
                <a:gd name="T10" fmla="*/ 3 w 11"/>
                <a:gd name="T11" fmla="*/ 0 h 20"/>
                <a:gd name="T12" fmla="*/ 11 w 11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0"/>
                <a:gd name="T23" fmla="*/ 11 w 1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0">
                  <a:moveTo>
                    <a:pt x="11" y="1"/>
                  </a:moveTo>
                  <a:lnTo>
                    <a:pt x="9" y="10"/>
                  </a:lnTo>
                  <a:lnTo>
                    <a:pt x="8" y="20"/>
                  </a:lnTo>
                  <a:lnTo>
                    <a:pt x="0" y="19"/>
                  </a:lnTo>
                  <a:lnTo>
                    <a:pt x="1" y="9"/>
                  </a:lnTo>
                  <a:lnTo>
                    <a:pt x="3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4" name="Freeform 168"/>
            <p:cNvSpPr>
              <a:spLocks/>
            </p:cNvSpPr>
            <p:nvPr/>
          </p:nvSpPr>
          <p:spPr bwMode="auto">
            <a:xfrm>
              <a:off x="2614" y="3189"/>
              <a:ext cx="8" cy="7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0 w 8"/>
                <a:gd name="T5" fmla="*/ 2 h 7"/>
                <a:gd name="T6" fmla="*/ 8 w 8"/>
                <a:gd name="T7" fmla="*/ 3 h 7"/>
                <a:gd name="T8" fmla="*/ 6 w 8"/>
                <a:gd name="T9" fmla="*/ 7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3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5" name="Freeform 169"/>
            <p:cNvSpPr>
              <a:spLocks/>
            </p:cNvSpPr>
            <p:nvPr/>
          </p:nvSpPr>
          <p:spPr bwMode="auto">
            <a:xfrm>
              <a:off x="2554" y="3209"/>
              <a:ext cx="64" cy="97"/>
            </a:xfrm>
            <a:custGeom>
              <a:avLst/>
              <a:gdLst>
                <a:gd name="T0" fmla="*/ 64 w 64"/>
                <a:gd name="T1" fmla="*/ 5 h 97"/>
                <a:gd name="T2" fmla="*/ 44 w 64"/>
                <a:gd name="T3" fmla="*/ 26 h 97"/>
                <a:gd name="T4" fmla="*/ 34 w 64"/>
                <a:gd name="T5" fmla="*/ 39 h 97"/>
                <a:gd name="T6" fmla="*/ 23 w 64"/>
                <a:gd name="T7" fmla="*/ 50 h 97"/>
                <a:gd name="T8" fmla="*/ 15 w 64"/>
                <a:gd name="T9" fmla="*/ 63 h 97"/>
                <a:gd name="T10" fmla="*/ 11 w 64"/>
                <a:gd name="T11" fmla="*/ 74 h 97"/>
                <a:gd name="T12" fmla="*/ 8 w 64"/>
                <a:gd name="T13" fmla="*/ 86 h 97"/>
                <a:gd name="T14" fmla="*/ 9 w 64"/>
                <a:gd name="T15" fmla="*/ 96 h 97"/>
                <a:gd name="T16" fmla="*/ 1 w 64"/>
                <a:gd name="T17" fmla="*/ 97 h 97"/>
                <a:gd name="T18" fmla="*/ 0 w 64"/>
                <a:gd name="T19" fmla="*/ 86 h 97"/>
                <a:gd name="T20" fmla="*/ 3 w 64"/>
                <a:gd name="T21" fmla="*/ 72 h 97"/>
                <a:gd name="T22" fmla="*/ 8 w 64"/>
                <a:gd name="T23" fmla="*/ 59 h 97"/>
                <a:gd name="T24" fmla="*/ 16 w 64"/>
                <a:gd name="T25" fmla="*/ 46 h 97"/>
                <a:gd name="T26" fmla="*/ 27 w 64"/>
                <a:gd name="T27" fmla="*/ 33 h 97"/>
                <a:gd name="T28" fmla="*/ 38 w 64"/>
                <a:gd name="T29" fmla="*/ 21 h 97"/>
                <a:gd name="T30" fmla="*/ 58 w 64"/>
                <a:gd name="T31" fmla="*/ 0 h 97"/>
                <a:gd name="T32" fmla="*/ 64 w 64"/>
                <a:gd name="T33" fmla="*/ 5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7"/>
                <a:gd name="T53" fmla="*/ 64 w 64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7">
                  <a:moveTo>
                    <a:pt x="64" y="5"/>
                  </a:moveTo>
                  <a:lnTo>
                    <a:pt x="44" y="26"/>
                  </a:lnTo>
                  <a:lnTo>
                    <a:pt x="34" y="39"/>
                  </a:lnTo>
                  <a:lnTo>
                    <a:pt x="23" y="50"/>
                  </a:lnTo>
                  <a:lnTo>
                    <a:pt x="15" y="63"/>
                  </a:lnTo>
                  <a:lnTo>
                    <a:pt x="11" y="74"/>
                  </a:lnTo>
                  <a:lnTo>
                    <a:pt x="8" y="86"/>
                  </a:lnTo>
                  <a:lnTo>
                    <a:pt x="9" y="96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3" y="72"/>
                  </a:lnTo>
                  <a:lnTo>
                    <a:pt x="8" y="59"/>
                  </a:lnTo>
                  <a:lnTo>
                    <a:pt x="16" y="46"/>
                  </a:lnTo>
                  <a:lnTo>
                    <a:pt x="27" y="33"/>
                  </a:lnTo>
                  <a:lnTo>
                    <a:pt x="38" y="21"/>
                  </a:lnTo>
                  <a:lnTo>
                    <a:pt x="58" y="0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6" name="Freeform 170"/>
            <p:cNvSpPr>
              <a:spLocks/>
            </p:cNvSpPr>
            <p:nvPr/>
          </p:nvSpPr>
          <p:spPr bwMode="auto">
            <a:xfrm>
              <a:off x="2611" y="3209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1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7" name="Freeform 171"/>
            <p:cNvSpPr>
              <a:spLocks/>
            </p:cNvSpPr>
            <p:nvPr/>
          </p:nvSpPr>
          <p:spPr bwMode="auto">
            <a:xfrm>
              <a:off x="2547" y="3299"/>
              <a:ext cx="14" cy="9"/>
            </a:xfrm>
            <a:custGeom>
              <a:avLst/>
              <a:gdLst>
                <a:gd name="T0" fmla="*/ 9 w 14"/>
                <a:gd name="T1" fmla="*/ 9 h 9"/>
                <a:gd name="T2" fmla="*/ 8 w 14"/>
                <a:gd name="T3" fmla="*/ 8 h 9"/>
                <a:gd name="T4" fmla="*/ 0 w 14"/>
                <a:gd name="T5" fmla="*/ 7 h 9"/>
                <a:gd name="T6" fmla="*/ 3 w 14"/>
                <a:gd name="T7" fmla="*/ 0 h 9"/>
                <a:gd name="T8" fmla="*/ 11 w 14"/>
                <a:gd name="T9" fmla="*/ 1 h 9"/>
                <a:gd name="T10" fmla="*/ 14 w 14"/>
                <a:gd name="T11" fmla="*/ 3 h 9"/>
                <a:gd name="T12" fmla="*/ 9 w 14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9"/>
                <a:gd name="T23" fmla="*/ 14 w 1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9">
                  <a:moveTo>
                    <a:pt x="9" y="9"/>
                  </a:moveTo>
                  <a:lnTo>
                    <a:pt x="8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8" name="Freeform 172"/>
            <p:cNvSpPr>
              <a:spLocks/>
            </p:cNvSpPr>
            <p:nvPr/>
          </p:nvSpPr>
          <p:spPr bwMode="auto">
            <a:xfrm>
              <a:off x="2555" y="3302"/>
              <a:ext cx="9" cy="11"/>
            </a:xfrm>
            <a:custGeom>
              <a:avLst/>
              <a:gdLst>
                <a:gd name="T0" fmla="*/ 8 w 9"/>
                <a:gd name="T1" fmla="*/ 3 h 11"/>
                <a:gd name="T2" fmla="*/ 9 w 9"/>
                <a:gd name="T3" fmla="*/ 11 h 11"/>
                <a:gd name="T4" fmla="*/ 1 w 9"/>
                <a:gd name="T5" fmla="*/ 6 h 11"/>
                <a:gd name="T6" fmla="*/ 6 w 9"/>
                <a:gd name="T7" fmla="*/ 0 h 11"/>
                <a:gd name="T8" fmla="*/ 0 w 9"/>
                <a:gd name="T9" fmla="*/ 4 h 11"/>
                <a:gd name="T10" fmla="*/ 8 w 9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8" y="3"/>
                  </a:moveTo>
                  <a:lnTo>
                    <a:pt x="9" y="11"/>
                  </a:lnTo>
                  <a:lnTo>
                    <a:pt x="1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79" name="Freeform 173"/>
            <p:cNvSpPr>
              <a:spLocks/>
            </p:cNvSpPr>
            <p:nvPr/>
          </p:nvSpPr>
          <p:spPr bwMode="auto">
            <a:xfrm>
              <a:off x="2501" y="3286"/>
              <a:ext cx="48" cy="20"/>
            </a:xfrm>
            <a:custGeom>
              <a:avLst/>
              <a:gdLst>
                <a:gd name="T0" fmla="*/ 48 w 48"/>
                <a:gd name="T1" fmla="*/ 20 h 20"/>
                <a:gd name="T2" fmla="*/ 36 w 48"/>
                <a:gd name="T3" fmla="*/ 19 h 20"/>
                <a:gd name="T4" fmla="*/ 23 w 48"/>
                <a:gd name="T5" fmla="*/ 18 h 20"/>
                <a:gd name="T6" fmla="*/ 11 w 48"/>
                <a:gd name="T7" fmla="*/ 14 h 20"/>
                <a:gd name="T8" fmla="*/ 0 w 48"/>
                <a:gd name="T9" fmla="*/ 7 h 20"/>
                <a:gd name="T10" fmla="*/ 6 w 48"/>
                <a:gd name="T11" fmla="*/ 0 h 20"/>
                <a:gd name="T12" fmla="*/ 15 w 48"/>
                <a:gd name="T13" fmla="*/ 7 h 20"/>
                <a:gd name="T14" fmla="*/ 25 w 48"/>
                <a:gd name="T15" fmla="*/ 11 h 20"/>
                <a:gd name="T16" fmla="*/ 36 w 48"/>
                <a:gd name="T17" fmla="*/ 12 h 20"/>
                <a:gd name="T18" fmla="*/ 48 w 48"/>
                <a:gd name="T19" fmla="*/ 12 h 20"/>
                <a:gd name="T20" fmla="*/ 48 w 48"/>
                <a:gd name="T21" fmla="*/ 2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0"/>
                <a:gd name="T35" fmla="*/ 48 w 48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0">
                  <a:moveTo>
                    <a:pt x="48" y="20"/>
                  </a:moveTo>
                  <a:lnTo>
                    <a:pt x="36" y="19"/>
                  </a:lnTo>
                  <a:lnTo>
                    <a:pt x="23" y="18"/>
                  </a:lnTo>
                  <a:lnTo>
                    <a:pt x="11" y="14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5" y="11"/>
                  </a:lnTo>
                  <a:lnTo>
                    <a:pt x="36" y="12"/>
                  </a:lnTo>
                  <a:lnTo>
                    <a:pt x="48" y="12"/>
                  </a:lnTo>
                  <a:lnTo>
                    <a:pt x="48" y="2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0" name="Freeform 174"/>
            <p:cNvSpPr>
              <a:spLocks/>
            </p:cNvSpPr>
            <p:nvPr/>
          </p:nvSpPr>
          <p:spPr bwMode="auto">
            <a:xfrm>
              <a:off x="2547" y="3298"/>
              <a:ext cx="3" cy="8"/>
            </a:xfrm>
            <a:custGeom>
              <a:avLst/>
              <a:gdLst>
                <a:gd name="T0" fmla="*/ 3 w 3"/>
                <a:gd name="T1" fmla="*/ 1 h 8"/>
                <a:gd name="T2" fmla="*/ 2 w 3"/>
                <a:gd name="T3" fmla="*/ 0 h 8"/>
                <a:gd name="T4" fmla="*/ 2 w 3"/>
                <a:gd name="T5" fmla="*/ 8 h 8"/>
                <a:gd name="T6" fmla="*/ 0 w 3"/>
                <a:gd name="T7" fmla="*/ 8 h 8"/>
                <a:gd name="T8" fmla="*/ 3 w 3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3" y="1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1" name="Freeform 175"/>
            <p:cNvSpPr>
              <a:spLocks/>
            </p:cNvSpPr>
            <p:nvPr/>
          </p:nvSpPr>
          <p:spPr bwMode="auto">
            <a:xfrm>
              <a:off x="2490" y="3262"/>
              <a:ext cx="18" cy="30"/>
            </a:xfrm>
            <a:custGeom>
              <a:avLst/>
              <a:gdLst>
                <a:gd name="T0" fmla="*/ 10 w 18"/>
                <a:gd name="T1" fmla="*/ 30 h 30"/>
                <a:gd name="T2" fmla="*/ 7 w 18"/>
                <a:gd name="T3" fmla="*/ 23 h 30"/>
                <a:gd name="T4" fmla="*/ 6 w 18"/>
                <a:gd name="T5" fmla="*/ 15 h 30"/>
                <a:gd name="T6" fmla="*/ 5 w 18"/>
                <a:gd name="T7" fmla="*/ 10 h 30"/>
                <a:gd name="T8" fmla="*/ 0 w 18"/>
                <a:gd name="T9" fmla="*/ 6 h 30"/>
                <a:gd name="T10" fmla="*/ 5 w 18"/>
                <a:gd name="T11" fmla="*/ 0 h 30"/>
                <a:gd name="T12" fmla="*/ 11 w 18"/>
                <a:gd name="T13" fmla="*/ 5 h 30"/>
                <a:gd name="T14" fmla="*/ 14 w 18"/>
                <a:gd name="T15" fmla="*/ 13 h 30"/>
                <a:gd name="T16" fmla="*/ 15 w 18"/>
                <a:gd name="T17" fmla="*/ 20 h 30"/>
                <a:gd name="T18" fmla="*/ 18 w 18"/>
                <a:gd name="T19" fmla="*/ 25 h 30"/>
                <a:gd name="T20" fmla="*/ 10 w 18"/>
                <a:gd name="T21" fmla="*/ 3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0"/>
                <a:gd name="T35" fmla="*/ 18 w 18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0">
                  <a:moveTo>
                    <a:pt x="10" y="30"/>
                  </a:moveTo>
                  <a:lnTo>
                    <a:pt x="7" y="23"/>
                  </a:lnTo>
                  <a:lnTo>
                    <a:pt x="6" y="15"/>
                  </a:lnTo>
                  <a:lnTo>
                    <a:pt x="5" y="10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4" y="13"/>
                  </a:lnTo>
                  <a:lnTo>
                    <a:pt x="15" y="20"/>
                  </a:lnTo>
                  <a:lnTo>
                    <a:pt x="18" y="25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2" name="Freeform 176"/>
            <p:cNvSpPr>
              <a:spLocks/>
            </p:cNvSpPr>
            <p:nvPr/>
          </p:nvSpPr>
          <p:spPr bwMode="auto">
            <a:xfrm>
              <a:off x="2500" y="3286"/>
              <a:ext cx="8" cy="7"/>
            </a:xfrm>
            <a:custGeom>
              <a:avLst/>
              <a:gdLst>
                <a:gd name="T0" fmla="*/ 1 w 8"/>
                <a:gd name="T1" fmla="*/ 7 h 7"/>
                <a:gd name="T2" fmla="*/ 0 w 8"/>
                <a:gd name="T3" fmla="*/ 6 h 7"/>
                <a:gd name="T4" fmla="*/ 8 w 8"/>
                <a:gd name="T5" fmla="*/ 1 h 7"/>
                <a:gd name="T6" fmla="*/ 7 w 8"/>
                <a:gd name="T7" fmla="*/ 0 h 7"/>
                <a:gd name="T8" fmla="*/ 1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1" y="7"/>
                  </a:moveTo>
                  <a:lnTo>
                    <a:pt x="0" y="6"/>
                  </a:lnTo>
                  <a:lnTo>
                    <a:pt x="8" y="1"/>
                  </a:lnTo>
                  <a:lnTo>
                    <a:pt x="7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3" name="Freeform 177"/>
            <p:cNvSpPr>
              <a:spLocks/>
            </p:cNvSpPr>
            <p:nvPr/>
          </p:nvSpPr>
          <p:spPr bwMode="auto">
            <a:xfrm>
              <a:off x="2474" y="3260"/>
              <a:ext cx="19" cy="9"/>
            </a:xfrm>
            <a:custGeom>
              <a:avLst/>
              <a:gdLst>
                <a:gd name="T0" fmla="*/ 19 w 19"/>
                <a:gd name="T1" fmla="*/ 9 h 9"/>
                <a:gd name="T2" fmla="*/ 9 w 19"/>
                <a:gd name="T3" fmla="*/ 8 h 9"/>
                <a:gd name="T4" fmla="*/ 0 w 19"/>
                <a:gd name="T5" fmla="*/ 7 h 9"/>
                <a:gd name="T6" fmla="*/ 0 w 19"/>
                <a:gd name="T7" fmla="*/ 0 h 9"/>
                <a:gd name="T8" fmla="*/ 9 w 19"/>
                <a:gd name="T9" fmla="*/ 1 h 9"/>
                <a:gd name="T10" fmla="*/ 19 w 19"/>
                <a:gd name="T11" fmla="*/ 2 h 9"/>
                <a:gd name="T12" fmla="*/ 19 w 19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9"/>
                <a:gd name="T23" fmla="*/ 19 w 19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9">
                  <a:moveTo>
                    <a:pt x="19" y="9"/>
                  </a:moveTo>
                  <a:lnTo>
                    <a:pt x="9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1"/>
                  </a:lnTo>
                  <a:lnTo>
                    <a:pt x="19" y="2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4" name="Freeform 178"/>
            <p:cNvSpPr>
              <a:spLocks/>
            </p:cNvSpPr>
            <p:nvPr/>
          </p:nvSpPr>
          <p:spPr bwMode="auto">
            <a:xfrm>
              <a:off x="2490" y="3262"/>
              <a:ext cx="5" cy="7"/>
            </a:xfrm>
            <a:custGeom>
              <a:avLst/>
              <a:gdLst>
                <a:gd name="T0" fmla="*/ 5 w 5"/>
                <a:gd name="T1" fmla="*/ 0 h 7"/>
                <a:gd name="T2" fmla="*/ 3 w 5"/>
                <a:gd name="T3" fmla="*/ 0 h 7"/>
                <a:gd name="T4" fmla="*/ 3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5" name="Freeform 179"/>
            <p:cNvSpPr>
              <a:spLocks/>
            </p:cNvSpPr>
            <p:nvPr/>
          </p:nvSpPr>
          <p:spPr bwMode="auto">
            <a:xfrm>
              <a:off x="2466" y="3237"/>
              <a:ext cx="11" cy="29"/>
            </a:xfrm>
            <a:custGeom>
              <a:avLst/>
              <a:gdLst>
                <a:gd name="T0" fmla="*/ 5 w 11"/>
                <a:gd name="T1" fmla="*/ 29 h 29"/>
                <a:gd name="T2" fmla="*/ 2 w 11"/>
                <a:gd name="T3" fmla="*/ 25 h 29"/>
                <a:gd name="T4" fmla="*/ 1 w 11"/>
                <a:gd name="T5" fmla="*/ 20 h 29"/>
                <a:gd name="T6" fmla="*/ 0 w 11"/>
                <a:gd name="T7" fmla="*/ 11 h 29"/>
                <a:gd name="T8" fmla="*/ 1 w 11"/>
                <a:gd name="T9" fmla="*/ 0 h 29"/>
                <a:gd name="T10" fmla="*/ 8 w 11"/>
                <a:gd name="T11" fmla="*/ 0 h 29"/>
                <a:gd name="T12" fmla="*/ 7 w 11"/>
                <a:gd name="T13" fmla="*/ 11 h 29"/>
                <a:gd name="T14" fmla="*/ 8 w 11"/>
                <a:gd name="T15" fmla="*/ 18 h 29"/>
                <a:gd name="T16" fmla="*/ 9 w 11"/>
                <a:gd name="T17" fmla="*/ 21 h 29"/>
                <a:gd name="T18" fmla="*/ 11 w 11"/>
                <a:gd name="T19" fmla="*/ 24 h 29"/>
                <a:gd name="T20" fmla="*/ 5 w 11"/>
                <a:gd name="T21" fmla="*/ 29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9"/>
                <a:gd name="T35" fmla="*/ 11 w 11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9">
                  <a:moveTo>
                    <a:pt x="5" y="29"/>
                  </a:moveTo>
                  <a:lnTo>
                    <a:pt x="2" y="25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1" y="0"/>
                  </a:lnTo>
                  <a:lnTo>
                    <a:pt x="8" y="0"/>
                  </a:lnTo>
                  <a:lnTo>
                    <a:pt x="7" y="11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1" y="24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6" name="Freeform 180"/>
            <p:cNvSpPr>
              <a:spLocks/>
            </p:cNvSpPr>
            <p:nvPr/>
          </p:nvSpPr>
          <p:spPr bwMode="auto">
            <a:xfrm>
              <a:off x="2471" y="3260"/>
              <a:ext cx="6" cy="7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7 h 7"/>
                <a:gd name="T4" fmla="*/ 0 w 6"/>
                <a:gd name="T5" fmla="*/ 6 h 7"/>
                <a:gd name="T6" fmla="*/ 6 w 6"/>
                <a:gd name="T7" fmla="*/ 1 h 7"/>
                <a:gd name="T8" fmla="*/ 3 w 6"/>
                <a:gd name="T9" fmla="*/ 0 h 7"/>
                <a:gd name="T10" fmla="*/ 3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3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7" name="Freeform 181"/>
            <p:cNvSpPr>
              <a:spLocks/>
            </p:cNvSpPr>
            <p:nvPr/>
          </p:nvSpPr>
          <p:spPr bwMode="auto">
            <a:xfrm>
              <a:off x="2466" y="3233"/>
              <a:ext cx="8" cy="8"/>
            </a:xfrm>
            <a:custGeom>
              <a:avLst/>
              <a:gdLst>
                <a:gd name="T0" fmla="*/ 2 w 8"/>
                <a:gd name="T1" fmla="*/ 7 h 8"/>
                <a:gd name="T2" fmla="*/ 0 w 8"/>
                <a:gd name="T3" fmla="*/ 7 h 8"/>
                <a:gd name="T4" fmla="*/ 5 w 8"/>
                <a:gd name="T5" fmla="*/ 0 h 8"/>
                <a:gd name="T6" fmla="*/ 5 w 8"/>
                <a:gd name="T7" fmla="*/ 8 h 8"/>
                <a:gd name="T8" fmla="*/ 8 w 8"/>
                <a:gd name="T9" fmla="*/ 0 h 8"/>
                <a:gd name="T10" fmla="*/ 8 w 8"/>
                <a:gd name="T11" fmla="*/ 2 h 8"/>
                <a:gd name="T12" fmla="*/ 2 w 8"/>
                <a:gd name="T13" fmla="*/ 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2" y="7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5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8" name="Freeform 182"/>
            <p:cNvSpPr>
              <a:spLocks/>
            </p:cNvSpPr>
            <p:nvPr/>
          </p:nvSpPr>
          <p:spPr bwMode="auto">
            <a:xfrm>
              <a:off x="2467" y="3235"/>
              <a:ext cx="7" cy="5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0 h 5"/>
                <a:gd name="T4" fmla="*/ 1 w 7"/>
                <a:gd name="T5" fmla="*/ 5 h 5"/>
                <a:gd name="T6" fmla="*/ 0 w 7"/>
                <a:gd name="T7" fmla="*/ 2 h 5"/>
                <a:gd name="T8" fmla="*/ 7 w 7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2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89" name="Freeform 183"/>
            <p:cNvSpPr>
              <a:spLocks/>
            </p:cNvSpPr>
            <p:nvPr/>
          </p:nvSpPr>
          <p:spPr bwMode="auto">
            <a:xfrm>
              <a:off x="2463" y="3204"/>
              <a:ext cx="11" cy="34"/>
            </a:xfrm>
            <a:custGeom>
              <a:avLst/>
              <a:gdLst>
                <a:gd name="T0" fmla="*/ 4 w 11"/>
                <a:gd name="T1" fmla="*/ 34 h 34"/>
                <a:gd name="T2" fmla="*/ 0 w 11"/>
                <a:gd name="T3" fmla="*/ 17 h 34"/>
                <a:gd name="T4" fmla="*/ 0 w 11"/>
                <a:gd name="T5" fmla="*/ 7 h 34"/>
                <a:gd name="T6" fmla="*/ 2 w 11"/>
                <a:gd name="T7" fmla="*/ 0 h 34"/>
                <a:gd name="T8" fmla="*/ 9 w 11"/>
                <a:gd name="T9" fmla="*/ 4 h 34"/>
                <a:gd name="T10" fmla="*/ 7 w 11"/>
                <a:gd name="T11" fmla="*/ 9 h 34"/>
                <a:gd name="T12" fmla="*/ 7 w 11"/>
                <a:gd name="T13" fmla="*/ 15 h 34"/>
                <a:gd name="T14" fmla="*/ 11 w 11"/>
                <a:gd name="T15" fmla="*/ 32 h 34"/>
                <a:gd name="T16" fmla="*/ 4 w 11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4"/>
                <a:gd name="T29" fmla="*/ 11 w 11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4">
                  <a:moveTo>
                    <a:pt x="4" y="34"/>
                  </a:moveTo>
                  <a:lnTo>
                    <a:pt x="0" y="17"/>
                  </a:lnTo>
                  <a:lnTo>
                    <a:pt x="0" y="7"/>
                  </a:lnTo>
                  <a:lnTo>
                    <a:pt x="2" y="0"/>
                  </a:lnTo>
                  <a:lnTo>
                    <a:pt x="9" y="4"/>
                  </a:lnTo>
                  <a:lnTo>
                    <a:pt x="7" y="9"/>
                  </a:lnTo>
                  <a:lnTo>
                    <a:pt x="7" y="15"/>
                  </a:lnTo>
                  <a:lnTo>
                    <a:pt x="11" y="32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0" name="Freeform 184"/>
            <p:cNvSpPr>
              <a:spLocks/>
            </p:cNvSpPr>
            <p:nvPr/>
          </p:nvSpPr>
          <p:spPr bwMode="auto">
            <a:xfrm>
              <a:off x="2465" y="3193"/>
              <a:ext cx="14" cy="15"/>
            </a:xfrm>
            <a:custGeom>
              <a:avLst/>
              <a:gdLst>
                <a:gd name="T0" fmla="*/ 0 w 14"/>
                <a:gd name="T1" fmla="*/ 10 h 15"/>
                <a:gd name="T2" fmla="*/ 3 w 14"/>
                <a:gd name="T3" fmla="*/ 4 h 15"/>
                <a:gd name="T4" fmla="*/ 8 w 14"/>
                <a:gd name="T5" fmla="*/ 0 h 15"/>
                <a:gd name="T6" fmla="*/ 14 w 14"/>
                <a:gd name="T7" fmla="*/ 5 h 15"/>
                <a:gd name="T8" fmla="*/ 9 w 14"/>
                <a:gd name="T9" fmla="*/ 9 h 15"/>
                <a:gd name="T10" fmla="*/ 7 w 14"/>
                <a:gd name="T11" fmla="*/ 15 h 15"/>
                <a:gd name="T12" fmla="*/ 0 w 14"/>
                <a:gd name="T13" fmla="*/ 1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5"/>
                <a:gd name="T23" fmla="*/ 14 w 1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5">
                  <a:moveTo>
                    <a:pt x="0" y="10"/>
                  </a:moveTo>
                  <a:lnTo>
                    <a:pt x="3" y="4"/>
                  </a:lnTo>
                  <a:lnTo>
                    <a:pt x="8" y="0"/>
                  </a:lnTo>
                  <a:lnTo>
                    <a:pt x="14" y="5"/>
                  </a:lnTo>
                  <a:lnTo>
                    <a:pt x="9" y="9"/>
                  </a:lnTo>
                  <a:lnTo>
                    <a:pt x="7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1" name="Freeform 185"/>
            <p:cNvSpPr>
              <a:spLocks/>
            </p:cNvSpPr>
            <p:nvPr/>
          </p:nvSpPr>
          <p:spPr bwMode="auto">
            <a:xfrm>
              <a:off x="2465" y="3203"/>
              <a:ext cx="7" cy="5"/>
            </a:xfrm>
            <a:custGeom>
              <a:avLst/>
              <a:gdLst>
                <a:gd name="T0" fmla="*/ 0 w 7"/>
                <a:gd name="T1" fmla="*/ 1 h 5"/>
                <a:gd name="T2" fmla="*/ 0 w 7"/>
                <a:gd name="T3" fmla="*/ 0 h 5"/>
                <a:gd name="T4" fmla="*/ 7 w 7"/>
                <a:gd name="T5" fmla="*/ 5 h 5"/>
                <a:gd name="T6" fmla="*/ 0 w 7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1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2" name="Freeform 186"/>
            <p:cNvSpPr>
              <a:spLocks/>
            </p:cNvSpPr>
            <p:nvPr/>
          </p:nvSpPr>
          <p:spPr bwMode="auto">
            <a:xfrm>
              <a:off x="2472" y="3181"/>
              <a:ext cx="10" cy="16"/>
            </a:xfrm>
            <a:custGeom>
              <a:avLst/>
              <a:gdLst>
                <a:gd name="T0" fmla="*/ 0 w 10"/>
                <a:gd name="T1" fmla="*/ 12 h 16"/>
                <a:gd name="T2" fmla="*/ 3 w 10"/>
                <a:gd name="T3" fmla="*/ 7 h 16"/>
                <a:gd name="T4" fmla="*/ 4 w 10"/>
                <a:gd name="T5" fmla="*/ 7 h 16"/>
                <a:gd name="T6" fmla="*/ 2 w 10"/>
                <a:gd name="T7" fmla="*/ 6 h 16"/>
                <a:gd name="T8" fmla="*/ 7 w 10"/>
                <a:gd name="T9" fmla="*/ 0 h 16"/>
                <a:gd name="T10" fmla="*/ 10 w 10"/>
                <a:gd name="T11" fmla="*/ 3 h 16"/>
                <a:gd name="T12" fmla="*/ 10 w 10"/>
                <a:gd name="T13" fmla="*/ 10 h 16"/>
                <a:gd name="T14" fmla="*/ 7 w 10"/>
                <a:gd name="T15" fmla="*/ 16 h 16"/>
                <a:gd name="T16" fmla="*/ 0 w 10"/>
                <a:gd name="T17" fmla="*/ 1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6"/>
                <a:gd name="T29" fmla="*/ 10 w 1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6">
                  <a:moveTo>
                    <a:pt x="0" y="12"/>
                  </a:moveTo>
                  <a:lnTo>
                    <a:pt x="3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10"/>
                  </a:lnTo>
                  <a:lnTo>
                    <a:pt x="7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3" name="Freeform 187"/>
            <p:cNvSpPr>
              <a:spLocks/>
            </p:cNvSpPr>
            <p:nvPr/>
          </p:nvSpPr>
          <p:spPr bwMode="auto">
            <a:xfrm>
              <a:off x="2472" y="3193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0 h 5"/>
                <a:gd name="T6" fmla="*/ 1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4" name="Freeform 188"/>
            <p:cNvSpPr>
              <a:spLocks/>
            </p:cNvSpPr>
            <p:nvPr/>
          </p:nvSpPr>
          <p:spPr bwMode="auto">
            <a:xfrm>
              <a:off x="2462" y="3156"/>
              <a:ext cx="17" cy="32"/>
            </a:xfrm>
            <a:custGeom>
              <a:avLst/>
              <a:gdLst>
                <a:gd name="T0" fmla="*/ 13 w 17"/>
                <a:gd name="T1" fmla="*/ 32 h 32"/>
                <a:gd name="T2" fmla="*/ 3 w 17"/>
                <a:gd name="T3" fmla="*/ 27 h 32"/>
                <a:gd name="T4" fmla="*/ 1 w 17"/>
                <a:gd name="T5" fmla="*/ 18 h 32"/>
                <a:gd name="T6" fmla="*/ 1 w 17"/>
                <a:gd name="T7" fmla="*/ 10 h 32"/>
                <a:gd name="T8" fmla="*/ 0 w 17"/>
                <a:gd name="T9" fmla="*/ 0 h 32"/>
                <a:gd name="T10" fmla="*/ 7 w 17"/>
                <a:gd name="T11" fmla="*/ 0 h 32"/>
                <a:gd name="T12" fmla="*/ 8 w 17"/>
                <a:gd name="T13" fmla="*/ 10 h 32"/>
                <a:gd name="T14" fmla="*/ 9 w 17"/>
                <a:gd name="T15" fmla="*/ 18 h 32"/>
                <a:gd name="T16" fmla="*/ 8 w 17"/>
                <a:gd name="T17" fmla="*/ 21 h 32"/>
                <a:gd name="T18" fmla="*/ 17 w 17"/>
                <a:gd name="T19" fmla="*/ 25 h 32"/>
                <a:gd name="T20" fmla="*/ 13 w 17"/>
                <a:gd name="T21" fmla="*/ 3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2"/>
                <a:gd name="T35" fmla="*/ 17 w 17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2">
                  <a:moveTo>
                    <a:pt x="13" y="32"/>
                  </a:moveTo>
                  <a:lnTo>
                    <a:pt x="3" y="27"/>
                  </a:lnTo>
                  <a:lnTo>
                    <a:pt x="1" y="18"/>
                  </a:lnTo>
                  <a:lnTo>
                    <a:pt x="1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10"/>
                  </a:lnTo>
                  <a:lnTo>
                    <a:pt x="9" y="18"/>
                  </a:lnTo>
                  <a:lnTo>
                    <a:pt x="8" y="21"/>
                  </a:lnTo>
                  <a:lnTo>
                    <a:pt x="17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5" name="Freeform 189"/>
            <p:cNvSpPr>
              <a:spLocks/>
            </p:cNvSpPr>
            <p:nvPr/>
          </p:nvSpPr>
          <p:spPr bwMode="auto">
            <a:xfrm>
              <a:off x="2474" y="3181"/>
              <a:ext cx="5" cy="7"/>
            </a:xfrm>
            <a:custGeom>
              <a:avLst/>
              <a:gdLst>
                <a:gd name="T0" fmla="*/ 5 w 5"/>
                <a:gd name="T1" fmla="*/ 0 h 7"/>
                <a:gd name="T2" fmla="*/ 1 w 5"/>
                <a:gd name="T3" fmla="*/ 7 h 7"/>
                <a:gd name="T4" fmla="*/ 0 w 5"/>
                <a:gd name="T5" fmla="*/ 6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6" name="Freeform 190"/>
            <p:cNvSpPr>
              <a:spLocks/>
            </p:cNvSpPr>
            <p:nvPr/>
          </p:nvSpPr>
          <p:spPr bwMode="auto">
            <a:xfrm>
              <a:off x="2411" y="3153"/>
              <a:ext cx="57" cy="20"/>
            </a:xfrm>
            <a:custGeom>
              <a:avLst/>
              <a:gdLst>
                <a:gd name="T0" fmla="*/ 57 w 57"/>
                <a:gd name="T1" fmla="*/ 7 h 20"/>
                <a:gd name="T2" fmla="*/ 42 w 57"/>
                <a:gd name="T3" fmla="*/ 15 h 20"/>
                <a:gd name="T4" fmla="*/ 29 w 57"/>
                <a:gd name="T5" fmla="*/ 19 h 20"/>
                <a:gd name="T6" fmla="*/ 15 w 57"/>
                <a:gd name="T7" fmla="*/ 20 h 20"/>
                <a:gd name="T8" fmla="*/ 0 w 57"/>
                <a:gd name="T9" fmla="*/ 19 h 20"/>
                <a:gd name="T10" fmla="*/ 0 w 57"/>
                <a:gd name="T11" fmla="*/ 12 h 20"/>
                <a:gd name="T12" fmla="*/ 15 w 57"/>
                <a:gd name="T13" fmla="*/ 12 h 20"/>
                <a:gd name="T14" fmla="*/ 27 w 57"/>
                <a:gd name="T15" fmla="*/ 12 h 20"/>
                <a:gd name="T16" fmla="*/ 38 w 57"/>
                <a:gd name="T17" fmla="*/ 7 h 20"/>
                <a:gd name="T18" fmla="*/ 53 w 57"/>
                <a:gd name="T19" fmla="*/ 0 h 20"/>
                <a:gd name="T20" fmla="*/ 57 w 57"/>
                <a:gd name="T21" fmla="*/ 7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20"/>
                <a:gd name="T35" fmla="*/ 57 w 57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20">
                  <a:moveTo>
                    <a:pt x="57" y="7"/>
                  </a:moveTo>
                  <a:lnTo>
                    <a:pt x="42" y="15"/>
                  </a:lnTo>
                  <a:lnTo>
                    <a:pt x="29" y="19"/>
                  </a:lnTo>
                  <a:lnTo>
                    <a:pt x="15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5" y="12"/>
                  </a:lnTo>
                  <a:lnTo>
                    <a:pt x="27" y="12"/>
                  </a:lnTo>
                  <a:lnTo>
                    <a:pt x="38" y="7"/>
                  </a:lnTo>
                  <a:lnTo>
                    <a:pt x="53" y="0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7" name="Freeform 191"/>
            <p:cNvSpPr>
              <a:spLocks/>
            </p:cNvSpPr>
            <p:nvPr/>
          </p:nvSpPr>
          <p:spPr bwMode="auto">
            <a:xfrm>
              <a:off x="2462" y="3151"/>
              <a:ext cx="7" cy="9"/>
            </a:xfrm>
            <a:custGeom>
              <a:avLst/>
              <a:gdLst>
                <a:gd name="T0" fmla="*/ 7 w 7"/>
                <a:gd name="T1" fmla="*/ 5 h 9"/>
                <a:gd name="T2" fmla="*/ 6 w 7"/>
                <a:gd name="T3" fmla="*/ 0 h 9"/>
                <a:gd name="T4" fmla="*/ 2 w 7"/>
                <a:gd name="T5" fmla="*/ 2 h 9"/>
                <a:gd name="T6" fmla="*/ 6 w 7"/>
                <a:gd name="T7" fmla="*/ 9 h 9"/>
                <a:gd name="T8" fmla="*/ 0 w 7"/>
                <a:gd name="T9" fmla="*/ 5 h 9"/>
                <a:gd name="T10" fmla="*/ 7 w 7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7" y="5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6" y="9"/>
                  </a:lnTo>
                  <a:lnTo>
                    <a:pt x="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8" name="Freeform 192"/>
            <p:cNvSpPr>
              <a:spLocks/>
            </p:cNvSpPr>
            <p:nvPr/>
          </p:nvSpPr>
          <p:spPr bwMode="auto">
            <a:xfrm>
              <a:off x="2409" y="3133"/>
              <a:ext cx="68" cy="39"/>
            </a:xfrm>
            <a:custGeom>
              <a:avLst/>
              <a:gdLst>
                <a:gd name="T0" fmla="*/ 0 w 68"/>
                <a:gd name="T1" fmla="*/ 32 h 39"/>
                <a:gd name="T2" fmla="*/ 33 w 68"/>
                <a:gd name="T3" fmla="*/ 17 h 39"/>
                <a:gd name="T4" fmla="*/ 49 w 68"/>
                <a:gd name="T5" fmla="*/ 10 h 39"/>
                <a:gd name="T6" fmla="*/ 63 w 68"/>
                <a:gd name="T7" fmla="*/ 0 h 39"/>
                <a:gd name="T8" fmla="*/ 68 w 68"/>
                <a:gd name="T9" fmla="*/ 6 h 39"/>
                <a:gd name="T10" fmla="*/ 54 w 68"/>
                <a:gd name="T11" fmla="*/ 17 h 39"/>
                <a:gd name="T12" fmla="*/ 37 w 68"/>
                <a:gd name="T13" fmla="*/ 24 h 39"/>
                <a:gd name="T14" fmla="*/ 4 w 68"/>
                <a:gd name="T15" fmla="*/ 39 h 39"/>
                <a:gd name="T16" fmla="*/ 0 w 68"/>
                <a:gd name="T17" fmla="*/ 3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9"/>
                <a:gd name="T29" fmla="*/ 68 w 6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9">
                  <a:moveTo>
                    <a:pt x="0" y="32"/>
                  </a:moveTo>
                  <a:lnTo>
                    <a:pt x="33" y="17"/>
                  </a:lnTo>
                  <a:lnTo>
                    <a:pt x="49" y="10"/>
                  </a:lnTo>
                  <a:lnTo>
                    <a:pt x="63" y="0"/>
                  </a:lnTo>
                  <a:lnTo>
                    <a:pt x="68" y="6"/>
                  </a:lnTo>
                  <a:lnTo>
                    <a:pt x="54" y="17"/>
                  </a:lnTo>
                  <a:lnTo>
                    <a:pt x="37" y="24"/>
                  </a:lnTo>
                  <a:lnTo>
                    <a:pt x="4" y="3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999" name="Freeform 193"/>
            <p:cNvSpPr>
              <a:spLocks/>
            </p:cNvSpPr>
            <p:nvPr/>
          </p:nvSpPr>
          <p:spPr bwMode="auto">
            <a:xfrm>
              <a:off x="2409" y="3165"/>
              <a:ext cx="4" cy="7"/>
            </a:xfrm>
            <a:custGeom>
              <a:avLst/>
              <a:gdLst>
                <a:gd name="T0" fmla="*/ 2 w 4"/>
                <a:gd name="T1" fmla="*/ 7 h 7"/>
                <a:gd name="T2" fmla="*/ 0 w 4"/>
                <a:gd name="T3" fmla="*/ 0 h 7"/>
                <a:gd name="T4" fmla="*/ 4 w 4"/>
                <a:gd name="T5" fmla="*/ 7 h 7"/>
                <a:gd name="T6" fmla="*/ 2 w 4"/>
                <a:gd name="T7" fmla="*/ 0 h 7"/>
                <a:gd name="T8" fmla="*/ 2 w 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2" y="7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2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0" name="Freeform 194"/>
            <p:cNvSpPr>
              <a:spLocks/>
            </p:cNvSpPr>
            <p:nvPr/>
          </p:nvSpPr>
          <p:spPr bwMode="auto">
            <a:xfrm>
              <a:off x="2471" y="3123"/>
              <a:ext cx="9" cy="15"/>
            </a:xfrm>
            <a:custGeom>
              <a:avLst/>
              <a:gdLst>
                <a:gd name="T0" fmla="*/ 0 w 9"/>
                <a:gd name="T1" fmla="*/ 12 h 15"/>
                <a:gd name="T2" fmla="*/ 2 w 9"/>
                <a:gd name="T3" fmla="*/ 6 h 15"/>
                <a:gd name="T4" fmla="*/ 2 w 9"/>
                <a:gd name="T5" fmla="*/ 8 h 15"/>
                <a:gd name="T6" fmla="*/ 0 w 9"/>
                <a:gd name="T7" fmla="*/ 6 h 15"/>
                <a:gd name="T8" fmla="*/ 5 w 9"/>
                <a:gd name="T9" fmla="*/ 0 h 15"/>
                <a:gd name="T10" fmla="*/ 8 w 9"/>
                <a:gd name="T11" fmla="*/ 3 h 15"/>
                <a:gd name="T12" fmla="*/ 9 w 9"/>
                <a:gd name="T13" fmla="*/ 8 h 15"/>
                <a:gd name="T14" fmla="*/ 7 w 9"/>
                <a:gd name="T15" fmla="*/ 15 h 15"/>
                <a:gd name="T16" fmla="*/ 0 w 9"/>
                <a:gd name="T17" fmla="*/ 1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0" y="12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8" y="3"/>
                  </a:lnTo>
                  <a:lnTo>
                    <a:pt x="9" y="8"/>
                  </a:lnTo>
                  <a:lnTo>
                    <a:pt x="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1" name="Freeform 195"/>
            <p:cNvSpPr>
              <a:spLocks/>
            </p:cNvSpPr>
            <p:nvPr/>
          </p:nvSpPr>
          <p:spPr bwMode="auto">
            <a:xfrm>
              <a:off x="2471" y="3133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0 w 7"/>
                <a:gd name="T5" fmla="*/ 2 h 6"/>
                <a:gd name="T6" fmla="*/ 1 w 7"/>
                <a:gd name="T7" fmla="*/ 0 h 6"/>
                <a:gd name="T8" fmla="*/ 6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2" name="Freeform 196"/>
            <p:cNvSpPr>
              <a:spLocks/>
            </p:cNvSpPr>
            <p:nvPr/>
          </p:nvSpPr>
          <p:spPr bwMode="auto">
            <a:xfrm>
              <a:off x="2474" y="3104"/>
              <a:ext cx="51" cy="26"/>
            </a:xfrm>
            <a:custGeom>
              <a:avLst/>
              <a:gdLst>
                <a:gd name="T0" fmla="*/ 0 w 51"/>
                <a:gd name="T1" fmla="*/ 18 h 26"/>
                <a:gd name="T2" fmla="*/ 17 w 51"/>
                <a:gd name="T3" fmla="*/ 18 h 26"/>
                <a:gd name="T4" fmla="*/ 30 w 51"/>
                <a:gd name="T5" fmla="*/ 14 h 26"/>
                <a:gd name="T6" fmla="*/ 40 w 51"/>
                <a:gd name="T7" fmla="*/ 7 h 26"/>
                <a:gd name="T8" fmla="*/ 45 w 51"/>
                <a:gd name="T9" fmla="*/ 0 h 26"/>
                <a:gd name="T10" fmla="*/ 51 w 51"/>
                <a:gd name="T11" fmla="*/ 5 h 26"/>
                <a:gd name="T12" fmla="*/ 45 w 51"/>
                <a:gd name="T13" fmla="*/ 13 h 26"/>
                <a:gd name="T14" fmla="*/ 34 w 51"/>
                <a:gd name="T15" fmla="*/ 22 h 26"/>
                <a:gd name="T16" fmla="*/ 17 w 51"/>
                <a:gd name="T17" fmla="*/ 26 h 26"/>
                <a:gd name="T18" fmla="*/ 0 w 51"/>
                <a:gd name="T19" fmla="*/ 26 h 26"/>
                <a:gd name="T20" fmla="*/ 0 w 51"/>
                <a:gd name="T21" fmla="*/ 1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26"/>
                <a:gd name="T35" fmla="*/ 51 w 5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26">
                  <a:moveTo>
                    <a:pt x="0" y="18"/>
                  </a:moveTo>
                  <a:lnTo>
                    <a:pt x="17" y="18"/>
                  </a:lnTo>
                  <a:lnTo>
                    <a:pt x="30" y="14"/>
                  </a:lnTo>
                  <a:lnTo>
                    <a:pt x="40" y="7"/>
                  </a:lnTo>
                  <a:lnTo>
                    <a:pt x="45" y="0"/>
                  </a:lnTo>
                  <a:lnTo>
                    <a:pt x="51" y="5"/>
                  </a:lnTo>
                  <a:lnTo>
                    <a:pt x="45" y="13"/>
                  </a:lnTo>
                  <a:lnTo>
                    <a:pt x="34" y="22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3" name="Freeform 197"/>
            <p:cNvSpPr>
              <a:spLocks/>
            </p:cNvSpPr>
            <p:nvPr/>
          </p:nvSpPr>
          <p:spPr bwMode="auto">
            <a:xfrm>
              <a:off x="2462" y="3122"/>
              <a:ext cx="14" cy="8"/>
            </a:xfrm>
            <a:custGeom>
              <a:avLst/>
              <a:gdLst>
                <a:gd name="T0" fmla="*/ 9 w 14"/>
                <a:gd name="T1" fmla="*/ 7 h 8"/>
                <a:gd name="T2" fmla="*/ 0 w 14"/>
                <a:gd name="T3" fmla="*/ 0 h 8"/>
                <a:gd name="T4" fmla="*/ 12 w 14"/>
                <a:gd name="T5" fmla="*/ 0 h 8"/>
                <a:gd name="T6" fmla="*/ 12 w 14"/>
                <a:gd name="T7" fmla="*/ 8 h 8"/>
                <a:gd name="T8" fmla="*/ 14 w 14"/>
                <a:gd name="T9" fmla="*/ 1 h 8"/>
                <a:gd name="T10" fmla="*/ 9 w 14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8"/>
                <a:gd name="T20" fmla="*/ 14 w 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8">
                  <a:moveTo>
                    <a:pt x="9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4" y="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4" name="Freeform 198"/>
            <p:cNvSpPr>
              <a:spLocks/>
            </p:cNvSpPr>
            <p:nvPr/>
          </p:nvSpPr>
          <p:spPr bwMode="auto">
            <a:xfrm>
              <a:off x="2518" y="3039"/>
              <a:ext cx="61" cy="69"/>
            </a:xfrm>
            <a:custGeom>
              <a:avLst/>
              <a:gdLst>
                <a:gd name="T0" fmla="*/ 0 w 61"/>
                <a:gd name="T1" fmla="*/ 66 h 69"/>
                <a:gd name="T2" fmla="*/ 6 w 61"/>
                <a:gd name="T3" fmla="*/ 41 h 69"/>
                <a:gd name="T4" fmla="*/ 18 w 61"/>
                <a:gd name="T5" fmla="*/ 19 h 69"/>
                <a:gd name="T6" fmla="*/ 27 w 61"/>
                <a:gd name="T7" fmla="*/ 10 h 69"/>
                <a:gd name="T8" fmla="*/ 37 w 61"/>
                <a:gd name="T9" fmla="*/ 4 h 69"/>
                <a:gd name="T10" fmla="*/ 49 w 61"/>
                <a:gd name="T11" fmla="*/ 0 h 69"/>
                <a:gd name="T12" fmla="*/ 61 w 61"/>
                <a:gd name="T13" fmla="*/ 0 h 69"/>
                <a:gd name="T14" fmla="*/ 61 w 61"/>
                <a:gd name="T15" fmla="*/ 8 h 69"/>
                <a:gd name="T16" fmla="*/ 50 w 61"/>
                <a:gd name="T17" fmla="*/ 8 h 69"/>
                <a:gd name="T18" fmla="*/ 41 w 61"/>
                <a:gd name="T19" fmla="*/ 11 h 69"/>
                <a:gd name="T20" fmla="*/ 32 w 61"/>
                <a:gd name="T21" fmla="*/ 16 h 69"/>
                <a:gd name="T22" fmla="*/ 24 w 61"/>
                <a:gd name="T23" fmla="*/ 24 h 69"/>
                <a:gd name="T24" fmla="*/ 13 w 61"/>
                <a:gd name="T25" fmla="*/ 45 h 69"/>
                <a:gd name="T26" fmla="*/ 7 w 61"/>
                <a:gd name="T27" fmla="*/ 69 h 69"/>
                <a:gd name="T28" fmla="*/ 0 w 61"/>
                <a:gd name="T29" fmla="*/ 66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69"/>
                <a:gd name="T47" fmla="*/ 61 w 61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69">
                  <a:moveTo>
                    <a:pt x="0" y="66"/>
                  </a:moveTo>
                  <a:lnTo>
                    <a:pt x="6" y="41"/>
                  </a:lnTo>
                  <a:lnTo>
                    <a:pt x="18" y="19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50" y="8"/>
                  </a:lnTo>
                  <a:lnTo>
                    <a:pt x="41" y="11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3" y="45"/>
                  </a:lnTo>
                  <a:lnTo>
                    <a:pt x="7" y="69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5" name="Freeform 199"/>
            <p:cNvSpPr>
              <a:spLocks/>
            </p:cNvSpPr>
            <p:nvPr/>
          </p:nvSpPr>
          <p:spPr bwMode="auto">
            <a:xfrm>
              <a:off x="2518" y="3104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1 h 5"/>
                <a:gd name="T6" fmla="*/ 1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6" name="Freeform 200"/>
            <p:cNvSpPr>
              <a:spLocks/>
            </p:cNvSpPr>
            <p:nvPr/>
          </p:nvSpPr>
          <p:spPr bwMode="auto">
            <a:xfrm>
              <a:off x="2577" y="3040"/>
              <a:ext cx="23" cy="32"/>
            </a:xfrm>
            <a:custGeom>
              <a:avLst/>
              <a:gdLst>
                <a:gd name="T0" fmla="*/ 4 w 23"/>
                <a:gd name="T1" fmla="*/ 0 h 32"/>
                <a:gd name="T2" fmla="*/ 11 w 23"/>
                <a:gd name="T3" fmla="*/ 3 h 32"/>
                <a:gd name="T4" fmla="*/ 16 w 23"/>
                <a:gd name="T5" fmla="*/ 10 h 32"/>
                <a:gd name="T6" fmla="*/ 23 w 23"/>
                <a:gd name="T7" fmla="*/ 28 h 32"/>
                <a:gd name="T8" fmla="*/ 16 w 23"/>
                <a:gd name="T9" fmla="*/ 32 h 32"/>
                <a:gd name="T10" fmla="*/ 9 w 23"/>
                <a:gd name="T11" fmla="*/ 14 h 32"/>
                <a:gd name="T12" fmla="*/ 5 w 23"/>
                <a:gd name="T13" fmla="*/ 9 h 32"/>
                <a:gd name="T14" fmla="*/ 0 w 23"/>
                <a:gd name="T15" fmla="*/ 7 h 32"/>
                <a:gd name="T16" fmla="*/ 4 w 23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32"/>
                <a:gd name="T29" fmla="*/ 23 w 23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32">
                  <a:moveTo>
                    <a:pt x="4" y="0"/>
                  </a:moveTo>
                  <a:lnTo>
                    <a:pt x="11" y="3"/>
                  </a:lnTo>
                  <a:lnTo>
                    <a:pt x="16" y="10"/>
                  </a:lnTo>
                  <a:lnTo>
                    <a:pt x="23" y="28"/>
                  </a:lnTo>
                  <a:lnTo>
                    <a:pt x="16" y="32"/>
                  </a:lnTo>
                  <a:lnTo>
                    <a:pt x="9" y="14"/>
                  </a:lnTo>
                  <a:lnTo>
                    <a:pt x="5" y="9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7" name="Freeform 201"/>
            <p:cNvSpPr>
              <a:spLocks/>
            </p:cNvSpPr>
            <p:nvPr/>
          </p:nvSpPr>
          <p:spPr bwMode="auto">
            <a:xfrm>
              <a:off x="2577" y="3039"/>
              <a:ext cx="4" cy="8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1 h 8"/>
                <a:gd name="T4" fmla="*/ 0 w 4"/>
                <a:gd name="T5" fmla="*/ 8 h 8"/>
                <a:gd name="T6" fmla="*/ 2 w 4"/>
                <a:gd name="T7" fmla="*/ 8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2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8" name="Freeform 202"/>
            <p:cNvSpPr>
              <a:spLocks/>
            </p:cNvSpPr>
            <p:nvPr/>
          </p:nvSpPr>
          <p:spPr bwMode="auto">
            <a:xfrm>
              <a:off x="2593" y="3068"/>
              <a:ext cx="21" cy="14"/>
            </a:xfrm>
            <a:custGeom>
              <a:avLst/>
              <a:gdLst>
                <a:gd name="T0" fmla="*/ 7 w 21"/>
                <a:gd name="T1" fmla="*/ 0 h 14"/>
                <a:gd name="T2" fmla="*/ 10 w 21"/>
                <a:gd name="T3" fmla="*/ 3 h 14"/>
                <a:gd name="T4" fmla="*/ 13 w 21"/>
                <a:gd name="T5" fmla="*/ 5 h 14"/>
                <a:gd name="T6" fmla="*/ 16 w 21"/>
                <a:gd name="T7" fmla="*/ 5 h 14"/>
                <a:gd name="T8" fmla="*/ 20 w 21"/>
                <a:gd name="T9" fmla="*/ 5 h 14"/>
                <a:gd name="T10" fmla="*/ 21 w 21"/>
                <a:gd name="T11" fmla="*/ 14 h 14"/>
                <a:gd name="T12" fmla="*/ 16 w 21"/>
                <a:gd name="T13" fmla="*/ 14 h 14"/>
                <a:gd name="T14" fmla="*/ 9 w 21"/>
                <a:gd name="T15" fmla="*/ 13 h 14"/>
                <a:gd name="T16" fmla="*/ 4 w 21"/>
                <a:gd name="T17" fmla="*/ 8 h 14"/>
                <a:gd name="T18" fmla="*/ 0 w 21"/>
                <a:gd name="T19" fmla="*/ 4 h 14"/>
                <a:gd name="T20" fmla="*/ 7 w 21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4"/>
                <a:gd name="T35" fmla="*/ 21 w 2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4">
                  <a:moveTo>
                    <a:pt x="7" y="0"/>
                  </a:moveTo>
                  <a:lnTo>
                    <a:pt x="10" y="3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9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09" name="Freeform 203"/>
            <p:cNvSpPr>
              <a:spLocks/>
            </p:cNvSpPr>
            <p:nvPr/>
          </p:nvSpPr>
          <p:spPr bwMode="auto">
            <a:xfrm>
              <a:off x="2593" y="3068"/>
              <a:ext cx="7" cy="4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0" y="4"/>
                  </a:move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10" name="Freeform 204"/>
            <p:cNvSpPr>
              <a:spLocks/>
            </p:cNvSpPr>
            <p:nvPr/>
          </p:nvSpPr>
          <p:spPr bwMode="auto">
            <a:xfrm>
              <a:off x="2611" y="3064"/>
              <a:ext cx="51" cy="18"/>
            </a:xfrm>
            <a:custGeom>
              <a:avLst/>
              <a:gdLst>
                <a:gd name="T0" fmla="*/ 0 w 51"/>
                <a:gd name="T1" fmla="*/ 10 h 18"/>
                <a:gd name="T2" fmla="*/ 7 w 51"/>
                <a:gd name="T3" fmla="*/ 6 h 18"/>
                <a:gd name="T4" fmla="*/ 19 w 51"/>
                <a:gd name="T5" fmla="*/ 5 h 18"/>
                <a:gd name="T6" fmla="*/ 34 w 51"/>
                <a:gd name="T7" fmla="*/ 3 h 18"/>
                <a:gd name="T8" fmla="*/ 50 w 51"/>
                <a:gd name="T9" fmla="*/ 0 h 18"/>
                <a:gd name="T10" fmla="*/ 51 w 51"/>
                <a:gd name="T11" fmla="*/ 8 h 18"/>
                <a:gd name="T12" fmla="*/ 35 w 51"/>
                <a:gd name="T13" fmla="*/ 11 h 18"/>
                <a:gd name="T14" fmla="*/ 19 w 51"/>
                <a:gd name="T15" fmla="*/ 13 h 18"/>
                <a:gd name="T16" fmla="*/ 8 w 51"/>
                <a:gd name="T17" fmla="*/ 15 h 18"/>
                <a:gd name="T18" fmla="*/ 4 w 51"/>
                <a:gd name="T19" fmla="*/ 18 h 18"/>
                <a:gd name="T20" fmla="*/ 0 w 51"/>
                <a:gd name="T21" fmla="*/ 1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18"/>
                <a:gd name="T35" fmla="*/ 51 w 51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18">
                  <a:moveTo>
                    <a:pt x="0" y="10"/>
                  </a:moveTo>
                  <a:lnTo>
                    <a:pt x="7" y="6"/>
                  </a:lnTo>
                  <a:lnTo>
                    <a:pt x="19" y="5"/>
                  </a:lnTo>
                  <a:lnTo>
                    <a:pt x="34" y="3"/>
                  </a:lnTo>
                  <a:lnTo>
                    <a:pt x="50" y="0"/>
                  </a:lnTo>
                  <a:lnTo>
                    <a:pt x="51" y="8"/>
                  </a:lnTo>
                  <a:lnTo>
                    <a:pt x="35" y="11"/>
                  </a:lnTo>
                  <a:lnTo>
                    <a:pt x="19" y="13"/>
                  </a:lnTo>
                  <a:lnTo>
                    <a:pt x="8" y="15"/>
                  </a:lnTo>
                  <a:lnTo>
                    <a:pt x="4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11" name="Freeform 205"/>
            <p:cNvSpPr>
              <a:spLocks/>
            </p:cNvSpPr>
            <p:nvPr/>
          </p:nvSpPr>
          <p:spPr bwMode="auto">
            <a:xfrm>
              <a:off x="2611" y="3073"/>
              <a:ext cx="4" cy="9"/>
            </a:xfrm>
            <a:custGeom>
              <a:avLst/>
              <a:gdLst>
                <a:gd name="T0" fmla="*/ 3 w 4"/>
                <a:gd name="T1" fmla="*/ 9 h 9"/>
                <a:gd name="T2" fmla="*/ 4 w 4"/>
                <a:gd name="T3" fmla="*/ 9 h 9"/>
                <a:gd name="T4" fmla="*/ 0 w 4"/>
                <a:gd name="T5" fmla="*/ 1 h 9"/>
                <a:gd name="T6" fmla="*/ 2 w 4"/>
                <a:gd name="T7" fmla="*/ 0 h 9"/>
                <a:gd name="T8" fmla="*/ 3 w 4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3" y="9"/>
                  </a:moveTo>
                  <a:lnTo>
                    <a:pt x="4" y="9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12" name="Freeform 206"/>
            <p:cNvSpPr>
              <a:spLocks/>
            </p:cNvSpPr>
            <p:nvPr/>
          </p:nvSpPr>
          <p:spPr bwMode="auto">
            <a:xfrm>
              <a:off x="2660" y="3056"/>
              <a:ext cx="27" cy="16"/>
            </a:xfrm>
            <a:custGeom>
              <a:avLst/>
              <a:gdLst>
                <a:gd name="T0" fmla="*/ 0 w 27"/>
                <a:gd name="T1" fmla="*/ 8 h 16"/>
                <a:gd name="T2" fmla="*/ 16 w 27"/>
                <a:gd name="T3" fmla="*/ 4 h 16"/>
                <a:gd name="T4" fmla="*/ 20 w 27"/>
                <a:gd name="T5" fmla="*/ 3 h 16"/>
                <a:gd name="T6" fmla="*/ 22 w 27"/>
                <a:gd name="T7" fmla="*/ 0 h 16"/>
                <a:gd name="T8" fmla="*/ 27 w 27"/>
                <a:gd name="T9" fmla="*/ 6 h 16"/>
                <a:gd name="T10" fmla="*/ 24 w 27"/>
                <a:gd name="T11" fmla="*/ 10 h 16"/>
                <a:gd name="T12" fmla="*/ 18 w 27"/>
                <a:gd name="T13" fmla="*/ 12 h 16"/>
                <a:gd name="T14" fmla="*/ 2 w 27"/>
                <a:gd name="T15" fmla="*/ 16 h 16"/>
                <a:gd name="T16" fmla="*/ 0 w 27"/>
                <a:gd name="T17" fmla="*/ 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6"/>
                <a:gd name="T29" fmla="*/ 27 w 27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6">
                  <a:moveTo>
                    <a:pt x="0" y="8"/>
                  </a:moveTo>
                  <a:lnTo>
                    <a:pt x="16" y="4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7" y="6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013" name="Freeform 207"/>
            <p:cNvSpPr>
              <a:spLocks/>
            </p:cNvSpPr>
            <p:nvPr/>
          </p:nvSpPr>
          <p:spPr bwMode="auto">
            <a:xfrm>
              <a:off x="2660" y="3064"/>
              <a:ext cx="2" cy="8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  <a:gd name="T4" fmla="*/ 1 w 2"/>
                <a:gd name="T5" fmla="*/ 0 h 8"/>
                <a:gd name="T6" fmla="*/ 2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2533" name="Group 208"/>
          <p:cNvGrpSpPr>
            <a:grpSpLocks/>
          </p:cNvGrpSpPr>
          <p:nvPr/>
        </p:nvGrpSpPr>
        <p:grpSpPr bwMode="auto">
          <a:xfrm>
            <a:off x="2244372" y="2516188"/>
            <a:ext cx="3294062" cy="2927350"/>
            <a:chOff x="1996" y="1682"/>
            <a:chExt cx="1995" cy="1920"/>
          </a:xfrm>
        </p:grpSpPr>
        <p:sp>
          <p:nvSpPr>
            <p:cNvPr id="23614" name="Freeform 209"/>
            <p:cNvSpPr>
              <a:spLocks/>
            </p:cNvSpPr>
            <p:nvPr/>
          </p:nvSpPr>
          <p:spPr bwMode="auto">
            <a:xfrm>
              <a:off x="2673" y="3020"/>
              <a:ext cx="16" cy="39"/>
            </a:xfrm>
            <a:custGeom>
              <a:avLst/>
              <a:gdLst>
                <a:gd name="T0" fmla="*/ 8 w 16"/>
                <a:gd name="T1" fmla="*/ 39 h 39"/>
                <a:gd name="T2" fmla="*/ 8 w 16"/>
                <a:gd name="T3" fmla="*/ 29 h 39"/>
                <a:gd name="T4" fmla="*/ 7 w 16"/>
                <a:gd name="T5" fmla="*/ 21 h 39"/>
                <a:gd name="T6" fmla="*/ 0 w 16"/>
                <a:gd name="T7" fmla="*/ 3 h 39"/>
                <a:gd name="T8" fmla="*/ 7 w 16"/>
                <a:gd name="T9" fmla="*/ 0 h 39"/>
                <a:gd name="T10" fmla="*/ 14 w 16"/>
                <a:gd name="T11" fmla="*/ 18 h 39"/>
                <a:gd name="T12" fmla="*/ 15 w 16"/>
                <a:gd name="T13" fmla="*/ 29 h 39"/>
                <a:gd name="T14" fmla="*/ 16 w 16"/>
                <a:gd name="T15" fmla="*/ 39 h 39"/>
                <a:gd name="T16" fmla="*/ 8 w 16"/>
                <a:gd name="T17" fmla="*/ 39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9"/>
                <a:gd name="T29" fmla="*/ 16 w 16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9">
                  <a:moveTo>
                    <a:pt x="8" y="39"/>
                  </a:moveTo>
                  <a:lnTo>
                    <a:pt x="8" y="29"/>
                  </a:lnTo>
                  <a:lnTo>
                    <a:pt x="7" y="2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18"/>
                  </a:lnTo>
                  <a:lnTo>
                    <a:pt x="15" y="29"/>
                  </a:lnTo>
                  <a:lnTo>
                    <a:pt x="16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5" name="Freeform 210"/>
            <p:cNvSpPr>
              <a:spLocks/>
            </p:cNvSpPr>
            <p:nvPr/>
          </p:nvSpPr>
          <p:spPr bwMode="auto">
            <a:xfrm>
              <a:off x="2681" y="3056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4 h 6"/>
                <a:gd name="T4" fmla="*/ 8 w 8"/>
                <a:gd name="T5" fmla="*/ 3 h 6"/>
                <a:gd name="T6" fmla="*/ 0 w 8"/>
                <a:gd name="T7" fmla="*/ 3 h 6"/>
                <a:gd name="T8" fmla="*/ 1 w 8"/>
                <a:gd name="T9" fmla="*/ 0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6"/>
                  </a:moveTo>
                  <a:lnTo>
                    <a:pt x="8" y="4"/>
                  </a:lnTo>
                  <a:lnTo>
                    <a:pt x="8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6" name="Freeform 211"/>
            <p:cNvSpPr>
              <a:spLocks/>
            </p:cNvSpPr>
            <p:nvPr/>
          </p:nvSpPr>
          <p:spPr bwMode="auto">
            <a:xfrm>
              <a:off x="2675" y="3018"/>
              <a:ext cx="16" cy="13"/>
            </a:xfrm>
            <a:custGeom>
              <a:avLst/>
              <a:gdLst>
                <a:gd name="T0" fmla="*/ 4 w 16"/>
                <a:gd name="T1" fmla="*/ 0 h 13"/>
                <a:gd name="T2" fmla="*/ 13 w 16"/>
                <a:gd name="T3" fmla="*/ 4 h 13"/>
                <a:gd name="T4" fmla="*/ 16 w 16"/>
                <a:gd name="T5" fmla="*/ 6 h 13"/>
                <a:gd name="T6" fmla="*/ 12 w 16"/>
                <a:gd name="T7" fmla="*/ 13 h 13"/>
                <a:gd name="T8" fmla="*/ 9 w 16"/>
                <a:gd name="T9" fmla="*/ 11 h 13"/>
                <a:gd name="T10" fmla="*/ 0 w 16"/>
                <a:gd name="T11" fmla="*/ 7 h 13"/>
                <a:gd name="T12" fmla="*/ 4 w 1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3"/>
                <a:gd name="T23" fmla="*/ 16 w 1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3">
                  <a:moveTo>
                    <a:pt x="4" y="0"/>
                  </a:moveTo>
                  <a:lnTo>
                    <a:pt x="13" y="4"/>
                  </a:lnTo>
                  <a:lnTo>
                    <a:pt x="16" y="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7" name="Freeform 212"/>
            <p:cNvSpPr>
              <a:spLocks/>
            </p:cNvSpPr>
            <p:nvPr/>
          </p:nvSpPr>
          <p:spPr bwMode="auto">
            <a:xfrm>
              <a:off x="2670" y="3013"/>
              <a:ext cx="10" cy="12"/>
            </a:xfrm>
            <a:custGeom>
              <a:avLst/>
              <a:gdLst>
                <a:gd name="T0" fmla="*/ 3 w 10"/>
                <a:gd name="T1" fmla="*/ 10 h 12"/>
                <a:gd name="T2" fmla="*/ 0 w 10"/>
                <a:gd name="T3" fmla="*/ 0 h 12"/>
                <a:gd name="T4" fmla="*/ 9 w 10"/>
                <a:gd name="T5" fmla="*/ 5 h 12"/>
                <a:gd name="T6" fmla="*/ 5 w 10"/>
                <a:gd name="T7" fmla="*/ 12 h 12"/>
                <a:gd name="T8" fmla="*/ 10 w 10"/>
                <a:gd name="T9" fmla="*/ 7 h 12"/>
                <a:gd name="T10" fmla="*/ 3 w 10"/>
                <a:gd name="T11" fmla="*/ 1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3" y="1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8" name="Freeform 213"/>
            <p:cNvSpPr>
              <a:spLocks/>
            </p:cNvSpPr>
            <p:nvPr/>
          </p:nvSpPr>
          <p:spPr bwMode="auto">
            <a:xfrm>
              <a:off x="2688" y="3005"/>
              <a:ext cx="54" cy="27"/>
            </a:xfrm>
            <a:custGeom>
              <a:avLst/>
              <a:gdLst>
                <a:gd name="T0" fmla="*/ 2 w 54"/>
                <a:gd name="T1" fmla="*/ 18 h 27"/>
                <a:gd name="T2" fmla="*/ 7 w 54"/>
                <a:gd name="T3" fmla="*/ 19 h 27"/>
                <a:gd name="T4" fmla="*/ 12 w 54"/>
                <a:gd name="T5" fmla="*/ 19 h 27"/>
                <a:gd name="T6" fmla="*/ 26 w 54"/>
                <a:gd name="T7" fmla="*/ 12 h 27"/>
                <a:gd name="T8" fmla="*/ 39 w 54"/>
                <a:gd name="T9" fmla="*/ 4 h 27"/>
                <a:gd name="T10" fmla="*/ 52 w 54"/>
                <a:gd name="T11" fmla="*/ 0 h 27"/>
                <a:gd name="T12" fmla="*/ 54 w 54"/>
                <a:gd name="T13" fmla="*/ 8 h 27"/>
                <a:gd name="T14" fmla="*/ 43 w 54"/>
                <a:gd name="T15" fmla="*/ 11 h 27"/>
                <a:gd name="T16" fmla="*/ 30 w 54"/>
                <a:gd name="T17" fmla="*/ 19 h 27"/>
                <a:gd name="T18" fmla="*/ 15 w 54"/>
                <a:gd name="T19" fmla="*/ 26 h 27"/>
                <a:gd name="T20" fmla="*/ 7 w 54"/>
                <a:gd name="T21" fmla="*/ 27 h 27"/>
                <a:gd name="T22" fmla="*/ 0 w 54"/>
                <a:gd name="T23" fmla="*/ 26 h 27"/>
                <a:gd name="T24" fmla="*/ 2 w 54"/>
                <a:gd name="T25" fmla="*/ 1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27"/>
                <a:gd name="T41" fmla="*/ 54 w 54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27">
                  <a:moveTo>
                    <a:pt x="2" y="18"/>
                  </a:moveTo>
                  <a:lnTo>
                    <a:pt x="7" y="19"/>
                  </a:lnTo>
                  <a:lnTo>
                    <a:pt x="12" y="19"/>
                  </a:lnTo>
                  <a:lnTo>
                    <a:pt x="26" y="12"/>
                  </a:lnTo>
                  <a:lnTo>
                    <a:pt x="39" y="4"/>
                  </a:lnTo>
                  <a:lnTo>
                    <a:pt x="52" y="0"/>
                  </a:lnTo>
                  <a:lnTo>
                    <a:pt x="54" y="8"/>
                  </a:lnTo>
                  <a:lnTo>
                    <a:pt x="43" y="11"/>
                  </a:lnTo>
                  <a:lnTo>
                    <a:pt x="30" y="19"/>
                  </a:lnTo>
                  <a:lnTo>
                    <a:pt x="15" y="26"/>
                  </a:lnTo>
                  <a:lnTo>
                    <a:pt x="7" y="27"/>
                  </a:lnTo>
                  <a:lnTo>
                    <a:pt x="0" y="26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9" name="Freeform 214"/>
            <p:cNvSpPr>
              <a:spLocks/>
            </p:cNvSpPr>
            <p:nvPr/>
          </p:nvSpPr>
          <p:spPr bwMode="auto">
            <a:xfrm>
              <a:off x="2687" y="3023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3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0" name="Freeform 215"/>
            <p:cNvSpPr>
              <a:spLocks/>
            </p:cNvSpPr>
            <p:nvPr/>
          </p:nvSpPr>
          <p:spPr bwMode="auto">
            <a:xfrm>
              <a:off x="2740" y="3005"/>
              <a:ext cx="26" cy="9"/>
            </a:xfrm>
            <a:custGeom>
              <a:avLst/>
              <a:gdLst>
                <a:gd name="T0" fmla="*/ 1 w 26"/>
                <a:gd name="T1" fmla="*/ 0 h 9"/>
                <a:gd name="T2" fmla="*/ 9 w 26"/>
                <a:gd name="T3" fmla="*/ 1 h 9"/>
                <a:gd name="T4" fmla="*/ 26 w 26"/>
                <a:gd name="T5" fmla="*/ 1 h 9"/>
                <a:gd name="T6" fmla="*/ 26 w 26"/>
                <a:gd name="T7" fmla="*/ 9 h 9"/>
                <a:gd name="T8" fmla="*/ 9 w 26"/>
                <a:gd name="T9" fmla="*/ 9 h 9"/>
                <a:gd name="T10" fmla="*/ 0 w 26"/>
                <a:gd name="T11" fmla="*/ 8 h 9"/>
                <a:gd name="T12" fmla="*/ 1 w 2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9"/>
                <a:gd name="T23" fmla="*/ 26 w 2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9">
                  <a:moveTo>
                    <a:pt x="1" y="0"/>
                  </a:moveTo>
                  <a:lnTo>
                    <a:pt x="9" y="1"/>
                  </a:lnTo>
                  <a:lnTo>
                    <a:pt x="26" y="1"/>
                  </a:lnTo>
                  <a:lnTo>
                    <a:pt x="26" y="9"/>
                  </a:lnTo>
                  <a:lnTo>
                    <a:pt x="9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1" name="Freeform 216"/>
            <p:cNvSpPr>
              <a:spLocks/>
            </p:cNvSpPr>
            <p:nvPr/>
          </p:nvSpPr>
          <p:spPr bwMode="auto">
            <a:xfrm>
              <a:off x="2740" y="3005"/>
              <a:ext cx="2" cy="8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0 h 8"/>
                <a:gd name="T4" fmla="*/ 0 w 2"/>
                <a:gd name="T5" fmla="*/ 8 h 8"/>
                <a:gd name="T6" fmla="*/ 2 w 2"/>
                <a:gd name="T7" fmla="*/ 8 h 8"/>
                <a:gd name="T8" fmla="*/ 0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0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2" name="Freeform 217"/>
            <p:cNvSpPr>
              <a:spLocks/>
            </p:cNvSpPr>
            <p:nvPr/>
          </p:nvSpPr>
          <p:spPr bwMode="auto">
            <a:xfrm>
              <a:off x="2765" y="3006"/>
              <a:ext cx="55" cy="46"/>
            </a:xfrm>
            <a:custGeom>
              <a:avLst/>
              <a:gdLst>
                <a:gd name="T0" fmla="*/ 1 w 55"/>
                <a:gd name="T1" fmla="*/ 0 h 46"/>
                <a:gd name="T2" fmla="*/ 9 w 55"/>
                <a:gd name="T3" fmla="*/ 1 h 46"/>
                <a:gd name="T4" fmla="*/ 17 w 55"/>
                <a:gd name="T5" fmla="*/ 6 h 46"/>
                <a:gd name="T6" fmla="*/ 31 w 55"/>
                <a:gd name="T7" fmla="*/ 18 h 46"/>
                <a:gd name="T8" fmla="*/ 42 w 55"/>
                <a:gd name="T9" fmla="*/ 32 h 46"/>
                <a:gd name="T10" fmla="*/ 48 w 55"/>
                <a:gd name="T11" fmla="*/ 36 h 46"/>
                <a:gd name="T12" fmla="*/ 55 w 55"/>
                <a:gd name="T13" fmla="*/ 39 h 46"/>
                <a:gd name="T14" fmla="*/ 51 w 55"/>
                <a:gd name="T15" fmla="*/ 46 h 46"/>
                <a:gd name="T16" fmla="*/ 44 w 55"/>
                <a:gd name="T17" fmla="*/ 43 h 46"/>
                <a:gd name="T18" fmla="*/ 36 w 55"/>
                <a:gd name="T19" fmla="*/ 37 h 46"/>
                <a:gd name="T20" fmla="*/ 24 w 55"/>
                <a:gd name="T21" fmla="*/ 23 h 46"/>
                <a:gd name="T22" fmla="*/ 12 w 55"/>
                <a:gd name="T23" fmla="*/ 12 h 46"/>
                <a:gd name="T24" fmla="*/ 7 w 55"/>
                <a:gd name="T25" fmla="*/ 9 h 46"/>
                <a:gd name="T26" fmla="*/ 0 w 55"/>
                <a:gd name="T27" fmla="*/ 8 h 46"/>
                <a:gd name="T28" fmla="*/ 1 w 55"/>
                <a:gd name="T29" fmla="*/ 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46"/>
                <a:gd name="T47" fmla="*/ 55 w 55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46">
                  <a:moveTo>
                    <a:pt x="1" y="0"/>
                  </a:moveTo>
                  <a:lnTo>
                    <a:pt x="9" y="1"/>
                  </a:lnTo>
                  <a:lnTo>
                    <a:pt x="17" y="6"/>
                  </a:lnTo>
                  <a:lnTo>
                    <a:pt x="31" y="18"/>
                  </a:lnTo>
                  <a:lnTo>
                    <a:pt x="42" y="32"/>
                  </a:lnTo>
                  <a:lnTo>
                    <a:pt x="48" y="36"/>
                  </a:lnTo>
                  <a:lnTo>
                    <a:pt x="55" y="39"/>
                  </a:lnTo>
                  <a:lnTo>
                    <a:pt x="51" y="46"/>
                  </a:lnTo>
                  <a:lnTo>
                    <a:pt x="44" y="43"/>
                  </a:lnTo>
                  <a:lnTo>
                    <a:pt x="36" y="37"/>
                  </a:lnTo>
                  <a:lnTo>
                    <a:pt x="24" y="23"/>
                  </a:lnTo>
                  <a:lnTo>
                    <a:pt x="12" y="12"/>
                  </a:lnTo>
                  <a:lnTo>
                    <a:pt x="7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3" name="Freeform 218"/>
            <p:cNvSpPr>
              <a:spLocks/>
            </p:cNvSpPr>
            <p:nvPr/>
          </p:nvSpPr>
          <p:spPr bwMode="auto">
            <a:xfrm>
              <a:off x="2765" y="3006"/>
              <a:ext cx="1" cy="8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"/>
                <a:gd name="T14" fmla="*/ 1 w 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">
                  <a:moveTo>
                    <a:pt x="1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4" name="Freeform 219"/>
            <p:cNvSpPr>
              <a:spLocks/>
            </p:cNvSpPr>
            <p:nvPr/>
          </p:nvSpPr>
          <p:spPr bwMode="auto">
            <a:xfrm>
              <a:off x="2817" y="3044"/>
              <a:ext cx="34" cy="18"/>
            </a:xfrm>
            <a:custGeom>
              <a:avLst/>
              <a:gdLst>
                <a:gd name="T0" fmla="*/ 2 w 34"/>
                <a:gd name="T1" fmla="*/ 0 h 18"/>
                <a:gd name="T2" fmla="*/ 9 w 34"/>
                <a:gd name="T3" fmla="*/ 1 h 18"/>
                <a:gd name="T4" fmla="*/ 19 w 34"/>
                <a:gd name="T5" fmla="*/ 3 h 18"/>
                <a:gd name="T6" fmla="*/ 27 w 34"/>
                <a:gd name="T7" fmla="*/ 6 h 18"/>
                <a:gd name="T8" fmla="*/ 31 w 34"/>
                <a:gd name="T9" fmla="*/ 10 h 18"/>
                <a:gd name="T10" fmla="*/ 34 w 34"/>
                <a:gd name="T11" fmla="*/ 14 h 18"/>
                <a:gd name="T12" fmla="*/ 27 w 34"/>
                <a:gd name="T13" fmla="*/ 18 h 18"/>
                <a:gd name="T14" fmla="*/ 25 w 34"/>
                <a:gd name="T15" fmla="*/ 15 h 18"/>
                <a:gd name="T16" fmla="*/ 23 w 34"/>
                <a:gd name="T17" fmla="*/ 13 h 18"/>
                <a:gd name="T18" fmla="*/ 16 w 34"/>
                <a:gd name="T19" fmla="*/ 11 h 18"/>
                <a:gd name="T20" fmla="*/ 7 w 34"/>
                <a:gd name="T21" fmla="*/ 9 h 18"/>
                <a:gd name="T22" fmla="*/ 0 w 34"/>
                <a:gd name="T23" fmla="*/ 8 h 18"/>
                <a:gd name="T24" fmla="*/ 2 w 34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8"/>
                <a:gd name="T41" fmla="*/ 34 w 3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8">
                  <a:moveTo>
                    <a:pt x="2" y="0"/>
                  </a:moveTo>
                  <a:lnTo>
                    <a:pt x="9" y="1"/>
                  </a:lnTo>
                  <a:lnTo>
                    <a:pt x="19" y="3"/>
                  </a:lnTo>
                  <a:lnTo>
                    <a:pt x="27" y="6"/>
                  </a:lnTo>
                  <a:lnTo>
                    <a:pt x="31" y="10"/>
                  </a:lnTo>
                  <a:lnTo>
                    <a:pt x="34" y="14"/>
                  </a:lnTo>
                  <a:lnTo>
                    <a:pt x="27" y="18"/>
                  </a:lnTo>
                  <a:lnTo>
                    <a:pt x="25" y="15"/>
                  </a:lnTo>
                  <a:lnTo>
                    <a:pt x="23" y="13"/>
                  </a:lnTo>
                  <a:lnTo>
                    <a:pt x="16" y="11"/>
                  </a:lnTo>
                  <a:lnTo>
                    <a:pt x="7" y="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5" name="Freeform 220"/>
            <p:cNvSpPr>
              <a:spLocks/>
            </p:cNvSpPr>
            <p:nvPr/>
          </p:nvSpPr>
          <p:spPr bwMode="auto">
            <a:xfrm>
              <a:off x="2816" y="3044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3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6" name="Freeform 221"/>
            <p:cNvSpPr>
              <a:spLocks/>
            </p:cNvSpPr>
            <p:nvPr/>
          </p:nvSpPr>
          <p:spPr bwMode="auto">
            <a:xfrm>
              <a:off x="2839" y="3060"/>
              <a:ext cx="13" cy="23"/>
            </a:xfrm>
            <a:custGeom>
              <a:avLst/>
              <a:gdLst>
                <a:gd name="T0" fmla="*/ 13 w 13"/>
                <a:gd name="T1" fmla="*/ 0 h 23"/>
                <a:gd name="T2" fmla="*/ 13 w 13"/>
                <a:gd name="T3" fmla="*/ 5 h 23"/>
                <a:gd name="T4" fmla="*/ 9 w 13"/>
                <a:gd name="T5" fmla="*/ 13 h 23"/>
                <a:gd name="T6" fmla="*/ 8 w 13"/>
                <a:gd name="T7" fmla="*/ 17 h 23"/>
                <a:gd name="T8" fmla="*/ 8 w 13"/>
                <a:gd name="T9" fmla="*/ 23 h 23"/>
                <a:gd name="T10" fmla="*/ 0 w 13"/>
                <a:gd name="T11" fmla="*/ 23 h 23"/>
                <a:gd name="T12" fmla="*/ 0 w 13"/>
                <a:gd name="T13" fmla="*/ 16 h 23"/>
                <a:gd name="T14" fmla="*/ 2 w 13"/>
                <a:gd name="T15" fmla="*/ 10 h 23"/>
                <a:gd name="T16" fmla="*/ 5 w 13"/>
                <a:gd name="T17" fmla="*/ 4 h 23"/>
                <a:gd name="T18" fmla="*/ 5 w 13"/>
                <a:gd name="T19" fmla="*/ 0 h 23"/>
                <a:gd name="T20" fmla="*/ 13 w 13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3"/>
                <a:gd name="T35" fmla="*/ 13 w 1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3">
                  <a:moveTo>
                    <a:pt x="13" y="0"/>
                  </a:moveTo>
                  <a:lnTo>
                    <a:pt x="13" y="5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4"/>
                  </a:lnTo>
                  <a:lnTo>
                    <a:pt x="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7" name="Freeform 222"/>
            <p:cNvSpPr>
              <a:spLocks/>
            </p:cNvSpPr>
            <p:nvPr/>
          </p:nvSpPr>
          <p:spPr bwMode="auto">
            <a:xfrm>
              <a:off x="2844" y="3058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2 h 4"/>
                <a:gd name="T4" fmla="*/ 0 w 8"/>
                <a:gd name="T5" fmla="*/ 2 h 4"/>
                <a:gd name="T6" fmla="*/ 0 w 8"/>
                <a:gd name="T7" fmla="*/ 4 h 4"/>
                <a:gd name="T8" fmla="*/ 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8" name="Freeform 223"/>
            <p:cNvSpPr>
              <a:spLocks/>
            </p:cNvSpPr>
            <p:nvPr/>
          </p:nvSpPr>
          <p:spPr bwMode="auto">
            <a:xfrm>
              <a:off x="2839" y="3083"/>
              <a:ext cx="20" cy="46"/>
            </a:xfrm>
            <a:custGeom>
              <a:avLst/>
              <a:gdLst>
                <a:gd name="T0" fmla="*/ 8 w 20"/>
                <a:gd name="T1" fmla="*/ 0 h 46"/>
                <a:gd name="T2" fmla="*/ 10 w 20"/>
                <a:gd name="T3" fmla="*/ 11 h 46"/>
                <a:gd name="T4" fmla="*/ 14 w 20"/>
                <a:gd name="T5" fmla="*/ 22 h 46"/>
                <a:gd name="T6" fmla="*/ 20 w 20"/>
                <a:gd name="T7" fmla="*/ 34 h 46"/>
                <a:gd name="T8" fmla="*/ 20 w 20"/>
                <a:gd name="T9" fmla="*/ 42 h 46"/>
                <a:gd name="T10" fmla="*/ 17 w 20"/>
                <a:gd name="T11" fmla="*/ 46 h 46"/>
                <a:gd name="T12" fmla="*/ 10 w 20"/>
                <a:gd name="T13" fmla="*/ 42 h 46"/>
                <a:gd name="T14" fmla="*/ 12 w 20"/>
                <a:gd name="T15" fmla="*/ 40 h 46"/>
                <a:gd name="T16" fmla="*/ 12 w 20"/>
                <a:gd name="T17" fmla="*/ 36 h 46"/>
                <a:gd name="T18" fmla="*/ 7 w 20"/>
                <a:gd name="T19" fmla="*/ 26 h 46"/>
                <a:gd name="T20" fmla="*/ 2 w 20"/>
                <a:gd name="T21" fmla="*/ 13 h 46"/>
                <a:gd name="T22" fmla="*/ 0 w 20"/>
                <a:gd name="T23" fmla="*/ 1 h 46"/>
                <a:gd name="T24" fmla="*/ 8 w 20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46"/>
                <a:gd name="T41" fmla="*/ 20 w 20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46">
                  <a:moveTo>
                    <a:pt x="8" y="0"/>
                  </a:moveTo>
                  <a:lnTo>
                    <a:pt x="10" y="11"/>
                  </a:lnTo>
                  <a:lnTo>
                    <a:pt x="14" y="22"/>
                  </a:lnTo>
                  <a:lnTo>
                    <a:pt x="20" y="34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7" y="26"/>
                  </a:lnTo>
                  <a:lnTo>
                    <a:pt x="2" y="13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29" name="Freeform 224"/>
            <p:cNvSpPr>
              <a:spLocks/>
            </p:cNvSpPr>
            <p:nvPr/>
          </p:nvSpPr>
          <p:spPr bwMode="auto">
            <a:xfrm>
              <a:off x="2839" y="308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8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0" name="Freeform 225"/>
            <p:cNvSpPr>
              <a:spLocks/>
            </p:cNvSpPr>
            <p:nvPr/>
          </p:nvSpPr>
          <p:spPr bwMode="auto">
            <a:xfrm>
              <a:off x="2756" y="3124"/>
              <a:ext cx="99" cy="106"/>
            </a:xfrm>
            <a:custGeom>
              <a:avLst/>
              <a:gdLst>
                <a:gd name="T0" fmla="*/ 99 w 99"/>
                <a:gd name="T1" fmla="*/ 6 h 106"/>
                <a:gd name="T2" fmla="*/ 86 w 99"/>
                <a:gd name="T3" fmla="*/ 17 h 106"/>
                <a:gd name="T4" fmla="*/ 71 w 99"/>
                <a:gd name="T5" fmla="*/ 28 h 106"/>
                <a:gd name="T6" fmla="*/ 43 w 99"/>
                <a:gd name="T7" fmla="*/ 49 h 106"/>
                <a:gd name="T8" fmla="*/ 31 w 99"/>
                <a:gd name="T9" fmla="*/ 60 h 106"/>
                <a:gd name="T10" fmla="*/ 20 w 99"/>
                <a:gd name="T11" fmla="*/ 72 h 106"/>
                <a:gd name="T12" fmla="*/ 12 w 99"/>
                <a:gd name="T13" fmla="*/ 88 h 106"/>
                <a:gd name="T14" fmla="*/ 8 w 99"/>
                <a:gd name="T15" fmla="*/ 106 h 106"/>
                <a:gd name="T16" fmla="*/ 0 w 99"/>
                <a:gd name="T17" fmla="*/ 104 h 106"/>
                <a:gd name="T18" fmla="*/ 5 w 99"/>
                <a:gd name="T19" fmla="*/ 85 h 106"/>
                <a:gd name="T20" fmla="*/ 13 w 99"/>
                <a:gd name="T21" fmla="*/ 68 h 106"/>
                <a:gd name="T22" fmla="*/ 25 w 99"/>
                <a:gd name="T23" fmla="*/ 55 h 106"/>
                <a:gd name="T24" fmla="*/ 38 w 99"/>
                <a:gd name="T25" fmla="*/ 43 h 106"/>
                <a:gd name="T26" fmla="*/ 66 w 99"/>
                <a:gd name="T27" fmla="*/ 22 h 106"/>
                <a:gd name="T28" fmla="*/ 81 w 99"/>
                <a:gd name="T29" fmla="*/ 11 h 106"/>
                <a:gd name="T30" fmla="*/ 94 w 99"/>
                <a:gd name="T31" fmla="*/ 0 h 106"/>
                <a:gd name="T32" fmla="*/ 99 w 99"/>
                <a:gd name="T33" fmla="*/ 6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106"/>
                <a:gd name="T53" fmla="*/ 99 w 99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106">
                  <a:moveTo>
                    <a:pt x="99" y="6"/>
                  </a:moveTo>
                  <a:lnTo>
                    <a:pt x="86" y="17"/>
                  </a:lnTo>
                  <a:lnTo>
                    <a:pt x="71" y="28"/>
                  </a:lnTo>
                  <a:lnTo>
                    <a:pt x="43" y="49"/>
                  </a:lnTo>
                  <a:lnTo>
                    <a:pt x="31" y="60"/>
                  </a:lnTo>
                  <a:lnTo>
                    <a:pt x="20" y="72"/>
                  </a:lnTo>
                  <a:lnTo>
                    <a:pt x="12" y="88"/>
                  </a:lnTo>
                  <a:lnTo>
                    <a:pt x="8" y="106"/>
                  </a:lnTo>
                  <a:lnTo>
                    <a:pt x="0" y="104"/>
                  </a:lnTo>
                  <a:lnTo>
                    <a:pt x="5" y="85"/>
                  </a:lnTo>
                  <a:lnTo>
                    <a:pt x="13" y="68"/>
                  </a:lnTo>
                  <a:lnTo>
                    <a:pt x="25" y="55"/>
                  </a:lnTo>
                  <a:lnTo>
                    <a:pt x="38" y="43"/>
                  </a:lnTo>
                  <a:lnTo>
                    <a:pt x="66" y="22"/>
                  </a:lnTo>
                  <a:lnTo>
                    <a:pt x="81" y="11"/>
                  </a:lnTo>
                  <a:lnTo>
                    <a:pt x="94" y="0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1" name="Freeform 226"/>
            <p:cNvSpPr>
              <a:spLocks/>
            </p:cNvSpPr>
            <p:nvPr/>
          </p:nvSpPr>
          <p:spPr bwMode="auto">
            <a:xfrm>
              <a:off x="2849" y="3124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1 w 7"/>
                <a:gd name="T5" fmla="*/ 0 h 6"/>
                <a:gd name="T6" fmla="*/ 0 w 7"/>
                <a:gd name="T7" fmla="*/ 1 h 6"/>
                <a:gd name="T8" fmla="*/ 7 w 7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2" name="Freeform 227"/>
            <p:cNvSpPr>
              <a:spLocks/>
            </p:cNvSpPr>
            <p:nvPr/>
          </p:nvSpPr>
          <p:spPr bwMode="auto">
            <a:xfrm>
              <a:off x="2737" y="3213"/>
              <a:ext cx="25" cy="20"/>
            </a:xfrm>
            <a:custGeom>
              <a:avLst/>
              <a:gdLst>
                <a:gd name="T0" fmla="*/ 21 w 25"/>
                <a:gd name="T1" fmla="*/ 20 h 20"/>
                <a:gd name="T2" fmla="*/ 9 w 25"/>
                <a:gd name="T3" fmla="*/ 14 h 20"/>
                <a:gd name="T4" fmla="*/ 0 w 25"/>
                <a:gd name="T5" fmla="*/ 6 h 20"/>
                <a:gd name="T6" fmla="*/ 5 w 25"/>
                <a:gd name="T7" fmla="*/ 0 h 20"/>
                <a:gd name="T8" fmla="*/ 15 w 25"/>
                <a:gd name="T9" fmla="*/ 8 h 20"/>
                <a:gd name="T10" fmla="*/ 25 w 25"/>
                <a:gd name="T11" fmla="*/ 13 h 20"/>
                <a:gd name="T12" fmla="*/ 21 w 25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0"/>
                <a:gd name="T23" fmla="*/ 25 w 2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0">
                  <a:moveTo>
                    <a:pt x="21" y="20"/>
                  </a:moveTo>
                  <a:lnTo>
                    <a:pt x="9" y="14"/>
                  </a:lnTo>
                  <a:lnTo>
                    <a:pt x="0" y="6"/>
                  </a:lnTo>
                  <a:lnTo>
                    <a:pt x="5" y="0"/>
                  </a:lnTo>
                  <a:lnTo>
                    <a:pt x="15" y="8"/>
                  </a:lnTo>
                  <a:lnTo>
                    <a:pt x="25" y="13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3" name="Freeform 228"/>
            <p:cNvSpPr>
              <a:spLocks/>
            </p:cNvSpPr>
            <p:nvPr/>
          </p:nvSpPr>
          <p:spPr bwMode="auto">
            <a:xfrm>
              <a:off x="2756" y="3226"/>
              <a:ext cx="8" cy="9"/>
            </a:xfrm>
            <a:custGeom>
              <a:avLst/>
              <a:gdLst>
                <a:gd name="T0" fmla="*/ 8 w 8"/>
                <a:gd name="T1" fmla="*/ 4 h 9"/>
                <a:gd name="T2" fmla="*/ 7 w 8"/>
                <a:gd name="T3" fmla="*/ 9 h 9"/>
                <a:gd name="T4" fmla="*/ 2 w 8"/>
                <a:gd name="T5" fmla="*/ 7 h 9"/>
                <a:gd name="T6" fmla="*/ 6 w 8"/>
                <a:gd name="T7" fmla="*/ 0 h 9"/>
                <a:gd name="T8" fmla="*/ 0 w 8"/>
                <a:gd name="T9" fmla="*/ 2 h 9"/>
                <a:gd name="T10" fmla="*/ 8 w 8"/>
                <a:gd name="T11" fmla="*/ 4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9"/>
                <a:gd name="T20" fmla="*/ 8 w 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9">
                  <a:moveTo>
                    <a:pt x="8" y="4"/>
                  </a:moveTo>
                  <a:lnTo>
                    <a:pt x="7" y="9"/>
                  </a:lnTo>
                  <a:lnTo>
                    <a:pt x="2" y="7"/>
                  </a:lnTo>
                  <a:lnTo>
                    <a:pt x="6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4" name="Freeform 229"/>
            <p:cNvSpPr>
              <a:spLocks/>
            </p:cNvSpPr>
            <p:nvPr/>
          </p:nvSpPr>
          <p:spPr bwMode="auto">
            <a:xfrm>
              <a:off x="2737" y="3213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5 w 6"/>
                <a:gd name="T5" fmla="*/ 0 h 6"/>
                <a:gd name="T6" fmla="*/ 0 w 6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5" name="Freeform 230"/>
            <p:cNvSpPr>
              <a:spLocks/>
            </p:cNvSpPr>
            <p:nvPr/>
          </p:nvSpPr>
          <p:spPr bwMode="auto">
            <a:xfrm>
              <a:off x="3414" y="2288"/>
              <a:ext cx="63" cy="88"/>
            </a:xfrm>
            <a:custGeom>
              <a:avLst/>
              <a:gdLst>
                <a:gd name="T0" fmla="*/ 29 w 63"/>
                <a:gd name="T1" fmla="*/ 19 h 88"/>
                <a:gd name="T2" fmla="*/ 37 w 63"/>
                <a:gd name="T3" fmla="*/ 13 h 88"/>
                <a:gd name="T4" fmla="*/ 46 w 63"/>
                <a:gd name="T5" fmla="*/ 8 h 88"/>
                <a:gd name="T6" fmla="*/ 54 w 63"/>
                <a:gd name="T7" fmla="*/ 3 h 88"/>
                <a:gd name="T8" fmla="*/ 63 w 63"/>
                <a:gd name="T9" fmla="*/ 0 h 88"/>
                <a:gd name="T10" fmla="*/ 63 w 63"/>
                <a:gd name="T11" fmla="*/ 5 h 88"/>
                <a:gd name="T12" fmla="*/ 62 w 63"/>
                <a:gd name="T13" fmla="*/ 8 h 88"/>
                <a:gd name="T14" fmla="*/ 61 w 63"/>
                <a:gd name="T15" fmla="*/ 11 h 88"/>
                <a:gd name="T16" fmla="*/ 58 w 63"/>
                <a:gd name="T17" fmla="*/ 16 h 88"/>
                <a:gd name="T18" fmla="*/ 54 w 63"/>
                <a:gd name="T19" fmla="*/ 22 h 88"/>
                <a:gd name="T20" fmla="*/ 52 w 63"/>
                <a:gd name="T21" fmla="*/ 27 h 88"/>
                <a:gd name="T22" fmla="*/ 51 w 63"/>
                <a:gd name="T23" fmla="*/ 30 h 88"/>
                <a:gd name="T24" fmla="*/ 50 w 63"/>
                <a:gd name="T25" fmla="*/ 34 h 88"/>
                <a:gd name="T26" fmla="*/ 50 w 63"/>
                <a:gd name="T27" fmla="*/ 36 h 88"/>
                <a:gd name="T28" fmla="*/ 50 w 63"/>
                <a:gd name="T29" fmla="*/ 39 h 88"/>
                <a:gd name="T30" fmla="*/ 51 w 63"/>
                <a:gd name="T31" fmla="*/ 42 h 88"/>
                <a:gd name="T32" fmla="*/ 53 w 63"/>
                <a:gd name="T33" fmla="*/ 45 h 88"/>
                <a:gd name="T34" fmla="*/ 56 w 63"/>
                <a:gd name="T35" fmla="*/ 46 h 88"/>
                <a:gd name="T36" fmla="*/ 59 w 63"/>
                <a:gd name="T37" fmla="*/ 46 h 88"/>
                <a:gd name="T38" fmla="*/ 60 w 63"/>
                <a:gd name="T39" fmla="*/ 46 h 88"/>
                <a:gd name="T40" fmla="*/ 62 w 63"/>
                <a:gd name="T41" fmla="*/ 46 h 88"/>
                <a:gd name="T42" fmla="*/ 63 w 63"/>
                <a:gd name="T43" fmla="*/ 45 h 88"/>
                <a:gd name="T44" fmla="*/ 63 w 63"/>
                <a:gd name="T45" fmla="*/ 44 h 88"/>
                <a:gd name="T46" fmla="*/ 52 w 63"/>
                <a:gd name="T47" fmla="*/ 61 h 88"/>
                <a:gd name="T48" fmla="*/ 47 w 63"/>
                <a:gd name="T49" fmla="*/ 70 h 88"/>
                <a:gd name="T50" fmla="*/ 39 w 63"/>
                <a:gd name="T51" fmla="*/ 78 h 88"/>
                <a:gd name="T52" fmla="*/ 36 w 63"/>
                <a:gd name="T53" fmla="*/ 81 h 88"/>
                <a:gd name="T54" fmla="*/ 32 w 63"/>
                <a:gd name="T55" fmla="*/ 83 h 88"/>
                <a:gd name="T56" fmla="*/ 28 w 63"/>
                <a:gd name="T57" fmla="*/ 85 h 88"/>
                <a:gd name="T58" fmla="*/ 23 w 63"/>
                <a:gd name="T59" fmla="*/ 87 h 88"/>
                <a:gd name="T60" fmla="*/ 18 w 63"/>
                <a:gd name="T61" fmla="*/ 88 h 88"/>
                <a:gd name="T62" fmla="*/ 13 w 63"/>
                <a:gd name="T63" fmla="*/ 88 h 88"/>
                <a:gd name="T64" fmla="*/ 7 w 63"/>
                <a:gd name="T65" fmla="*/ 87 h 88"/>
                <a:gd name="T66" fmla="*/ 0 w 63"/>
                <a:gd name="T67" fmla="*/ 86 h 88"/>
                <a:gd name="T68" fmla="*/ 8 w 63"/>
                <a:gd name="T69" fmla="*/ 81 h 88"/>
                <a:gd name="T70" fmla="*/ 11 w 63"/>
                <a:gd name="T71" fmla="*/ 78 h 88"/>
                <a:gd name="T72" fmla="*/ 13 w 63"/>
                <a:gd name="T73" fmla="*/ 74 h 88"/>
                <a:gd name="T74" fmla="*/ 15 w 63"/>
                <a:gd name="T75" fmla="*/ 70 h 88"/>
                <a:gd name="T76" fmla="*/ 16 w 63"/>
                <a:gd name="T77" fmla="*/ 66 h 88"/>
                <a:gd name="T78" fmla="*/ 16 w 63"/>
                <a:gd name="T79" fmla="*/ 64 h 88"/>
                <a:gd name="T80" fmla="*/ 16 w 63"/>
                <a:gd name="T81" fmla="*/ 61 h 88"/>
                <a:gd name="T82" fmla="*/ 14 w 63"/>
                <a:gd name="T83" fmla="*/ 57 h 88"/>
                <a:gd name="T84" fmla="*/ 11 w 63"/>
                <a:gd name="T85" fmla="*/ 55 h 88"/>
                <a:gd name="T86" fmla="*/ 8 w 63"/>
                <a:gd name="T87" fmla="*/ 55 h 88"/>
                <a:gd name="T88" fmla="*/ 7 w 63"/>
                <a:gd name="T89" fmla="*/ 55 h 88"/>
                <a:gd name="T90" fmla="*/ 5 w 63"/>
                <a:gd name="T91" fmla="*/ 55 h 88"/>
                <a:gd name="T92" fmla="*/ 4 w 63"/>
                <a:gd name="T93" fmla="*/ 56 h 88"/>
                <a:gd name="T94" fmla="*/ 4 w 63"/>
                <a:gd name="T95" fmla="*/ 57 h 88"/>
                <a:gd name="T96" fmla="*/ 5 w 63"/>
                <a:gd name="T97" fmla="*/ 51 h 88"/>
                <a:gd name="T98" fmla="*/ 7 w 63"/>
                <a:gd name="T99" fmla="*/ 46 h 88"/>
                <a:gd name="T100" fmla="*/ 9 w 63"/>
                <a:gd name="T101" fmla="*/ 41 h 88"/>
                <a:gd name="T102" fmla="*/ 12 w 63"/>
                <a:gd name="T103" fmla="*/ 37 h 88"/>
                <a:gd name="T104" fmla="*/ 15 w 63"/>
                <a:gd name="T105" fmla="*/ 33 h 88"/>
                <a:gd name="T106" fmla="*/ 19 w 63"/>
                <a:gd name="T107" fmla="*/ 28 h 88"/>
                <a:gd name="T108" fmla="*/ 29 w 63"/>
                <a:gd name="T109" fmla="*/ 19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"/>
                <a:gd name="T166" fmla="*/ 0 h 88"/>
                <a:gd name="T167" fmla="*/ 63 w 63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" h="88">
                  <a:moveTo>
                    <a:pt x="29" y="19"/>
                  </a:moveTo>
                  <a:lnTo>
                    <a:pt x="37" y="13"/>
                  </a:lnTo>
                  <a:lnTo>
                    <a:pt x="46" y="8"/>
                  </a:lnTo>
                  <a:lnTo>
                    <a:pt x="54" y="3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54" y="22"/>
                  </a:lnTo>
                  <a:lnTo>
                    <a:pt x="52" y="27"/>
                  </a:lnTo>
                  <a:lnTo>
                    <a:pt x="51" y="30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50" y="39"/>
                  </a:lnTo>
                  <a:lnTo>
                    <a:pt x="51" y="42"/>
                  </a:lnTo>
                  <a:lnTo>
                    <a:pt x="53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52" y="61"/>
                  </a:lnTo>
                  <a:lnTo>
                    <a:pt x="47" y="70"/>
                  </a:lnTo>
                  <a:lnTo>
                    <a:pt x="39" y="78"/>
                  </a:lnTo>
                  <a:lnTo>
                    <a:pt x="36" y="81"/>
                  </a:lnTo>
                  <a:lnTo>
                    <a:pt x="32" y="83"/>
                  </a:lnTo>
                  <a:lnTo>
                    <a:pt x="28" y="85"/>
                  </a:lnTo>
                  <a:lnTo>
                    <a:pt x="23" y="87"/>
                  </a:lnTo>
                  <a:lnTo>
                    <a:pt x="18" y="88"/>
                  </a:lnTo>
                  <a:lnTo>
                    <a:pt x="13" y="88"/>
                  </a:lnTo>
                  <a:lnTo>
                    <a:pt x="7" y="87"/>
                  </a:lnTo>
                  <a:lnTo>
                    <a:pt x="0" y="86"/>
                  </a:lnTo>
                  <a:lnTo>
                    <a:pt x="8" y="81"/>
                  </a:lnTo>
                  <a:lnTo>
                    <a:pt x="11" y="78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6" y="61"/>
                  </a:lnTo>
                  <a:lnTo>
                    <a:pt x="14" y="57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5" y="51"/>
                  </a:lnTo>
                  <a:lnTo>
                    <a:pt x="7" y="46"/>
                  </a:lnTo>
                  <a:lnTo>
                    <a:pt x="9" y="41"/>
                  </a:lnTo>
                  <a:lnTo>
                    <a:pt x="12" y="37"/>
                  </a:lnTo>
                  <a:lnTo>
                    <a:pt x="15" y="33"/>
                  </a:lnTo>
                  <a:lnTo>
                    <a:pt x="19" y="28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6" name="Freeform 231"/>
            <p:cNvSpPr>
              <a:spLocks/>
            </p:cNvSpPr>
            <p:nvPr/>
          </p:nvSpPr>
          <p:spPr bwMode="auto">
            <a:xfrm>
              <a:off x="3440" y="2284"/>
              <a:ext cx="39" cy="26"/>
            </a:xfrm>
            <a:custGeom>
              <a:avLst/>
              <a:gdLst>
                <a:gd name="T0" fmla="*/ 0 w 39"/>
                <a:gd name="T1" fmla="*/ 20 h 26"/>
                <a:gd name="T2" fmla="*/ 18 w 39"/>
                <a:gd name="T3" fmla="*/ 9 h 26"/>
                <a:gd name="T4" fmla="*/ 35 w 39"/>
                <a:gd name="T5" fmla="*/ 0 h 26"/>
                <a:gd name="T6" fmla="*/ 39 w 39"/>
                <a:gd name="T7" fmla="*/ 7 h 26"/>
                <a:gd name="T8" fmla="*/ 22 w 39"/>
                <a:gd name="T9" fmla="*/ 16 h 26"/>
                <a:gd name="T10" fmla="*/ 5 w 39"/>
                <a:gd name="T11" fmla="*/ 26 h 26"/>
                <a:gd name="T12" fmla="*/ 0 w 39"/>
                <a:gd name="T13" fmla="*/ 2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6"/>
                <a:gd name="T23" fmla="*/ 39 w 3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6">
                  <a:moveTo>
                    <a:pt x="0" y="20"/>
                  </a:moveTo>
                  <a:lnTo>
                    <a:pt x="18" y="9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22" y="16"/>
                  </a:lnTo>
                  <a:lnTo>
                    <a:pt x="5" y="2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7" name="Freeform 232"/>
            <p:cNvSpPr>
              <a:spLocks/>
            </p:cNvSpPr>
            <p:nvPr/>
          </p:nvSpPr>
          <p:spPr bwMode="auto">
            <a:xfrm>
              <a:off x="3460" y="2287"/>
              <a:ext cx="21" cy="47"/>
            </a:xfrm>
            <a:custGeom>
              <a:avLst/>
              <a:gdLst>
                <a:gd name="T0" fmla="*/ 21 w 21"/>
                <a:gd name="T1" fmla="*/ 0 h 47"/>
                <a:gd name="T2" fmla="*/ 21 w 21"/>
                <a:gd name="T3" fmla="*/ 6 h 47"/>
                <a:gd name="T4" fmla="*/ 18 w 21"/>
                <a:gd name="T5" fmla="*/ 14 h 47"/>
                <a:gd name="T6" fmla="*/ 11 w 21"/>
                <a:gd name="T7" fmla="*/ 25 h 47"/>
                <a:gd name="T8" fmla="*/ 8 w 21"/>
                <a:gd name="T9" fmla="*/ 30 h 47"/>
                <a:gd name="T10" fmla="*/ 8 w 21"/>
                <a:gd name="T11" fmla="*/ 34 h 47"/>
                <a:gd name="T12" fmla="*/ 8 w 21"/>
                <a:gd name="T13" fmla="*/ 39 h 47"/>
                <a:gd name="T14" fmla="*/ 10 w 21"/>
                <a:gd name="T15" fmla="*/ 43 h 47"/>
                <a:gd name="T16" fmla="*/ 3 w 21"/>
                <a:gd name="T17" fmla="*/ 47 h 47"/>
                <a:gd name="T18" fmla="*/ 0 w 21"/>
                <a:gd name="T19" fmla="*/ 41 h 47"/>
                <a:gd name="T20" fmla="*/ 0 w 21"/>
                <a:gd name="T21" fmla="*/ 34 h 47"/>
                <a:gd name="T22" fmla="*/ 1 w 21"/>
                <a:gd name="T23" fmla="*/ 27 h 47"/>
                <a:gd name="T24" fmla="*/ 4 w 21"/>
                <a:gd name="T25" fmla="*/ 21 h 47"/>
                <a:gd name="T26" fmla="*/ 11 w 21"/>
                <a:gd name="T27" fmla="*/ 10 h 47"/>
                <a:gd name="T28" fmla="*/ 13 w 21"/>
                <a:gd name="T29" fmla="*/ 5 h 47"/>
                <a:gd name="T30" fmla="*/ 13 w 21"/>
                <a:gd name="T31" fmla="*/ 0 h 47"/>
                <a:gd name="T32" fmla="*/ 21 w 21"/>
                <a:gd name="T33" fmla="*/ 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47"/>
                <a:gd name="T53" fmla="*/ 21 w 21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47">
                  <a:moveTo>
                    <a:pt x="21" y="0"/>
                  </a:moveTo>
                  <a:lnTo>
                    <a:pt x="21" y="6"/>
                  </a:lnTo>
                  <a:lnTo>
                    <a:pt x="18" y="14"/>
                  </a:lnTo>
                  <a:lnTo>
                    <a:pt x="11" y="25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3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11" y="10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8" name="Freeform 233"/>
            <p:cNvSpPr>
              <a:spLocks/>
            </p:cNvSpPr>
            <p:nvPr/>
          </p:nvSpPr>
          <p:spPr bwMode="auto">
            <a:xfrm>
              <a:off x="3473" y="2280"/>
              <a:ext cx="8" cy="11"/>
            </a:xfrm>
            <a:custGeom>
              <a:avLst/>
              <a:gdLst>
                <a:gd name="T0" fmla="*/ 2 w 8"/>
                <a:gd name="T1" fmla="*/ 4 h 11"/>
                <a:gd name="T2" fmla="*/ 8 w 8"/>
                <a:gd name="T3" fmla="*/ 0 h 11"/>
                <a:gd name="T4" fmla="*/ 8 w 8"/>
                <a:gd name="T5" fmla="*/ 7 h 11"/>
                <a:gd name="T6" fmla="*/ 0 w 8"/>
                <a:gd name="T7" fmla="*/ 7 h 11"/>
                <a:gd name="T8" fmla="*/ 6 w 8"/>
                <a:gd name="T9" fmla="*/ 11 h 11"/>
                <a:gd name="T10" fmla="*/ 2 w 8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2" y="4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6" y="11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39" name="Freeform 234"/>
            <p:cNvSpPr>
              <a:spLocks/>
            </p:cNvSpPr>
            <p:nvPr/>
          </p:nvSpPr>
          <p:spPr bwMode="auto">
            <a:xfrm>
              <a:off x="3466" y="2328"/>
              <a:ext cx="14" cy="10"/>
            </a:xfrm>
            <a:custGeom>
              <a:avLst/>
              <a:gdLst>
                <a:gd name="T0" fmla="*/ 2 w 14"/>
                <a:gd name="T1" fmla="*/ 0 h 10"/>
                <a:gd name="T2" fmla="*/ 7 w 14"/>
                <a:gd name="T3" fmla="*/ 2 h 10"/>
                <a:gd name="T4" fmla="*/ 6 w 14"/>
                <a:gd name="T5" fmla="*/ 3 h 10"/>
                <a:gd name="T6" fmla="*/ 8 w 14"/>
                <a:gd name="T7" fmla="*/ 2 h 10"/>
                <a:gd name="T8" fmla="*/ 14 w 14"/>
                <a:gd name="T9" fmla="*/ 7 h 10"/>
                <a:gd name="T10" fmla="*/ 11 w 14"/>
                <a:gd name="T11" fmla="*/ 9 h 10"/>
                <a:gd name="T12" fmla="*/ 6 w 14"/>
                <a:gd name="T13" fmla="*/ 10 h 10"/>
                <a:gd name="T14" fmla="*/ 0 w 14"/>
                <a:gd name="T15" fmla="*/ 8 h 10"/>
                <a:gd name="T16" fmla="*/ 2 w 14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2" y="0"/>
                  </a:moveTo>
                  <a:lnTo>
                    <a:pt x="7" y="2"/>
                  </a:lnTo>
                  <a:lnTo>
                    <a:pt x="6" y="3"/>
                  </a:lnTo>
                  <a:lnTo>
                    <a:pt x="8" y="2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0" name="Freeform 235"/>
            <p:cNvSpPr>
              <a:spLocks/>
            </p:cNvSpPr>
            <p:nvPr/>
          </p:nvSpPr>
          <p:spPr bwMode="auto">
            <a:xfrm>
              <a:off x="3463" y="2328"/>
              <a:ext cx="7" cy="8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7 h 8"/>
                <a:gd name="T4" fmla="*/ 3 w 7"/>
                <a:gd name="T5" fmla="*/ 8 h 8"/>
                <a:gd name="T6" fmla="*/ 5 w 7"/>
                <a:gd name="T7" fmla="*/ 0 h 8"/>
                <a:gd name="T8" fmla="*/ 7 w 7"/>
                <a:gd name="T9" fmla="*/ 2 h 8"/>
                <a:gd name="T10" fmla="*/ 0 w 7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6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1" name="Freeform 236"/>
            <p:cNvSpPr>
              <a:spLocks/>
            </p:cNvSpPr>
            <p:nvPr/>
          </p:nvSpPr>
          <p:spPr bwMode="auto">
            <a:xfrm>
              <a:off x="3413" y="2330"/>
              <a:ext cx="67" cy="50"/>
            </a:xfrm>
            <a:custGeom>
              <a:avLst/>
              <a:gdLst>
                <a:gd name="T0" fmla="*/ 67 w 67"/>
                <a:gd name="T1" fmla="*/ 4 h 50"/>
                <a:gd name="T2" fmla="*/ 56 w 67"/>
                <a:gd name="T3" fmla="*/ 21 h 50"/>
                <a:gd name="T4" fmla="*/ 43 w 67"/>
                <a:gd name="T5" fmla="*/ 39 h 50"/>
                <a:gd name="T6" fmla="*/ 35 w 67"/>
                <a:gd name="T7" fmla="*/ 45 h 50"/>
                <a:gd name="T8" fmla="*/ 25 w 67"/>
                <a:gd name="T9" fmla="*/ 49 h 50"/>
                <a:gd name="T10" fmla="*/ 14 w 67"/>
                <a:gd name="T11" fmla="*/ 50 h 50"/>
                <a:gd name="T12" fmla="*/ 0 w 67"/>
                <a:gd name="T13" fmla="*/ 48 h 50"/>
                <a:gd name="T14" fmla="*/ 2 w 67"/>
                <a:gd name="T15" fmla="*/ 41 h 50"/>
                <a:gd name="T16" fmla="*/ 14 w 67"/>
                <a:gd name="T17" fmla="*/ 43 h 50"/>
                <a:gd name="T18" fmla="*/ 22 w 67"/>
                <a:gd name="T19" fmla="*/ 42 h 50"/>
                <a:gd name="T20" fmla="*/ 31 w 67"/>
                <a:gd name="T21" fmla="*/ 38 h 50"/>
                <a:gd name="T22" fmla="*/ 37 w 67"/>
                <a:gd name="T23" fmla="*/ 34 h 50"/>
                <a:gd name="T24" fmla="*/ 49 w 67"/>
                <a:gd name="T25" fmla="*/ 17 h 50"/>
                <a:gd name="T26" fmla="*/ 60 w 67"/>
                <a:gd name="T27" fmla="*/ 0 h 50"/>
                <a:gd name="T28" fmla="*/ 67 w 67"/>
                <a:gd name="T29" fmla="*/ 4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50"/>
                <a:gd name="T47" fmla="*/ 67 w 67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50">
                  <a:moveTo>
                    <a:pt x="67" y="4"/>
                  </a:moveTo>
                  <a:lnTo>
                    <a:pt x="56" y="21"/>
                  </a:lnTo>
                  <a:lnTo>
                    <a:pt x="43" y="39"/>
                  </a:lnTo>
                  <a:lnTo>
                    <a:pt x="35" y="45"/>
                  </a:lnTo>
                  <a:lnTo>
                    <a:pt x="25" y="49"/>
                  </a:lnTo>
                  <a:lnTo>
                    <a:pt x="14" y="50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14" y="43"/>
                  </a:lnTo>
                  <a:lnTo>
                    <a:pt x="22" y="42"/>
                  </a:lnTo>
                  <a:lnTo>
                    <a:pt x="31" y="38"/>
                  </a:lnTo>
                  <a:lnTo>
                    <a:pt x="37" y="34"/>
                  </a:lnTo>
                  <a:lnTo>
                    <a:pt x="49" y="17"/>
                  </a:lnTo>
                  <a:lnTo>
                    <a:pt x="60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2" name="Freeform 237"/>
            <p:cNvSpPr>
              <a:spLocks/>
            </p:cNvSpPr>
            <p:nvPr/>
          </p:nvSpPr>
          <p:spPr bwMode="auto">
            <a:xfrm>
              <a:off x="3473" y="2330"/>
              <a:ext cx="7" cy="5"/>
            </a:xfrm>
            <a:custGeom>
              <a:avLst/>
              <a:gdLst>
                <a:gd name="T0" fmla="*/ 1 w 7"/>
                <a:gd name="T1" fmla="*/ 0 h 5"/>
                <a:gd name="T2" fmla="*/ 7 w 7"/>
                <a:gd name="T3" fmla="*/ 4 h 5"/>
                <a:gd name="T4" fmla="*/ 0 w 7"/>
                <a:gd name="T5" fmla="*/ 0 h 5"/>
                <a:gd name="T6" fmla="*/ 7 w 7"/>
                <a:gd name="T7" fmla="*/ 5 h 5"/>
                <a:gd name="T8" fmla="*/ 1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1" y="0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3" name="Freeform 238"/>
            <p:cNvSpPr>
              <a:spLocks/>
            </p:cNvSpPr>
            <p:nvPr/>
          </p:nvSpPr>
          <p:spPr bwMode="auto">
            <a:xfrm>
              <a:off x="3411" y="2344"/>
              <a:ext cx="22" cy="33"/>
            </a:xfrm>
            <a:custGeom>
              <a:avLst/>
              <a:gdLst>
                <a:gd name="T0" fmla="*/ 0 w 22"/>
                <a:gd name="T1" fmla="*/ 27 h 33"/>
                <a:gd name="T2" fmla="*/ 7 w 22"/>
                <a:gd name="T3" fmla="*/ 22 h 33"/>
                <a:gd name="T4" fmla="*/ 13 w 22"/>
                <a:gd name="T5" fmla="*/ 15 h 33"/>
                <a:gd name="T6" fmla="*/ 14 w 22"/>
                <a:gd name="T7" fmla="*/ 13 h 33"/>
                <a:gd name="T8" fmla="*/ 15 w 22"/>
                <a:gd name="T9" fmla="*/ 11 h 33"/>
                <a:gd name="T10" fmla="*/ 12 w 22"/>
                <a:gd name="T11" fmla="*/ 3 h 33"/>
                <a:gd name="T12" fmla="*/ 19 w 22"/>
                <a:gd name="T13" fmla="*/ 0 h 33"/>
                <a:gd name="T14" fmla="*/ 22 w 22"/>
                <a:gd name="T15" fmla="*/ 9 h 33"/>
                <a:gd name="T16" fmla="*/ 21 w 22"/>
                <a:gd name="T17" fmla="*/ 16 h 33"/>
                <a:gd name="T18" fmla="*/ 19 w 22"/>
                <a:gd name="T19" fmla="*/ 21 h 33"/>
                <a:gd name="T20" fmla="*/ 12 w 22"/>
                <a:gd name="T21" fmla="*/ 28 h 33"/>
                <a:gd name="T22" fmla="*/ 6 w 22"/>
                <a:gd name="T23" fmla="*/ 33 h 33"/>
                <a:gd name="T24" fmla="*/ 0 w 22"/>
                <a:gd name="T25" fmla="*/ 27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3"/>
                <a:gd name="T41" fmla="*/ 22 w 2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3">
                  <a:moveTo>
                    <a:pt x="0" y="27"/>
                  </a:moveTo>
                  <a:lnTo>
                    <a:pt x="7" y="22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5" y="11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9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2" y="28"/>
                  </a:lnTo>
                  <a:lnTo>
                    <a:pt x="6" y="3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4" name="Freeform 239"/>
            <p:cNvSpPr>
              <a:spLocks/>
            </p:cNvSpPr>
            <p:nvPr/>
          </p:nvSpPr>
          <p:spPr bwMode="auto">
            <a:xfrm>
              <a:off x="3404" y="2371"/>
              <a:ext cx="13" cy="7"/>
            </a:xfrm>
            <a:custGeom>
              <a:avLst/>
              <a:gdLst>
                <a:gd name="T0" fmla="*/ 9 w 13"/>
                <a:gd name="T1" fmla="*/ 7 h 7"/>
                <a:gd name="T2" fmla="*/ 0 w 13"/>
                <a:gd name="T3" fmla="*/ 6 h 7"/>
                <a:gd name="T4" fmla="*/ 7 w 13"/>
                <a:gd name="T5" fmla="*/ 0 h 7"/>
                <a:gd name="T6" fmla="*/ 13 w 13"/>
                <a:gd name="T7" fmla="*/ 6 h 7"/>
                <a:gd name="T8" fmla="*/ 11 w 13"/>
                <a:gd name="T9" fmla="*/ 0 h 7"/>
                <a:gd name="T10" fmla="*/ 9 w 1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7"/>
                <a:gd name="T20" fmla="*/ 13 w 1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7">
                  <a:moveTo>
                    <a:pt x="9" y="7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5" name="Freeform 240"/>
            <p:cNvSpPr>
              <a:spLocks/>
            </p:cNvSpPr>
            <p:nvPr/>
          </p:nvSpPr>
          <p:spPr bwMode="auto">
            <a:xfrm>
              <a:off x="3414" y="2340"/>
              <a:ext cx="14" cy="9"/>
            </a:xfrm>
            <a:custGeom>
              <a:avLst/>
              <a:gdLst>
                <a:gd name="T0" fmla="*/ 11 w 14"/>
                <a:gd name="T1" fmla="*/ 9 h 9"/>
                <a:gd name="T2" fmla="*/ 7 w 14"/>
                <a:gd name="T3" fmla="*/ 7 h 9"/>
                <a:gd name="T4" fmla="*/ 7 w 14"/>
                <a:gd name="T5" fmla="*/ 6 h 9"/>
                <a:gd name="T6" fmla="*/ 7 w 14"/>
                <a:gd name="T7" fmla="*/ 8 h 9"/>
                <a:gd name="T8" fmla="*/ 0 w 14"/>
                <a:gd name="T9" fmla="*/ 3 h 9"/>
                <a:gd name="T10" fmla="*/ 1 w 14"/>
                <a:gd name="T11" fmla="*/ 0 h 9"/>
                <a:gd name="T12" fmla="*/ 9 w 14"/>
                <a:gd name="T13" fmla="*/ 0 h 9"/>
                <a:gd name="T14" fmla="*/ 14 w 14"/>
                <a:gd name="T15" fmla="*/ 2 h 9"/>
                <a:gd name="T16" fmla="*/ 11 w 14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11" y="9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8"/>
                  </a:lnTo>
                  <a:lnTo>
                    <a:pt x="0" y="3"/>
                  </a:lnTo>
                  <a:lnTo>
                    <a:pt x="1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6" name="Freeform 241"/>
            <p:cNvSpPr>
              <a:spLocks/>
            </p:cNvSpPr>
            <p:nvPr/>
          </p:nvSpPr>
          <p:spPr bwMode="auto">
            <a:xfrm>
              <a:off x="3423" y="2342"/>
              <a:ext cx="7" cy="7"/>
            </a:xfrm>
            <a:custGeom>
              <a:avLst/>
              <a:gdLst>
                <a:gd name="T0" fmla="*/ 7 w 7"/>
                <a:gd name="T1" fmla="*/ 2 h 7"/>
                <a:gd name="T2" fmla="*/ 7 w 7"/>
                <a:gd name="T3" fmla="*/ 1 h 7"/>
                <a:gd name="T4" fmla="*/ 5 w 7"/>
                <a:gd name="T5" fmla="*/ 0 h 7"/>
                <a:gd name="T6" fmla="*/ 2 w 7"/>
                <a:gd name="T7" fmla="*/ 7 h 7"/>
                <a:gd name="T8" fmla="*/ 0 w 7"/>
                <a:gd name="T9" fmla="*/ 5 h 7"/>
                <a:gd name="T10" fmla="*/ 7 w 7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7" y="2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2" y="7"/>
                  </a:lnTo>
                  <a:lnTo>
                    <a:pt x="0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7" name="Freeform 242"/>
            <p:cNvSpPr>
              <a:spLocks/>
            </p:cNvSpPr>
            <p:nvPr/>
          </p:nvSpPr>
          <p:spPr bwMode="auto">
            <a:xfrm>
              <a:off x="3413" y="2304"/>
              <a:ext cx="32" cy="43"/>
            </a:xfrm>
            <a:custGeom>
              <a:avLst/>
              <a:gdLst>
                <a:gd name="T0" fmla="*/ 0 w 32"/>
                <a:gd name="T1" fmla="*/ 40 h 43"/>
                <a:gd name="T2" fmla="*/ 4 w 32"/>
                <a:gd name="T3" fmla="*/ 28 h 43"/>
                <a:gd name="T4" fmla="*/ 10 w 32"/>
                <a:gd name="T5" fmla="*/ 18 h 43"/>
                <a:gd name="T6" fmla="*/ 27 w 32"/>
                <a:gd name="T7" fmla="*/ 0 h 43"/>
                <a:gd name="T8" fmla="*/ 32 w 32"/>
                <a:gd name="T9" fmla="*/ 6 h 43"/>
                <a:gd name="T10" fmla="*/ 15 w 32"/>
                <a:gd name="T11" fmla="*/ 24 h 43"/>
                <a:gd name="T12" fmla="*/ 11 w 32"/>
                <a:gd name="T13" fmla="*/ 32 h 43"/>
                <a:gd name="T14" fmla="*/ 8 w 32"/>
                <a:gd name="T15" fmla="*/ 43 h 43"/>
                <a:gd name="T16" fmla="*/ 0 w 32"/>
                <a:gd name="T17" fmla="*/ 4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3"/>
                <a:gd name="T29" fmla="*/ 32 w 32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3">
                  <a:moveTo>
                    <a:pt x="0" y="40"/>
                  </a:moveTo>
                  <a:lnTo>
                    <a:pt x="4" y="28"/>
                  </a:lnTo>
                  <a:lnTo>
                    <a:pt x="10" y="18"/>
                  </a:lnTo>
                  <a:lnTo>
                    <a:pt x="27" y="0"/>
                  </a:lnTo>
                  <a:lnTo>
                    <a:pt x="32" y="6"/>
                  </a:lnTo>
                  <a:lnTo>
                    <a:pt x="15" y="24"/>
                  </a:lnTo>
                  <a:lnTo>
                    <a:pt x="11" y="32"/>
                  </a:lnTo>
                  <a:lnTo>
                    <a:pt x="8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8" name="Freeform 243"/>
            <p:cNvSpPr>
              <a:spLocks/>
            </p:cNvSpPr>
            <p:nvPr/>
          </p:nvSpPr>
          <p:spPr bwMode="auto">
            <a:xfrm>
              <a:off x="3413" y="2343"/>
              <a:ext cx="8" cy="5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1 h 5"/>
                <a:gd name="T4" fmla="*/ 8 w 8"/>
                <a:gd name="T5" fmla="*/ 4 h 5"/>
                <a:gd name="T6" fmla="*/ 1 w 8"/>
                <a:gd name="T7" fmla="*/ 0 h 5"/>
                <a:gd name="T8" fmla="*/ 8 w 8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5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49" name="Freeform 244"/>
            <p:cNvSpPr>
              <a:spLocks/>
            </p:cNvSpPr>
            <p:nvPr/>
          </p:nvSpPr>
          <p:spPr bwMode="auto">
            <a:xfrm>
              <a:off x="3440" y="2304"/>
              <a:ext cx="5" cy="6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6 h 6"/>
                <a:gd name="T4" fmla="*/ 0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0" name="Freeform 245"/>
            <p:cNvSpPr>
              <a:spLocks/>
            </p:cNvSpPr>
            <p:nvPr/>
          </p:nvSpPr>
          <p:spPr bwMode="auto">
            <a:xfrm>
              <a:off x="2000" y="1682"/>
              <a:ext cx="1991" cy="1920"/>
            </a:xfrm>
            <a:custGeom>
              <a:avLst/>
              <a:gdLst>
                <a:gd name="T0" fmla="*/ 123 w 1991"/>
                <a:gd name="T1" fmla="*/ 1512 h 1920"/>
                <a:gd name="T2" fmla="*/ 86 w 1991"/>
                <a:gd name="T3" fmla="*/ 1614 h 1920"/>
                <a:gd name="T4" fmla="*/ 26 w 1991"/>
                <a:gd name="T5" fmla="*/ 1621 h 1920"/>
                <a:gd name="T6" fmla="*/ 59 w 1991"/>
                <a:gd name="T7" fmla="*/ 1556 h 1920"/>
                <a:gd name="T8" fmla="*/ 20 w 1991"/>
                <a:gd name="T9" fmla="*/ 1445 h 1920"/>
                <a:gd name="T10" fmla="*/ 95 w 1991"/>
                <a:gd name="T11" fmla="*/ 1432 h 1920"/>
                <a:gd name="T12" fmla="*/ 232 w 1991"/>
                <a:gd name="T13" fmla="*/ 1379 h 1920"/>
                <a:gd name="T14" fmla="*/ 249 w 1991"/>
                <a:gd name="T15" fmla="*/ 1291 h 1920"/>
                <a:gd name="T16" fmla="*/ 415 w 1991"/>
                <a:gd name="T17" fmla="*/ 1216 h 1920"/>
                <a:gd name="T18" fmla="*/ 529 w 1991"/>
                <a:gd name="T19" fmla="*/ 1112 h 1920"/>
                <a:gd name="T20" fmla="*/ 665 w 1991"/>
                <a:gd name="T21" fmla="*/ 1106 h 1920"/>
                <a:gd name="T22" fmla="*/ 955 w 1991"/>
                <a:gd name="T23" fmla="*/ 1073 h 1920"/>
                <a:gd name="T24" fmla="*/ 1011 w 1991"/>
                <a:gd name="T25" fmla="*/ 1117 h 1920"/>
                <a:gd name="T26" fmla="*/ 1134 w 1991"/>
                <a:gd name="T27" fmla="*/ 955 h 1920"/>
                <a:gd name="T28" fmla="*/ 1195 w 1991"/>
                <a:gd name="T29" fmla="*/ 775 h 1920"/>
                <a:gd name="T30" fmla="*/ 1242 w 1991"/>
                <a:gd name="T31" fmla="*/ 798 h 1920"/>
                <a:gd name="T32" fmla="*/ 1238 w 1991"/>
                <a:gd name="T33" fmla="*/ 842 h 1920"/>
                <a:gd name="T34" fmla="*/ 1295 w 1991"/>
                <a:gd name="T35" fmla="*/ 862 h 1920"/>
                <a:gd name="T36" fmla="*/ 1505 w 1991"/>
                <a:gd name="T37" fmla="*/ 727 h 1920"/>
                <a:gd name="T38" fmla="*/ 1605 w 1991"/>
                <a:gd name="T39" fmla="*/ 583 h 1920"/>
                <a:gd name="T40" fmla="*/ 1686 w 1991"/>
                <a:gd name="T41" fmla="*/ 396 h 1920"/>
                <a:gd name="T42" fmla="*/ 1636 w 1991"/>
                <a:gd name="T43" fmla="*/ 298 h 1920"/>
                <a:gd name="T44" fmla="*/ 1688 w 1991"/>
                <a:gd name="T45" fmla="*/ 140 h 1920"/>
                <a:gd name="T46" fmla="*/ 1727 w 1991"/>
                <a:gd name="T47" fmla="*/ 49 h 1920"/>
                <a:gd name="T48" fmla="*/ 1789 w 1991"/>
                <a:gd name="T49" fmla="*/ 120 h 1920"/>
                <a:gd name="T50" fmla="*/ 1862 w 1991"/>
                <a:gd name="T51" fmla="*/ 91 h 1920"/>
                <a:gd name="T52" fmla="*/ 1814 w 1991"/>
                <a:gd name="T53" fmla="*/ 0 h 1920"/>
                <a:gd name="T54" fmla="*/ 1888 w 1991"/>
                <a:gd name="T55" fmla="*/ 143 h 1920"/>
                <a:gd name="T56" fmla="*/ 1983 w 1991"/>
                <a:gd name="T57" fmla="*/ 311 h 1920"/>
                <a:gd name="T58" fmla="*/ 1972 w 1991"/>
                <a:gd name="T59" fmla="*/ 438 h 1920"/>
                <a:gd name="T60" fmla="*/ 1894 w 1991"/>
                <a:gd name="T61" fmla="*/ 586 h 1920"/>
                <a:gd name="T62" fmla="*/ 1847 w 1991"/>
                <a:gd name="T63" fmla="*/ 720 h 1920"/>
                <a:gd name="T64" fmla="*/ 1776 w 1991"/>
                <a:gd name="T65" fmla="*/ 959 h 1920"/>
                <a:gd name="T66" fmla="*/ 1738 w 1991"/>
                <a:gd name="T67" fmla="*/ 1172 h 1920"/>
                <a:gd name="T68" fmla="*/ 1648 w 1991"/>
                <a:gd name="T69" fmla="*/ 1232 h 1920"/>
                <a:gd name="T70" fmla="*/ 1694 w 1991"/>
                <a:gd name="T71" fmla="*/ 1111 h 1920"/>
                <a:gd name="T72" fmla="*/ 1631 w 1991"/>
                <a:gd name="T73" fmla="*/ 1173 h 1920"/>
                <a:gd name="T74" fmla="*/ 1574 w 1991"/>
                <a:gd name="T75" fmla="*/ 1169 h 1920"/>
                <a:gd name="T76" fmla="*/ 1504 w 1991"/>
                <a:gd name="T77" fmla="*/ 1302 h 1920"/>
                <a:gd name="T78" fmla="*/ 1471 w 1991"/>
                <a:gd name="T79" fmla="*/ 1209 h 1920"/>
                <a:gd name="T80" fmla="*/ 1252 w 1991"/>
                <a:gd name="T81" fmla="*/ 1303 h 1920"/>
                <a:gd name="T82" fmla="*/ 1238 w 1991"/>
                <a:gd name="T83" fmla="*/ 1267 h 1920"/>
                <a:gd name="T84" fmla="*/ 1197 w 1991"/>
                <a:gd name="T85" fmla="*/ 1210 h 1920"/>
                <a:gd name="T86" fmla="*/ 1175 w 1991"/>
                <a:gd name="T87" fmla="*/ 1313 h 1920"/>
                <a:gd name="T88" fmla="*/ 1107 w 1991"/>
                <a:gd name="T89" fmla="*/ 1381 h 1920"/>
                <a:gd name="T90" fmla="*/ 971 w 1991"/>
                <a:gd name="T91" fmla="*/ 1491 h 1920"/>
                <a:gd name="T92" fmla="*/ 924 w 1991"/>
                <a:gd name="T93" fmla="*/ 1384 h 1920"/>
                <a:gd name="T94" fmla="*/ 969 w 1991"/>
                <a:gd name="T95" fmla="*/ 1283 h 1920"/>
                <a:gd name="T96" fmla="*/ 800 w 1991"/>
                <a:gd name="T97" fmla="*/ 1259 h 1920"/>
                <a:gd name="T98" fmla="*/ 676 w 1991"/>
                <a:gd name="T99" fmla="*/ 1297 h 1920"/>
                <a:gd name="T100" fmla="*/ 475 w 1991"/>
                <a:gd name="T101" fmla="*/ 1315 h 1920"/>
                <a:gd name="T102" fmla="*/ 395 w 1991"/>
                <a:gd name="T103" fmla="*/ 1377 h 1920"/>
                <a:gd name="T104" fmla="*/ 256 w 1991"/>
                <a:gd name="T105" fmla="*/ 1376 h 1920"/>
                <a:gd name="T106" fmla="*/ 361 w 1991"/>
                <a:gd name="T107" fmla="*/ 1443 h 1920"/>
                <a:gd name="T108" fmla="*/ 384 w 1991"/>
                <a:gd name="T109" fmla="*/ 1521 h 1920"/>
                <a:gd name="T110" fmla="*/ 392 w 1991"/>
                <a:gd name="T111" fmla="*/ 1600 h 1920"/>
                <a:gd name="T112" fmla="*/ 247 w 1991"/>
                <a:gd name="T113" fmla="*/ 1854 h 1920"/>
                <a:gd name="T114" fmla="*/ 171 w 1991"/>
                <a:gd name="T115" fmla="*/ 1920 h 1920"/>
                <a:gd name="T116" fmla="*/ 153 w 1991"/>
                <a:gd name="T117" fmla="*/ 1843 h 1920"/>
                <a:gd name="T118" fmla="*/ 177 w 1991"/>
                <a:gd name="T119" fmla="*/ 1828 h 1920"/>
                <a:gd name="T120" fmla="*/ 148 w 1991"/>
                <a:gd name="T121" fmla="*/ 1888 h 1920"/>
                <a:gd name="T122" fmla="*/ 65 w 1991"/>
                <a:gd name="T123" fmla="*/ 1842 h 1920"/>
                <a:gd name="T124" fmla="*/ 86 w 1991"/>
                <a:gd name="T125" fmla="*/ 1738 h 19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91"/>
                <a:gd name="T190" fmla="*/ 0 h 1920"/>
                <a:gd name="T191" fmla="*/ 1991 w 1991"/>
                <a:gd name="T192" fmla="*/ 1920 h 19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91" h="1920">
                  <a:moveTo>
                    <a:pt x="155" y="1626"/>
                  </a:moveTo>
                  <a:lnTo>
                    <a:pt x="150" y="1621"/>
                  </a:lnTo>
                  <a:lnTo>
                    <a:pt x="147" y="1617"/>
                  </a:lnTo>
                  <a:lnTo>
                    <a:pt x="146" y="1616"/>
                  </a:lnTo>
                  <a:lnTo>
                    <a:pt x="146" y="1614"/>
                  </a:lnTo>
                  <a:lnTo>
                    <a:pt x="148" y="1610"/>
                  </a:lnTo>
                  <a:lnTo>
                    <a:pt x="150" y="1606"/>
                  </a:lnTo>
                  <a:lnTo>
                    <a:pt x="155" y="1601"/>
                  </a:lnTo>
                  <a:lnTo>
                    <a:pt x="158" y="1598"/>
                  </a:lnTo>
                  <a:lnTo>
                    <a:pt x="160" y="1596"/>
                  </a:lnTo>
                  <a:lnTo>
                    <a:pt x="161" y="1594"/>
                  </a:lnTo>
                  <a:lnTo>
                    <a:pt x="161" y="1591"/>
                  </a:lnTo>
                  <a:lnTo>
                    <a:pt x="159" y="1587"/>
                  </a:lnTo>
                  <a:lnTo>
                    <a:pt x="157" y="1583"/>
                  </a:lnTo>
                  <a:lnTo>
                    <a:pt x="155" y="1579"/>
                  </a:lnTo>
                  <a:lnTo>
                    <a:pt x="149" y="1571"/>
                  </a:lnTo>
                  <a:lnTo>
                    <a:pt x="143" y="1561"/>
                  </a:lnTo>
                  <a:lnTo>
                    <a:pt x="141" y="1559"/>
                  </a:lnTo>
                  <a:lnTo>
                    <a:pt x="140" y="1556"/>
                  </a:lnTo>
                  <a:lnTo>
                    <a:pt x="139" y="1551"/>
                  </a:lnTo>
                  <a:lnTo>
                    <a:pt x="138" y="1545"/>
                  </a:lnTo>
                  <a:lnTo>
                    <a:pt x="138" y="1539"/>
                  </a:lnTo>
                  <a:lnTo>
                    <a:pt x="138" y="1533"/>
                  </a:lnTo>
                  <a:lnTo>
                    <a:pt x="137" y="1527"/>
                  </a:lnTo>
                  <a:lnTo>
                    <a:pt x="136" y="1521"/>
                  </a:lnTo>
                  <a:lnTo>
                    <a:pt x="134" y="1519"/>
                  </a:lnTo>
                  <a:lnTo>
                    <a:pt x="132" y="1517"/>
                  </a:lnTo>
                  <a:lnTo>
                    <a:pt x="127" y="1514"/>
                  </a:lnTo>
                  <a:lnTo>
                    <a:pt x="123" y="1512"/>
                  </a:lnTo>
                  <a:lnTo>
                    <a:pt x="118" y="1510"/>
                  </a:lnTo>
                  <a:lnTo>
                    <a:pt x="113" y="1509"/>
                  </a:lnTo>
                  <a:lnTo>
                    <a:pt x="111" y="1509"/>
                  </a:lnTo>
                  <a:lnTo>
                    <a:pt x="109" y="1510"/>
                  </a:lnTo>
                  <a:lnTo>
                    <a:pt x="107" y="1510"/>
                  </a:lnTo>
                  <a:lnTo>
                    <a:pt x="106" y="1511"/>
                  </a:lnTo>
                  <a:lnTo>
                    <a:pt x="104" y="1513"/>
                  </a:lnTo>
                  <a:lnTo>
                    <a:pt x="103" y="1514"/>
                  </a:lnTo>
                  <a:lnTo>
                    <a:pt x="102" y="1516"/>
                  </a:lnTo>
                  <a:lnTo>
                    <a:pt x="102" y="1519"/>
                  </a:lnTo>
                  <a:lnTo>
                    <a:pt x="102" y="1524"/>
                  </a:lnTo>
                  <a:lnTo>
                    <a:pt x="103" y="1529"/>
                  </a:lnTo>
                  <a:lnTo>
                    <a:pt x="105" y="1537"/>
                  </a:lnTo>
                  <a:lnTo>
                    <a:pt x="108" y="1546"/>
                  </a:lnTo>
                  <a:lnTo>
                    <a:pt x="113" y="1555"/>
                  </a:lnTo>
                  <a:lnTo>
                    <a:pt x="123" y="1574"/>
                  </a:lnTo>
                  <a:lnTo>
                    <a:pt x="135" y="1592"/>
                  </a:lnTo>
                  <a:lnTo>
                    <a:pt x="137" y="1599"/>
                  </a:lnTo>
                  <a:lnTo>
                    <a:pt x="137" y="1601"/>
                  </a:lnTo>
                  <a:lnTo>
                    <a:pt x="136" y="1602"/>
                  </a:lnTo>
                  <a:lnTo>
                    <a:pt x="135" y="1604"/>
                  </a:lnTo>
                  <a:lnTo>
                    <a:pt x="133" y="1606"/>
                  </a:lnTo>
                  <a:lnTo>
                    <a:pt x="126" y="1611"/>
                  </a:lnTo>
                  <a:lnTo>
                    <a:pt x="121" y="1613"/>
                  </a:lnTo>
                  <a:lnTo>
                    <a:pt x="110" y="1616"/>
                  </a:lnTo>
                  <a:lnTo>
                    <a:pt x="101" y="1617"/>
                  </a:lnTo>
                  <a:lnTo>
                    <a:pt x="94" y="1619"/>
                  </a:lnTo>
                  <a:lnTo>
                    <a:pt x="89" y="1616"/>
                  </a:lnTo>
                  <a:lnTo>
                    <a:pt x="86" y="1614"/>
                  </a:lnTo>
                  <a:lnTo>
                    <a:pt x="84" y="1611"/>
                  </a:lnTo>
                  <a:lnTo>
                    <a:pt x="83" y="1609"/>
                  </a:lnTo>
                  <a:lnTo>
                    <a:pt x="83" y="1608"/>
                  </a:lnTo>
                  <a:lnTo>
                    <a:pt x="83" y="1606"/>
                  </a:lnTo>
                  <a:lnTo>
                    <a:pt x="84" y="1603"/>
                  </a:lnTo>
                  <a:lnTo>
                    <a:pt x="86" y="1601"/>
                  </a:lnTo>
                  <a:lnTo>
                    <a:pt x="86" y="1600"/>
                  </a:lnTo>
                  <a:lnTo>
                    <a:pt x="88" y="1599"/>
                  </a:lnTo>
                  <a:lnTo>
                    <a:pt x="90" y="1598"/>
                  </a:lnTo>
                  <a:lnTo>
                    <a:pt x="93" y="1597"/>
                  </a:lnTo>
                  <a:lnTo>
                    <a:pt x="93" y="1596"/>
                  </a:lnTo>
                  <a:lnTo>
                    <a:pt x="94" y="1594"/>
                  </a:lnTo>
                  <a:lnTo>
                    <a:pt x="93" y="1592"/>
                  </a:lnTo>
                  <a:lnTo>
                    <a:pt x="92" y="1589"/>
                  </a:lnTo>
                  <a:lnTo>
                    <a:pt x="91" y="1587"/>
                  </a:lnTo>
                  <a:lnTo>
                    <a:pt x="90" y="1585"/>
                  </a:lnTo>
                  <a:lnTo>
                    <a:pt x="85" y="1583"/>
                  </a:lnTo>
                  <a:lnTo>
                    <a:pt x="83" y="1582"/>
                  </a:lnTo>
                  <a:lnTo>
                    <a:pt x="81" y="1582"/>
                  </a:lnTo>
                  <a:lnTo>
                    <a:pt x="76" y="1581"/>
                  </a:lnTo>
                  <a:lnTo>
                    <a:pt x="72" y="1582"/>
                  </a:lnTo>
                  <a:lnTo>
                    <a:pt x="67" y="1584"/>
                  </a:lnTo>
                  <a:lnTo>
                    <a:pt x="63" y="1586"/>
                  </a:lnTo>
                  <a:lnTo>
                    <a:pt x="60" y="1589"/>
                  </a:lnTo>
                  <a:lnTo>
                    <a:pt x="56" y="1592"/>
                  </a:lnTo>
                  <a:lnTo>
                    <a:pt x="49" y="1599"/>
                  </a:lnTo>
                  <a:lnTo>
                    <a:pt x="39" y="1610"/>
                  </a:lnTo>
                  <a:lnTo>
                    <a:pt x="33" y="1615"/>
                  </a:lnTo>
                  <a:lnTo>
                    <a:pt x="26" y="1621"/>
                  </a:lnTo>
                  <a:lnTo>
                    <a:pt x="23" y="1621"/>
                  </a:lnTo>
                  <a:lnTo>
                    <a:pt x="21" y="1620"/>
                  </a:lnTo>
                  <a:lnTo>
                    <a:pt x="21" y="1619"/>
                  </a:lnTo>
                  <a:lnTo>
                    <a:pt x="21" y="1618"/>
                  </a:lnTo>
                  <a:lnTo>
                    <a:pt x="26" y="1612"/>
                  </a:lnTo>
                  <a:lnTo>
                    <a:pt x="29" y="1604"/>
                  </a:lnTo>
                  <a:lnTo>
                    <a:pt x="31" y="1598"/>
                  </a:lnTo>
                  <a:lnTo>
                    <a:pt x="32" y="1592"/>
                  </a:lnTo>
                  <a:lnTo>
                    <a:pt x="32" y="1587"/>
                  </a:lnTo>
                  <a:lnTo>
                    <a:pt x="31" y="1581"/>
                  </a:lnTo>
                  <a:lnTo>
                    <a:pt x="29" y="1576"/>
                  </a:lnTo>
                  <a:lnTo>
                    <a:pt x="27" y="1570"/>
                  </a:lnTo>
                  <a:lnTo>
                    <a:pt x="22" y="1559"/>
                  </a:lnTo>
                  <a:lnTo>
                    <a:pt x="17" y="1550"/>
                  </a:lnTo>
                  <a:lnTo>
                    <a:pt x="15" y="1545"/>
                  </a:lnTo>
                  <a:lnTo>
                    <a:pt x="13" y="1541"/>
                  </a:lnTo>
                  <a:lnTo>
                    <a:pt x="12" y="1537"/>
                  </a:lnTo>
                  <a:lnTo>
                    <a:pt x="12" y="1533"/>
                  </a:lnTo>
                  <a:lnTo>
                    <a:pt x="14" y="1529"/>
                  </a:lnTo>
                  <a:lnTo>
                    <a:pt x="24" y="1534"/>
                  </a:lnTo>
                  <a:lnTo>
                    <a:pt x="28" y="1534"/>
                  </a:lnTo>
                  <a:lnTo>
                    <a:pt x="32" y="1535"/>
                  </a:lnTo>
                  <a:lnTo>
                    <a:pt x="35" y="1537"/>
                  </a:lnTo>
                  <a:lnTo>
                    <a:pt x="38" y="1540"/>
                  </a:lnTo>
                  <a:lnTo>
                    <a:pt x="42" y="1545"/>
                  </a:lnTo>
                  <a:lnTo>
                    <a:pt x="44" y="1549"/>
                  </a:lnTo>
                  <a:lnTo>
                    <a:pt x="51" y="1557"/>
                  </a:lnTo>
                  <a:lnTo>
                    <a:pt x="55" y="1557"/>
                  </a:lnTo>
                  <a:lnTo>
                    <a:pt x="59" y="1556"/>
                  </a:lnTo>
                  <a:lnTo>
                    <a:pt x="62" y="1554"/>
                  </a:lnTo>
                  <a:lnTo>
                    <a:pt x="65" y="1553"/>
                  </a:lnTo>
                  <a:lnTo>
                    <a:pt x="67" y="1551"/>
                  </a:lnTo>
                  <a:lnTo>
                    <a:pt x="68" y="1548"/>
                  </a:lnTo>
                  <a:lnTo>
                    <a:pt x="69" y="1546"/>
                  </a:lnTo>
                  <a:lnTo>
                    <a:pt x="69" y="1544"/>
                  </a:lnTo>
                  <a:lnTo>
                    <a:pt x="69" y="1539"/>
                  </a:lnTo>
                  <a:lnTo>
                    <a:pt x="66" y="1533"/>
                  </a:lnTo>
                  <a:lnTo>
                    <a:pt x="63" y="1528"/>
                  </a:lnTo>
                  <a:lnTo>
                    <a:pt x="61" y="1526"/>
                  </a:lnTo>
                  <a:lnTo>
                    <a:pt x="59" y="1524"/>
                  </a:lnTo>
                  <a:lnTo>
                    <a:pt x="54" y="1518"/>
                  </a:lnTo>
                  <a:lnTo>
                    <a:pt x="51" y="1515"/>
                  </a:lnTo>
                  <a:lnTo>
                    <a:pt x="49" y="1514"/>
                  </a:lnTo>
                  <a:lnTo>
                    <a:pt x="48" y="1513"/>
                  </a:lnTo>
                  <a:lnTo>
                    <a:pt x="43" y="1513"/>
                  </a:lnTo>
                  <a:lnTo>
                    <a:pt x="33" y="1517"/>
                  </a:lnTo>
                  <a:lnTo>
                    <a:pt x="25" y="1519"/>
                  </a:lnTo>
                  <a:lnTo>
                    <a:pt x="13" y="1522"/>
                  </a:lnTo>
                  <a:lnTo>
                    <a:pt x="0" y="1489"/>
                  </a:lnTo>
                  <a:lnTo>
                    <a:pt x="1" y="1475"/>
                  </a:lnTo>
                  <a:lnTo>
                    <a:pt x="2" y="1469"/>
                  </a:lnTo>
                  <a:lnTo>
                    <a:pt x="3" y="1464"/>
                  </a:lnTo>
                  <a:lnTo>
                    <a:pt x="7" y="1456"/>
                  </a:lnTo>
                  <a:lnTo>
                    <a:pt x="11" y="1450"/>
                  </a:lnTo>
                  <a:lnTo>
                    <a:pt x="13" y="1448"/>
                  </a:lnTo>
                  <a:lnTo>
                    <a:pt x="15" y="1447"/>
                  </a:lnTo>
                  <a:lnTo>
                    <a:pt x="18" y="1445"/>
                  </a:lnTo>
                  <a:lnTo>
                    <a:pt x="20" y="1445"/>
                  </a:lnTo>
                  <a:lnTo>
                    <a:pt x="25" y="1445"/>
                  </a:lnTo>
                  <a:lnTo>
                    <a:pt x="30" y="1446"/>
                  </a:lnTo>
                  <a:lnTo>
                    <a:pt x="35" y="1448"/>
                  </a:lnTo>
                  <a:lnTo>
                    <a:pt x="39" y="1452"/>
                  </a:lnTo>
                  <a:lnTo>
                    <a:pt x="49" y="1458"/>
                  </a:lnTo>
                  <a:lnTo>
                    <a:pt x="52" y="1461"/>
                  </a:lnTo>
                  <a:lnTo>
                    <a:pt x="55" y="1462"/>
                  </a:lnTo>
                  <a:lnTo>
                    <a:pt x="56" y="1462"/>
                  </a:lnTo>
                  <a:lnTo>
                    <a:pt x="57" y="1461"/>
                  </a:lnTo>
                  <a:lnTo>
                    <a:pt x="58" y="1460"/>
                  </a:lnTo>
                  <a:lnTo>
                    <a:pt x="58" y="1459"/>
                  </a:lnTo>
                  <a:lnTo>
                    <a:pt x="59" y="1458"/>
                  </a:lnTo>
                  <a:lnTo>
                    <a:pt x="59" y="1457"/>
                  </a:lnTo>
                  <a:lnTo>
                    <a:pt x="59" y="1456"/>
                  </a:lnTo>
                  <a:lnTo>
                    <a:pt x="58" y="1453"/>
                  </a:lnTo>
                  <a:lnTo>
                    <a:pt x="54" y="1444"/>
                  </a:lnTo>
                  <a:lnTo>
                    <a:pt x="53" y="1440"/>
                  </a:lnTo>
                  <a:lnTo>
                    <a:pt x="53" y="1436"/>
                  </a:lnTo>
                  <a:lnTo>
                    <a:pt x="53" y="1434"/>
                  </a:lnTo>
                  <a:lnTo>
                    <a:pt x="54" y="1432"/>
                  </a:lnTo>
                  <a:lnTo>
                    <a:pt x="56" y="1431"/>
                  </a:lnTo>
                  <a:lnTo>
                    <a:pt x="59" y="1429"/>
                  </a:lnTo>
                  <a:lnTo>
                    <a:pt x="62" y="1428"/>
                  </a:lnTo>
                  <a:lnTo>
                    <a:pt x="68" y="1427"/>
                  </a:lnTo>
                  <a:lnTo>
                    <a:pt x="74" y="1427"/>
                  </a:lnTo>
                  <a:lnTo>
                    <a:pt x="79" y="1428"/>
                  </a:lnTo>
                  <a:lnTo>
                    <a:pt x="85" y="1429"/>
                  </a:lnTo>
                  <a:lnTo>
                    <a:pt x="94" y="1432"/>
                  </a:lnTo>
                  <a:lnTo>
                    <a:pt x="95" y="1432"/>
                  </a:lnTo>
                  <a:lnTo>
                    <a:pt x="98" y="1429"/>
                  </a:lnTo>
                  <a:lnTo>
                    <a:pt x="101" y="1425"/>
                  </a:lnTo>
                  <a:lnTo>
                    <a:pt x="106" y="1422"/>
                  </a:lnTo>
                  <a:lnTo>
                    <a:pt x="110" y="1419"/>
                  </a:lnTo>
                  <a:lnTo>
                    <a:pt x="120" y="1414"/>
                  </a:lnTo>
                  <a:lnTo>
                    <a:pt x="132" y="1409"/>
                  </a:lnTo>
                  <a:lnTo>
                    <a:pt x="151" y="1402"/>
                  </a:lnTo>
                  <a:lnTo>
                    <a:pt x="157" y="1399"/>
                  </a:lnTo>
                  <a:lnTo>
                    <a:pt x="159" y="1397"/>
                  </a:lnTo>
                  <a:lnTo>
                    <a:pt x="161" y="1393"/>
                  </a:lnTo>
                  <a:lnTo>
                    <a:pt x="163" y="1390"/>
                  </a:lnTo>
                  <a:lnTo>
                    <a:pt x="166" y="1386"/>
                  </a:lnTo>
                  <a:lnTo>
                    <a:pt x="171" y="1381"/>
                  </a:lnTo>
                  <a:lnTo>
                    <a:pt x="173" y="1380"/>
                  </a:lnTo>
                  <a:lnTo>
                    <a:pt x="176" y="1378"/>
                  </a:lnTo>
                  <a:lnTo>
                    <a:pt x="180" y="1376"/>
                  </a:lnTo>
                  <a:lnTo>
                    <a:pt x="185" y="1374"/>
                  </a:lnTo>
                  <a:lnTo>
                    <a:pt x="191" y="1373"/>
                  </a:lnTo>
                  <a:lnTo>
                    <a:pt x="195" y="1373"/>
                  </a:lnTo>
                  <a:lnTo>
                    <a:pt x="200" y="1374"/>
                  </a:lnTo>
                  <a:lnTo>
                    <a:pt x="203" y="1376"/>
                  </a:lnTo>
                  <a:lnTo>
                    <a:pt x="206" y="1377"/>
                  </a:lnTo>
                  <a:lnTo>
                    <a:pt x="209" y="1376"/>
                  </a:lnTo>
                  <a:lnTo>
                    <a:pt x="216" y="1375"/>
                  </a:lnTo>
                  <a:lnTo>
                    <a:pt x="219" y="1375"/>
                  </a:lnTo>
                  <a:lnTo>
                    <a:pt x="222" y="1375"/>
                  </a:lnTo>
                  <a:lnTo>
                    <a:pt x="224" y="1377"/>
                  </a:lnTo>
                  <a:lnTo>
                    <a:pt x="226" y="1380"/>
                  </a:lnTo>
                  <a:lnTo>
                    <a:pt x="232" y="1379"/>
                  </a:lnTo>
                  <a:lnTo>
                    <a:pt x="241" y="1378"/>
                  </a:lnTo>
                  <a:lnTo>
                    <a:pt x="249" y="1377"/>
                  </a:lnTo>
                  <a:lnTo>
                    <a:pt x="252" y="1376"/>
                  </a:lnTo>
                  <a:lnTo>
                    <a:pt x="255" y="1375"/>
                  </a:lnTo>
                  <a:lnTo>
                    <a:pt x="255" y="1372"/>
                  </a:lnTo>
                  <a:lnTo>
                    <a:pt x="255" y="1370"/>
                  </a:lnTo>
                  <a:lnTo>
                    <a:pt x="254" y="1369"/>
                  </a:lnTo>
                  <a:lnTo>
                    <a:pt x="251" y="1367"/>
                  </a:lnTo>
                  <a:lnTo>
                    <a:pt x="247" y="1364"/>
                  </a:lnTo>
                  <a:lnTo>
                    <a:pt x="242" y="1360"/>
                  </a:lnTo>
                  <a:lnTo>
                    <a:pt x="239" y="1358"/>
                  </a:lnTo>
                  <a:lnTo>
                    <a:pt x="237" y="1356"/>
                  </a:lnTo>
                  <a:lnTo>
                    <a:pt x="235" y="1352"/>
                  </a:lnTo>
                  <a:lnTo>
                    <a:pt x="234" y="1349"/>
                  </a:lnTo>
                  <a:lnTo>
                    <a:pt x="234" y="1345"/>
                  </a:lnTo>
                  <a:lnTo>
                    <a:pt x="234" y="1341"/>
                  </a:lnTo>
                  <a:lnTo>
                    <a:pt x="235" y="1337"/>
                  </a:lnTo>
                  <a:lnTo>
                    <a:pt x="237" y="1331"/>
                  </a:lnTo>
                  <a:lnTo>
                    <a:pt x="241" y="1329"/>
                  </a:lnTo>
                  <a:lnTo>
                    <a:pt x="243" y="1327"/>
                  </a:lnTo>
                  <a:lnTo>
                    <a:pt x="245" y="1324"/>
                  </a:lnTo>
                  <a:lnTo>
                    <a:pt x="246" y="1321"/>
                  </a:lnTo>
                  <a:lnTo>
                    <a:pt x="241" y="1314"/>
                  </a:lnTo>
                  <a:lnTo>
                    <a:pt x="240" y="1310"/>
                  </a:lnTo>
                  <a:lnTo>
                    <a:pt x="239" y="1308"/>
                  </a:lnTo>
                  <a:lnTo>
                    <a:pt x="240" y="1306"/>
                  </a:lnTo>
                  <a:lnTo>
                    <a:pt x="241" y="1303"/>
                  </a:lnTo>
                  <a:lnTo>
                    <a:pt x="246" y="1293"/>
                  </a:lnTo>
                  <a:lnTo>
                    <a:pt x="249" y="1291"/>
                  </a:lnTo>
                  <a:lnTo>
                    <a:pt x="254" y="1289"/>
                  </a:lnTo>
                  <a:lnTo>
                    <a:pt x="258" y="1288"/>
                  </a:lnTo>
                  <a:lnTo>
                    <a:pt x="263" y="1287"/>
                  </a:lnTo>
                  <a:lnTo>
                    <a:pt x="269" y="1286"/>
                  </a:lnTo>
                  <a:lnTo>
                    <a:pt x="275" y="1287"/>
                  </a:lnTo>
                  <a:lnTo>
                    <a:pt x="282" y="1288"/>
                  </a:lnTo>
                  <a:lnTo>
                    <a:pt x="289" y="1290"/>
                  </a:lnTo>
                  <a:lnTo>
                    <a:pt x="292" y="1291"/>
                  </a:lnTo>
                  <a:lnTo>
                    <a:pt x="295" y="1291"/>
                  </a:lnTo>
                  <a:lnTo>
                    <a:pt x="300" y="1291"/>
                  </a:lnTo>
                  <a:lnTo>
                    <a:pt x="304" y="1290"/>
                  </a:lnTo>
                  <a:lnTo>
                    <a:pt x="310" y="1289"/>
                  </a:lnTo>
                  <a:lnTo>
                    <a:pt x="316" y="1285"/>
                  </a:lnTo>
                  <a:lnTo>
                    <a:pt x="321" y="1281"/>
                  </a:lnTo>
                  <a:lnTo>
                    <a:pt x="332" y="1272"/>
                  </a:lnTo>
                  <a:lnTo>
                    <a:pt x="354" y="1253"/>
                  </a:lnTo>
                  <a:lnTo>
                    <a:pt x="364" y="1245"/>
                  </a:lnTo>
                  <a:lnTo>
                    <a:pt x="370" y="1241"/>
                  </a:lnTo>
                  <a:lnTo>
                    <a:pt x="375" y="1238"/>
                  </a:lnTo>
                  <a:lnTo>
                    <a:pt x="382" y="1235"/>
                  </a:lnTo>
                  <a:lnTo>
                    <a:pt x="388" y="1232"/>
                  </a:lnTo>
                  <a:lnTo>
                    <a:pt x="395" y="1230"/>
                  </a:lnTo>
                  <a:lnTo>
                    <a:pt x="402" y="1227"/>
                  </a:lnTo>
                  <a:lnTo>
                    <a:pt x="404" y="1226"/>
                  </a:lnTo>
                  <a:lnTo>
                    <a:pt x="405" y="1225"/>
                  </a:lnTo>
                  <a:lnTo>
                    <a:pt x="408" y="1222"/>
                  </a:lnTo>
                  <a:lnTo>
                    <a:pt x="411" y="1218"/>
                  </a:lnTo>
                  <a:lnTo>
                    <a:pt x="413" y="1217"/>
                  </a:lnTo>
                  <a:lnTo>
                    <a:pt x="415" y="1216"/>
                  </a:lnTo>
                  <a:lnTo>
                    <a:pt x="421" y="1213"/>
                  </a:lnTo>
                  <a:lnTo>
                    <a:pt x="426" y="1210"/>
                  </a:lnTo>
                  <a:lnTo>
                    <a:pt x="430" y="1207"/>
                  </a:lnTo>
                  <a:lnTo>
                    <a:pt x="434" y="1204"/>
                  </a:lnTo>
                  <a:lnTo>
                    <a:pt x="441" y="1196"/>
                  </a:lnTo>
                  <a:lnTo>
                    <a:pt x="449" y="1187"/>
                  </a:lnTo>
                  <a:lnTo>
                    <a:pt x="452" y="1184"/>
                  </a:lnTo>
                  <a:lnTo>
                    <a:pt x="456" y="1181"/>
                  </a:lnTo>
                  <a:lnTo>
                    <a:pt x="468" y="1175"/>
                  </a:lnTo>
                  <a:lnTo>
                    <a:pt x="479" y="1169"/>
                  </a:lnTo>
                  <a:lnTo>
                    <a:pt x="483" y="1166"/>
                  </a:lnTo>
                  <a:lnTo>
                    <a:pt x="487" y="1163"/>
                  </a:lnTo>
                  <a:lnTo>
                    <a:pt x="493" y="1159"/>
                  </a:lnTo>
                  <a:lnTo>
                    <a:pt x="499" y="1154"/>
                  </a:lnTo>
                  <a:lnTo>
                    <a:pt x="507" y="1150"/>
                  </a:lnTo>
                  <a:lnTo>
                    <a:pt x="514" y="1146"/>
                  </a:lnTo>
                  <a:lnTo>
                    <a:pt x="521" y="1141"/>
                  </a:lnTo>
                  <a:lnTo>
                    <a:pt x="529" y="1137"/>
                  </a:lnTo>
                  <a:lnTo>
                    <a:pt x="535" y="1132"/>
                  </a:lnTo>
                  <a:lnTo>
                    <a:pt x="541" y="1128"/>
                  </a:lnTo>
                  <a:lnTo>
                    <a:pt x="542" y="1125"/>
                  </a:lnTo>
                  <a:lnTo>
                    <a:pt x="541" y="1122"/>
                  </a:lnTo>
                  <a:lnTo>
                    <a:pt x="540" y="1120"/>
                  </a:lnTo>
                  <a:lnTo>
                    <a:pt x="538" y="1119"/>
                  </a:lnTo>
                  <a:lnTo>
                    <a:pt x="534" y="1117"/>
                  </a:lnTo>
                  <a:lnTo>
                    <a:pt x="531" y="1116"/>
                  </a:lnTo>
                  <a:lnTo>
                    <a:pt x="530" y="1114"/>
                  </a:lnTo>
                  <a:lnTo>
                    <a:pt x="529" y="1113"/>
                  </a:lnTo>
                  <a:lnTo>
                    <a:pt x="529" y="1112"/>
                  </a:lnTo>
                  <a:lnTo>
                    <a:pt x="529" y="1111"/>
                  </a:lnTo>
                  <a:lnTo>
                    <a:pt x="530" y="1110"/>
                  </a:lnTo>
                  <a:lnTo>
                    <a:pt x="533" y="1108"/>
                  </a:lnTo>
                  <a:lnTo>
                    <a:pt x="539" y="1105"/>
                  </a:lnTo>
                  <a:lnTo>
                    <a:pt x="546" y="1103"/>
                  </a:lnTo>
                  <a:lnTo>
                    <a:pt x="564" y="1098"/>
                  </a:lnTo>
                  <a:lnTo>
                    <a:pt x="573" y="1096"/>
                  </a:lnTo>
                  <a:lnTo>
                    <a:pt x="584" y="1095"/>
                  </a:lnTo>
                  <a:lnTo>
                    <a:pt x="605" y="1092"/>
                  </a:lnTo>
                  <a:lnTo>
                    <a:pt x="625" y="1092"/>
                  </a:lnTo>
                  <a:lnTo>
                    <a:pt x="634" y="1092"/>
                  </a:lnTo>
                  <a:lnTo>
                    <a:pt x="641" y="1093"/>
                  </a:lnTo>
                  <a:lnTo>
                    <a:pt x="638" y="1094"/>
                  </a:lnTo>
                  <a:lnTo>
                    <a:pt x="635" y="1095"/>
                  </a:lnTo>
                  <a:lnTo>
                    <a:pt x="633" y="1096"/>
                  </a:lnTo>
                  <a:lnTo>
                    <a:pt x="632" y="1097"/>
                  </a:lnTo>
                  <a:lnTo>
                    <a:pt x="631" y="1098"/>
                  </a:lnTo>
                  <a:lnTo>
                    <a:pt x="631" y="1100"/>
                  </a:lnTo>
                  <a:lnTo>
                    <a:pt x="632" y="1102"/>
                  </a:lnTo>
                  <a:lnTo>
                    <a:pt x="632" y="1104"/>
                  </a:lnTo>
                  <a:lnTo>
                    <a:pt x="634" y="1106"/>
                  </a:lnTo>
                  <a:lnTo>
                    <a:pt x="636" y="1108"/>
                  </a:lnTo>
                  <a:lnTo>
                    <a:pt x="638" y="1111"/>
                  </a:lnTo>
                  <a:lnTo>
                    <a:pt x="644" y="1112"/>
                  </a:lnTo>
                  <a:lnTo>
                    <a:pt x="647" y="1112"/>
                  </a:lnTo>
                  <a:lnTo>
                    <a:pt x="650" y="1112"/>
                  </a:lnTo>
                  <a:lnTo>
                    <a:pt x="655" y="1110"/>
                  </a:lnTo>
                  <a:lnTo>
                    <a:pt x="660" y="1108"/>
                  </a:lnTo>
                  <a:lnTo>
                    <a:pt x="665" y="1106"/>
                  </a:lnTo>
                  <a:lnTo>
                    <a:pt x="671" y="1104"/>
                  </a:lnTo>
                  <a:lnTo>
                    <a:pt x="676" y="1103"/>
                  </a:lnTo>
                  <a:lnTo>
                    <a:pt x="678" y="1104"/>
                  </a:lnTo>
                  <a:lnTo>
                    <a:pt x="680" y="1104"/>
                  </a:lnTo>
                  <a:lnTo>
                    <a:pt x="690" y="1106"/>
                  </a:lnTo>
                  <a:lnTo>
                    <a:pt x="700" y="1107"/>
                  </a:lnTo>
                  <a:lnTo>
                    <a:pt x="709" y="1108"/>
                  </a:lnTo>
                  <a:lnTo>
                    <a:pt x="720" y="1107"/>
                  </a:lnTo>
                  <a:lnTo>
                    <a:pt x="729" y="1106"/>
                  </a:lnTo>
                  <a:lnTo>
                    <a:pt x="738" y="1105"/>
                  </a:lnTo>
                  <a:lnTo>
                    <a:pt x="748" y="1103"/>
                  </a:lnTo>
                  <a:lnTo>
                    <a:pt x="758" y="1100"/>
                  </a:lnTo>
                  <a:lnTo>
                    <a:pt x="777" y="1095"/>
                  </a:lnTo>
                  <a:lnTo>
                    <a:pt x="797" y="1091"/>
                  </a:lnTo>
                  <a:lnTo>
                    <a:pt x="816" y="1087"/>
                  </a:lnTo>
                  <a:lnTo>
                    <a:pt x="826" y="1086"/>
                  </a:lnTo>
                  <a:lnTo>
                    <a:pt x="837" y="1086"/>
                  </a:lnTo>
                  <a:lnTo>
                    <a:pt x="861" y="1085"/>
                  </a:lnTo>
                  <a:lnTo>
                    <a:pt x="883" y="1083"/>
                  </a:lnTo>
                  <a:lnTo>
                    <a:pt x="901" y="1081"/>
                  </a:lnTo>
                  <a:lnTo>
                    <a:pt x="916" y="1079"/>
                  </a:lnTo>
                  <a:lnTo>
                    <a:pt x="928" y="1077"/>
                  </a:lnTo>
                  <a:lnTo>
                    <a:pt x="937" y="1075"/>
                  </a:lnTo>
                  <a:lnTo>
                    <a:pt x="944" y="1073"/>
                  </a:lnTo>
                  <a:lnTo>
                    <a:pt x="946" y="1072"/>
                  </a:lnTo>
                  <a:lnTo>
                    <a:pt x="948" y="1072"/>
                  </a:lnTo>
                  <a:lnTo>
                    <a:pt x="951" y="1072"/>
                  </a:lnTo>
                  <a:lnTo>
                    <a:pt x="954" y="1072"/>
                  </a:lnTo>
                  <a:lnTo>
                    <a:pt x="955" y="1073"/>
                  </a:lnTo>
                  <a:lnTo>
                    <a:pt x="956" y="1074"/>
                  </a:lnTo>
                  <a:lnTo>
                    <a:pt x="960" y="1077"/>
                  </a:lnTo>
                  <a:lnTo>
                    <a:pt x="961" y="1082"/>
                  </a:lnTo>
                  <a:lnTo>
                    <a:pt x="961" y="1087"/>
                  </a:lnTo>
                  <a:lnTo>
                    <a:pt x="960" y="1091"/>
                  </a:lnTo>
                  <a:lnTo>
                    <a:pt x="957" y="1096"/>
                  </a:lnTo>
                  <a:lnTo>
                    <a:pt x="955" y="1100"/>
                  </a:lnTo>
                  <a:lnTo>
                    <a:pt x="953" y="1104"/>
                  </a:lnTo>
                  <a:lnTo>
                    <a:pt x="952" y="1108"/>
                  </a:lnTo>
                  <a:lnTo>
                    <a:pt x="953" y="1111"/>
                  </a:lnTo>
                  <a:lnTo>
                    <a:pt x="954" y="1113"/>
                  </a:lnTo>
                  <a:lnTo>
                    <a:pt x="956" y="1115"/>
                  </a:lnTo>
                  <a:lnTo>
                    <a:pt x="957" y="1115"/>
                  </a:lnTo>
                  <a:lnTo>
                    <a:pt x="960" y="1115"/>
                  </a:lnTo>
                  <a:lnTo>
                    <a:pt x="963" y="1115"/>
                  </a:lnTo>
                  <a:lnTo>
                    <a:pt x="967" y="1113"/>
                  </a:lnTo>
                  <a:lnTo>
                    <a:pt x="971" y="1111"/>
                  </a:lnTo>
                  <a:lnTo>
                    <a:pt x="974" y="1109"/>
                  </a:lnTo>
                  <a:lnTo>
                    <a:pt x="978" y="1108"/>
                  </a:lnTo>
                  <a:lnTo>
                    <a:pt x="981" y="1107"/>
                  </a:lnTo>
                  <a:lnTo>
                    <a:pt x="983" y="1107"/>
                  </a:lnTo>
                  <a:lnTo>
                    <a:pt x="984" y="1107"/>
                  </a:lnTo>
                  <a:lnTo>
                    <a:pt x="987" y="1110"/>
                  </a:lnTo>
                  <a:lnTo>
                    <a:pt x="990" y="1112"/>
                  </a:lnTo>
                  <a:lnTo>
                    <a:pt x="993" y="1114"/>
                  </a:lnTo>
                  <a:lnTo>
                    <a:pt x="997" y="1116"/>
                  </a:lnTo>
                  <a:lnTo>
                    <a:pt x="1002" y="1117"/>
                  </a:lnTo>
                  <a:lnTo>
                    <a:pt x="1007" y="1117"/>
                  </a:lnTo>
                  <a:lnTo>
                    <a:pt x="1011" y="1117"/>
                  </a:lnTo>
                  <a:lnTo>
                    <a:pt x="1015" y="1116"/>
                  </a:lnTo>
                  <a:lnTo>
                    <a:pt x="1045" y="1098"/>
                  </a:lnTo>
                  <a:lnTo>
                    <a:pt x="1056" y="1091"/>
                  </a:lnTo>
                  <a:lnTo>
                    <a:pt x="1066" y="1085"/>
                  </a:lnTo>
                  <a:lnTo>
                    <a:pt x="1072" y="1080"/>
                  </a:lnTo>
                  <a:lnTo>
                    <a:pt x="1076" y="1078"/>
                  </a:lnTo>
                  <a:lnTo>
                    <a:pt x="1077" y="1076"/>
                  </a:lnTo>
                  <a:lnTo>
                    <a:pt x="1078" y="1075"/>
                  </a:lnTo>
                  <a:lnTo>
                    <a:pt x="1079" y="1073"/>
                  </a:lnTo>
                  <a:lnTo>
                    <a:pt x="1079" y="1070"/>
                  </a:lnTo>
                  <a:lnTo>
                    <a:pt x="1079" y="1068"/>
                  </a:lnTo>
                  <a:lnTo>
                    <a:pt x="1077" y="1063"/>
                  </a:lnTo>
                  <a:lnTo>
                    <a:pt x="1074" y="1057"/>
                  </a:lnTo>
                  <a:lnTo>
                    <a:pt x="1069" y="1060"/>
                  </a:lnTo>
                  <a:lnTo>
                    <a:pt x="1064" y="1052"/>
                  </a:lnTo>
                  <a:lnTo>
                    <a:pt x="1062" y="1048"/>
                  </a:lnTo>
                  <a:lnTo>
                    <a:pt x="1061" y="1043"/>
                  </a:lnTo>
                  <a:lnTo>
                    <a:pt x="1060" y="1039"/>
                  </a:lnTo>
                  <a:lnTo>
                    <a:pt x="1060" y="1034"/>
                  </a:lnTo>
                  <a:lnTo>
                    <a:pt x="1061" y="1031"/>
                  </a:lnTo>
                  <a:lnTo>
                    <a:pt x="1062" y="1029"/>
                  </a:lnTo>
                  <a:lnTo>
                    <a:pt x="1063" y="1028"/>
                  </a:lnTo>
                  <a:lnTo>
                    <a:pt x="1069" y="1018"/>
                  </a:lnTo>
                  <a:lnTo>
                    <a:pt x="1077" y="1008"/>
                  </a:lnTo>
                  <a:lnTo>
                    <a:pt x="1085" y="998"/>
                  </a:lnTo>
                  <a:lnTo>
                    <a:pt x="1094" y="989"/>
                  </a:lnTo>
                  <a:lnTo>
                    <a:pt x="1103" y="981"/>
                  </a:lnTo>
                  <a:lnTo>
                    <a:pt x="1113" y="971"/>
                  </a:lnTo>
                  <a:lnTo>
                    <a:pt x="1134" y="955"/>
                  </a:lnTo>
                  <a:lnTo>
                    <a:pt x="1141" y="949"/>
                  </a:lnTo>
                  <a:lnTo>
                    <a:pt x="1145" y="947"/>
                  </a:lnTo>
                  <a:lnTo>
                    <a:pt x="1149" y="944"/>
                  </a:lnTo>
                  <a:lnTo>
                    <a:pt x="1155" y="937"/>
                  </a:lnTo>
                  <a:lnTo>
                    <a:pt x="1161" y="929"/>
                  </a:lnTo>
                  <a:lnTo>
                    <a:pt x="1168" y="921"/>
                  </a:lnTo>
                  <a:lnTo>
                    <a:pt x="1173" y="912"/>
                  </a:lnTo>
                  <a:lnTo>
                    <a:pt x="1178" y="904"/>
                  </a:lnTo>
                  <a:lnTo>
                    <a:pt x="1180" y="899"/>
                  </a:lnTo>
                  <a:lnTo>
                    <a:pt x="1182" y="895"/>
                  </a:lnTo>
                  <a:lnTo>
                    <a:pt x="1185" y="884"/>
                  </a:lnTo>
                  <a:lnTo>
                    <a:pt x="1187" y="874"/>
                  </a:lnTo>
                  <a:lnTo>
                    <a:pt x="1187" y="869"/>
                  </a:lnTo>
                  <a:lnTo>
                    <a:pt x="1188" y="864"/>
                  </a:lnTo>
                  <a:lnTo>
                    <a:pt x="1188" y="854"/>
                  </a:lnTo>
                  <a:lnTo>
                    <a:pt x="1187" y="842"/>
                  </a:lnTo>
                  <a:lnTo>
                    <a:pt x="1185" y="832"/>
                  </a:lnTo>
                  <a:lnTo>
                    <a:pt x="1183" y="827"/>
                  </a:lnTo>
                  <a:lnTo>
                    <a:pt x="1181" y="821"/>
                  </a:lnTo>
                  <a:lnTo>
                    <a:pt x="1179" y="816"/>
                  </a:lnTo>
                  <a:lnTo>
                    <a:pt x="1177" y="811"/>
                  </a:lnTo>
                  <a:lnTo>
                    <a:pt x="1177" y="807"/>
                  </a:lnTo>
                  <a:lnTo>
                    <a:pt x="1177" y="802"/>
                  </a:lnTo>
                  <a:lnTo>
                    <a:pt x="1181" y="792"/>
                  </a:lnTo>
                  <a:lnTo>
                    <a:pt x="1183" y="788"/>
                  </a:lnTo>
                  <a:lnTo>
                    <a:pt x="1185" y="784"/>
                  </a:lnTo>
                  <a:lnTo>
                    <a:pt x="1188" y="780"/>
                  </a:lnTo>
                  <a:lnTo>
                    <a:pt x="1191" y="778"/>
                  </a:lnTo>
                  <a:lnTo>
                    <a:pt x="1195" y="775"/>
                  </a:lnTo>
                  <a:lnTo>
                    <a:pt x="1199" y="772"/>
                  </a:lnTo>
                  <a:lnTo>
                    <a:pt x="1207" y="768"/>
                  </a:lnTo>
                  <a:lnTo>
                    <a:pt x="1217" y="762"/>
                  </a:lnTo>
                  <a:lnTo>
                    <a:pt x="1226" y="759"/>
                  </a:lnTo>
                  <a:lnTo>
                    <a:pt x="1245" y="752"/>
                  </a:lnTo>
                  <a:lnTo>
                    <a:pt x="1264" y="745"/>
                  </a:lnTo>
                  <a:lnTo>
                    <a:pt x="1268" y="746"/>
                  </a:lnTo>
                  <a:lnTo>
                    <a:pt x="1273" y="747"/>
                  </a:lnTo>
                  <a:lnTo>
                    <a:pt x="1277" y="749"/>
                  </a:lnTo>
                  <a:lnTo>
                    <a:pt x="1279" y="750"/>
                  </a:lnTo>
                  <a:lnTo>
                    <a:pt x="1280" y="752"/>
                  </a:lnTo>
                  <a:lnTo>
                    <a:pt x="1281" y="756"/>
                  </a:lnTo>
                  <a:lnTo>
                    <a:pt x="1280" y="760"/>
                  </a:lnTo>
                  <a:lnTo>
                    <a:pt x="1278" y="764"/>
                  </a:lnTo>
                  <a:lnTo>
                    <a:pt x="1276" y="768"/>
                  </a:lnTo>
                  <a:lnTo>
                    <a:pt x="1270" y="774"/>
                  </a:lnTo>
                  <a:lnTo>
                    <a:pt x="1268" y="778"/>
                  </a:lnTo>
                  <a:lnTo>
                    <a:pt x="1268" y="779"/>
                  </a:lnTo>
                  <a:lnTo>
                    <a:pt x="1268" y="781"/>
                  </a:lnTo>
                  <a:lnTo>
                    <a:pt x="1267" y="784"/>
                  </a:lnTo>
                  <a:lnTo>
                    <a:pt x="1266" y="787"/>
                  </a:lnTo>
                  <a:lnTo>
                    <a:pt x="1264" y="789"/>
                  </a:lnTo>
                  <a:lnTo>
                    <a:pt x="1262" y="790"/>
                  </a:lnTo>
                  <a:lnTo>
                    <a:pt x="1260" y="791"/>
                  </a:lnTo>
                  <a:lnTo>
                    <a:pt x="1258" y="792"/>
                  </a:lnTo>
                  <a:lnTo>
                    <a:pt x="1253" y="794"/>
                  </a:lnTo>
                  <a:lnTo>
                    <a:pt x="1247" y="795"/>
                  </a:lnTo>
                  <a:lnTo>
                    <a:pt x="1244" y="796"/>
                  </a:lnTo>
                  <a:lnTo>
                    <a:pt x="1242" y="798"/>
                  </a:lnTo>
                  <a:lnTo>
                    <a:pt x="1240" y="799"/>
                  </a:lnTo>
                  <a:lnTo>
                    <a:pt x="1239" y="801"/>
                  </a:lnTo>
                  <a:lnTo>
                    <a:pt x="1237" y="804"/>
                  </a:lnTo>
                  <a:lnTo>
                    <a:pt x="1237" y="808"/>
                  </a:lnTo>
                  <a:lnTo>
                    <a:pt x="1235" y="810"/>
                  </a:lnTo>
                  <a:lnTo>
                    <a:pt x="1233" y="812"/>
                  </a:lnTo>
                  <a:lnTo>
                    <a:pt x="1230" y="812"/>
                  </a:lnTo>
                  <a:lnTo>
                    <a:pt x="1227" y="812"/>
                  </a:lnTo>
                  <a:lnTo>
                    <a:pt x="1221" y="812"/>
                  </a:lnTo>
                  <a:lnTo>
                    <a:pt x="1218" y="812"/>
                  </a:lnTo>
                  <a:lnTo>
                    <a:pt x="1215" y="813"/>
                  </a:lnTo>
                  <a:lnTo>
                    <a:pt x="1214" y="814"/>
                  </a:lnTo>
                  <a:lnTo>
                    <a:pt x="1213" y="815"/>
                  </a:lnTo>
                  <a:lnTo>
                    <a:pt x="1212" y="818"/>
                  </a:lnTo>
                  <a:lnTo>
                    <a:pt x="1212" y="820"/>
                  </a:lnTo>
                  <a:lnTo>
                    <a:pt x="1212" y="823"/>
                  </a:lnTo>
                  <a:lnTo>
                    <a:pt x="1214" y="828"/>
                  </a:lnTo>
                  <a:lnTo>
                    <a:pt x="1216" y="833"/>
                  </a:lnTo>
                  <a:lnTo>
                    <a:pt x="1219" y="834"/>
                  </a:lnTo>
                  <a:lnTo>
                    <a:pt x="1223" y="835"/>
                  </a:lnTo>
                  <a:lnTo>
                    <a:pt x="1226" y="835"/>
                  </a:lnTo>
                  <a:lnTo>
                    <a:pt x="1230" y="834"/>
                  </a:lnTo>
                  <a:lnTo>
                    <a:pt x="1234" y="826"/>
                  </a:lnTo>
                  <a:lnTo>
                    <a:pt x="1235" y="828"/>
                  </a:lnTo>
                  <a:lnTo>
                    <a:pt x="1236" y="831"/>
                  </a:lnTo>
                  <a:lnTo>
                    <a:pt x="1237" y="833"/>
                  </a:lnTo>
                  <a:lnTo>
                    <a:pt x="1238" y="836"/>
                  </a:lnTo>
                  <a:lnTo>
                    <a:pt x="1238" y="839"/>
                  </a:lnTo>
                  <a:lnTo>
                    <a:pt x="1238" y="842"/>
                  </a:lnTo>
                  <a:lnTo>
                    <a:pt x="1238" y="847"/>
                  </a:lnTo>
                  <a:lnTo>
                    <a:pt x="1236" y="859"/>
                  </a:lnTo>
                  <a:lnTo>
                    <a:pt x="1234" y="870"/>
                  </a:lnTo>
                  <a:lnTo>
                    <a:pt x="1234" y="875"/>
                  </a:lnTo>
                  <a:lnTo>
                    <a:pt x="1234" y="880"/>
                  </a:lnTo>
                  <a:lnTo>
                    <a:pt x="1236" y="884"/>
                  </a:lnTo>
                  <a:lnTo>
                    <a:pt x="1236" y="886"/>
                  </a:lnTo>
                  <a:lnTo>
                    <a:pt x="1237" y="887"/>
                  </a:lnTo>
                  <a:lnTo>
                    <a:pt x="1239" y="889"/>
                  </a:lnTo>
                  <a:lnTo>
                    <a:pt x="1240" y="891"/>
                  </a:lnTo>
                  <a:lnTo>
                    <a:pt x="1244" y="892"/>
                  </a:lnTo>
                  <a:lnTo>
                    <a:pt x="1246" y="892"/>
                  </a:lnTo>
                  <a:lnTo>
                    <a:pt x="1249" y="892"/>
                  </a:lnTo>
                  <a:lnTo>
                    <a:pt x="1256" y="889"/>
                  </a:lnTo>
                  <a:lnTo>
                    <a:pt x="1259" y="889"/>
                  </a:lnTo>
                  <a:lnTo>
                    <a:pt x="1260" y="889"/>
                  </a:lnTo>
                  <a:lnTo>
                    <a:pt x="1261" y="891"/>
                  </a:lnTo>
                  <a:lnTo>
                    <a:pt x="1262" y="891"/>
                  </a:lnTo>
                  <a:lnTo>
                    <a:pt x="1266" y="889"/>
                  </a:lnTo>
                  <a:lnTo>
                    <a:pt x="1274" y="886"/>
                  </a:lnTo>
                  <a:lnTo>
                    <a:pt x="1280" y="883"/>
                  </a:lnTo>
                  <a:lnTo>
                    <a:pt x="1282" y="881"/>
                  </a:lnTo>
                  <a:lnTo>
                    <a:pt x="1284" y="880"/>
                  </a:lnTo>
                  <a:lnTo>
                    <a:pt x="1286" y="876"/>
                  </a:lnTo>
                  <a:lnTo>
                    <a:pt x="1288" y="873"/>
                  </a:lnTo>
                  <a:lnTo>
                    <a:pt x="1289" y="870"/>
                  </a:lnTo>
                  <a:lnTo>
                    <a:pt x="1290" y="865"/>
                  </a:lnTo>
                  <a:lnTo>
                    <a:pt x="1293" y="864"/>
                  </a:lnTo>
                  <a:lnTo>
                    <a:pt x="1295" y="862"/>
                  </a:lnTo>
                  <a:lnTo>
                    <a:pt x="1299" y="859"/>
                  </a:lnTo>
                  <a:lnTo>
                    <a:pt x="1302" y="855"/>
                  </a:lnTo>
                  <a:lnTo>
                    <a:pt x="1306" y="852"/>
                  </a:lnTo>
                  <a:lnTo>
                    <a:pt x="1315" y="851"/>
                  </a:lnTo>
                  <a:lnTo>
                    <a:pt x="1323" y="850"/>
                  </a:lnTo>
                  <a:lnTo>
                    <a:pt x="1331" y="847"/>
                  </a:lnTo>
                  <a:lnTo>
                    <a:pt x="1340" y="845"/>
                  </a:lnTo>
                  <a:lnTo>
                    <a:pt x="1354" y="840"/>
                  </a:lnTo>
                  <a:lnTo>
                    <a:pt x="1369" y="834"/>
                  </a:lnTo>
                  <a:lnTo>
                    <a:pt x="1398" y="822"/>
                  </a:lnTo>
                  <a:lnTo>
                    <a:pt x="1412" y="816"/>
                  </a:lnTo>
                  <a:lnTo>
                    <a:pt x="1428" y="811"/>
                  </a:lnTo>
                  <a:lnTo>
                    <a:pt x="1430" y="810"/>
                  </a:lnTo>
                  <a:lnTo>
                    <a:pt x="1432" y="808"/>
                  </a:lnTo>
                  <a:lnTo>
                    <a:pt x="1436" y="801"/>
                  </a:lnTo>
                  <a:lnTo>
                    <a:pt x="1439" y="796"/>
                  </a:lnTo>
                  <a:lnTo>
                    <a:pt x="1441" y="791"/>
                  </a:lnTo>
                  <a:lnTo>
                    <a:pt x="1446" y="789"/>
                  </a:lnTo>
                  <a:lnTo>
                    <a:pt x="1452" y="787"/>
                  </a:lnTo>
                  <a:lnTo>
                    <a:pt x="1458" y="784"/>
                  </a:lnTo>
                  <a:lnTo>
                    <a:pt x="1462" y="781"/>
                  </a:lnTo>
                  <a:lnTo>
                    <a:pt x="1470" y="773"/>
                  </a:lnTo>
                  <a:lnTo>
                    <a:pt x="1474" y="769"/>
                  </a:lnTo>
                  <a:lnTo>
                    <a:pt x="1477" y="765"/>
                  </a:lnTo>
                  <a:lnTo>
                    <a:pt x="1489" y="747"/>
                  </a:lnTo>
                  <a:lnTo>
                    <a:pt x="1495" y="738"/>
                  </a:lnTo>
                  <a:lnTo>
                    <a:pt x="1502" y="730"/>
                  </a:lnTo>
                  <a:lnTo>
                    <a:pt x="1504" y="728"/>
                  </a:lnTo>
                  <a:lnTo>
                    <a:pt x="1505" y="727"/>
                  </a:lnTo>
                  <a:lnTo>
                    <a:pt x="1506" y="723"/>
                  </a:lnTo>
                  <a:lnTo>
                    <a:pt x="1507" y="713"/>
                  </a:lnTo>
                  <a:lnTo>
                    <a:pt x="1507" y="708"/>
                  </a:lnTo>
                  <a:lnTo>
                    <a:pt x="1508" y="703"/>
                  </a:lnTo>
                  <a:lnTo>
                    <a:pt x="1510" y="699"/>
                  </a:lnTo>
                  <a:lnTo>
                    <a:pt x="1512" y="695"/>
                  </a:lnTo>
                  <a:lnTo>
                    <a:pt x="1519" y="687"/>
                  </a:lnTo>
                  <a:lnTo>
                    <a:pt x="1527" y="680"/>
                  </a:lnTo>
                  <a:lnTo>
                    <a:pt x="1530" y="675"/>
                  </a:lnTo>
                  <a:lnTo>
                    <a:pt x="1534" y="673"/>
                  </a:lnTo>
                  <a:lnTo>
                    <a:pt x="1544" y="668"/>
                  </a:lnTo>
                  <a:lnTo>
                    <a:pt x="1552" y="666"/>
                  </a:lnTo>
                  <a:lnTo>
                    <a:pt x="1559" y="663"/>
                  </a:lnTo>
                  <a:lnTo>
                    <a:pt x="1567" y="659"/>
                  </a:lnTo>
                  <a:lnTo>
                    <a:pt x="1574" y="654"/>
                  </a:lnTo>
                  <a:lnTo>
                    <a:pt x="1581" y="649"/>
                  </a:lnTo>
                  <a:lnTo>
                    <a:pt x="1588" y="644"/>
                  </a:lnTo>
                  <a:lnTo>
                    <a:pt x="1593" y="639"/>
                  </a:lnTo>
                  <a:lnTo>
                    <a:pt x="1596" y="635"/>
                  </a:lnTo>
                  <a:lnTo>
                    <a:pt x="1598" y="633"/>
                  </a:lnTo>
                  <a:lnTo>
                    <a:pt x="1602" y="622"/>
                  </a:lnTo>
                  <a:lnTo>
                    <a:pt x="1603" y="618"/>
                  </a:lnTo>
                  <a:lnTo>
                    <a:pt x="1604" y="614"/>
                  </a:lnTo>
                  <a:lnTo>
                    <a:pt x="1604" y="610"/>
                  </a:lnTo>
                  <a:lnTo>
                    <a:pt x="1604" y="606"/>
                  </a:lnTo>
                  <a:lnTo>
                    <a:pt x="1604" y="601"/>
                  </a:lnTo>
                  <a:lnTo>
                    <a:pt x="1604" y="594"/>
                  </a:lnTo>
                  <a:lnTo>
                    <a:pt x="1604" y="589"/>
                  </a:lnTo>
                  <a:lnTo>
                    <a:pt x="1605" y="583"/>
                  </a:lnTo>
                  <a:lnTo>
                    <a:pt x="1607" y="578"/>
                  </a:lnTo>
                  <a:lnTo>
                    <a:pt x="1608" y="573"/>
                  </a:lnTo>
                  <a:lnTo>
                    <a:pt x="1613" y="563"/>
                  </a:lnTo>
                  <a:lnTo>
                    <a:pt x="1618" y="554"/>
                  </a:lnTo>
                  <a:lnTo>
                    <a:pt x="1625" y="544"/>
                  </a:lnTo>
                  <a:lnTo>
                    <a:pt x="1630" y="535"/>
                  </a:lnTo>
                  <a:lnTo>
                    <a:pt x="1635" y="526"/>
                  </a:lnTo>
                  <a:lnTo>
                    <a:pt x="1636" y="525"/>
                  </a:lnTo>
                  <a:lnTo>
                    <a:pt x="1637" y="523"/>
                  </a:lnTo>
                  <a:lnTo>
                    <a:pt x="1641" y="518"/>
                  </a:lnTo>
                  <a:lnTo>
                    <a:pt x="1646" y="511"/>
                  </a:lnTo>
                  <a:lnTo>
                    <a:pt x="1651" y="503"/>
                  </a:lnTo>
                  <a:lnTo>
                    <a:pt x="1659" y="488"/>
                  </a:lnTo>
                  <a:lnTo>
                    <a:pt x="1664" y="480"/>
                  </a:lnTo>
                  <a:lnTo>
                    <a:pt x="1664" y="476"/>
                  </a:lnTo>
                  <a:lnTo>
                    <a:pt x="1664" y="472"/>
                  </a:lnTo>
                  <a:lnTo>
                    <a:pt x="1666" y="462"/>
                  </a:lnTo>
                  <a:lnTo>
                    <a:pt x="1667" y="454"/>
                  </a:lnTo>
                  <a:lnTo>
                    <a:pt x="1666" y="449"/>
                  </a:lnTo>
                  <a:lnTo>
                    <a:pt x="1664" y="445"/>
                  </a:lnTo>
                  <a:lnTo>
                    <a:pt x="1663" y="442"/>
                  </a:lnTo>
                  <a:lnTo>
                    <a:pt x="1664" y="439"/>
                  </a:lnTo>
                  <a:lnTo>
                    <a:pt x="1666" y="434"/>
                  </a:lnTo>
                  <a:lnTo>
                    <a:pt x="1668" y="428"/>
                  </a:lnTo>
                  <a:lnTo>
                    <a:pt x="1670" y="422"/>
                  </a:lnTo>
                  <a:lnTo>
                    <a:pt x="1677" y="413"/>
                  </a:lnTo>
                  <a:lnTo>
                    <a:pt x="1680" y="408"/>
                  </a:lnTo>
                  <a:lnTo>
                    <a:pt x="1682" y="403"/>
                  </a:lnTo>
                  <a:lnTo>
                    <a:pt x="1686" y="396"/>
                  </a:lnTo>
                  <a:lnTo>
                    <a:pt x="1689" y="389"/>
                  </a:lnTo>
                  <a:lnTo>
                    <a:pt x="1691" y="380"/>
                  </a:lnTo>
                  <a:lnTo>
                    <a:pt x="1691" y="373"/>
                  </a:lnTo>
                  <a:lnTo>
                    <a:pt x="1693" y="357"/>
                  </a:lnTo>
                  <a:lnTo>
                    <a:pt x="1693" y="349"/>
                  </a:lnTo>
                  <a:lnTo>
                    <a:pt x="1695" y="339"/>
                  </a:lnTo>
                  <a:lnTo>
                    <a:pt x="1694" y="336"/>
                  </a:lnTo>
                  <a:lnTo>
                    <a:pt x="1692" y="333"/>
                  </a:lnTo>
                  <a:lnTo>
                    <a:pt x="1690" y="330"/>
                  </a:lnTo>
                  <a:lnTo>
                    <a:pt x="1688" y="328"/>
                  </a:lnTo>
                  <a:lnTo>
                    <a:pt x="1684" y="322"/>
                  </a:lnTo>
                  <a:lnTo>
                    <a:pt x="1683" y="319"/>
                  </a:lnTo>
                  <a:lnTo>
                    <a:pt x="1682" y="316"/>
                  </a:lnTo>
                  <a:lnTo>
                    <a:pt x="1680" y="314"/>
                  </a:lnTo>
                  <a:lnTo>
                    <a:pt x="1679" y="312"/>
                  </a:lnTo>
                  <a:lnTo>
                    <a:pt x="1677" y="312"/>
                  </a:lnTo>
                  <a:lnTo>
                    <a:pt x="1675" y="311"/>
                  </a:lnTo>
                  <a:lnTo>
                    <a:pt x="1671" y="312"/>
                  </a:lnTo>
                  <a:lnTo>
                    <a:pt x="1666" y="313"/>
                  </a:lnTo>
                  <a:lnTo>
                    <a:pt x="1660" y="314"/>
                  </a:lnTo>
                  <a:lnTo>
                    <a:pt x="1657" y="314"/>
                  </a:lnTo>
                  <a:lnTo>
                    <a:pt x="1654" y="314"/>
                  </a:lnTo>
                  <a:lnTo>
                    <a:pt x="1651" y="313"/>
                  </a:lnTo>
                  <a:lnTo>
                    <a:pt x="1648" y="312"/>
                  </a:lnTo>
                  <a:lnTo>
                    <a:pt x="1644" y="310"/>
                  </a:lnTo>
                  <a:lnTo>
                    <a:pt x="1640" y="307"/>
                  </a:lnTo>
                  <a:lnTo>
                    <a:pt x="1639" y="305"/>
                  </a:lnTo>
                  <a:lnTo>
                    <a:pt x="1637" y="302"/>
                  </a:lnTo>
                  <a:lnTo>
                    <a:pt x="1636" y="298"/>
                  </a:lnTo>
                  <a:lnTo>
                    <a:pt x="1636" y="295"/>
                  </a:lnTo>
                  <a:lnTo>
                    <a:pt x="1636" y="292"/>
                  </a:lnTo>
                  <a:lnTo>
                    <a:pt x="1636" y="290"/>
                  </a:lnTo>
                  <a:lnTo>
                    <a:pt x="1637" y="287"/>
                  </a:lnTo>
                  <a:lnTo>
                    <a:pt x="1639" y="286"/>
                  </a:lnTo>
                  <a:lnTo>
                    <a:pt x="1642" y="287"/>
                  </a:lnTo>
                  <a:lnTo>
                    <a:pt x="1646" y="287"/>
                  </a:lnTo>
                  <a:lnTo>
                    <a:pt x="1653" y="287"/>
                  </a:lnTo>
                  <a:lnTo>
                    <a:pt x="1659" y="285"/>
                  </a:lnTo>
                  <a:lnTo>
                    <a:pt x="1666" y="283"/>
                  </a:lnTo>
                  <a:lnTo>
                    <a:pt x="1673" y="268"/>
                  </a:lnTo>
                  <a:lnTo>
                    <a:pt x="1680" y="252"/>
                  </a:lnTo>
                  <a:lnTo>
                    <a:pt x="1683" y="245"/>
                  </a:lnTo>
                  <a:lnTo>
                    <a:pt x="1685" y="238"/>
                  </a:lnTo>
                  <a:lnTo>
                    <a:pt x="1686" y="231"/>
                  </a:lnTo>
                  <a:lnTo>
                    <a:pt x="1686" y="223"/>
                  </a:lnTo>
                  <a:lnTo>
                    <a:pt x="1684" y="214"/>
                  </a:lnTo>
                  <a:lnTo>
                    <a:pt x="1681" y="207"/>
                  </a:lnTo>
                  <a:lnTo>
                    <a:pt x="1673" y="194"/>
                  </a:lnTo>
                  <a:lnTo>
                    <a:pt x="1669" y="188"/>
                  </a:lnTo>
                  <a:lnTo>
                    <a:pt x="1664" y="181"/>
                  </a:lnTo>
                  <a:lnTo>
                    <a:pt x="1661" y="174"/>
                  </a:lnTo>
                  <a:lnTo>
                    <a:pt x="1659" y="165"/>
                  </a:lnTo>
                  <a:lnTo>
                    <a:pt x="1664" y="163"/>
                  </a:lnTo>
                  <a:lnTo>
                    <a:pt x="1668" y="160"/>
                  </a:lnTo>
                  <a:lnTo>
                    <a:pt x="1671" y="157"/>
                  </a:lnTo>
                  <a:lnTo>
                    <a:pt x="1678" y="141"/>
                  </a:lnTo>
                  <a:lnTo>
                    <a:pt x="1682" y="140"/>
                  </a:lnTo>
                  <a:lnTo>
                    <a:pt x="1688" y="140"/>
                  </a:lnTo>
                  <a:lnTo>
                    <a:pt x="1693" y="140"/>
                  </a:lnTo>
                  <a:lnTo>
                    <a:pt x="1697" y="139"/>
                  </a:lnTo>
                  <a:lnTo>
                    <a:pt x="1700" y="139"/>
                  </a:lnTo>
                  <a:lnTo>
                    <a:pt x="1703" y="138"/>
                  </a:lnTo>
                  <a:lnTo>
                    <a:pt x="1708" y="135"/>
                  </a:lnTo>
                  <a:lnTo>
                    <a:pt x="1710" y="133"/>
                  </a:lnTo>
                  <a:lnTo>
                    <a:pt x="1711" y="131"/>
                  </a:lnTo>
                  <a:lnTo>
                    <a:pt x="1714" y="126"/>
                  </a:lnTo>
                  <a:lnTo>
                    <a:pt x="1718" y="117"/>
                  </a:lnTo>
                  <a:lnTo>
                    <a:pt x="1721" y="110"/>
                  </a:lnTo>
                  <a:lnTo>
                    <a:pt x="1724" y="105"/>
                  </a:lnTo>
                  <a:lnTo>
                    <a:pt x="1726" y="101"/>
                  </a:lnTo>
                  <a:lnTo>
                    <a:pt x="1728" y="95"/>
                  </a:lnTo>
                  <a:lnTo>
                    <a:pt x="1728" y="90"/>
                  </a:lnTo>
                  <a:lnTo>
                    <a:pt x="1728" y="84"/>
                  </a:lnTo>
                  <a:lnTo>
                    <a:pt x="1727" y="81"/>
                  </a:lnTo>
                  <a:lnTo>
                    <a:pt x="1726" y="78"/>
                  </a:lnTo>
                  <a:lnTo>
                    <a:pt x="1725" y="76"/>
                  </a:lnTo>
                  <a:lnTo>
                    <a:pt x="1723" y="74"/>
                  </a:lnTo>
                  <a:lnTo>
                    <a:pt x="1721" y="71"/>
                  </a:lnTo>
                  <a:lnTo>
                    <a:pt x="1718" y="69"/>
                  </a:lnTo>
                  <a:lnTo>
                    <a:pt x="1721" y="68"/>
                  </a:lnTo>
                  <a:lnTo>
                    <a:pt x="1723" y="67"/>
                  </a:lnTo>
                  <a:lnTo>
                    <a:pt x="1724" y="66"/>
                  </a:lnTo>
                  <a:lnTo>
                    <a:pt x="1725" y="64"/>
                  </a:lnTo>
                  <a:lnTo>
                    <a:pt x="1726" y="60"/>
                  </a:lnTo>
                  <a:lnTo>
                    <a:pt x="1727" y="55"/>
                  </a:lnTo>
                  <a:lnTo>
                    <a:pt x="1727" y="52"/>
                  </a:lnTo>
                  <a:lnTo>
                    <a:pt x="1727" y="49"/>
                  </a:lnTo>
                  <a:lnTo>
                    <a:pt x="1728" y="49"/>
                  </a:lnTo>
                  <a:lnTo>
                    <a:pt x="1731" y="51"/>
                  </a:lnTo>
                  <a:lnTo>
                    <a:pt x="1733" y="51"/>
                  </a:lnTo>
                  <a:lnTo>
                    <a:pt x="1736" y="52"/>
                  </a:lnTo>
                  <a:lnTo>
                    <a:pt x="1740" y="52"/>
                  </a:lnTo>
                  <a:lnTo>
                    <a:pt x="1750" y="52"/>
                  </a:lnTo>
                  <a:lnTo>
                    <a:pt x="1756" y="51"/>
                  </a:lnTo>
                  <a:lnTo>
                    <a:pt x="1759" y="51"/>
                  </a:lnTo>
                  <a:lnTo>
                    <a:pt x="1759" y="52"/>
                  </a:lnTo>
                  <a:lnTo>
                    <a:pt x="1760" y="53"/>
                  </a:lnTo>
                  <a:lnTo>
                    <a:pt x="1764" y="55"/>
                  </a:lnTo>
                  <a:lnTo>
                    <a:pt x="1766" y="57"/>
                  </a:lnTo>
                  <a:lnTo>
                    <a:pt x="1767" y="58"/>
                  </a:lnTo>
                  <a:lnTo>
                    <a:pt x="1768" y="60"/>
                  </a:lnTo>
                  <a:lnTo>
                    <a:pt x="1769" y="62"/>
                  </a:lnTo>
                  <a:lnTo>
                    <a:pt x="1771" y="65"/>
                  </a:lnTo>
                  <a:lnTo>
                    <a:pt x="1772" y="70"/>
                  </a:lnTo>
                  <a:lnTo>
                    <a:pt x="1773" y="74"/>
                  </a:lnTo>
                  <a:lnTo>
                    <a:pt x="1773" y="83"/>
                  </a:lnTo>
                  <a:lnTo>
                    <a:pt x="1774" y="94"/>
                  </a:lnTo>
                  <a:lnTo>
                    <a:pt x="1774" y="99"/>
                  </a:lnTo>
                  <a:lnTo>
                    <a:pt x="1775" y="103"/>
                  </a:lnTo>
                  <a:lnTo>
                    <a:pt x="1776" y="105"/>
                  </a:lnTo>
                  <a:lnTo>
                    <a:pt x="1777" y="107"/>
                  </a:lnTo>
                  <a:lnTo>
                    <a:pt x="1779" y="111"/>
                  </a:lnTo>
                  <a:lnTo>
                    <a:pt x="1782" y="115"/>
                  </a:lnTo>
                  <a:lnTo>
                    <a:pt x="1785" y="118"/>
                  </a:lnTo>
                  <a:lnTo>
                    <a:pt x="1787" y="119"/>
                  </a:lnTo>
                  <a:lnTo>
                    <a:pt x="1789" y="120"/>
                  </a:lnTo>
                  <a:lnTo>
                    <a:pt x="1792" y="121"/>
                  </a:lnTo>
                  <a:lnTo>
                    <a:pt x="1793" y="121"/>
                  </a:lnTo>
                  <a:lnTo>
                    <a:pt x="1796" y="119"/>
                  </a:lnTo>
                  <a:lnTo>
                    <a:pt x="1799" y="116"/>
                  </a:lnTo>
                  <a:lnTo>
                    <a:pt x="1801" y="113"/>
                  </a:lnTo>
                  <a:lnTo>
                    <a:pt x="1804" y="108"/>
                  </a:lnTo>
                  <a:lnTo>
                    <a:pt x="1808" y="98"/>
                  </a:lnTo>
                  <a:lnTo>
                    <a:pt x="1813" y="97"/>
                  </a:lnTo>
                  <a:lnTo>
                    <a:pt x="1817" y="97"/>
                  </a:lnTo>
                  <a:lnTo>
                    <a:pt x="1821" y="97"/>
                  </a:lnTo>
                  <a:lnTo>
                    <a:pt x="1824" y="98"/>
                  </a:lnTo>
                  <a:lnTo>
                    <a:pt x="1826" y="99"/>
                  </a:lnTo>
                  <a:lnTo>
                    <a:pt x="1828" y="100"/>
                  </a:lnTo>
                  <a:lnTo>
                    <a:pt x="1830" y="101"/>
                  </a:lnTo>
                  <a:lnTo>
                    <a:pt x="1832" y="103"/>
                  </a:lnTo>
                  <a:lnTo>
                    <a:pt x="1834" y="106"/>
                  </a:lnTo>
                  <a:lnTo>
                    <a:pt x="1836" y="109"/>
                  </a:lnTo>
                  <a:lnTo>
                    <a:pt x="1837" y="110"/>
                  </a:lnTo>
                  <a:lnTo>
                    <a:pt x="1838" y="112"/>
                  </a:lnTo>
                  <a:lnTo>
                    <a:pt x="1840" y="112"/>
                  </a:lnTo>
                  <a:lnTo>
                    <a:pt x="1842" y="113"/>
                  </a:lnTo>
                  <a:lnTo>
                    <a:pt x="1846" y="111"/>
                  </a:lnTo>
                  <a:lnTo>
                    <a:pt x="1850" y="110"/>
                  </a:lnTo>
                  <a:lnTo>
                    <a:pt x="1853" y="107"/>
                  </a:lnTo>
                  <a:lnTo>
                    <a:pt x="1855" y="105"/>
                  </a:lnTo>
                  <a:lnTo>
                    <a:pt x="1857" y="102"/>
                  </a:lnTo>
                  <a:lnTo>
                    <a:pt x="1859" y="98"/>
                  </a:lnTo>
                  <a:lnTo>
                    <a:pt x="1861" y="95"/>
                  </a:lnTo>
                  <a:lnTo>
                    <a:pt x="1862" y="91"/>
                  </a:lnTo>
                  <a:lnTo>
                    <a:pt x="1863" y="86"/>
                  </a:lnTo>
                  <a:lnTo>
                    <a:pt x="1863" y="83"/>
                  </a:lnTo>
                  <a:lnTo>
                    <a:pt x="1863" y="79"/>
                  </a:lnTo>
                  <a:lnTo>
                    <a:pt x="1863" y="76"/>
                  </a:lnTo>
                  <a:lnTo>
                    <a:pt x="1862" y="73"/>
                  </a:lnTo>
                  <a:lnTo>
                    <a:pt x="1861" y="70"/>
                  </a:lnTo>
                  <a:lnTo>
                    <a:pt x="1859" y="67"/>
                  </a:lnTo>
                  <a:lnTo>
                    <a:pt x="1858" y="65"/>
                  </a:lnTo>
                  <a:lnTo>
                    <a:pt x="1854" y="63"/>
                  </a:lnTo>
                  <a:lnTo>
                    <a:pt x="1850" y="62"/>
                  </a:lnTo>
                  <a:lnTo>
                    <a:pt x="1846" y="61"/>
                  </a:lnTo>
                  <a:lnTo>
                    <a:pt x="1842" y="61"/>
                  </a:lnTo>
                  <a:lnTo>
                    <a:pt x="1838" y="62"/>
                  </a:lnTo>
                  <a:lnTo>
                    <a:pt x="1833" y="63"/>
                  </a:lnTo>
                  <a:lnTo>
                    <a:pt x="1823" y="66"/>
                  </a:lnTo>
                  <a:lnTo>
                    <a:pt x="1805" y="73"/>
                  </a:lnTo>
                  <a:lnTo>
                    <a:pt x="1796" y="77"/>
                  </a:lnTo>
                  <a:lnTo>
                    <a:pt x="1787" y="79"/>
                  </a:lnTo>
                  <a:lnTo>
                    <a:pt x="1788" y="57"/>
                  </a:lnTo>
                  <a:lnTo>
                    <a:pt x="1789" y="44"/>
                  </a:lnTo>
                  <a:lnTo>
                    <a:pt x="1792" y="33"/>
                  </a:lnTo>
                  <a:lnTo>
                    <a:pt x="1795" y="23"/>
                  </a:lnTo>
                  <a:lnTo>
                    <a:pt x="1796" y="18"/>
                  </a:lnTo>
                  <a:lnTo>
                    <a:pt x="1798" y="14"/>
                  </a:lnTo>
                  <a:lnTo>
                    <a:pt x="1801" y="10"/>
                  </a:lnTo>
                  <a:lnTo>
                    <a:pt x="1804" y="6"/>
                  </a:lnTo>
                  <a:lnTo>
                    <a:pt x="1807" y="3"/>
                  </a:lnTo>
                  <a:lnTo>
                    <a:pt x="1811" y="1"/>
                  </a:lnTo>
                  <a:lnTo>
                    <a:pt x="1814" y="0"/>
                  </a:lnTo>
                  <a:lnTo>
                    <a:pt x="1816" y="0"/>
                  </a:lnTo>
                  <a:lnTo>
                    <a:pt x="1819" y="0"/>
                  </a:lnTo>
                  <a:lnTo>
                    <a:pt x="1821" y="0"/>
                  </a:lnTo>
                  <a:lnTo>
                    <a:pt x="1827" y="2"/>
                  </a:lnTo>
                  <a:lnTo>
                    <a:pt x="1833" y="6"/>
                  </a:lnTo>
                  <a:lnTo>
                    <a:pt x="1839" y="10"/>
                  </a:lnTo>
                  <a:lnTo>
                    <a:pt x="1845" y="14"/>
                  </a:lnTo>
                  <a:lnTo>
                    <a:pt x="1850" y="19"/>
                  </a:lnTo>
                  <a:lnTo>
                    <a:pt x="1855" y="25"/>
                  </a:lnTo>
                  <a:lnTo>
                    <a:pt x="1859" y="26"/>
                  </a:lnTo>
                  <a:lnTo>
                    <a:pt x="1862" y="26"/>
                  </a:lnTo>
                  <a:lnTo>
                    <a:pt x="1866" y="26"/>
                  </a:lnTo>
                  <a:lnTo>
                    <a:pt x="1870" y="25"/>
                  </a:lnTo>
                  <a:lnTo>
                    <a:pt x="1879" y="23"/>
                  </a:lnTo>
                  <a:lnTo>
                    <a:pt x="1888" y="19"/>
                  </a:lnTo>
                  <a:lnTo>
                    <a:pt x="1889" y="21"/>
                  </a:lnTo>
                  <a:lnTo>
                    <a:pt x="1890" y="23"/>
                  </a:lnTo>
                  <a:lnTo>
                    <a:pt x="1890" y="25"/>
                  </a:lnTo>
                  <a:lnTo>
                    <a:pt x="1890" y="28"/>
                  </a:lnTo>
                  <a:lnTo>
                    <a:pt x="1890" y="36"/>
                  </a:lnTo>
                  <a:lnTo>
                    <a:pt x="1888" y="45"/>
                  </a:lnTo>
                  <a:lnTo>
                    <a:pt x="1885" y="66"/>
                  </a:lnTo>
                  <a:lnTo>
                    <a:pt x="1884" y="76"/>
                  </a:lnTo>
                  <a:lnTo>
                    <a:pt x="1883" y="86"/>
                  </a:lnTo>
                  <a:lnTo>
                    <a:pt x="1883" y="106"/>
                  </a:lnTo>
                  <a:lnTo>
                    <a:pt x="1884" y="116"/>
                  </a:lnTo>
                  <a:lnTo>
                    <a:pt x="1885" y="127"/>
                  </a:lnTo>
                  <a:lnTo>
                    <a:pt x="1886" y="138"/>
                  </a:lnTo>
                  <a:lnTo>
                    <a:pt x="1888" y="143"/>
                  </a:lnTo>
                  <a:lnTo>
                    <a:pt x="1889" y="148"/>
                  </a:lnTo>
                  <a:lnTo>
                    <a:pt x="1891" y="153"/>
                  </a:lnTo>
                  <a:lnTo>
                    <a:pt x="1893" y="158"/>
                  </a:lnTo>
                  <a:lnTo>
                    <a:pt x="1895" y="162"/>
                  </a:lnTo>
                  <a:lnTo>
                    <a:pt x="1898" y="166"/>
                  </a:lnTo>
                  <a:lnTo>
                    <a:pt x="1900" y="170"/>
                  </a:lnTo>
                  <a:lnTo>
                    <a:pt x="1903" y="174"/>
                  </a:lnTo>
                  <a:lnTo>
                    <a:pt x="1910" y="181"/>
                  </a:lnTo>
                  <a:lnTo>
                    <a:pt x="1925" y="195"/>
                  </a:lnTo>
                  <a:lnTo>
                    <a:pt x="1939" y="208"/>
                  </a:lnTo>
                  <a:lnTo>
                    <a:pt x="1945" y="217"/>
                  </a:lnTo>
                  <a:lnTo>
                    <a:pt x="1948" y="221"/>
                  </a:lnTo>
                  <a:lnTo>
                    <a:pt x="1951" y="224"/>
                  </a:lnTo>
                  <a:lnTo>
                    <a:pt x="1953" y="227"/>
                  </a:lnTo>
                  <a:lnTo>
                    <a:pt x="1955" y="230"/>
                  </a:lnTo>
                  <a:lnTo>
                    <a:pt x="1959" y="237"/>
                  </a:lnTo>
                  <a:lnTo>
                    <a:pt x="1960" y="243"/>
                  </a:lnTo>
                  <a:lnTo>
                    <a:pt x="1961" y="250"/>
                  </a:lnTo>
                  <a:lnTo>
                    <a:pt x="1962" y="259"/>
                  </a:lnTo>
                  <a:lnTo>
                    <a:pt x="1964" y="266"/>
                  </a:lnTo>
                  <a:lnTo>
                    <a:pt x="1967" y="274"/>
                  </a:lnTo>
                  <a:lnTo>
                    <a:pt x="1971" y="282"/>
                  </a:lnTo>
                  <a:lnTo>
                    <a:pt x="1975" y="286"/>
                  </a:lnTo>
                  <a:lnTo>
                    <a:pt x="1978" y="291"/>
                  </a:lnTo>
                  <a:lnTo>
                    <a:pt x="1979" y="294"/>
                  </a:lnTo>
                  <a:lnTo>
                    <a:pt x="1980" y="297"/>
                  </a:lnTo>
                  <a:lnTo>
                    <a:pt x="1981" y="301"/>
                  </a:lnTo>
                  <a:lnTo>
                    <a:pt x="1982" y="304"/>
                  </a:lnTo>
                  <a:lnTo>
                    <a:pt x="1983" y="311"/>
                  </a:lnTo>
                  <a:lnTo>
                    <a:pt x="1982" y="318"/>
                  </a:lnTo>
                  <a:lnTo>
                    <a:pt x="1981" y="326"/>
                  </a:lnTo>
                  <a:lnTo>
                    <a:pt x="1978" y="334"/>
                  </a:lnTo>
                  <a:lnTo>
                    <a:pt x="1978" y="336"/>
                  </a:lnTo>
                  <a:lnTo>
                    <a:pt x="1979" y="337"/>
                  </a:lnTo>
                  <a:lnTo>
                    <a:pt x="1980" y="340"/>
                  </a:lnTo>
                  <a:lnTo>
                    <a:pt x="1982" y="344"/>
                  </a:lnTo>
                  <a:lnTo>
                    <a:pt x="1985" y="347"/>
                  </a:lnTo>
                  <a:lnTo>
                    <a:pt x="1989" y="353"/>
                  </a:lnTo>
                  <a:lnTo>
                    <a:pt x="1990" y="355"/>
                  </a:lnTo>
                  <a:lnTo>
                    <a:pt x="1991" y="356"/>
                  </a:lnTo>
                  <a:lnTo>
                    <a:pt x="1991" y="358"/>
                  </a:lnTo>
                  <a:lnTo>
                    <a:pt x="1991" y="360"/>
                  </a:lnTo>
                  <a:lnTo>
                    <a:pt x="1984" y="376"/>
                  </a:lnTo>
                  <a:lnTo>
                    <a:pt x="1982" y="379"/>
                  </a:lnTo>
                  <a:lnTo>
                    <a:pt x="1980" y="382"/>
                  </a:lnTo>
                  <a:lnTo>
                    <a:pt x="1979" y="385"/>
                  </a:lnTo>
                  <a:lnTo>
                    <a:pt x="1978" y="387"/>
                  </a:lnTo>
                  <a:lnTo>
                    <a:pt x="1977" y="390"/>
                  </a:lnTo>
                  <a:lnTo>
                    <a:pt x="1977" y="393"/>
                  </a:lnTo>
                  <a:lnTo>
                    <a:pt x="1977" y="397"/>
                  </a:lnTo>
                  <a:lnTo>
                    <a:pt x="1977" y="400"/>
                  </a:lnTo>
                  <a:lnTo>
                    <a:pt x="1976" y="406"/>
                  </a:lnTo>
                  <a:lnTo>
                    <a:pt x="1976" y="412"/>
                  </a:lnTo>
                  <a:lnTo>
                    <a:pt x="1976" y="415"/>
                  </a:lnTo>
                  <a:lnTo>
                    <a:pt x="1977" y="417"/>
                  </a:lnTo>
                  <a:lnTo>
                    <a:pt x="1976" y="424"/>
                  </a:lnTo>
                  <a:lnTo>
                    <a:pt x="1974" y="431"/>
                  </a:lnTo>
                  <a:lnTo>
                    <a:pt x="1972" y="438"/>
                  </a:lnTo>
                  <a:lnTo>
                    <a:pt x="1969" y="444"/>
                  </a:lnTo>
                  <a:lnTo>
                    <a:pt x="1966" y="449"/>
                  </a:lnTo>
                  <a:lnTo>
                    <a:pt x="1962" y="455"/>
                  </a:lnTo>
                  <a:lnTo>
                    <a:pt x="1953" y="466"/>
                  </a:lnTo>
                  <a:lnTo>
                    <a:pt x="1934" y="487"/>
                  </a:lnTo>
                  <a:lnTo>
                    <a:pt x="1925" y="498"/>
                  </a:lnTo>
                  <a:lnTo>
                    <a:pt x="1921" y="503"/>
                  </a:lnTo>
                  <a:lnTo>
                    <a:pt x="1918" y="509"/>
                  </a:lnTo>
                  <a:lnTo>
                    <a:pt x="1917" y="512"/>
                  </a:lnTo>
                  <a:lnTo>
                    <a:pt x="1918" y="514"/>
                  </a:lnTo>
                  <a:lnTo>
                    <a:pt x="1920" y="518"/>
                  </a:lnTo>
                  <a:lnTo>
                    <a:pt x="1924" y="528"/>
                  </a:lnTo>
                  <a:lnTo>
                    <a:pt x="1917" y="544"/>
                  </a:lnTo>
                  <a:lnTo>
                    <a:pt x="1917" y="547"/>
                  </a:lnTo>
                  <a:lnTo>
                    <a:pt x="1918" y="555"/>
                  </a:lnTo>
                  <a:lnTo>
                    <a:pt x="1920" y="574"/>
                  </a:lnTo>
                  <a:lnTo>
                    <a:pt x="1921" y="584"/>
                  </a:lnTo>
                  <a:lnTo>
                    <a:pt x="1920" y="593"/>
                  </a:lnTo>
                  <a:lnTo>
                    <a:pt x="1919" y="598"/>
                  </a:lnTo>
                  <a:lnTo>
                    <a:pt x="1918" y="602"/>
                  </a:lnTo>
                  <a:lnTo>
                    <a:pt x="1916" y="605"/>
                  </a:lnTo>
                  <a:lnTo>
                    <a:pt x="1913" y="607"/>
                  </a:lnTo>
                  <a:lnTo>
                    <a:pt x="1912" y="607"/>
                  </a:lnTo>
                  <a:lnTo>
                    <a:pt x="1911" y="607"/>
                  </a:lnTo>
                  <a:lnTo>
                    <a:pt x="1908" y="604"/>
                  </a:lnTo>
                  <a:lnTo>
                    <a:pt x="1903" y="597"/>
                  </a:lnTo>
                  <a:lnTo>
                    <a:pt x="1900" y="592"/>
                  </a:lnTo>
                  <a:lnTo>
                    <a:pt x="1897" y="589"/>
                  </a:lnTo>
                  <a:lnTo>
                    <a:pt x="1894" y="586"/>
                  </a:lnTo>
                  <a:lnTo>
                    <a:pt x="1892" y="585"/>
                  </a:lnTo>
                  <a:lnTo>
                    <a:pt x="1891" y="585"/>
                  </a:lnTo>
                  <a:lnTo>
                    <a:pt x="1886" y="585"/>
                  </a:lnTo>
                  <a:lnTo>
                    <a:pt x="1881" y="586"/>
                  </a:lnTo>
                  <a:lnTo>
                    <a:pt x="1877" y="587"/>
                  </a:lnTo>
                  <a:lnTo>
                    <a:pt x="1872" y="589"/>
                  </a:lnTo>
                  <a:lnTo>
                    <a:pt x="1863" y="593"/>
                  </a:lnTo>
                  <a:lnTo>
                    <a:pt x="1858" y="594"/>
                  </a:lnTo>
                  <a:lnTo>
                    <a:pt x="1853" y="597"/>
                  </a:lnTo>
                  <a:lnTo>
                    <a:pt x="1851" y="598"/>
                  </a:lnTo>
                  <a:lnTo>
                    <a:pt x="1849" y="601"/>
                  </a:lnTo>
                  <a:lnTo>
                    <a:pt x="1845" y="610"/>
                  </a:lnTo>
                  <a:lnTo>
                    <a:pt x="1836" y="629"/>
                  </a:lnTo>
                  <a:lnTo>
                    <a:pt x="1835" y="635"/>
                  </a:lnTo>
                  <a:lnTo>
                    <a:pt x="1834" y="641"/>
                  </a:lnTo>
                  <a:lnTo>
                    <a:pt x="1832" y="654"/>
                  </a:lnTo>
                  <a:lnTo>
                    <a:pt x="1829" y="660"/>
                  </a:lnTo>
                  <a:lnTo>
                    <a:pt x="1829" y="666"/>
                  </a:lnTo>
                  <a:lnTo>
                    <a:pt x="1828" y="672"/>
                  </a:lnTo>
                  <a:lnTo>
                    <a:pt x="1829" y="678"/>
                  </a:lnTo>
                  <a:lnTo>
                    <a:pt x="1830" y="681"/>
                  </a:lnTo>
                  <a:lnTo>
                    <a:pt x="1833" y="683"/>
                  </a:lnTo>
                  <a:lnTo>
                    <a:pt x="1836" y="687"/>
                  </a:lnTo>
                  <a:lnTo>
                    <a:pt x="1840" y="690"/>
                  </a:lnTo>
                  <a:lnTo>
                    <a:pt x="1843" y="694"/>
                  </a:lnTo>
                  <a:lnTo>
                    <a:pt x="1845" y="701"/>
                  </a:lnTo>
                  <a:lnTo>
                    <a:pt x="1846" y="707"/>
                  </a:lnTo>
                  <a:lnTo>
                    <a:pt x="1847" y="714"/>
                  </a:lnTo>
                  <a:lnTo>
                    <a:pt x="1847" y="720"/>
                  </a:lnTo>
                  <a:lnTo>
                    <a:pt x="1846" y="733"/>
                  </a:lnTo>
                  <a:lnTo>
                    <a:pt x="1845" y="745"/>
                  </a:lnTo>
                  <a:lnTo>
                    <a:pt x="1845" y="759"/>
                  </a:lnTo>
                  <a:lnTo>
                    <a:pt x="1846" y="775"/>
                  </a:lnTo>
                  <a:lnTo>
                    <a:pt x="1846" y="790"/>
                  </a:lnTo>
                  <a:lnTo>
                    <a:pt x="1846" y="805"/>
                  </a:lnTo>
                  <a:lnTo>
                    <a:pt x="1845" y="813"/>
                  </a:lnTo>
                  <a:lnTo>
                    <a:pt x="1844" y="820"/>
                  </a:lnTo>
                  <a:lnTo>
                    <a:pt x="1843" y="827"/>
                  </a:lnTo>
                  <a:lnTo>
                    <a:pt x="1841" y="834"/>
                  </a:lnTo>
                  <a:lnTo>
                    <a:pt x="1839" y="841"/>
                  </a:lnTo>
                  <a:lnTo>
                    <a:pt x="1835" y="849"/>
                  </a:lnTo>
                  <a:lnTo>
                    <a:pt x="1830" y="855"/>
                  </a:lnTo>
                  <a:lnTo>
                    <a:pt x="1826" y="861"/>
                  </a:lnTo>
                  <a:lnTo>
                    <a:pt x="1824" y="864"/>
                  </a:lnTo>
                  <a:lnTo>
                    <a:pt x="1821" y="866"/>
                  </a:lnTo>
                  <a:lnTo>
                    <a:pt x="1815" y="869"/>
                  </a:lnTo>
                  <a:lnTo>
                    <a:pt x="1808" y="873"/>
                  </a:lnTo>
                  <a:lnTo>
                    <a:pt x="1806" y="875"/>
                  </a:lnTo>
                  <a:lnTo>
                    <a:pt x="1804" y="878"/>
                  </a:lnTo>
                  <a:lnTo>
                    <a:pt x="1803" y="884"/>
                  </a:lnTo>
                  <a:lnTo>
                    <a:pt x="1801" y="891"/>
                  </a:lnTo>
                  <a:lnTo>
                    <a:pt x="1797" y="902"/>
                  </a:lnTo>
                  <a:lnTo>
                    <a:pt x="1785" y="924"/>
                  </a:lnTo>
                  <a:lnTo>
                    <a:pt x="1781" y="936"/>
                  </a:lnTo>
                  <a:lnTo>
                    <a:pt x="1779" y="942"/>
                  </a:lnTo>
                  <a:lnTo>
                    <a:pt x="1777" y="947"/>
                  </a:lnTo>
                  <a:lnTo>
                    <a:pt x="1777" y="953"/>
                  </a:lnTo>
                  <a:lnTo>
                    <a:pt x="1776" y="959"/>
                  </a:lnTo>
                  <a:lnTo>
                    <a:pt x="1777" y="965"/>
                  </a:lnTo>
                  <a:lnTo>
                    <a:pt x="1778" y="971"/>
                  </a:lnTo>
                  <a:lnTo>
                    <a:pt x="1774" y="977"/>
                  </a:lnTo>
                  <a:lnTo>
                    <a:pt x="1772" y="981"/>
                  </a:lnTo>
                  <a:lnTo>
                    <a:pt x="1770" y="988"/>
                  </a:lnTo>
                  <a:lnTo>
                    <a:pt x="1771" y="1001"/>
                  </a:lnTo>
                  <a:lnTo>
                    <a:pt x="1773" y="1014"/>
                  </a:lnTo>
                  <a:lnTo>
                    <a:pt x="1776" y="1027"/>
                  </a:lnTo>
                  <a:lnTo>
                    <a:pt x="1781" y="1040"/>
                  </a:lnTo>
                  <a:lnTo>
                    <a:pt x="1786" y="1052"/>
                  </a:lnTo>
                  <a:lnTo>
                    <a:pt x="1793" y="1065"/>
                  </a:lnTo>
                  <a:lnTo>
                    <a:pt x="1799" y="1076"/>
                  </a:lnTo>
                  <a:lnTo>
                    <a:pt x="1806" y="1087"/>
                  </a:lnTo>
                  <a:lnTo>
                    <a:pt x="1794" y="1090"/>
                  </a:lnTo>
                  <a:lnTo>
                    <a:pt x="1781" y="1094"/>
                  </a:lnTo>
                  <a:lnTo>
                    <a:pt x="1769" y="1100"/>
                  </a:lnTo>
                  <a:lnTo>
                    <a:pt x="1764" y="1104"/>
                  </a:lnTo>
                  <a:lnTo>
                    <a:pt x="1759" y="1108"/>
                  </a:lnTo>
                  <a:lnTo>
                    <a:pt x="1754" y="1112"/>
                  </a:lnTo>
                  <a:lnTo>
                    <a:pt x="1750" y="1117"/>
                  </a:lnTo>
                  <a:lnTo>
                    <a:pt x="1745" y="1122"/>
                  </a:lnTo>
                  <a:lnTo>
                    <a:pt x="1742" y="1127"/>
                  </a:lnTo>
                  <a:lnTo>
                    <a:pt x="1741" y="1130"/>
                  </a:lnTo>
                  <a:lnTo>
                    <a:pt x="1740" y="1132"/>
                  </a:lnTo>
                  <a:lnTo>
                    <a:pt x="1739" y="1138"/>
                  </a:lnTo>
                  <a:lnTo>
                    <a:pt x="1738" y="1145"/>
                  </a:lnTo>
                  <a:lnTo>
                    <a:pt x="1738" y="1152"/>
                  </a:lnTo>
                  <a:lnTo>
                    <a:pt x="1738" y="1162"/>
                  </a:lnTo>
                  <a:lnTo>
                    <a:pt x="1738" y="1172"/>
                  </a:lnTo>
                  <a:lnTo>
                    <a:pt x="1738" y="1177"/>
                  </a:lnTo>
                  <a:lnTo>
                    <a:pt x="1736" y="1182"/>
                  </a:lnTo>
                  <a:lnTo>
                    <a:pt x="1734" y="1188"/>
                  </a:lnTo>
                  <a:lnTo>
                    <a:pt x="1731" y="1193"/>
                  </a:lnTo>
                  <a:lnTo>
                    <a:pt x="1727" y="1196"/>
                  </a:lnTo>
                  <a:lnTo>
                    <a:pt x="1723" y="1199"/>
                  </a:lnTo>
                  <a:lnTo>
                    <a:pt x="1719" y="1201"/>
                  </a:lnTo>
                  <a:lnTo>
                    <a:pt x="1714" y="1202"/>
                  </a:lnTo>
                  <a:lnTo>
                    <a:pt x="1704" y="1204"/>
                  </a:lnTo>
                  <a:lnTo>
                    <a:pt x="1699" y="1205"/>
                  </a:lnTo>
                  <a:lnTo>
                    <a:pt x="1695" y="1207"/>
                  </a:lnTo>
                  <a:lnTo>
                    <a:pt x="1692" y="1208"/>
                  </a:lnTo>
                  <a:lnTo>
                    <a:pt x="1689" y="1210"/>
                  </a:lnTo>
                  <a:lnTo>
                    <a:pt x="1686" y="1213"/>
                  </a:lnTo>
                  <a:lnTo>
                    <a:pt x="1684" y="1216"/>
                  </a:lnTo>
                  <a:lnTo>
                    <a:pt x="1679" y="1222"/>
                  </a:lnTo>
                  <a:lnTo>
                    <a:pt x="1675" y="1229"/>
                  </a:lnTo>
                  <a:lnTo>
                    <a:pt x="1672" y="1234"/>
                  </a:lnTo>
                  <a:lnTo>
                    <a:pt x="1669" y="1237"/>
                  </a:lnTo>
                  <a:lnTo>
                    <a:pt x="1667" y="1238"/>
                  </a:lnTo>
                  <a:lnTo>
                    <a:pt x="1664" y="1240"/>
                  </a:lnTo>
                  <a:lnTo>
                    <a:pt x="1662" y="1240"/>
                  </a:lnTo>
                  <a:lnTo>
                    <a:pt x="1659" y="1240"/>
                  </a:lnTo>
                  <a:lnTo>
                    <a:pt x="1656" y="1240"/>
                  </a:lnTo>
                  <a:lnTo>
                    <a:pt x="1654" y="1239"/>
                  </a:lnTo>
                  <a:lnTo>
                    <a:pt x="1652" y="1238"/>
                  </a:lnTo>
                  <a:lnTo>
                    <a:pt x="1650" y="1237"/>
                  </a:lnTo>
                  <a:lnTo>
                    <a:pt x="1649" y="1235"/>
                  </a:lnTo>
                  <a:lnTo>
                    <a:pt x="1648" y="1232"/>
                  </a:lnTo>
                  <a:lnTo>
                    <a:pt x="1648" y="1226"/>
                  </a:lnTo>
                  <a:lnTo>
                    <a:pt x="1648" y="1214"/>
                  </a:lnTo>
                  <a:lnTo>
                    <a:pt x="1649" y="1208"/>
                  </a:lnTo>
                  <a:lnTo>
                    <a:pt x="1648" y="1201"/>
                  </a:lnTo>
                  <a:lnTo>
                    <a:pt x="1650" y="1199"/>
                  </a:lnTo>
                  <a:lnTo>
                    <a:pt x="1652" y="1196"/>
                  </a:lnTo>
                  <a:lnTo>
                    <a:pt x="1652" y="1193"/>
                  </a:lnTo>
                  <a:lnTo>
                    <a:pt x="1653" y="1190"/>
                  </a:lnTo>
                  <a:lnTo>
                    <a:pt x="1653" y="1186"/>
                  </a:lnTo>
                  <a:lnTo>
                    <a:pt x="1654" y="1182"/>
                  </a:lnTo>
                  <a:lnTo>
                    <a:pt x="1656" y="1179"/>
                  </a:lnTo>
                  <a:lnTo>
                    <a:pt x="1659" y="1176"/>
                  </a:lnTo>
                  <a:lnTo>
                    <a:pt x="1659" y="1175"/>
                  </a:lnTo>
                  <a:lnTo>
                    <a:pt x="1659" y="1174"/>
                  </a:lnTo>
                  <a:lnTo>
                    <a:pt x="1657" y="1170"/>
                  </a:lnTo>
                  <a:lnTo>
                    <a:pt x="1655" y="1166"/>
                  </a:lnTo>
                  <a:lnTo>
                    <a:pt x="1655" y="1163"/>
                  </a:lnTo>
                  <a:lnTo>
                    <a:pt x="1656" y="1160"/>
                  </a:lnTo>
                  <a:lnTo>
                    <a:pt x="1660" y="1155"/>
                  </a:lnTo>
                  <a:lnTo>
                    <a:pt x="1667" y="1150"/>
                  </a:lnTo>
                  <a:lnTo>
                    <a:pt x="1678" y="1140"/>
                  </a:lnTo>
                  <a:lnTo>
                    <a:pt x="1684" y="1135"/>
                  </a:lnTo>
                  <a:lnTo>
                    <a:pt x="1688" y="1130"/>
                  </a:lnTo>
                  <a:lnTo>
                    <a:pt x="1690" y="1127"/>
                  </a:lnTo>
                  <a:lnTo>
                    <a:pt x="1692" y="1124"/>
                  </a:lnTo>
                  <a:lnTo>
                    <a:pt x="1693" y="1121"/>
                  </a:lnTo>
                  <a:lnTo>
                    <a:pt x="1694" y="1118"/>
                  </a:lnTo>
                  <a:lnTo>
                    <a:pt x="1694" y="1113"/>
                  </a:lnTo>
                  <a:lnTo>
                    <a:pt x="1694" y="1111"/>
                  </a:lnTo>
                  <a:lnTo>
                    <a:pt x="1693" y="1109"/>
                  </a:lnTo>
                  <a:lnTo>
                    <a:pt x="1692" y="1105"/>
                  </a:lnTo>
                  <a:lnTo>
                    <a:pt x="1690" y="1102"/>
                  </a:lnTo>
                  <a:lnTo>
                    <a:pt x="1688" y="1099"/>
                  </a:lnTo>
                  <a:lnTo>
                    <a:pt x="1685" y="1097"/>
                  </a:lnTo>
                  <a:lnTo>
                    <a:pt x="1682" y="1095"/>
                  </a:lnTo>
                  <a:lnTo>
                    <a:pt x="1678" y="1094"/>
                  </a:lnTo>
                  <a:lnTo>
                    <a:pt x="1675" y="1094"/>
                  </a:lnTo>
                  <a:lnTo>
                    <a:pt x="1671" y="1094"/>
                  </a:lnTo>
                  <a:lnTo>
                    <a:pt x="1667" y="1095"/>
                  </a:lnTo>
                  <a:lnTo>
                    <a:pt x="1662" y="1096"/>
                  </a:lnTo>
                  <a:lnTo>
                    <a:pt x="1658" y="1098"/>
                  </a:lnTo>
                  <a:lnTo>
                    <a:pt x="1654" y="1100"/>
                  </a:lnTo>
                  <a:lnTo>
                    <a:pt x="1647" y="1106"/>
                  </a:lnTo>
                  <a:lnTo>
                    <a:pt x="1646" y="1108"/>
                  </a:lnTo>
                  <a:lnTo>
                    <a:pt x="1645" y="1110"/>
                  </a:lnTo>
                  <a:lnTo>
                    <a:pt x="1645" y="1115"/>
                  </a:lnTo>
                  <a:lnTo>
                    <a:pt x="1645" y="1120"/>
                  </a:lnTo>
                  <a:lnTo>
                    <a:pt x="1644" y="1126"/>
                  </a:lnTo>
                  <a:lnTo>
                    <a:pt x="1640" y="1129"/>
                  </a:lnTo>
                  <a:lnTo>
                    <a:pt x="1636" y="1133"/>
                  </a:lnTo>
                  <a:lnTo>
                    <a:pt x="1634" y="1136"/>
                  </a:lnTo>
                  <a:lnTo>
                    <a:pt x="1631" y="1139"/>
                  </a:lnTo>
                  <a:lnTo>
                    <a:pt x="1628" y="1146"/>
                  </a:lnTo>
                  <a:lnTo>
                    <a:pt x="1626" y="1152"/>
                  </a:lnTo>
                  <a:lnTo>
                    <a:pt x="1627" y="1160"/>
                  </a:lnTo>
                  <a:lnTo>
                    <a:pt x="1628" y="1165"/>
                  </a:lnTo>
                  <a:lnTo>
                    <a:pt x="1629" y="1169"/>
                  </a:lnTo>
                  <a:lnTo>
                    <a:pt x="1631" y="1173"/>
                  </a:lnTo>
                  <a:lnTo>
                    <a:pt x="1633" y="1174"/>
                  </a:lnTo>
                  <a:lnTo>
                    <a:pt x="1634" y="1176"/>
                  </a:lnTo>
                  <a:lnTo>
                    <a:pt x="1636" y="1177"/>
                  </a:lnTo>
                  <a:lnTo>
                    <a:pt x="1638" y="1178"/>
                  </a:lnTo>
                  <a:lnTo>
                    <a:pt x="1640" y="1179"/>
                  </a:lnTo>
                  <a:lnTo>
                    <a:pt x="1643" y="1179"/>
                  </a:lnTo>
                  <a:lnTo>
                    <a:pt x="1641" y="1180"/>
                  </a:lnTo>
                  <a:lnTo>
                    <a:pt x="1639" y="1181"/>
                  </a:lnTo>
                  <a:lnTo>
                    <a:pt x="1638" y="1183"/>
                  </a:lnTo>
                  <a:lnTo>
                    <a:pt x="1636" y="1184"/>
                  </a:lnTo>
                  <a:lnTo>
                    <a:pt x="1632" y="1192"/>
                  </a:lnTo>
                  <a:lnTo>
                    <a:pt x="1630" y="1195"/>
                  </a:lnTo>
                  <a:lnTo>
                    <a:pt x="1628" y="1197"/>
                  </a:lnTo>
                  <a:lnTo>
                    <a:pt x="1626" y="1198"/>
                  </a:lnTo>
                  <a:lnTo>
                    <a:pt x="1625" y="1199"/>
                  </a:lnTo>
                  <a:lnTo>
                    <a:pt x="1622" y="1199"/>
                  </a:lnTo>
                  <a:lnTo>
                    <a:pt x="1619" y="1199"/>
                  </a:lnTo>
                  <a:lnTo>
                    <a:pt x="1620" y="1196"/>
                  </a:lnTo>
                  <a:lnTo>
                    <a:pt x="1620" y="1193"/>
                  </a:lnTo>
                  <a:lnTo>
                    <a:pt x="1619" y="1187"/>
                  </a:lnTo>
                  <a:lnTo>
                    <a:pt x="1616" y="1181"/>
                  </a:lnTo>
                  <a:lnTo>
                    <a:pt x="1614" y="1177"/>
                  </a:lnTo>
                  <a:lnTo>
                    <a:pt x="1609" y="1173"/>
                  </a:lnTo>
                  <a:lnTo>
                    <a:pt x="1603" y="1170"/>
                  </a:lnTo>
                  <a:lnTo>
                    <a:pt x="1598" y="1168"/>
                  </a:lnTo>
                  <a:lnTo>
                    <a:pt x="1592" y="1167"/>
                  </a:lnTo>
                  <a:lnTo>
                    <a:pt x="1587" y="1167"/>
                  </a:lnTo>
                  <a:lnTo>
                    <a:pt x="1580" y="1168"/>
                  </a:lnTo>
                  <a:lnTo>
                    <a:pt x="1574" y="1169"/>
                  </a:lnTo>
                  <a:lnTo>
                    <a:pt x="1567" y="1171"/>
                  </a:lnTo>
                  <a:lnTo>
                    <a:pt x="1565" y="1174"/>
                  </a:lnTo>
                  <a:lnTo>
                    <a:pt x="1562" y="1176"/>
                  </a:lnTo>
                  <a:lnTo>
                    <a:pt x="1560" y="1179"/>
                  </a:lnTo>
                  <a:lnTo>
                    <a:pt x="1558" y="1182"/>
                  </a:lnTo>
                  <a:lnTo>
                    <a:pt x="1555" y="1188"/>
                  </a:lnTo>
                  <a:lnTo>
                    <a:pt x="1552" y="1195"/>
                  </a:lnTo>
                  <a:lnTo>
                    <a:pt x="1550" y="1201"/>
                  </a:lnTo>
                  <a:lnTo>
                    <a:pt x="1549" y="1207"/>
                  </a:lnTo>
                  <a:lnTo>
                    <a:pt x="1546" y="1221"/>
                  </a:lnTo>
                  <a:lnTo>
                    <a:pt x="1546" y="1224"/>
                  </a:lnTo>
                  <a:lnTo>
                    <a:pt x="1546" y="1227"/>
                  </a:lnTo>
                  <a:lnTo>
                    <a:pt x="1548" y="1235"/>
                  </a:lnTo>
                  <a:lnTo>
                    <a:pt x="1549" y="1239"/>
                  </a:lnTo>
                  <a:lnTo>
                    <a:pt x="1549" y="1243"/>
                  </a:lnTo>
                  <a:lnTo>
                    <a:pt x="1549" y="1247"/>
                  </a:lnTo>
                  <a:lnTo>
                    <a:pt x="1548" y="1251"/>
                  </a:lnTo>
                  <a:lnTo>
                    <a:pt x="1542" y="1258"/>
                  </a:lnTo>
                  <a:lnTo>
                    <a:pt x="1539" y="1261"/>
                  </a:lnTo>
                  <a:lnTo>
                    <a:pt x="1537" y="1265"/>
                  </a:lnTo>
                  <a:lnTo>
                    <a:pt x="1529" y="1280"/>
                  </a:lnTo>
                  <a:lnTo>
                    <a:pt x="1525" y="1287"/>
                  </a:lnTo>
                  <a:lnTo>
                    <a:pt x="1523" y="1290"/>
                  </a:lnTo>
                  <a:lnTo>
                    <a:pt x="1520" y="1293"/>
                  </a:lnTo>
                  <a:lnTo>
                    <a:pt x="1517" y="1296"/>
                  </a:lnTo>
                  <a:lnTo>
                    <a:pt x="1514" y="1298"/>
                  </a:lnTo>
                  <a:lnTo>
                    <a:pt x="1510" y="1300"/>
                  </a:lnTo>
                  <a:lnTo>
                    <a:pt x="1506" y="1302"/>
                  </a:lnTo>
                  <a:lnTo>
                    <a:pt x="1504" y="1302"/>
                  </a:lnTo>
                  <a:lnTo>
                    <a:pt x="1503" y="1302"/>
                  </a:lnTo>
                  <a:lnTo>
                    <a:pt x="1498" y="1300"/>
                  </a:lnTo>
                  <a:lnTo>
                    <a:pt x="1495" y="1298"/>
                  </a:lnTo>
                  <a:lnTo>
                    <a:pt x="1492" y="1295"/>
                  </a:lnTo>
                  <a:lnTo>
                    <a:pt x="1490" y="1291"/>
                  </a:lnTo>
                  <a:lnTo>
                    <a:pt x="1488" y="1287"/>
                  </a:lnTo>
                  <a:lnTo>
                    <a:pt x="1487" y="1283"/>
                  </a:lnTo>
                  <a:lnTo>
                    <a:pt x="1486" y="1280"/>
                  </a:lnTo>
                  <a:lnTo>
                    <a:pt x="1487" y="1272"/>
                  </a:lnTo>
                  <a:lnTo>
                    <a:pt x="1487" y="1264"/>
                  </a:lnTo>
                  <a:lnTo>
                    <a:pt x="1488" y="1248"/>
                  </a:lnTo>
                  <a:lnTo>
                    <a:pt x="1490" y="1241"/>
                  </a:lnTo>
                  <a:lnTo>
                    <a:pt x="1493" y="1234"/>
                  </a:lnTo>
                  <a:lnTo>
                    <a:pt x="1495" y="1231"/>
                  </a:lnTo>
                  <a:lnTo>
                    <a:pt x="1497" y="1227"/>
                  </a:lnTo>
                  <a:lnTo>
                    <a:pt x="1502" y="1225"/>
                  </a:lnTo>
                  <a:lnTo>
                    <a:pt x="1506" y="1223"/>
                  </a:lnTo>
                  <a:lnTo>
                    <a:pt x="1507" y="1220"/>
                  </a:lnTo>
                  <a:lnTo>
                    <a:pt x="1508" y="1217"/>
                  </a:lnTo>
                  <a:lnTo>
                    <a:pt x="1508" y="1216"/>
                  </a:lnTo>
                  <a:lnTo>
                    <a:pt x="1507" y="1215"/>
                  </a:lnTo>
                  <a:lnTo>
                    <a:pt x="1505" y="1213"/>
                  </a:lnTo>
                  <a:lnTo>
                    <a:pt x="1500" y="1212"/>
                  </a:lnTo>
                  <a:lnTo>
                    <a:pt x="1493" y="1211"/>
                  </a:lnTo>
                  <a:lnTo>
                    <a:pt x="1488" y="1210"/>
                  </a:lnTo>
                  <a:lnTo>
                    <a:pt x="1485" y="1210"/>
                  </a:lnTo>
                  <a:lnTo>
                    <a:pt x="1482" y="1209"/>
                  </a:lnTo>
                  <a:lnTo>
                    <a:pt x="1474" y="1208"/>
                  </a:lnTo>
                  <a:lnTo>
                    <a:pt x="1471" y="1209"/>
                  </a:lnTo>
                  <a:lnTo>
                    <a:pt x="1468" y="1210"/>
                  </a:lnTo>
                  <a:lnTo>
                    <a:pt x="1466" y="1211"/>
                  </a:lnTo>
                  <a:lnTo>
                    <a:pt x="1465" y="1213"/>
                  </a:lnTo>
                  <a:lnTo>
                    <a:pt x="1463" y="1217"/>
                  </a:lnTo>
                  <a:lnTo>
                    <a:pt x="1462" y="1221"/>
                  </a:lnTo>
                  <a:lnTo>
                    <a:pt x="1460" y="1227"/>
                  </a:lnTo>
                  <a:lnTo>
                    <a:pt x="1456" y="1234"/>
                  </a:lnTo>
                  <a:lnTo>
                    <a:pt x="1451" y="1240"/>
                  </a:lnTo>
                  <a:lnTo>
                    <a:pt x="1442" y="1249"/>
                  </a:lnTo>
                  <a:lnTo>
                    <a:pt x="1436" y="1255"/>
                  </a:lnTo>
                  <a:lnTo>
                    <a:pt x="1430" y="1262"/>
                  </a:lnTo>
                  <a:lnTo>
                    <a:pt x="1427" y="1266"/>
                  </a:lnTo>
                  <a:lnTo>
                    <a:pt x="1423" y="1271"/>
                  </a:lnTo>
                  <a:lnTo>
                    <a:pt x="1420" y="1276"/>
                  </a:lnTo>
                  <a:lnTo>
                    <a:pt x="1417" y="1281"/>
                  </a:lnTo>
                  <a:lnTo>
                    <a:pt x="1410" y="1292"/>
                  </a:lnTo>
                  <a:lnTo>
                    <a:pt x="1404" y="1306"/>
                  </a:lnTo>
                  <a:lnTo>
                    <a:pt x="1364" y="1298"/>
                  </a:lnTo>
                  <a:lnTo>
                    <a:pt x="1347" y="1295"/>
                  </a:lnTo>
                  <a:lnTo>
                    <a:pt x="1331" y="1293"/>
                  </a:lnTo>
                  <a:lnTo>
                    <a:pt x="1316" y="1292"/>
                  </a:lnTo>
                  <a:lnTo>
                    <a:pt x="1309" y="1292"/>
                  </a:lnTo>
                  <a:lnTo>
                    <a:pt x="1301" y="1292"/>
                  </a:lnTo>
                  <a:lnTo>
                    <a:pt x="1293" y="1293"/>
                  </a:lnTo>
                  <a:lnTo>
                    <a:pt x="1284" y="1294"/>
                  </a:lnTo>
                  <a:lnTo>
                    <a:pt x="1276" y="1295"/>
                  </a:lnTo>
                  <a:lnTo>
                    <a:pt x="1267" y="1298"/>
                  </a:lnTo>
                  <a:lnTo>
                    <a:pt x="1257" y="1301"/>
                  </a:lnTo>
                  <a:lnTo>
                    <a:pt x="1252" y="1303"/>
                  </a:lnTo>
                  <a:lnTo>
                    <a:pt x="1245" y="1304"/>
                  </a:lnTo>
                  <a:lnTo>
                    <a:pt x="1239" y="1304"/>
                  </a:lnTo>
                  <a:lnTo>
                    <a:pt x="1233" y="1303"/>
                  </a:lnTo>
                  <a:lnTo>
                    <a:pt x="1231" y="1302"/>
                  </a:lnTo>
                  <a:lnTo>
                    <a:pt x="1228" y="1301"/>
                  </a:lnTo>
                  <a:lnTo>
                    <a:pt x="1225" y="1300"/>
                  </a:lnTo>
                  <a:lnTo>
                    <a:pt x="1222" y="1298"/>
                  </a:lnTo>
                  <a:lnTo>
                    <a:pt x="1225" y="1296"/>
                  </a:lnTo>
                  <a:lnTo>
                    <a:pt x="1228" y="1294"/>
                  </a:lnTo>
                  <a:lnTo>
                    <a:pt x="1232" y="1293"/>
                  </a:lnTo>
                  <a:lnTo>
                    <a:pt x="1235" y="1291"/>
                  </a:lnTo>
                  <a:lnTo>
                    <a:pt x="1242" y="1290"/>
                  </a:lnTo>
                  <a:lnTo>
                    <a:pt x="1251" y="1288"/>
                  </a:lnTo>
                  <a:lnTo>
                    <a:pt x="1258" y="1287"/>
                  </a:lnTo>
                  <a:lnTo>
                    <a:pt x="1265" y="1285"/>
                  </a:lnTo>
                  <a:lnTo>
                    <a:pt x="1271" y="1282"/>
                  </a:lnTo>
                  <a:lnTo>
                    <a:pt x="1273" y="1280"/>
                  </a:lnTo>
                  <a:lnTo>
                    <a:pt x="1275" y="1277"/>
                  </a:lnTo>
                  <a:lnTo>
                    <a:pt x="1276" y="1274"/>
                  </a:lnTo>
                  <a:lnTo>
                    <a:pt x="1276" y="1272"/>
                  </a:lnTo>
                  <a:lnTo>
                    <a:pt x="1275" y="1269"/>
                  </a:lnTo>
                  <a:lnTo>
                    <a:pt x="1274" y="1267"/>
                  </a:lnTo>
                  <a:lnTo>
                    <a:pt x="1269" y="1264"/>
                  </a:lnTo>
                  <a:lnTo>
                    <a:pt x="1263" y="1261"/>
                  </a:lnTo>
                  <a:lnTo>
                    <a:pt x="1258" y="1263"/>
                  </a:lnTo>
                  <a:lnTo>
                    <a:pt x="1254" y="1265"/>
                  </a:lnTo>
                  <a:lnTo>
                    <a:pt x="1249" y="1266"/>
                  </a:lnTo>
                  <a:lnTo>
                    <a:pt x="1245" y="1267"/>
                  </a:lnTo>
                  <a:lnTo>
                    <a:pt x="1238" y="1267"/>
                  </a:lnTo>
                  <a:lnTo>
                    <a:pt x="1233" y="1266"/>
                  </a:lnTo>
                  <a:lnTo>
                    <a:pt x="1227" y="1264"/>
                  </a:lnTo>
                  <a:lnTo>
                    <a:pt x="1222" y="1262"/>
                  </a:lnTo>
                  <a:lnTo>
                    <a:pt x="1216" y="1260"/>
                  </a:lnTo>
                  <a:lnTo>
                    <a:pt x="1213" y="1259"/>
                  </a:lnTo>
                  <a:lnTo>
                    <a:pt x="1210" y="1258"/>
                  </a:lnTo>
                  <a:lnTo>
                    <a:pt x="1212" y="1263"/>
                  </a:lnTo>
                  <a:lnTo>
                    <a:pt x="1213" y="1269"/>
                  </a:lnTo>
                  <a:lnTo>
                    <a:pt x="1214" y="1276"/>
                  </a:lnTo>
                  <a:lnTo>
                    <a:pt x="1215" y="1281"/>
                  </a:lnTo>
                  <a:lnTo>
                    <a:pt x="1214" y="1282"/>
                  </a:lnTo>
                  <a:lnTo>
                    <a:pt x="1213" y="1282"/>
                  </a:lnTo>
                  <a:lnTo>
                    <a:pt x="1211" y="1282"/>
                  </a:lnTo>
                  <a:lnTo>
                    <a:pt x="1209" y="1282"/>
                  </a:lnTo>
                  <a:lnTo>
                    <a:pt x="1204" y="1281"/>
                  </a:lnTo>
                  <a:lnTo>
                    <a:pt x="1200" y="1279"/>
                  </a:lnTo>
                  <a:lnTo>
                    <a:pt x="1199" y="1276"/>
                  </a:lnTo>
                  <a:lnTo>
                    <a:pt x="1197" y="1271"/>
                  </a:lnTo>
                  <a:lnTo>
                    <a:pt x="1197" y="1266"/>
                  </a:lnTo>
                  <a:lnTo>
                    <a:pt x="1196" y="1261"/>
                  </a:lnTo>
                  <a:lnTo>
                    <a:pt x="1197" y="1252"/>
                  </a:lnTo>
                  <a:lnTo>
                    <a:pt x="1199" y="1242"/>
                  </a:lnTo>
                  <a:lnTo>
                    <a:pt x="1201" y="1233"/>
                  </a:lnTo>
                  <a:lnTo>
                    <a:pt x="1203" y="1224"/>
                  </a:lnTo>
                  <a:lnTo>
                    <a:pt x="1206" y="1213"/>
                  </a:lnTo>
                  <a:lnTo>
                    <a:pt x="1205" y="1211"/>
                  </a:lnTo>
                  <a:lnTo>
                    <a:pt x="1202" y="1210"/>
                  </a:lnTo>
                  <a:lnTo>
                    <a:pt x="1200" y="1210"/>
                  </a:lnTo>
                  <a:lnTo>
                    <a:pt x="1197" y="1210"/>
                  </a:lnTo>
                  <a:lnTo>
                    <a:pt x="1194" y="1210"/>
                  </a:lnTo>
                  <a:lnTo>
                    <a:pt x="1191" y="1211"/>
                  </a:lnTo>
                  <a:lnTo>
                    <a:pt x="1184" y="1215"/>
                  </a:lnTo>
                  <a:lnTo>
                    <a:pt x="1178" y="1218"/>
                  </a:lnTo>
                  <a:lnTo>
                    <a:pt x="1173" y="1222"/>
                  </a:lnTo>
                  <a:lnTo>
                    <a:pt x="1170" y="1226"/>
                  </a:lnTo>
                  <a:lnTo>
                    <a:pt x="1169" y="1227"/>
                  </a:lnTo>
                  <a:lnTo>
                    <a:pt x="1169" y="1229"/>
                  </a:lnTo>
                  <a:lnTo>
                    <a:pt x="1170" y="1231"/>
                  </a:lnTo>
                  <a:lnTo>
                    <a:pt x="1171" y="1233"/>
                  </a:lnTo>
                  <a:lnTo>
                    <a:pt x="1171" y="1237"/>
                  </a:lnTo>
                  <a:lnTo>
                    <a:pt x="1171" y="1242"/>
                  </a:lnTo>
                  <a:lnTo>
                    <a:pt x="1170" y="1246"/>
                  </a:lnTo>
                  <a:lnTo>
                    <a:pt x="1168" y="1251"/>
                  </a:lnTo>
                  <a:lnTo>
                    <a:pt x="1164" y="1255"/>
                  </a:lnTo>
                  <a:lnTo>
                    <a:pt x="1159" y="1264"/>
                  </a:lnTo>
                  <a:lnTo>
                    <a:pt x="1153" y="1273"/>
                  </a:lnTo>
                  <a:lnTo>
                    <a:pt x="1147" y="1280"/>
                  </a:lnTo>
                  <a:lnTo>
                    <a:pt x="1143" y="1285"/>
                  </a:lnTo>
                  <a:lnTo>
                    <a:pt x="1143" y="1287"/>
                  </a:lnTo>
                  <a:lnTo>
                    <a:pt x="1142" y="1289"/>
                  </a:lnTo>
                  <a:lnTo>
                    <a:pt x="1145" y="1294"/>
                  </a:lnTo>
                  <a:lnTo>
                    <a:pt x="1148" y="1298"/>
                  </a:lnTo>
                  <a:lnTo>
                    <a:pt x="1150" y="1300"/>
                  </a:lnTo>
                  <a:lnTo>
                    <a:pt x="1152" y="1301"/>
                  </a:lnTo>
                  <a:lnTo>
                    <a:pt x="1156" y="1304"/>
                  </a:lnTo>
                  <a:lnTo>
                    <a:pt x="1160" y="1307"/>
                  </a:lnTo>
                  <a:lnTo>
                    <a:pt x="1165" y="1309"/>
                  </a:lnTo>
                  <a:lnTo>
                    <a:pt x="1175" y="1313"/>
                  </a:lnTo>
                  <a:lnTo>
                    <a:pt x="1185" y="1316"/>
                  </a:lnTo>
                  <a:lnTo>
                    <a:pt x="1192" y="1320"/>
                  </a:lnTo>
                  <a:lnTo>
                    <a:pt x="1196" y="1323"/>
                  </a:lnTo>
                  <a:lnTo>
                    <a:pt x="1198" y="1326"/>
                  </a:lnTo>
                  <a:lnTo>
                    <a:pt x="1200" y="1329"/>
                  </a:lnTo>
                  <a:lnTo>
                    <a:pt x="1201" y="1334"/>
                  </a:lnTo>
                  <a:lnTo>
                    <a:pt x="1201" y="1337"/>
                  </a:lnTo>
                  <a:lnTo>
                    <a:pt x="1201" y="1341"/>
                  </a:lnTo>
                  <a:lnTo>
                    <a:pt x="1200" y="1348"/>
                  </a:lnTo>
                  <a:lnTo>
                    <a:pt x="1199" y="1355"/>
                  </a:lnTo>
                  <a:lnTo>
                    <a:pt x="1199" y="1363"/>
                  </a:lnTo>
                  <a:lnTo>
                    <a:pt x="1197" y="1365"/>
                  </a:lnTo>
                  <a:lnTo>
                    <a:pt x="1196" y="1365"/>
                  </a:lnTo>
                  <a:lnTo>
                    <a:pt x="1195" y="1365"/>
                  </a:lnTo>
                  <a:lnTo>
                    <a:pt x="1193" y="1364"/>
                  </a:lnTo>
                  <a:lnTo>
                    <a:pt x="1190" y="1363"/>
                  </a:lnTo>
                  <a:lnTo>
                    <a:pt x="1184" y="1359"/>
                  </a:lnTo>
                  <a:lnTo>
                    <a:pt x="1182" y="1358"/>
                  </a:lnTo>
                  <a:lnTo>
                    <a:pt x="1180" y="1358"/>
                  </a:lnTo>
                  <a:lnTo>
                    <a:pt x="1177" y="1358"/>
                  </a:lnTo>
                  <a:lnTo>
                    <a:pt x="1166" y="1360"/>
                  </a:lnTo>
                  <a:lnTo>
                    <a:pt x="1157" y="1363"/>
                  </a:lnTo>
                  <a:lnTo>
                    <a:pt x="1148" y="1366"/>
                  </a:lnTo>
                  <a:lnTo>
                    <a:pt x="1140" y="1370"/>
                  </a:lnTo>
                  <a:lnTo>
                    <a:pt x="1126" y="1376"/>
                  </a:lnTo>
                  <a:lnTo>
                    <a:pt x="1119" y="1378"/>
                  </a:lnTo>
                  <a:lnTo>
                    <a:pt x="1113" y="1379"/>
                  </a:lnTo>
                  <a:lnTo>
                    <a:pt x="1108" y="1380"/>
                  </a:lnTo>
                  <a:lnTo>
                    <a:pt x="1107" y="1381"/>
                  </a:lnTo>
                  <a:lnTo>
                    <a:pt x="1106" y="1382"/>
                  </a:lnTo>
                  <a:lnTo>
                    <a:pt x="1105" y="1385"/>
                  </a:lnTo>
                  <a:lnTo>
                    <a:pt x="1105" y="1391"/>
                  </a:lnTo>
                  <a:lnTo>
                    <a:pt x="1104" y="1394"/>
                  </a:lnTo>
                  <a:lnTo>
                    <a:pt x="1102" y="1400"/>
                  </a:lnTo>
                  <a:lnTo>
                    <a:pt x="1096" y="1411"/>
                  </a:lnTo>
                  <a:lnTo>
                    <a:pt x="1091" y="1418"/>
                  </a:lnTo>
                  <a:lnTo>
                    <a:pt x="1083" y="1426"/>
                  </a:lnTo>
                  <a:lnTo>
                    <a:pt x="1075" y="1435"/>
                  </a:lnTo>
                  <a:lnTo>
                    <a:pt x="1064" y="1447"/>
                  </a:lnTo>
                  <a:lnTo>
                    <a:pt x="1062" y="1450"/>
                  </a:lnTo>
                  <a:lnTo>
                    <a:pt x="1059" y="1453"/>
                  </a:lnTo>
                  <a:lnTo>
                    <a:pt x="1055" y="1460"/>
                  </a:lnTo>
                  <a:lnTo>
                    <a:pt x="1051" y="1467"/>
                  </a:lnTo>
                  <a:lnTo>
                    <a:pt x="1048" y="1474"/>
                  </a:lnTo>
                  <a:lnTo>
                    <a:pt x="1047" y="1476"/>
                  </a:lnTo>
                  <a:lnTo>
                    <a:pt x="1047" y="1479"/>
                  </a:lnTo>
                  <a:lnTo>
                    <a:pt x="1044" y="1484"/>
                  </a:lnTo>
                  <a:lnTo>
                    <a:pt x="1036" y="1492"/>
                  </a:lnTo>
                  <a:lnTo>
                    <a:pt x="1028" y="1501"/>
                  </a:lnTo>
                  <a:lnTo>
                    <a:pt x="1024" y="1506"/>
                  </a:lnTo>
                  <a:lnTo>
                    <a:pt x="1023" y="1509"/>
                  </a:lnTo>
                  <a:lnTo>
                    <a:pt x="1021" y="1512"/>
                  </a:lnTo>
                  <a:lnTo>
                    <a:pt x="1014" y="1508"/>
                  </a:lnTo>
                  <a:lnTo>
                    <a:pt x="1007" y="1504"/>
                  </a:lnTo>
                  <a:lnTo>
                    <a:pt x="999" y="1502"/>
                  </a:lnTo>
                  <a:lnTo>
                    <a:pt x="992" y="1500"/>
                  </a:lnTo>
                  <a:lnTo>
                    <a:pt x="978" y="1495"/>
                  </a:lnTo>
                  <a:lnTo>
                    <a:pt x="971" y="1491"/>
                  </a:lnTo>
                  <a:lnTo>
                    <a:pt x="967" y="1490"/>
                  </a:lnTo>
                  <a:lnTo>
                    <a:pt x="964" y="1487"/>
                  </a:lnTo>
                  <a:lnTo>
                    <a:pt x="961" y="1483"/>
                  </a:lnTo>
                  <a:lnTo>
                    <a:pt x="957" y="1476"/>
                  </a:lnTo>
                  <a:lnTo>
                    <a:pt x="956" y="1473"/>
                  </a:lnTo>
                  <a:lnTo>
                    <a:pt x="955" y="1470"/>
                  </a:lnTo>
                  <a:lnTo>
                    <a:pt x="954" y="1467"/>
                  </a:lnTo>
                  <a:lnTo>
                    <a:pt x="953" y="1463"/>
                  </a:lnTo>
                  <a:lnTo>
                    <a:pt x="952" y="1459"/>
                  </a:lnTo>
                  <a:lnTo>
                    <a:pt x="950" y="1456"/>
                  </a:lnTo>
                  <a:lnTo>
                    <a:pt x="948" y="1452"/>
                  </a:lnTo>
                  <a:lnTo>
                    <a:pt x="946" y="1449"/>
                  </a:lnTo>
                  <a:lnTo>
                    <a:pt x="943" y="1446"/>
                  </a:lnTo>
                  <a:lnTo>
                    <a:pt x="940" y="1444"/>
                  </a:lnTo>
                  <a:lnTo>
                    <a:pt x="934" y="1437"/>
                  </a:lnTo>
                  <a:lnTo>
                    <a:pt x="920" y="1427"/>
                  </a:lnTo>
                  <a:lnTo>
                    <a:pt x="912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909" y="1413"/>
                  </a:lnTo>
                  <a:lnTo>
                    <a:pt x="912" y="1412"/>
                  </a:lnTo>
                  <a:lnTo>
                    <a:pt x="916" y="1409"/>
                  </a:lnTo>
                  <a:lnTo>
                    <a:pt x="918" y="1408"/>
                  </a:lnTo>
                  <a:lnTo>
                    <a:pt x="919" y="1406"/>
                  </a:lnTo>
                  <a:lnTo>
                    <a:pt x="920" y="1401"/>
                  </a:lnTo>
                  <a:lnTo>
                    <a:pt x="921" y="1397"/>
                  </a:lnTo>
                  <a:lnTo>
                    <a:pt x="921" y="1391"/>
                  </a:lnTo>
                  <a:lnTo>
                    <a:pt x="922" y="1386"/>
                  </a:lnTo>
                  <a:lnTo>
                    <a:pt x="924" y="1384"/>
                  </a:lnTo>
                  <a:lnTo>
                    <a:pt x="925" y="1382"/>
                  </a:lnTo>
                  <a:lnTo>
                    <a:pt x="926" y="1379"/>
                  </a:lnTo>
                  <a:lnTo>
                    <a:pt x="926" y="1377"/>
                  </a:lnTo>
                  <a:lnTo>
                    <a:pt x="926" y="1375"/>
                  </a:lnTo>
                  <a:lnTo>
                    <a:pt x="925" y="1374"/>
                  </a:lnTo>
                  <a:lnTo>
                    <a:pt x="925" y="1373"/>
                  </a:lnTo>
                  <a:lnTo>
                    <a:pt x="923" y="1369"/>
                  </a:lnTo>
                  <a:lnTo>
                    <a:pt x="920" y="1365"/>
                  </a:lnTo>
                  <a:lnTo>
                    <a:pt x="918" y="1360"/>
                  </a:lnTo>
                  <a:lnTo>
                    <a:pt x="916" y="1358"/>
                  </a:lnTo>
                  <a:lnTo>
                    <a:pt x="915" y="1355"/>
                  </a:lnTo>
                  <a:lnTo>
                    <a:pt x="915" y="1352"/>
                  </a:lnTo>
                  <a:lnTo>
                    <a:pt x="915" y="1349"/>
                  </a:lnTo>
                  <a:lnTo>
                    <a:pt x="915" y="1346"/>
                  </a:lnTo>
                  <a:lnTo>
                    <a:pt x="916" y="1343"/>
                  </a:lnTo>
                  <a:lnTo>
                    <a:pt x="929" y="1342"/>
                  </a:lnTo>
                  <a:lnTo>
                    <a:pt x="936" y="1337"/>
                  </a:lnTo>
                  <a:lnTo>
                    <a:pt x="942" y="1332"/>
                  </a:lnTo>
                  <a:lnTo>
                    <a:pt x="953" y="1325"/>
                  </a:lnTo>
                  <a:lnTo>
                    <a:pt x="958" y="1321"/>
                  </a:lnTo>
                  <a:lnTo>
                    <a:pt x="964" y="1316"/>
                  </a:lnTo>
                  <a:lnTo>
                    <a:pt x="965" y="1313"/>
                  </a:lnTo>
                  <a:lnTo>
                    <a:pt x="967" y="1309"/>
                  </a:lnTo>
                  <a:lnTo>
                    <a:pt x="968" y="1306"/>
                  </a:lnTo>
                  <a:lnTo>
                    <a:pt x="969" y="1302"/>
                  </a:lnTo>
                  <a:lnTo>
                    <a:pt x="970" y="1298"/>
                  </a:lnTo>
                  <a:lnTo>
                    <a:pt x="970" y="1294"/>
                  </a:lnTo>
                  <a:lnTo>
                    <a:pt x="970" y="1288"/>
                  </a:lnTo>
                  <a:lnTo>
                    <a:pt x="969" y="1283"/>
                  </a:lnTo>
                  <a:lnTo>
                    <a:pt x="967" y="1278"/>
                  </a:lnTo>
                  <a:lnTo>
                    <a:pt x="966" y="1275"/>
                  </a:lnTo>
                  <a:lnTo>
                    <a:pt x="965" y="1273"/>
                  </a:lnTo>
                  <a:lnTo>
                    <a:pt x="964" y="1272"/>
                  </a:lnTo>
                  <a:lnTo>
                    <a:pt x="963" y="1269"/>
                  </a:lnTo>
                  <a:lnTo>
                    <a:pt x="961" y="1268"/>
                  </a:lnTo>
                  <a:lnTo>
                    <a:pt x="958" y="1268"/>
                  </a:lnTo>
                  <a:lnTo>
                    <a:pt x="952" y="1268"/>
                  </a:lnTo>
                  <a:lnTo>
                    <a:pt x="946" y="1269"/>
                  </a:lnTo>
                  <a:lnTo>
                    <a:pt x="942" y="1273"/>
                  </a:lnTo>
                  <a:lnTo>
                    <a:pt x="939" y="1276"/>
                  </a:lnTo>
                  <a:lnTo>
                    <a:pt x="931" y="1283"/>
                  </a:lnTo>
                  <a:lnTo>
                    <a:pt x="927" y="1286"/>
                  </a:lnTo>
                  <a:lnTo>
                    <a:pt x="921" y="1289"/>
                  </a:lnTo>
                  <a:lnTo>
                    <a:pt x="901" y="1278"/>
                  </a:lnTo>
                  <a:lnTo>
                    <a:pt x="897" y="1277"/>
                  </a:lnTo>
                  <a:lnTo>
                    <a:pt x="893" y="1275"/>
                  </a:lnTo>
                  <a:lnTo>
                    <a:pt x="885" y="1272"/>
                  </a:lnTo>
                  <a:lnTo>
                    <a:pt x="871" y="1261"/>
                  </a:lnTo>
                  <a:lnTo>
                    <a:pt x="863" y="1256"/>
                  </a:lnTo>
                  <a:lnTo>
                    <a:pt x="860" y="1254"/>
                  </a:lnTo>
                  <a:lnTo>
                    <a:pt x="856" y="1253"/>
                  </a:lnTo>
                  <a:lnTo>
                    <a:pt x="852" y="1252"/>
                  </a:lnTo>
                  <a:lnTo>
                    <a:pt x="848" y="1251"/>
                  </a:lnTo>
                  <a:lnTo>
                    <a:pt x="843" y="1251"/>
                  </a:lnTo>
                  <a:lnTo>
                    <a:pt x="839" y="1251"/>
                  </a:lnTo>
                  <a:lnTo>
                    <a:pt x="822" y="1254"/>
                  </a:lnTo>
                  <a:lnTo>
                    <a:pt x="808" y="1257"/>
                  </a:lnTo>
                  <a:lnTo>
                    <a:pt x="800" y="1259"/>
                  </a:lnTo>
                  <a:lnTo>
                    <a:pt x="792" y="1261"/>
                  </a:lnTo>
                  <a:lnTo>
                    <a:pt x="785" y="1264"/>
                  </a:lnTo>
                  <a:lnTo>
                    <a:pt x="779" y="1267"/>
                  </a:lnTo>
                  <a:lnTo>
                    <a:pt x="772" y="1272"/>
                  </a:lnTo>
                  <a:lnTo>
                    <a:pt x="766" y="1276"/>
                  </a:lnTo>
                  <a:lnTo>
                    <a:pt x="760" y="1280"/>
                  </a:lnTo>
                  <a:lnTo>
                    <a:pt x="754" y="1285"/>
                  </a:lnTo>
                  <a:lnTo>
                    <a:pt x="748" y="1290"/>
                  </a:lnTo>
                  <a:lnTo>
                    <a:pt x="743" y="1296"/>
                  </a:lnTo>
                  <a:lnTo>
                    <a:pt x="738" y="1302"/>
                  </a:lnTo>
                  <a:lnTo>
                    <a:pt x="734" y="1309"/>
                  </a:lnTo>
                  <a:lnTo>
                    <a:pt x="731" y="1308"/>
                  </a:lnTo>
                  <a:lnTo>
                    <a:pt x="727" y="1308"/>
                  </a:lnTo>
                  <a:lnTo>
                    <a:pt x="724" y="1308"/>
                  </a:lnTo>
                  <a:lnTo>
                    <a:pt x="720" y="1308"/>
                  </a:lnTo>
                  <a:lnTo>
                    <a:pt x="714" y="1308"/>
                  </a:lnTo>
                  <a:lnTo>
                    <a:pt x="709" y="1308"/>
                  </a:lnTo>
                  <a:lnTo>
                    <a:pt x="708" y="1304"/>
                  </a:lnTo>
                  <a:lnTo>
                    <a:pt x="707" y="1300"/>
                  </a:lnTo>
                  <a:lnTo>
                    <a:pt x="706" y="1295"/>
                  </a:lnTo>
                  <a:lnTo>
                    <a:pt x="705" y="1293"/>
                  </a:lnTo>
                  <a:lnTo>
                    <a:pt x="703" y="1293"/>
                  </a:lnTo>
                  <a:lnTo>
                    <a:pt x="702" y="1293"/>
                  </a:lnTo>
                  <a:lnTo>
                    <a:pt x="700" y="1294"/>
                  </a:lnTo>
                  <a:lnTo>
                    <a:pt x="696" y="1296"/>
                  </a:lnTo>
                  <a:lnTo>
                    <a:pt x="689" y="1300"/>
                  </a:lnTo>
                  <a:lnTo>
                    <a:pt x="685" y="1298"/>
                  </a:lnTo>
                  <a:lnTo>
                    <a:pt x="680" y="1297"/>
                  </a:lnTo>
                  <a:lnTo>
                    <a:pt x="676" y="1297"/>
                  </a:lnTo>
                  <a:lnTo>
                    <a:pt x="672" y="1297"/>
                  </a:lnTo>
                  <a:lnTo>
                    <a:pt x="663" y="1298"/>
                  </a:lnTo>
                  <a:lnTo>
                    <a:pt x="655" y="1301"/>
                  </a:lnTo>
                  <a:lnTo>
                    <a:pt x="648" y="1304"/>
                  </a:lnTo>
                  <a:lnTo>
                    <a:pt x="642" y="1307"/>
                  </a:lnTo>
                  <a:lnTo>
                    <a:pt x="633" y="1314"/>
                  </a:lnTo>
                  <a:lnTo>
                    <a:pt x="624" y="1309"/>
                  </a:lnTo>
                  <a:lnTo>
                    <a:pt x="623" y="1309"/>
                  </a:lnTo>
                  <a:lnTo>
                    <a:pt x="622" y="1309"/>
                  </a:lnTo>
                  <a:lnTo>
                    <a:pt x="618" y="1308"/>
                  </a:lnTo>
                  <a:lnTo>
                    <a:pt x="614" y="1309"/>
                  </a:lnTo>
                  <a:lnTo>
                    <a:pt x="609" y="1310"/>
                  </a:lnTo>
                  <a:lnTo>
                    <a:pt x="597" y="1315"/>
                  </a:lnTo>
                  <a:lnTo>
                    <a:pt x="583" y="1320"/>
                  </a:lnTo>
                  <a:lnTo>
                    <a:pt x="552" y="1331"/>
                  </a:lnTo>
                  <a:lnTo>
                    <a:pt x="537" y="1337"/>
                  </a:lnTo>
                  <a:lnTo>
                    <a:pt x="523" y="1341"/>
                  </a:lnTo>
                  <a:lnTo>
                    <a:pt x="521" y="1342"/>
                  </a:lnTo>
                  <a:lnTo>
                    <a:pt x="518" y="1341"/>
                  </a:lnTo>
                  <a:lnTo>
                    <a:pt x="514" y="1339"/>
                  </a:lnTo>
                  <a:lnTo>
                    <a:pt x="510" y="1335"/>
                  </a:lnTo>
                  <a:lnTo>
                    <a:pt x="507" y="1331"/>
                  </a:lnTo>
                  <a:lnTo>
                    <a:pt x="501" y="1321"/>
                  </a:lnTo>
                  <a:lnTo>
                    <a:pt x="498" y="1317"/>
                  </a:lnTo>
                  <a:lnTo>
                    <a:pt x="495" y="1315"/>
                  </a:lnTo>
                  <a:lnTo>
                    <a:pt x="489" y="1313"/>
                  </a:lnTo>
                  <a:lnTo>
                    <a:pt x="483" y="1311"/>
                  </a:lnTo>
                  <a:lnTo>
                    <a:pt x="479" y="1313"/>
                  </a:lnTo>
                  <a:lnTo>
                    <a:pt x="475" y="1315"/>
                  </a:lnTo>
                  <a:lnTo>
                    <a:pt x="472" y="1317"/>
                  </a:lnTo>
                  <a:lnTo>
                    <a:pt x="469" y="1321"/>
                  </a:lnTo>
                  <a:lnTo>
                    <a:pt x="467" y="1326"/>
                  </a:lnTo>
                  <a:lnTo>
                    <a:pt x="465" y="1331"/>
                  </a:lnTo>
                  <a:lnTo>
                    <a:pt x="462" y="1342"/>
                  </a:lnTo>
                  <a:lnTo>
                    <a:pt x="457" y="1355"/>
                  </a:lnTo>
                  <a:lnTo>
                    <a:pt x="456" y="1361"/>
                  </a:lnTo>
                  <a:lnTo>
                    <a:pt x="454" y="1367"/>
                  </a:lnTo>
                  <a:lnTo>
                    <a:pt x="451" y="1373"/>
                  </a:lnTo>
                  <a:lnTo>
                    <a:pt x="450" y="1376"/>
                  </a:lnTo>
                  <a:lnTo>
                    <a:pt x="448" y="1378"/>
                  </a:lnTo>
                  <a:lnTo>
                    <a:pt x="447" y="1380"/>
                  </a:lnTo>
                  <a:lnTo>
                    <a:pt x="445" y="1381"/>
                  </a:lnTo>
                  <a:lnTo>
                    <a:pt x="443" y="1383"/>
                  </a:lnTo>
                  <a:lnTo>
                    <a:pt x="441" y="1384"/>
                  </a:lnTo>
                  <a:lnTo>
                    <a:pt x="439" y="1386"/>
                  </a:lnTo>
                  <a:lnTo>
                    <a:pt x="439" y="1387"/>
                  </a:lnTo>
                  <a:lnTo>
                    <a:pt x="438" y="1389"/>
                  </a:lnTo>
                  <a:lnTo>
                    <a:pt x="438" y="1393"/>
                  </a:lnTo>
                  <a:lnTo>
                    <a:pt x="439" y="1395"/>
                  </a:lnTo>
                  <a:lnTo>
                    <a:pt x="439" y="1399"/>
                  </a:lnTo>
                  <a:lnTo>
                    <a:pt x="435" y="1398"/>
                  </a:lnTo>
                  <a:lnTo>
                    <a:pt x="432" y="1397"/>
                  </a:lnTo>
                  <a:lnTo>
                    <a:pt x="425" y="1393"/>
                  </a:lnTo>
                  <a:lnTo>
                    <a:pt x="418" y="1389"/>
                  </a:lnTo>
                  <a:lnTo>
                    <a:pt x="412" y="1385"/>
                  </a:lnTo>
                  <a:lnTo>
                    <a:pt x="405" y="1381"/>
                  </a:lnTo>
                  <a:lnTo>
                    <a:pt x="399" y="1378"/>
                  </a:lnTo>
                  <a:lnTo>
                    <a:pt x="395" y="1377"/>
                  </a:lnTo>
                  <a:lnTo>
                    <a:pt x="392" y="1376"/>
                  </a:lnTo>
                  <a:lnTo>
                    <a:pt x="388" y="1375"/>
                  </a:lnTo>
                  <a:lnTo>
                    <a:pt x="383" y="1375"/>
                  </a:lnTo>
                  <a:lnTo>
                    <a:pt x="388" y="1372"/>
                  </a:lnTo>
                  <a:lnTo>
                    <a:pt x="387" y="1369"/>
                  </a:lnTo>
                  <a:lnTo>
                    <a:pt x="385" y="1368"/>
                  </a:lnTo>
                  <a:lnTo>
                    <a:pt x="381" y="1367"/>
                  </a:lnTo>
                  <a:lnTo>
                    <a:pt x="375" y="1366"/>
                  </a:lnTo>
                  <a:lnTo>
                    <a:pt x="369" y="1366"/>
                  </a:lnTo>
                  <a:lnTo>
                    <a:pt x="363" y="1366"/>
                  </a:lnTo>
                  <a:lnTo>
                    <a:pt x="347" y="1368"/>
                  </a:lnTo>
                  <a:lnTo>
                    <a:pt x="330" y="1370"/>
                  </a:lnTo>
                  <a:lnTo>
                    <a:pt x="313" y="1373"/>
                  </a:lnTo>
                  <a:lnTo>
                    <a:pt x="286" y="1377"/>
                  </a:lnTo>
                  <a:lnTo>
                    <a:pt x="286" y="1374"/>
                  </a:lnTo>
                  <a:lnTo>
                    <a:pt x="285" y="1371"/>
                  </a:lnTo>
                  <a:lnTo>
                    <a:pt x="283" y="1369"/>
                  </a:lnTo>
                  <a:lnTo>
                    <a:pt x="282" y="1367"/>
                  </a:lnTo>
                  <a:lnTo>
                    <a:pt x="279" y="1364"/>
                  </a:lnTo>
                  <a:lnTo>
                    <a:pt x="275" y="1363"/>
                  </a:lnTo>
                  <a:lnTo>
                    <a:pt x="271" y="1362"/>
                  </a:lnTo>
                  <a:lnTo>
                    <a:pt x="268" y="1362"/>
                  </a:lnTo>
                  <a:lnTo>
                    <a:pt x="266" y="1363"/>
                  </a:lnTo>
                  <a:lnTo>
                    <a:pt x="263" y="1364"/>
                  </a:lnTo>
                  <a:lnTo>
                    <a:pt x="262" y="1365"/>
                  </a:lnTo>
                  <a:lnTo>
                    <a:pt x="260" y="1367"/>
                  </a:lnTo>
                  <a:lnTo>
                    <a:pt x="259" y="1369"/>
                  </a:lnTo>
                  <a:lnTo>
                    <a:pt x="258" y="1371"/>
                  </a:lnTo>
                  <a:lnTo>
                    <a:pt x="256" y="1376"/>
                  </a:lnTo>
                  <a:lnTo>
                    <a:pt x="254" y="1381"/>
                  </a:lnTo>
                  <a:lnTo>
                    <a:pt x="250" y="1385"/>
                  </a:lnTo>
                  <a:lnTo>
                    <a:pt x="248" y="1387"/>
                  </a:lnTo>
                  <a:lnTo>
                    <a:pt x="246" y="1389"/>
                  </a:lnTo>
                  <a:lnTo>
                    <a:pt x="247" y="1400"/>
                  </a:lnTo>
                  <a:lnTo>
                    <a:pt x="250" y="1404"/>
                  </a:lnTo>
                  <a:lnTo>
                    <a:pt x="252" y="1409"/>
                  </a:lnTo>
                  <a:lnTo>
                    <a:pt x="255" y="1414"/>
                  </a:lnTo>
                  <a:lnTo>
                    <a:pt x="256" y="1420"/>
                  </a:lnTo>
                  <a:lnTo>
                    <a:pt x="257" y="1425"/>
                  </a:lnTo>
                  <a:lnTo>
                    <a:pt x="259" y="1430"/>
                  </a:lnTo>
                  <a:lnTo>
                    <a:pt x="260" y="1432"/>
                  </a:lnTo>
                  <a:lnTo>
                    <a:pt x="262" y="1434"/>
                  </a:lnTo>
                  <a:lnTo>
                    <a:pt x="266" y="1437"/>
                  </a:lnTo>
                  <a:lnTo>
                    <a:pt x="274" y="1438"/>
                  </a:lnTo>
                  <a:lnTo>
                    <a:pt x="283" y="1440"/>
                  </a:lnTo>
                  <a:lnTo>
                    <a:pt x="291" y="1440"/>
                  </a:lnTo>
                  <a:lnTo>
                    <a:pt x="301" y="1438"/>
                  </a:lnTo>
                  <a:lnTo>
                    <a:pt x="310" y="1437"/>
                  </a:lnTo>
                  <a:lnTo>
                    <a:pt x="319" y="1436"/>
                  </a:lnTo>
                  <a:lnTo>
                    <a:pt x="337" y="1433"/>
                  </a:lnTo>
                  <a:lnTo>
                    <a:pt x="340" y="1432"/>
                  </a:lnTo>
                  <a:lnTo>
                    <a:pt x="344" y="1432"/>
                  </a:lnTo>
                  <a:lnTo>
                    <a:pt x="347" y="1433"/>
                  </a:lnTo>
                  <a:lnTo>
                    <a:pt x="350" y="1434"/>
                  </a:lnTo>
                  <a:lnTo>
                    <a:pt x="353" y="1435"/>
                  </a:lnTo>
                  <a:lnTo>
                    <a:pt x="356" y="1437"/>
                  </a:lnTo>
                  <a:lnTo>
                    <a:pt x="358" y="1440"/>
                  </a:lnTo>
                  <a:lnTo>
                    <a:pt x="361" y="1443"/>
                  </a:lnTo>
                  <a:lnTo>
                    <a:pt x="365" y="1449"/>
                  </a:lnTo>
                  <a:lnTo>
                    <a:pt x="368" y="1456"/>
                  </a:lnTo>
                  <a:lnTo>
                    <a:pt x="371" y="1462"/>
                  </a:lnTo>
                  <a:lnTo>
                    <a:pt x="374" y="1469"/>
                  </a:lnTo>
                  <a:lnTo>
                    <a:pt x="371" y="1470"/>
                  </a:lnTo>
                  <a:lnTo>
                    <a:pt x="369" y="1471"/>
                  </a:lnTo>
                  <a:lnTo>
                    <a:pt x="367" y="1472"/>
                  </a:lnTo>
                  <a:lnTo>
                    <a:pt x="365" y="1474"/>
                  </a:lnTo>
                  <a:lnTo>
                    <a:pt x="362" y="1478"/>
                  </a:lnTo>
                  <a:lnTo>
                    <a:pt x="359" y="1483"/>
                  </a:lnTo>
                  <a:lnTo>
                    <a:pt x="356" y="1487"/>
                  </a:lnTo>
                  <a:lnTo>
                    <a:pt x="353" y="1491"/>
                  </a:lnTo>
                  <a:lnTo>
                    <a:pt x="351" y="1492"/>
                  </a:lnTo>
                  <a:lnTo>
                    <a:pt x="349" y="1494"/>
                  </a:lnTo>
                  <a:lnTo>
                    <a:pt x="347" y="1495"/>
                  </a:lnTo>
                  <a:lnTo>
                    <a:pt x="344" y="1496"/>
                  </a:lnTo>
                  <a:lnTo>
                    <a:pt x="342" y="1499"/>
                  </a:lnTo>
                  <a:lnTo>
                    <a:pt x="341" y="1503"/>
                  </a:lnTo>
                  <a:lnTo>
                    <a:pt x="341" y="1505"/>
                  </a:lnTo>
                  <a:lnTo>
                    <a:pt x="341" y="1507"/>
                  </a:lnTo>
                  <a:lnTo>
                    <a:pt x="342" y="1509"/>
                  </a:lnTo>
                  <a:lnTo>
                    <a:pt x="343" y="1510"/>
                  </a:lnTo>
                  <a:lnTo>
                    <a:pt x="348" y="1511"/>
                  </a:lnTo>
                  <a:lnTo>
                    <a:pt x="353" y="1513"/>
                  </a:lnTo>
                  <a:lnTo>
                    <a:pt x="364" y="1515"/>
                  </a:lnTo>
                  <a:lnTo>
                    <a:pt x="370" y="1516"/>
                  </a:lnTo>
                  <a:lnTo>
                    <a:pt x="376" y="1518"/>
                  </a:lnTo>
                  <a:lnTo>
                    <a:pt x="382" y="1520"/>
                  </a:lnTo>
                  <a:lnTo>
                    <a:pt x="384" y="1521"/>
                  </a:lnTo>
                  <a:lnTo>
                    <a:pt x="386" y="1524"/>
                  </a:lnTo>
                  <a:lnTo>
                    <a:pt x="387" y="1526"/>
                  </a:lnTo>
                  <a:lnTo>
                    <a:pt x="388" y="1528"/>
                  </a:lnTo>
                  <a:lnTo>
                    <a:pt x="387" y="1530"/>
                  </a:lnTo>
                  <a:lnTo>
                    <a:pt x="385" y="1531"/>
                  </a:lnTo>
                  <a:lnTo>
                    <a:pt x="383" y="1532"/>
                  </a:lnTo>
                  <a:lnTo>
                    <a:pt x="381" y="1533"/>
                  </a:lnTo>
                  <a:lnTo>
                    <a:pt x="381" y="1534"/>
                  </a:lnTo>
                  <a:lnTo>
                    <a:pt x="380" y="1535"/>
                  </a:lnTo>
                  <a:lnTo>
                    <a:pt x="381" y="1536"/>
                  </a:lnTo>
                  <a:lnTo>
                    <a:pt x="381" y="1538"/>
                  </a:lnTo>
                  <a:lnTo>
                    <a:pt x="382" y="1539"/>
                  </a:lnTo>
                  <a:lnTo>
                    <a:pt x="383" y="1542"/>
                  </a:lnTo>
                  <a:lnTo>
                    <a:pt x="386" y="1544"/>
                  </a:lnTo>
                  <a:lnTo>
                    <a:pt x="388" y="1547"/>
                  </a:lnTo>
                  <a:lnTo>
                    <a:pt x="391" y="1549"/>
                  </a:lnTo>
                  <a:lnTo>
                    <a:pt x="393" y="1551"/>
                  </a:lnTo>
                  <a:lnTo>
                    <a:pt x="395" y="1554"/>
                  </a:lnTo>
                  <a:lnTo>
                    <a:pt x="395" y="1555"/>
                  </a:lnTo>
                  <a:lnTo>
                    <a:pt x="396" y="1557"/>
                  </a:lnTo>
                  <a:lnTo>
                    <a:pt x="396" y="1562"/>
                  </a:lnTo>
                  <a:lnTo>
                    <a:pt x="396" y="1569"/>
                  </a:lnTo>
                  <a:lnTo>
                    <a:pt x="397" y="1580"/>
                  </a:lnTo>
                  <a:lnTo>
                    <a:pt x="397" y="1586"/>
                  </a:lnTo>
                  <a:lnTo>
                    <a:pt x="396" y="1591"/>
                  </a:lnTo>
                  <a:lnTo>
                    <a:pt x="396" y="1593"/>
                  </a:lnTo>
                  <a:lnTo>
                    <a:pt x="395" y="1596"/>
                  </a:lnTo>
                  <a:lnTo>
                    <a:pt x="394" y="1598"/>
                  </a:lnTo>
                  <a:lnTo>
                    <a:pt x="392" y="1600"/>
                  </a:lnTo>
                  <a:lnTo>
                    <a:pt x="369" y="1620"/>
                  </a:lnTo>
                  <a:lnTo>
                    <a:pt x="359" y="1630"/>
                  </a:lnTo>
                  <a:lnTo>
                    <a:pt x="350" y="1641"/>
                  </a:lnTo>
                  <a:lnTo>
                    <a:pt x="349" y="1645"/>
                  </a:lnTo>
                  <a:lnTo>
                    <a:pt x="347" y="1652"/>
                  </a:lnTo>
                  <a:lnTo>
                    <a:pt x="346" y="1656"/>
                  </a:lnTo>
                  <a:lnTo>
                    <a:pt x="345" y="1658"/>
                  </a:lnTo>
                  <a:lnTo>
                    <a:pt x="343" y="1661"/>
                  </a:lnTo>
                  <a:lnTo>
                    <a:pt x="341" y="1662"/>
                  </a:lnTo>
                  <a:lnTo>
                    <a:pt x="337" y="1671"/>
                  </a:lnTo>
                  <a:lnTo>
                    <a:pt x="331" y="1680"/>
                  </a:lnTo>
                  <a:lnTo>
                    <a:pt x="327" y="1689"/>
                  </a:lnTo>
                  <a:lnTo>
                    <a:pt x="323" y="1699"/>
                  </a:lnTo>
                  <a:lnTo>
                    <a:pt x="316" y="1718"/>
                  </a:lnTo>
                  <a:lnTo>
                    <a:pt x="310" y="1738"/>
                  </a:lnTo>
                  <a:lnTo>
                    <a:pt x="304" y="1757"/>
                  </a:lnTo>
                  <a:lnTo>
                    <a:pt x="299" y="1777"/>
                  </a:lnTo>
                  <a:lnTo>
                    <a:pt x="288" y="1816"/>
                  </a:lnTo>
                  <a:lnTo>
                    <a:pt x="271" y="1858"/>
                  </a:lnTo>
                  <a:lnTo>
                    <a:pt x="269" y="1862"/>
                  </a:lnTo>
                  <a:lnTo>
                    <a:pt x="265" y="1865"/>
                  </a:lnTo>
                  <a:lnTo>
                    <a:pt x="263" y="1866"/>
                  </a:lnTo>
                  <a:lnTo>
                    <a:pt x="261" y="1867"/>
                  </a:lnTo>
                  <a:lnTo>
                    <a:pt x="259" y="1868"/>
                  </a:lnTo>
                  <a:lnTo>
                    <a:pt x="258" y="1867"/>
                  </a:lnTo>
                  <a:lnTo>
                    <a:pt x="255" y="1864"/>
                  </a:lnTo>
                  <a:lnTo>
                    <a:pt x="252" y="1860"/>
                  </a:lnTo>
                  <a:lnTo>
                    <a:pt x="249" y="1857"/>
                  </a:lnTo>
                  <a:lnTo>
                    <a:pt x="247" y="1854"/>
                  </a:lnTo>
                  <a:lnTo>
                    <a:pt x="244" y="1852"/>
                  </a:lnTo>
                  <a:lnTo>
                    <a:pt x="241" y="1850"/>
                  </a:lnTo>
                  <a:lnTo>
                    <a:pt x="238" y="1849"/>
                  </a:lnTo>
                  <a:lnTo>
                    <a:pt x="235" y="1847"/>
                  </a:lnTo>
                  <a:lnTo>
                    <a:pt x="229" y="1847"/>
                  </a:lnTo>
                  <a:lnTo>
                    <a:pt x="226" y="1847"/>
                  </a:lnTo>
                  <a:lnTo>
                    <a:pt x="223" y="1848"/>
                  </a:lnTo>
                  <a:lnTo>
                    <a:pt x="222" y="1849"/>
                  </a:lnTo>
                  <a:lnTo>
                    <a:pt x="220" y="1849"/>
                  </a:lnTo>
                  <a:lnTo>
                    <a:pt x="218" y="1851"/>
                  </a:lnTo>
                  <a:lnTo>
                    <a:pt x="215" y="1854"/>
                  </a:lnTo>
                  <a:lnTo>
                    <a:pt x="212" y="1857"/>
                  </a:lnTo>
                  <a:lnTo>
                    <a:pt x="212" y="1858"/>
                  </a:lnTo>
                  <a:lnTo>
                    <a:pt x="212" y="1860"/>
                  </a:lnTo>
                  <a:lnTo>
                    <a:pt x="214" y="1864"/>
                  </a:lnTo>
                  <a:lnTo>
                    <a:pt x="216" y="1867"/>
                  </a:lnTo>
                  <a:lnTo>
                    <a:pt x="219" y="1870"/>
                  </a:lnTo>
                  <a:lnTo>
                    <a:pt x="224" y="1874"/>
                  </a:lnTo>
                  <a:lnTo>
                    <a:pt x="224" y="1876"/>
                  </a:lnTo>
                  <a:lnTo>
                    <a:pt x="224" y="1877"/>
                  </a:lnTo>
                  <a:lnTo>
                    <a:pt x="223" y="1877"/>
                  </a:lnTo>
                  <a:lnTo>
                    <a:pt x="217" y="1885"/>
                  </a:lnTo>
                  <a:lnTo>
                    <a:pt x="209" y="1893"/>
                  </a:lnTo>
                  <a:lnTo>
                    <a:pt x="203" y="1901"/>
                  </a:lnTo>
                  <a:lnTo>
                    <a:pt x="195" y="1909"/>
                  </a:lnTo>
                  <a:lnTo>
                    <a:pt x="187" y="1914"/>
                  </a:lnTo>
                  <a:lnTo>
                    <a:pt x="182" y="1917"/>
                  </a:lnTo>
                  <a:lnTo>
                    <a:pt x="177" y="1918"/>
                  </a:lnTo>
                  <a:lnTo>
                    <a:pt x="171" y="1920"/>
                  </a:lnTo>
                  <a:lnTo>
                    <a:pt x="164" y="1920"/>
                  </a:lnTo>
                  <a:lnTo>
                    <a:pt x="157" y="1920"/>
                  </a:lnTo>
                  <a:lnTo>
                    <a:pt x="149" y="1919"/>
                  </a:lnTo>
                  <a:lnTo>
                    <a:pt x="149" y="1918"/>
                  </a:lnTo>
                  <a:lnTo>
                    <a:pt x="148" y="1917"/>
                  </a:lnTo>
                  <a:lnTo>
                    <a:pt x="147" y="1914"/>
                  </a:lnTo>
                  <a:lnTo>
                    <a:pt x="147" y="1913"/>
                  </a:lnTo>
                  <a:lnTo>
                    <a:pt x="148" y="1911"/>
                  </a:lnTo>
                  <a:lnTo>
                    <a:pt x="153" y="1906"/>
                  </a:lnTo>
                  <a:lnTo>
                    <a:pt x="158" y="1899"/>
                  </a:lnTo>
                  <a:lnTo>
                    <a:pt x="162" y="1892"/>
                  </a:lnTo>
                  <a:lnTo>
                    <a:pt x="166" y="1885"/>
                  </a:lnTo>
                  <a:lnTo>
                    <a:pt x="167" y="1881"/>
                  </a:lnTo>
                  <a:lnTo>
                    <a:pt x="169" y="1878"/>
                  </a:lnTo>
                  <a:lnTo>
                    <a:pt x="171" y="1874"/>
                  </a:lnTo>
                  <a:lnTo>
                    <a:pt x="172" y="1871"/>
                  </a:lnTo>
                  <a:lnTo>
                    <a:pt x="172" y="1867"/>
                  </a:lnTo>
                  <a:lnTo>
                    <a:pt x="172" y="1864"/>
                  </a:lnTo>
                  <a:lnTo>
                    <a:pt x="172" y="1860"/>
                  </a:lnTo>
                  <a:lnTo>
                    <a:pt x="171" y="1857"/>
                  </a:lnTo>
                  <a:lnTo>
                    <a:pt x="171" y="1855"/>
                  </a:lnTo>
                  <a:lnTo>
                    <a:pt x="171" y="1853"/>
                  </a:lnTo>
                  <a:lnTo>
                    <a:pt x="171" y="1850"/>
                  </a:lnTo>
                  <a:lnTo>
                    <a:pt x="173" y="1846"/>
                  </a:lnTo>
                  <a:lnTo>
                    <a:pt x="173" y="1844"/>
                  </a:lnTo>
                  <a:lnTo>
                    <a:pt x="171" y="1843"/>
                  </a:lnTo>
                  <a:lnTo>
                    <a:pt x="166" y="1843"/>
                  </a:lnTo>
                  <a:lnTo>
                    <a:pt x="159" y="1843"/>
                  </a:lnTo>
                  <a:lnTo>
                    <a:pt x="153" y="1843"/>
                  </a:lnTo>
                  <a:lnTo>
                    <a:pt x="151" y="1843"/>
                  </a:lnTo>
                  <a:lnTo>
                    <a:pt x="148" y="1843"/>
                  </a:lnTo>
                  <a:lnTo>
                    <a:pt x="146" y="1842"/>
                  </a:lnTo>
                  <a:lnTo>
                    <a:pt x="145" y="1841"/>
                  </a:lnTo>
                  <a:lnTo>
                    <a:pt x="144" y="1840"/>
                  </a:lnTo>
                  <a:lnTo>
                    <a:pt x="143" y="1839"/>
                  </a:lnTo>
                  <a:lnTo>
                    <a:pt x="142" y="1838"/>
                  </a:lnTo>
                  <a:lnTo>
                    <a:pt x="142" y="1837"/>
                  </a:lnTo>
                  <a:lnTo>
                    <a:pt x="141" y="1834"/>
                  </a:lnTo>
                  <a:lnTo>
                    <a:pt x="142" y="1831"/>
                  </a:lnTo>
                  <a:lnTo>
                    <a:pt x="143" y="1828"/>
                  </a:lnTo>
                  <a:lnTo>
                    <a:pt x="145" y="1825"/>
                  </a:lnTo>
                  <a:lnTo>
                    <a:pt x="147" y="1822"/>
                  </a:lnTo>
                  <a:lnTo>
                    <a:pt x="149" y="1821"/>
                  </a:lnTo>
                  <a:lnTo>
                    <a:pt x="150" y="1820"/>
                  </a:lnTo>
                  <a:lnTo>
                    <a:pt x="152" y="1817"/>
                  </a:lnTo>
                  <a:lnTo>
                    <a:pt x="155" y="1816"/>
                  </a:lnTo>
                  <a:lnTo>
                    <a:pt x="157" y="1815"/>
                  </a:lnTo>
                  <a:lnTo>
                    <a:pt x="159" y="1816"/>
                  </a:lnTo>
                  <a:lnTo>
                    <a:pt x="160" y="1819"/>
                  </a:lnTo>
                  <a:lnTo>
                    <a:pt x="164" y="1825"/>
                  </a:lnTo>
                  <a:lnTo>
                    <a:pt x="167" y="1829"/>
                  </a:lnTo>
                  <a:lnTo>
                    <a:pt x="171" y="1832"/>
                  </a:lnTo>
                  <a:lnTo>
                    <a:pt x="172" y="1832"/>
                  </a:lnTo>
                  <a:lnTo>
                    <a:pt x="173" y="1833"/>
                  </a:lnTo>
                  <a:lnTo>
                    <a:pt x="174" y="1833"/>
                  </a:lnTo>
                  <a:lnTo>
                    <a:pt x="175" y="1832"/>
                  </a:lnTo>
                  <a:lnTo>
                    <a:pt x="176" y="1830"/>
                  </a:lnTo>
                  <a:lnTo>
                    <a:pt x="177" y="1828"/>
                  </a:lnTo>
                  <a:lnTo>
                    <a:pt x="178" y="1821"/>
                  </a:lnTo>
                  <a:lnTo>
                    <a:pt x="178" y="1817"/>
                  </a:lnTo>
                  <a:lnTo>
                    <a:pt x="178" y="1813"/>
                  </a:lnTo>
                  <a:lnTo>
                    <a:pt x="177" y="1808"/>
                  </a:lnTo>
                  <a:lnTo>
                    <a:pt x="176" y="1804"/>
                  </a:lnTo>
                  <a:lnTo>
                    <a:pt x="175" y="1802"/>
                  </a:lnTo>
                  <a:lnTo>
                    <a:pt x="175" y="1800"/>
                  </a:lnTo>
                  <a:lnTo>
                    <a:pt x="174" y="1798"/>
                  </a:lnTo>
                  <a:lnTo>
                    <a:pt x="172" y="1796"/>
                  </a:lnTo>
                  <a:lnTo>
                    <a:pt x="168" y="1794"/>
                  </a:lnTo>
                  <a:lnTo>
                    <a:pt x="165" y="1793"/>
                  </a:lnTo>
                  <a:lnTo>
                    <a:pt x="162" y="1793"/>
                  </a:lnTo>
                  <a:lnTo>
                    <a:pt x="160" y="1793"/>
                  </a:lnTo>
                  <a:lnTo>
                    <a:pt x="155" y="1796"/>
                  </a:lnTo>
                  <a:lnTo>
                    <a:pt x="150" y="1800"/>
                  </a:lnTo>
                  <a:lnTo>
                    <a:pt x="146" y="1804"/>
                  </a:lnTo>
                  <a:lnTo>
                    <a:pt x="139" y="1815"/>
                  </a:lnTo>
                  <a:lnTo>
                    <a:pt x="135" y="1824"/>
                  </a:lnTo>
                  <a:lnTo>
                    <a:pt x="133" y="1829"/>
                  </a:lnTo>
                  <a:lnTo>
                    <a:pt x="132" y="1834"/>
                  </a:lnTo>
                  <a:lnTo>
                    <a:pt x="132" y="1840"/>
                  </a:lnTo>
                  <a:lnTo>
                    <a:pt x="133" y="1845"/>
                  </a:lnTo>
                  <a:lnTo>
                    <a:pt x="135" y="1850"/>
                  </a:lnTo>
                  <a:lnTo>
                    <a:pt x="137" y="1855"/>
                  </a:lnTo>
                  <a:lnTo>
                    <a:pt x="142" y="1866"/>
                  </a:lnTo>
                  <a:lnTo>
                    <a:pt x="146" y="1876"/>
                  </a:lnTo>
                  <a:lnTo>
                    <a:pt x="148" y="1880"/>
                  </a:lnTo>
                  <a:lnTo>
                    <a:pt x="148" y="1884"/>
                  </a:lnTo>
                  <a:lnTo>
                    <a:pt x="148" y="1888"/>
                  </a:lnTo>
                  <a:lnTo>
                    <a:pt x="146" y="1892"/>
                  </a:lnTo>
                  <a:lnTo>
                    <a:pt x="144" y="1894"/>
                  </a:lnTo>
                  <a:lnTo>
                    <a:pt x="143" y="1895"/>
                  </a:lnTo>
                  <a:lnTo>
                    <a:pt x="138" y="1898"/>
                  </a:lnTo>
                  <a:lnTo>
                    <a:pt x="134" y="1899"/>
                  </a:lnTo>
                  <a:lnTo>
                    <a:pt x="132" y="1899"/>
                  </a:lnTo>
                  <a:lnTo>
                    <a:pt x="131" y="1898"/>
                  </a:lnTo>
                  <a:lnTo>
                    <a:pt x="130" y="1897"/>
                  </a:lnTo>
                  <a:lnTo>
                    <a:pt x="129" y="1896"/>
                  </a:lnTo>
                  <a:lnTo>
                    <a:pt x="126" y="1893"/>
                  </a:lnTo>
                  <a:lnTo>
                    <a:pt x="124" y="1889"/>
                  </a:lnTo>
                  <a:lnTo>
                    <a:pt x="122" y="1885"/>
                  </a:lnTo>
                  <a:lnTo>
                    <a:pt x="121" y="1881"/>
                  </a:lnTo>
                  <a:lnTo>
                    <a:pt x="118" y="1878"/>
                  </a:lnTo>
                  <a:lnTo>
                    <a:pt x="115" y="1877"/>
                  </a:lnTo>
                  <a:lnTo>
                    <a:pt x="110" y="1876"/>
                  </a:lnTo>
                  <a:lnTo>
                    <a:pt x="105" y="1876"/>
                  </a:lnTo>
                  <a:lnTo>
                    <a:pt x="100" y="1876"/>
                  </a:lnTo>
                  <a:lnTo>
                    <a:pt x="90" y="1877"/>
                  </a:lnTo>
                  <a:lnTo>
                    <a:pt x="80" y="1878"/>
                  </a:lnTo>
                  <a:lnTo>
                    <a:pt x="77" y="1877"/>
                  </a:lnTo>
                  <a:lnTo>
                    <a:pt x="75" y="1877"/>
                  </a:lnTo>
                  <a:lnTo>
                    <a:pt x="74" y="1876"/>
                  </a:lnTo>
                  <a:lnTo>
                    <a:pt x="75" y="1869"/>
                  </a:lnTo>
                  <a:lnTo>
                    <a:pt x="74" y="1864"/>
                  </a:lnTo>
                  <a:lnTo>
                    <a:pt x="73" y="1858"/>
                  </a:lnTo>
                  <a:lnTo>
                    <a:pt x="71" y="1854"/>
                  </a:lnTo>
                  <a:lnTo>
                    <a:pt x="67" y="1846"/>
                  </a:lnTo>
                  <a:lnTo>
                    <a:pt x="65" y="1842"/>
                  </a:lnTo>
                  <a:lnTo>
                    <a:pt x="63" y="1837"/>
                  </a:lnTo>
                  <a:lnTo>
                    <a:pt x="64" y="1836"/>
                  </a:lnTo>
                  <a:lnTo>
                    <a:pt x="66" y="1836"/>
                  </a:lnTo>
                  <a:lnTo>
                    <a:pt x="71" y="1837"/>
                  </a:lnTo>
                  <a:lnTo>
                    <a:pt x="77" y="1839"/>
                  </a:lnTo>
                  <a:lnTo>
                    <a:pt x="81" y="1840"/>
                  </a:lnTo>
                  <a:lnTo>
                    <a:pt x="84" y="1840"/>
                  </a:lnTo>
                  <a:lnTo>
                    <a:pt x="88" y="1838"/>
                  </a:lnTo>
                  <a:lnTo>
                    <a:pt x="90" y="1835"/>
                  </a:lnTo>
                  <a:lnTo>
                    <a:pt x="91" y="1832"/>
                  </a:lnTo>
                  <a:lnTo>
                    <a:pt x="93" y="1826"/>
                  </a:lnTo>
                  <a:lnTo>
                    <a:pt x="95" y="1822"/>
                  </a:lnTo>
                  <a:lnTo>
                    <a:pt x="97" y="1819"/>
                  </a:lnTo>
                  <a:lnTo>
                    <a:pt x="98" y="1815"/>
                  </a:lnTo>
                  <a:lnTo>
                    <a:pt x="98" y="1812"/>
                  </a:lnTo>
                  <a:lnTo>
                    <a:pt x="98" y="1809"/>
                  </a:lnTo>
                  <a:lnTo>
                    <a:pt x="98" y="1805"/>
                  </a:lnTo>
                  <a:lnTo>
                    <a:pt x="97" y="1802"/>
                  </a:lnTo>
                  <a:lnTo>
                    <a:pt x="95" y="1795"/>
                  </a:lnTo>
                  <a:lnTo>
                    <a:pt x="92" y="1788"/>
                  </a:lnTo>
                  <a:lnTo>
                    <a:pt x="88" y="1781"/>
                  </a:lnTo>
                  <a:lnTo>
                    <a:pt x="85" y="1773"/>
                  </a:lnTo>
                  <a:lnTo>
                    <a:pt x="84" y="1770"/>
                  </a:lnTo>
                  <a:lnTo>
                    <a:pt x="83" y="1767"/>
                  </a:lnTo>
                  <a:lnTo>
                    <a:pt x="82" y="1760"/>
                  </a:lnTo>
                  <a:lnTo>
                    <a:pt x="83" y="1754"/>
                  </a:lnTo>
                  <a:lnTo>
                    <a:pt x="84" y="1748"/>
                  </a:lnTo>
                  <a:lnTo>
                    <a:pt x="85" y="1743"/>
                  </a:lnTo>
                  <a:lnTo>
                    <a:pt x="86" y="1738"/>
                  </a:lnTo>
                  <a:lnTo>
                    <a:pt x="86" y="1732"/>
                  </a:lnTo>
                  <a:lnTo>
                    <a:pt x="85" y="1726"/>
                  </a:lnTo>
                  <a:lnTo>
                    <a:pt x="83" y="1718"/>
                  </a:lnTo>
                  <a:lnTo>
                    <a:pt x="80" y="1706"/>
                  </a:lnTo>
                  <a:lnTo>
                    <a:pt x="90" y="1705"/>
                  </a:lnTo>
                  <a:lnTo>
                    <a:pt x="97" y="1703"/>
                  </a:lnTo>
                  <a:lnTo>
                    <a:pt x="102" y="1702"/>
                  </a:lnTo>
                  <a:lnTo>
                    <a:pt x="103" y="1700"/>
                  </a:lnTo>
                  <a:lnTo>
                    <a:pt x="105" y="1699"/>
                  </a:lnTo>
                  <a:lnTo>
                    <a:pt x="110" y="1696"/>
                  </a:lnTo>
                  <a:lnTo>
                    <a:pt x="114" y="1694"/>
                  </a:lnTo>
                  <a:lnTo>
                    <a:pt x="114" y="1693"/>
                  </a:lnTo>
                  <a:lnTo>
                    <a:pt x="113" y="1691"/>
                  </a:lnTo>
                  <a:lnTo>
                    <a:pt x="124" y="1677"/>
                  </a:lnTo>
                  <a:lnTo>
                    <a:pt x="132" y="1670"/>
                  </a:lnTo>
                  <a:lnTo>
                    <a:pt x="138" y="1662"/>
                  </a:lnTo>
                  <a:lnTo>
                    <a:pt x="143" y="1656"/>
                  </a:lnTo>
                  <a:lnTo>
                    <a:pt x="145" y="1652"/>
                  </a:lnTo>
                  <a:lnTo>
                    <a:pt x="155" y="16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1" name="Freeform 246"/>
            <p:cNvSpPr>
              <a:spLocks/>
            </p:cNvSpPr>
            <p:nvPr/>
          </p:nvSpPr>
          <p:spPr bwMode="auto">
            <a:xfrm>
              <a:off x="2143" y="3294"/>
              <a:ext cx="13" cy="16"/>
            </a:xfrm>
            <a:custGeom>
              <a:avLst/>
              <a:gdLst>
                <a:gd name="T0" fmla="*/ 8 w 13"/>
                <a:gd name="T1" fmla="*/ 16 h 16"/>
                <a:gd name="T2" fmla="*/ 3 w 13"/>
                <a:gd name="T3" fmla="*/ 11 h 16"/>
                <a:gd name="T4" fmla="*/ 0 w 13"/>
                <a:gd name="T5" fmla="*/ 5 h 16"/>
                <a:gd name="T6" fmla="*/ 6 w 13"/>
                <a:gd name="T7" fmla="*/ 0 h 16"/>
                <a:gd name="T8" fmla="*/ 9 w 13"/>
                <a:gd name="T9" fmla="*/ 6 h 16"/>
                <a:gd name="T10" fmla="*/ 13 w 13"/>
                <a:gd name="T11" fmla="*/ 10 h 16"/>
                <a:gd name="T12" fmla="*/ 8 w 13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6"/>
                <a:gd name="T23" fmla="*/ 13 w 1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6">
                  <a:moveTo>
                    <a:pt x="8" y="16"/>
                  </a:moveTo>
                  <a:lnTo>
                    <a:pt x="3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9" y="6"/>
                  </a:lnTo>
                  <a:lnTo>
                    <a:pt x="13" y="1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2" name="Freeform 247"/>
            <p:cNvSpPr>
              <a:spLocks/>
            </p:cNvSpPr>
            <p:nvPr/>
          </p:nvSpPr>
          <p:spPr bwMode="auto">
            <a:xfrm>
              <a:off x="2143" y="3273"/>
              <a:ext cx="20" cy="26"/>
            </a:xfrm>
            <a:custGeom>
              <a:avLst/>
              <a:gdLst>
                <a:gd name="T0" fmla="*/ 0 w 20"/>
                <a:gd name="T1" fmla="*/ 21 h 26"/>
                <a:gd name="T2" fmla="*/ 4 w 20"/>
                <a:gd name="T3" fmla="*/ 13 h 26"/>
                <a:gd name="T4" fmla="*/ 8 w 20"/>
                <a:gd name="T5" fmla="*/ 7 h 26"/>
                <a:gd name="T6" fmla="*/ 15 w 20"/>
                <a:gd name="T7" fmla="*/ 0 h 26"/>
                <a:gd name="T8" fmla="*/ 20 w 20"/>
                <a:gd name="T9" fmla="*/ 6 h 26"/>
                <a:gd name="T10" fmla="*/ 13 w 20"/>
                <a:gd name="T11" fmla="*/ 13 h 26"/>
                <a:gd name="T12" fmla="*/ 10 w 20"/>
                <a:gd name="T13" fmla="*/ 19 h 26"/>
                <a:gd name="T14" fmla="*/ 6 w 20"/>
                <a:gd name="T15" fmla="*/ 26 h 26"/>
                <a:gd name="T16" fmla="*/ 0 w 20"/>
                <a:gd name="T17" fmla="*/ 2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6"/>
                <a:gd name="T29" fmla="*/ 20 w 2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6">
                  <a:moveTo>
                    <a:pt x="0" y="21"/>
                  </a:moveTo>
                  <a:lnTo>
                    <a:pt x="4" y="13"/>
                  </a:lnTo>
                  <a:lnTo>
                    <a:pt x="8" y="7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13" y="13"/>
                  </a:lnTo>
                  <a:lnTo>
                    <a:pt x="10" y="19"/>
                  </a:lnTo>
                  <a:lnTo>
                    <a:pt x="6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3" name="Freeform 248"/>
            <p:cNvSpPr>
              <a:spLocks/>
            </p:cNvSpPr>
            <p:nvPr/>
          </p:nvSpPr>
          <p:spPr bwMode="auto">
            <a:xfrm>
              <a:off x="2141" y="3294"/>
              <a:ext cx="8" cy="5"/>
            </a:xfrm>
            <a:custGeom>
              <a:avLst/>
              <a:gdLst>
                <a:gd name="T0" fmla="*/ 2 w 8"/>
                <a:gd name="T1" fmla="*/ 5 h 5"/>
                <a:gd name="T2" fmla="*/ 0 w 8"/>
                <a:gd name="T3" fmla="*/ 3 h 5"/>
                <a:gd name="T4" fmla="*/ 2 w 8"/>
                <a:gd name="T5" fmla="*/ 0 h 5"/>
                <a:gd name="T6" fmla="*/ 8 w 8"/>
                <a:gd name="T7" fmla="*/ 5 h 5"/>
                <a:gd name="T8" fmla="*/ 8 w 8"/>
                <a:gd name="T9" fmla="*/ 0 h 5"/>
                <a:gd name="T10" fmla="*/ 2 w 8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2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8" y="5"/>
                  </a:lnTo>
                  <a:lnTo>
                    <a:pt x="8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4" name="Freeform 249"/>
            <p:cNvSpPr>
              <a:spLocks/>
            </p:cNvSpPr>
            <p:nvPr/>
          </p:nvSpPr>
          <p:spPr bwMode="auto">
            <a:xfrm>
              <a:off x="2140" y="3241"/>
              <a:ext cx="24" cy="37"/>
            </a:xfrm>
            <a:custGeom>
              <a:avLst/>
              <a:gdLst>
                <a:gd name="T0" fmla="*/ 17 w 24"/>
                <a:gd name="T1" fmla="*/ 37 h 37"/>
                <a:gd name="T2" fmla="*/ 12 w 24"/>
                <a:gd name="T3" fmla="*/ 22 h 37"/>
                <a:gd name="T4" fmla="*/ 0 w 24"/>
                <a:gd name="T5" fmla="*/ 4 h 37"/>
                <a:gd name="T6" fmla="*/ 6 w 24"/>
                <a:gd name="T7" fmla="*/ 0 h 37"/>
                <a:gd name="T8" fmla="*/ 18 w 24"/>
                <a:gd name="T9" fmla="*/ 18 h 37"/>
                <a:gd name="T10" fmla="*/ 24 w 24"/>
                <a:gd name="T11" fmla="*/ 34 h 37"/>
                <a:gd name="T12" fmla="*/ 17 w 24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7"/>
                <a:gd name="T23" fmla="*/ 24 w 24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7">
                  <a:moveTo>
                    <a:pt x="17" y="37"/>
                  </a:moveTo>
                  <a:lnTo>
                    <a:pt x="12" y="2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24" y="34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5" name="Freeform 250"/>
            <p:cNvSpPr>
              <a:spLocks/>
            </p:cNvSpPr>
            <p:nvPr/>
          </p:nvSpPr>
          <p:spPr bwMode="auto">
            <a:xfrm>
              <a:off x="2157" y="3273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4 h 6"/>
                <a:gd name="T4" fmla="*/ 7 w 8"/>
                <a:gd name="T5" fmla="*/ 2 h 6"/>
                <a:gd name="T6" fmla="*/ 0 w 8"/>
                <a:gd name="T7" fmla="*/ 5 h 6"/>
                <a:gd name="T8" fmla="*/ 1 w 8"/>
                <a:gd name="T9" fmla="*/ 0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6"/>
                  </a:moveTo>
                  <a:lnTo>
                    <a:pt x="8" y="4"/>
                  </a:lnTo>
                  <a:lnTo>
                    <a:pt x="7" y="2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6" name="Freeform 251"/>
            <p:cNvSpPr>
              <a:spLocks/>
            </p:cNvSpPr>
            <p:nvPr/>
          </p:nvSpPr>
          <p:spPr bwMode="auto">
            <a:xfrm>
              <a:off x="2129" y="3197"/>
              <a:ext cx="17" cy="48"/>
            </a:xfrm>
            <a:custGeom>
              <a:avLst/>
              <a:gdLst>
                <a:gd name="T0" fmla="*/ 10 w 17"/>
                <a:gd name="T1" fmla="*/ 48 h 48"/>
                <a:gd name="T2" fmla="*/ 6 w 17"/>
                <a:gd name="T3" fmla="*/ 37 h 48"/>
                <a:gd name="T4" fmla="*/ 5 w 17"/>
                <a:gd name="T5" fmla="*/ 24 h 48"/>
                <a:gd name="T6" fmla="*/ 4 w 17"/>
                <a:gd name="T7" fmla="*/ 13 h 48"/>
                <a:gd name="T8" fmla="*/ 3 w 17"/>
                <a:gd name="T9" fmla="*/ 10 h 48"/>
                <a:gd name="T10" fmla="*/ 0 w 17"/>
                <a:gd name="T11" fmla="*/ 5 h 48"/>
                <a:gd name="T12" fmla="*/ 6 w 17"/>
                <a:gd name="T13" fmla="*/ 0 h 48"/>
                <a:gd name="T14" fmla="*/ 9 w 17"/>
                <a:gd name="T15" fmla="*/ 4 h 48"/>
                <a:gd name="T16" fmla="*/ 11 w 17"/>
                <a:gd name="T17" fmla="*/ 11 h 48"/>
                <a:gd name="T18" fmla="*/ 12 w 17"/>
                <a:gd name="T19" fmla="*/ 24 h 48"/>
                <a:gd name="T20" fmla="*/ 13 w 17"/>
                <a:gd name="T21" fmla="*/ 35 h 48"/>
                <a:gd name="T22" fmla="*/ 17 w 17"/>
                <a:gd name="T23" fmla="*/ 45 h 48"/>
                <a:gd name="T24" fmla="*/ 10 w 17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8"/>
                <a:gd name="T41" fmla="*/ 17 w 1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8">
                  <a:moveTo>
                    <a:pt x="10" y="48"/>
                  </a:moveTo>
                  <a:lnTo>
                    <a:pt x="6" y="37"/>
                  </a:lnTo>
                  <a:lnTo>
                    <a:pt x="5" y="24"/>
                  </a:lnTo>
                  <a:lnTo>
                    <a:pt x="4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1"/>
                  </a:lnTo>
                  <a:lnTo>
                    <a:pt x="12" y="24"/>
                  </a:lnTo>
                  <a:lnTo>
                    <a:pt x="13" y="35"/>
                  </a:lnTo>
                  <a:lnTo>
                    <a:pt x="17" y="45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7" name="Freeform 252"/>
            <p:cNvSpPr>
              <a:spLocks/>
            </p:cNvSpPr>
            <p:nvPr/>
          </p:nvSpPr>
          <p:spPr bwMode="auto">
            <a:xfrm>
              <a:off x="2139" y="3241"/>
              <a:ext cx="7" cy="4"/>
            </a:xfrm>
            <a:custGeom>
              <a:avLst/>
              <a:gdLst>
                <a:gd name="T0" fmla="*/ 1 w 7"/>
                <a:gd name="T1" fmla="*/ 4 h 4"/>
                <a:gd name="T2" fmla="*/ 0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1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1" y="4"/>
                  </a:moveTo>
                  <a:lnTo>
                    <a:pt x="0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8" name="Freeform 253"/>
            <p:cNvSpPr>
              <a:spLocks/>
            </p:cNvSpPr>
            <p:nvPr/>
          </p:nvSpPr>
          <p:spPr bwMode="auto">
            <a:xfrm>
              <a:off x="2098" y="3187"/>
              <a:ext cx="36" cy="16"/>
            </a:xfrm>
            <a:custGeom>
              <a:avLst/>
              <a:gdLst>
                <a:gd name="T0" fmla="*/ 31 w 36"/>
                <a:gd name="T1" fmla="*/ 15 h 16"/>
                <a:gd name="T2" fmla="*/ 23 w 36"/>
                <a:gd name="T3" fmla="*/ 10 h 16"/>
                <a:gd name="T4" fmla="*/ 15 w 36"/>
                <a:gd name="T5" fmla="*/ 8 h 16"/>
                <a:gd name="T6" fmla="*/ 10 w 36"/>
                <a:gd name="T7" fmla="*/ 9 h 16"/>
                <a:gd name="T8" fmla="*/ 7 w 36"/>
                <a:gd name="T9" fmla="*/ 16 h 16"/>
                <a:gd name="T10" fmla="*/ 0 w 36"/>
                <a:gd name="T11" fmla="*/ 12 h 16"/>
                <a:gd name="T12" fmla="*/ 4 w 36"/>
                <a:gd name="T13" fmla="*/ 4 h 16"/>
                <a:gd name="T14" fmla="*/ 15 w 36"/>
                <a:gd name="T15" fmla="*/ 0 h 16"/>
                <a:gd name="T16" fmla="*/ 27 w 36"/>
                <a:gd name="T17" fmla="*/ 3 h 16"/>
                <a:gd name="T18" fmla="*/ 36 w 36"/>
                <a:gd name="T19" fmla="*/ 9 h 16"/>
                <a:gd name="T20" fmla="*/ 31 w 36"/>
                <a:gd name="T21" fmla="*/ 1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6"/>
                <a:gd name="T35" fmla="*/ 36 w 3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6">
                  <a:moveTo>
                    <a:pt x="31" y="15"/>
                  </a:moveTo>
                  <a:lnTo>
                    <a:pt x="23" y="10"/>
                  </a:lnTo>
                  <a:lnTo>
                    <a:pt x="15" y="8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5" y="0"/>
                  </a:lnTo>
                  <a:lnTo>
                    <a:pt x="27" y="3"/>
                  </a:lnTo>
                  <a:lnTo>
                    <a:pt x="36" y="9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59" name="Freeform 254"/>
            <p:cNvSpPr>
              <a:spLocks/>
            </p:cNvSpPr>
            <p:nvPr/>
          </p:nvSpPr>
          <p:spPr bwMode="auto">
            <a:xfrm>
              <a:off x="2129" y="3196"/>
              <a:ext cx="6" cy="6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0 h 6"/>
                <a:gd name="T4" fmla="*/ 0 w 6"/>
                <a:gd name="T5" fmla="*/ 6 h 6"/>
                <a:gd name="T6" fmla="*/ 6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1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0" name="Freeform 255"/>
            <p:cNvSpPr>
              <a:spLocks/>
            </p:cNvSpPr>
            <p:nvPr/>
          </p:nvSpPr>
          <p:spPr bwMode="auto">
            <a:xfrm>
              <a:off x="2098" y="3201"/>
              <a:ext cx="39" cy="75"/>
            </a:xfrm>
            <a:custGeom>
              <a:avLst/>
              <a:gdLst>
                <a:gd name="T0" fmla="*/ 8 w 39"/>
                <a:gd name="T1" fmla="*/ 0 h 75"/>
                <a:gd name="T2" fmla="*/ 11 w 39"/>
                <a:gd name="T3" fmla="*/ 17 h 75"/>
                <a:gd name="T4" fmla="*/ 17 w 39"/>
                <a:gd name="T5" fmla="*/ 34 h 75"/>
                <a:gd name="T6" fmla="*/ 39 w 39"/>
                <a:gd name="T7" fmla="*/ 71 h 75"/>
                <a:gd name="T8" fmla="*/ 32 w 39"/>
                <a:gd name="T9" fmla="*/ 75 h 75"/>
                <a:gd name="T10" fmla="*/ 10 w 39"/>
                <a:gd name="T11" fmla="*/ 38 h 75"/>
                <a:gd name="T12" fmla="*/ 3 w 39"/>
                <a:gd name="T13" fmla="*/ 19 h 75"/>
                <a:gd name="T14" fmla="*/ 0 w 39"/>
                <a:gd name="T15" fmla="*/ 1 h 75"/>
                <a:gd name="T16" fmla="*/ 8 w 39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75"/>
                <a:gd name="T29" fmla="*/ 39 w 3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75">
                  <a:moveTo>
                    <a:pt x="8" y="0"/>
                  </a:moveTo>
                  <a:lnTo>
                    <a:pt x="11" y="17"/>
                  </a:lnTo>
                  <a:lnTo>
                    <a:pt x="17" y="34"/>
                  </a:lnTo>
                  <a:lnTo>
                    <a:pt x="39" y="71"/>
                  </a:lnTo>
                  <a:lnTo>
                    <a:pt x="32" y="75"/>
                  </a:lnTo>
                  <a:lnTo>
                    <a:pt x="10" y="38"/>
                  </a:lnTo>
                  <a:lnTo>
                    <a:pt x="3" y="19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1" name="Freeform 256"/>
            <p:cNvSpPr>
              <a:spLocks/>
            </p:cNvSpPr>
            <p:nvPr/>
          </p:nvSpPr>
          <p:spPr bwMode="auto">
            <a:xfrm>
              <a:off x="2098" y="319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0 w 8"/>
                <a:gd name="T5" fmla="*/ 3 h 4"/>
                <a:gd name="T6" fmla="*/ 8 w 8"/>
                <a:gd name="T7" fmla="*/ 2 h 4"/>
                <a:gd name="T8" fmla="*/ 7 w 8"/>
                <a:gd name="T9" fmla="*/ 4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2" name="Freeform 257"/>
            <p:cNvSpPr>
              <a:spLocks/>
            </p:cNvSpPr>
            <p:nvPr/>
          </p:nvSpPr>
          <p:spPr bwMode="auto">
            <a:xfrm>
              <a:off x="2129" y="3273"/>
              <a:ext cx="11" cy="18"/>
            </a:xfrm>
            <a:custGeom>
              <a:avLst/>
              <a:gdLst>
                <a:gd name="T0" fmla="*/ 9 w 11"/>
                <a:gd name="T1" fmla="*/ 0 h 18"/>
                <a:gd name="T2" fmla="*/ 11 w 11"/>
                <a:gd name="T3" fmla="*/ 8 h 18"/>
                <a:gd name="T4" fmla="*/ 10 w 11"/>
                <a:gd name="T5" fmla="*/ 13 h 18"/>
                <a:gd name="T6" fmla="*/ 7 w 11"/>
                <a:gd name="T7" fmla="*/ 18 h 18"/>
                <a:gd name="T8" fmla="*/ 0 w 11"/>
                <a:gd name="T9" fmla="*/ 13 h 18"/>
                <a:gd name="T10" fmla="*/ 3 w 11"/>
                <a:gd name="T11" fmla="*/ 9 h 18"/>
                <a:gd name="T12" fmla="*/ 3 w 11"/>
                <a:gd name="T13" fmla="*/ 9 h 18"/>
                <a:gd name="T14" fmla="*/ 1 w 11"/>
                <a:gd name="T15" fmla="*/ 2 h 18"/>
                <a:gd name="T16" fmla="*/ 9 w 11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8"/>
                <a:gd name="T29" fmla="*/ 11 w 1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8">
                  <a:moveTo>
                    <a:pt x="9" y="0"/>
                  </a:moveTo>
                  <a:lnTo>
                    <a:pt x="11" y="8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3" name="Freeform 258"/>
            <p:cNvSpPr>
              <a:spLocks/>
            </p:cNvSpPr>
            <p:nvPr/>
          </p:nvSpPr>
          <p:spPr bwMode="auto">
            <a:xfrm>
              <a:off x="2130" y="3272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1 h 4"/>
                <a:gd name="T4" fmla="*/ 0 w 8"/>
                <a:gd name="T5" fmla="*/ 3 h 4"/>
                <a:gd name="T6" fmla="*/ 0 w 8"/>
                <a:gd name="T7" fmla="*/ 4 h 4"/>
                <a:gd name="T8" fmla="*/ 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0"/>
                  </a:moveTo>
                  <a:lnTo>
                    <a:pt x="8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4" name="Freeform 259"/>
            <p:cNvSpPr>
              <a:spLocks/>
            </p:cNvSpPr>
            <p:nvPr/>
          </p:nvSpPr>
          <p:spPr bwMode="auto">
            <a:xfrm>
              <a:off x="2091" y="3285"/>
              <a:ext cx="44" cy="20"/>
            </a:xfrm>
            <a:custGeom>
              <a:avLst/>
              <a:gdLst>
                <a:gd name="T0" fmla="*/ 44 w 44"/>
                <a:gd name="T1" fmla="*/ 8 h 20"/>
                <a:gd name="T2" fmla="*/ 32 w 44"/>
                <a:gd name="T3" fmla="*/ 14 h 20"/>
                <a:gd name="T4" fmla="*/ 20 w 44"/>
                <a:gd name="T5" fmla="*/ 17 h 20"/>
                <a:gd name="T6" fmla="*/ 3 w 44"/>
                <a:gd name="T7" fmla="*/ 20 h 20"/>
                <a:gd name="T8" fmla="*/ 0 w 44"/>
                <a:gd name="T9" fmla="*/ 13 h 20"/>
                <a:gd name="T10" fmla="*/ 17 w 44"/>
                <a:gd name="T11" fmla="*/ 10 h 20"/>
                <a:gd name="T12" fmla="*/ 28 w 44"/>
                <a:gd name="T13" fmla="*/ 7 h 20"/>
                <a:gd name="T14" fmla="*/ 40 w 44"/>
                <a:gd name="T15" fmla="*/ 0 h 20"/>
                <a:gd name="T16" fmla="*/ 44 w 44"/>
                <a:gd name="T17" fmla="*/ 8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20"/>
                <a:gd name="T29" fmla="*/ 44 w 44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20">
                  <a:moveTo>
                    <a:pt x="44" y="8"/>
                  </a:moveTo>
                  <a:lnTo>
                    <a:pt x="32" y="14"/>
                  </a:lnTo>
                  <a:lnTo>
                    <a:pt x="20" y="17"/>
                  </a:lnTo>
                  <a:lnTo>
                    <a:pt x="3" y="20"/>
                  </a:lnTo>
                  <a:lnTo>
                    <a:pt x="0" y="13"/>
                  </a:lnTo>
                  <a:lnTo>
                    <a:pt x="17" y="10"/>
                  </a:lnTo>
                  <a:lnTo>
                    <a:pt x="28" y="7"/>
                  </a:lnTo>
                  <a:lnTo>
                    <a:pt x="40" y="0"/>
                  </a:lnTo>
                  <a:lnTo>
                    <a:pt x="44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5" name="Freeform 260"/>
            <p:cNvSpPr>
              <a:spLocks/>
            </p:cNvSpPr>
            <p:nvPr/>
          </p:nvSpPr>
          <p:spPr bwMode="auto">
            <a:xfrm>
              <a:off x="2129" y="3285"/>
              <a:ext cx="7" cy="8"/>
            </a:xfrm>
            <a:custGeom>
              <a:avLst/>
              <a:gdLst>
                <a:gd name="T0" fmla="*/ 7 w 7"/>
                <a:gd name="T1" fmla="*/ 6 h 8"/>
                <a:gd name="T2" fmla="*/ 6 w 7"/>
                <a:gd name="T3" fmla="*/ 8 h 8"/>
                <a:gd name="T4" fmla="*/ 2 w 7"/>
                <a:gd name="T5" fmla="*/ 0 h 8"/>
                <a:gd name="T6" fmla="*/ 0 w 7"/>
                <a:gd name="T7" fmla="*/ 1 h 8"/>
                <a:gd name="T8" fmla="*/ 7 w 7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7" y="6"/>
                  </a:moveTo>
                  <a:lnTo>
                    <a:pt x="6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6" name="Freeform 261"/>
            <p:cNvSpPr>
              <a:spLocks/>
            </p:cNvSpPr>
            <p:nvPr/>
          </p:nvSpPr>
          <p:spPr bwMode="auto">
            <a:xfrm>
              <a:off x="2079" y="3281"/>
              <a:ext cx="16" cy="23"/>
            </a:xfrm>
            <a:custGeom>
              <a:avLst/>
              <a:gdLst>
                <a:gd name="T0" fmla="*/ 11 w 16"/>
                <a:gd name="T1" fmla="*/ 23 h 23"/>
                <a:gd name="T2" fmla="*/ 2 w 16"/>
                <a:gd name="T3" fmla="*/ 15 h 23"/>
                <a:gd name="T4" fmla="*/ 0 w 16"/>
                <a:gd name="T5" fmla="*/ 11 h 23"/>
                <a:gd name="T6" fmla="*/ 0 w 16"/>
                <a:gd name="T7" fmla="*/ 5 h 23"/>
                <a:gd name="T8" fmla="*/ 4 w 16"/>
                <a:gd name="T9" fmla="*/ 0 h 23"/>
                <a:gd name="T10" fmla="*/ 11 w 16"/>
                <a:gd name="T11" fmla="*/ 5 h 23"/>
                <a:gd name="T12" fmla="*/ 7 w 16"/>
                <a:gd name="T13" fmla="*/ 10 h 23"/>
                <a:gd name="T14" fmla="*/ 7 w 16"/>
                <a:gd name="T15" fmla="*/ 9 h 23"/>
                <a:gd name="T16" fmla="*/ 7 w 16"/>
                <a:gd name="T17" fmla="*/ 9 h 23"/>
                <a:gd name="T18" fmla="*/ 16 w 16"/>
                <a:gd name="T19" fmla="*/ 17 h 23"/>
                <a:gd name="T20" fmla="*/ 11 w 16"/>
                <a:gd name="T21" fmla="*/ 2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3"/>
                <a:gd name="T35" fmla="*/ 16 w 16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3">
                  <a:moveTo>
                    <a:pt x="11" y="23"/>
                  </a:moveTo>
                  <a:lnTo>
                    <a:pt x="2" y="1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7" y="9"/>
                  </a:lnTo>
                  <a:lnTo>
                    <a:pt x="16" y="17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7" name="Freeform 262"/>
            <p:cNvSpPr>
              <a:spLocks/>
            </p:cNvSpPr>
            <p:nvPr/>
          </p:nvSpPr>
          <p:spPr bwMode="auto">
            <a:xfrm>
              <a:off x="2090" y="3298"/>
              <a:ext cx="5" cy="7"/>
            </a:xfrm>
            <a:custGeom>
              <a:avLst/>
              <a:gdLst>
                <a:gd name="T0" fmla="*/ 4 w 5"/>
                <a:gd name="T1" fmla="*/ 7 h 7"/>
                <a:gd name="T2" fmla="*/ 2 w 5"/>
                <a:gd name="T3" fmla="*/ 7 h 7"/>
                <a:gd name="T4" fmla="*/ 0 w 5"/>
                <a:gd name="T5" fmla="*/ 6 h 7"/>
                <a:gd name="T6" fmla="*/ 5 w 5"/>
                <a:gd name="T7" fmla="*/ 0 h 7"/>
                <a:gd name="T8" fmla="*/ 1 w 5"/>
                <a:gd name="T9" fmla="*/ 0 h 7"/>
                <a:gd name="T10" fmla="*/ 4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4" y="7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5" y="0"/>
                  </a:lnTo>
                  <a:lnTo>
                    <a:pt x="1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8" name="Freeform 263"/>
            <p:cNvSpPr>
              <a:spLocks/>
            </p:cNvSpPr>
            <p:nvPr/>
          </p:nvSpPr>
          <p:spPr bwMode="auto">
            <a:xfrm>
              <a:off x="2083" y="3273"/>
              <a:ext cx="13" cy="13"/>
            </a:xfrm>
            <a:custGeom>
              <a:avLst/>
              <a:gdLst>
                <a:gd name="T0" fmla="*/ 0 w 13"/>
                <a:gd name="T1" fmla="*/ 7 h 13"/>
                <a:gd name="T2" fmla="*/ 3 w 13"/>
                <a:gd name="T3" fmla="*/ 3 h 13"/>
                <a:gd name="T4" fmla="*/ 8 w 13"/>
                <a:gd name="T5" fmla="*/ 0 h 13"/>
                <a:gd name="T6" fmla="*/ 13 w 13"/>
                <a:gd name="T7" fmla="*/ 6 h 13"/>
                <a:gd name="T8" fmla="*/ 9 w 13"/>
                <a:gd name="T9" fmla="*/ 9 h 13"/>
                <a:gd name="T10" fmla="*/ 6 w 13"/>
                <a:gd name="T11" fmla="*/ 13 h 13"/>
                <a:gd name="T12" fmla="*/ 0 w 13"/>
                <a:gd name="T13" fmla="*/ 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3"/>
                <a:gd name="T23" fmla="*/ 13 w 1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3">
                  <a:moveTo>
                    <a:pt x="0" y="7"/>
                  </a:moveTo>
                  <a:lnTo>
                    <a:pt x="3" y="3"/>
                  </a:lnTo>
                  <a:lnTo>
                    <a:pt x="8" y="0"/>
                  </a:lnTo>
                  <a:lnTo>
                    <a:pt x="13" y="6"/>
                  </a:lnTo>
                  <a:lnTo>
                    <a:pt x="9" y="9"/>
                  </a:lnTo>
                  <a:lnTo>
                    <a:pt x="6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69" name="Freeform 264"/>
            <p:cNvSpPr>
              <a:spLocks/>
            </p:cNvSpPr>
            <p:nvPr/>
          </p:nvSpPr>
          <p:spPr bwMode="auto">
            <a:xfrm>
              <a:off x="2083" y="3280"/>
              <a:ext cx="7" cy="6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0 h 6"/>
                <a:gd name="T4" fmla="*/ 6 w 7"/>
                <a:gd name="T5" fmla="*/ 6 h 6"/>
                <a:gd name="T6" fmla="*/ 7 w 7"/>
                <a:gd name="T7" fmla="*/ 6 h 6"/>
                <a:gd name="T8" fmla="*/ 0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1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7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0" name="Freeform 265"/>
            <p:cNvSpPr>
              <a:spLocks/>
            </p:cNvSpPr>
            <p:nvPr/>
          </p:nvSpPr>
          <p:spPr bwMode="auto">
            <a:xfrm>
              <a:off x="2061" y="3260"/>
              <a:ext cx="36" cy="18"/>
            </a:xfrm>
            <a:custGeom>
              <a:avLst/>
              <a:gdLst>
                <a:gd name="T0" fmla="*/ 29 w 36"/>
                <a:gd name="T1" fmla="*/ 18 h 18"/>
                <a:gd name="T2" fmla="*/ 25 w 36"/>
                <a:gd name="T3" fmla="*/ 10 h 18"/>
                <a:gd name="T4" fmla="*/ 18 w 36"/>
                <a:gd name="T5" fmla="*/ 8 h 18"/>
                <a:gd name="T6" fmla="*/ 16 w 36"/>
                <a:gd name="T7" fmla="*/ 7 h 18"/>
                <a:gd name="T8" fmla="*/ 12 w 36"/>
                <a:gd name="T9" fmla="*/ 8 h 18"/>
                <a:gd name="T10" fmla="*/ 4 w 36"/>
                <a:gd name="T11" fmla="*/ 12 h 18"/>
                <a:gd name="T12" fmla="*/ 0 w 36"/>
                <a:gd name="T13" fmla="*/ 5 h 18"/>
                <a:gd name="T14" fmla="*/ 8 w 36"/>
                <a:gd name="T15" fmla="*/ 1 h 18"/>
                <a:gd name="T16" fmla="*/ 14 w 36"/>
                <a:gd name="T17" fmla="*/ 0 h 18"/>
                <a:gd name="T18" fmla="*/ 21 w 36"/>
                <a:gd name="T19" fmla="*/ 1 h 18"/>
                <a:gd name="T20" fmla="*/ 31 w 36"/>
                <a:gd name="T21" fmla="*/ 4 h 18"/>
                <a:gd name="T22" fmla="*/ 36 w 36"/>
                <a:gd name="T23" fmla="*/ 14 h 18"/>
                <a:gd name="T24" fmla="*/ 29 w 36"/>
                <a:gd name="T25" fmla="*/ 18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8"/>
                <a:gd name="T41" fmla="*/ 36 w 36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8">
                  <a:moveTo>
                    <a:pt x="29" y="18"/>
                  </a:moveTo>
                  <a:lnTo>
                    <a:pt x="25" y="10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4" y="12"/>
                  </a:lnTo>
                  <a:lnTo>
                    <a:pt x="0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31" y="4"/>
                  </a:lnTo>
                  <a:lnTo>
                    <a:pt x="36" y="14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1" name="Freeform 266"/>
            <p:cNvSpPr>
              <a:spLocks/>
            </p:cNvSpPr>
            <p:nvPr/>
          </p:nvSpPr>
          <p:spPr bwMode="auto">
            <a:xfrm>
              <a:off x="2090" y="3273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4 h 6"/>
                <a:gd name="T4" fmla="*/ 7 w 8"/>
                <a:gd name="T5" fmla="*/ 1 h 6"/>
                <a:gd name="T6" fmla="*/ 0 w 8"/>
                <a:gd name="T7" fmla="*/ 5 h 6"/>
                <a:gd name="T8" fmla="*/ 1 w 8"/>
                <a:gd name="T9" fmla="*/ 0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6"/>
                  </a:moveTo>
                  <a:lnTo>
                    <a:pt x="8" y="4"/>
                  </a:lnTo>
                  <a:lnTo>
                    <a:pt x="7" y="1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2" name="Freeform 267"/>
            <p:cNvSpPr>
              <a:spLocks/>
            </p:cNvSpPr>
            <p:nvPr/>
          </p:nvSpPr>
          <p:spPr bwMode="auto">
            <a:xfrm>
              <a:off x="2022" y="3265"/>
              <a:ext cx="43" cy="40"/>
            </a:xfrm>
            <a:custGeom>
              <a:avLst/>
              <a:gdLst>
                <a:gd name="T0" fmla="*/ 43 w 43"/>
                <a:gd name="T1" fmla="*/ 6 h 40"/>
                <a:gd name="T2" fmla="*/ 37 w 43"/>
                <a:gd name="T3" fmla="*/ 12 h 40"/>
                <a:gd name="T4" fmla="*/ 30 w 43"/>
                <a:gd name="T5" fmla="*/ 19 h 40"/>
                <a:gd name="T6" fmla="*/ 19 w 43"/>
                <a:gd name="T7" fmla="*/ 30 h 40"/>
                <a:gd name="T8" fmla="*/ 5 w 43"/>
                <a:gd name="T9" fmla="*/ 40 h 40"/>
                <a:gd name="T10" fmla="*/ 0 w 43"/>
                <a:gd name="T11" fmla="*/ 34 h 40"/>
                <a:gd name="T12" fmla="*/ 14 w 43"/>
                <a:gd name="T13" fmla="*/ 23 h 40"/>
                <a:gd name="T14" fmla="*/ 24 w 43"/>
                <a:gd name="T15" fmla="*/ 14 h 40"/>
                <a:gd name="T16" fmla="*/ 31 w 43"/>
                <a:gd name="T17" fmla="*/ 7 h 40"/>
                <a:gd name="T18" fmla="*/ 38 w 43"/>
                <a:gd name="T19" fmla="*/ 0 h 40"/>
                <a:gd name="T20" fmla="*/ 43 w 43"/>
                <a:gd name="T21" fmla="*/ 6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43" y="6"/>
                  </a:moveTo>
                  <a:lnTo>
                    <a:pt x="37" y="12"/>
                  </a:lnTo>
                  <a:lnTo>
                    <a:pt x="30" y="19"/>
                  </a:lnTo>
                  <a:lnTo>
                    <a:pt x="19" y="30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14" y="23"/>
                  </a:lnTo>
                  <a:lnTo>
                    <a:pt x="24" y="14"/>
                  </a:lnTo>
                  <a:lnTo>
                    <a:pt x="31" y="7"/>
                  </a:lnTo>
                  <a:lnTo>
                    <a:pt x="38" y="0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3" name="Freeform 268"/>
            <p:cNvSpPr>
              <a:spLocks/>
            </p:cNvSpPr>
            <p:nvPr/>
          </p:nvSpPr>
          <p:spPr bwMode="auto">
            <a:xfrm>
              <a:off x="2060" y="3265"/>
              <a:ext cx="5" cy="7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0 h 7"/>
                <a:gd name="T4" fmla="*/ 5 w 5"/>
                <a:gd name="T5" fmla="*/ 6 h 7"/>
                <a:gd name="T6" fmla="*/ 5 w 5"/>
                <a:gd name="T7" fmla="*/ 7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1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5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4" name="Freeform 269"/>
            <p:cNvSpPr>
              <a:spLocks/>
            </p:cNvSpPr>
            <p:nvPr/>
          </p:nvSpPr>
          <p:spPr bwMode="auto">
            <a:xfrm>
              <a:off x="2017" y="3299"/>
              <a:ext cx="9" cy="8"/>
            </a:xfrm>
            <a:custGeom>
              <a:avLst/>
              <a:gdLst>
                <a:gd name="T0" fmla="*/ 9 w 9"/>
                <a:gd name="T1" fmla="*/ 7 h 8"/>
                <a:gd name="T2" fmla="*/ 5 w 9"/>
                <a:gd name="T3" fmla="*/ 8 h 8"/>
                <a:gd name="T4" fmla="*/ 0 w 9"/>
                <a:gd name="T5" fmla="*/ 5 h 8"/>
                <a:gd name="T6" fmla="*/ 0 w 9"/>
                <a:gd name="T7" fmla="*/ 1 h 8"/>
                <a:gd name="T8" fmla="*/ 8 w 9"/>
                <a:gd name="T9" fmla="*/ 1 h 8"/>
                <a:gd name="T10" fmla="*/ 7 w 9"/>
                <a:gd name="T11" fmla="*/ 2 h 8"/>
                <a:gd name="T12" fmla="*/ 5 w 9"/>
                <a:gd name="T13" fmla="*/ 1 h 8"/>
                <a:gd name="T14" fmla="*/ 7 w 9"/>
                <a:gd name="T15" fmla="*/ 0 h 8"/>
                <a:gd name="T16" fmla="*/ 9 w 9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9" y="7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5" name="Freeform 270"/>
            <p:cNvSpPr>
              <a:spLocks/>
            </p:cNvSpPr>
            <p:nvPr/>
          </p:nvSpPr>
          <p:spPr bwMode="auto">
            <a:xfrm>
              <a:off x="2022" y="3299"/>
              <a:ext cx="5" cy="7"/>
            </a:xfrm>
            <a:custGeom>
              <a:avLst/>
              <a:gdLst>
                <a:gd name="T0" fmla="*/ 5 w 5"/>
                <a:gd name="T1" fmla="*/ 6 h 7"/>
                <a:gd name="T2" fmla="*/ 4 w 5"/>
                <a:gd name="T3" fmla="*/ 7 h 7"/>
                <a:gd name="T4" fmla="*/ 2 w 5"/>
                <a:gd name="T5" fmla="*/ 0 h 7"/>
                <a:gd name="T6" fmla="*/ 0 w 5"/>
                <a:gd name="T7" fmla="*/ 0 h 7"/>
                <a:gd name="T8" fmla="*/ 5 w 5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4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6" name="Freeform 271"/>
            <p:cNvSpPr>
              <a:spLocks/>
            </p:cNvSpPr>
            <p:nvPr/>
          </p:nvSpPr>
          <p:spPr bwMode="auto">
            <a:xfrm>
              <a:off x="2008" y="3214"/>
              <a:ext cx="27" cy="89"/>
            </a:xfrm>
            <a:custGeom>
              <a:avLst/>
              <a:gdLst>
                <a:gd name="T0" fmla="*/ 10 w 27"/>
                <a:gd name="T1" fmla="*/ 84 h 89"/>
                <a:gd name="T2" fmla="*/ 14 w 27"/>
                <a:gd name="T3" fmla="*/ 78 h 89"/>
                <a:gd name="T4" fmla="*/ 17 w 27"/>
                <a:gd name="T5" fmla="*/ 70 h 89"/>
                <a:gd name="T6" fmla="*/ 20 w 27"/>
                <a:gd name="T7" fmla="*/ 59 h 89"/>
                <a:gd name="T8" fmla="*/ 19 w 27"/>
                <a:gd name="T9" fmla="*/ 50 h 89"/>
                <a:gd name="T10" fmla="*/ 15 w 27"/>
                <a:gd name="T11" fmla="*/ 40 h 89"/>
                <a:gd name="T12" fmla="*/ 5 w 27"/>
                <a:gd name="T13" fmla="*/ 19 h 89"/>
                <a:gd name="T14" fmla="*/ 1 w 27"/>
                <a:gd name="T15" fmla="*/ 11 h 89"/>
                <a:gd name="T16" fmla="*/ 0 w 27"/>
                <a:gd name="T17" fmla="*/ 2 h 89"/>
                <a:gd name="T18" fmla="*/ 7 w 27"/>
                <a:gd name="T19" fmla="*/ 0 h 89"/>
                <a:gd name="T20" fmla="*/ 8 w 27"/>
                <a:gd name="T21" fmla="*/ 8 h 89"/>
                <a:gd name="T22" fmla="*/ 12 w 27"/>
                <a:gd name="T23" fmla="*/ 15 h 89"/>
                <a:gd name="T24" fmla="*/ 22 w 27"/>
                <a:gd name="T25" fmla="*/ 36 h 89"/>
                <a:gd name="T26" fmla="*/ 26 w 27"/>
                <a:gd name="T27" fmla="*/ 48 h 89"/>
                <a:gd name="T28" fmla="*/ 27 w 27"/>
                <a:gd name="T29" fmla="*/ 61 h 89"/>
                <a:gd name="T30" fmla="*/ 24 w 27"/>
                <a:gd name="T31" fmla="*/ 74 h 89"/>
                <a:gd name="T32" fmla="*/ 20 w 27"/>
                <a:gd name="T33" fmla="*/ 83 h 89"/>
                <a:gd name="T34" fmla="*/ 16 w 27"/>
                <a:gd name="T35" fmla="*/ 89 h 89"/>
                <a:gd name="T36" fmla="*/ 10 w 27"/>
                <a:gd name="T37" fmla="*/ 84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89"/>
                <a:gd name="T59" fmla="*/ 27 w 27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89">
                  <a:moveTo>
                    <a:pt x="10" y="84"/>
                  </a:moveTo>
                  <a:lnTo>
                    <a:pt x="14" y="78"/>
                  </a:lnTo>
                  <a:lnTo>
                    <a:pt x="17" y="70"/>
                  </a:lnTo>
                  <a:lnTo>
                    <a:pt x="20" y="59"/>
                  </a:lnTo>
                  <a:lnTo>
                    <a:pt x="19" y="50"/>
                  </a:lnTo>
                  <a:lnTo>
                    <a:pt x="15" y="40"/>
                  </a:lnTo>
                  <a:lnTo>
                    <a:pt x="5" y="19"/>
                  </a:lnTo>
                  <a:lnTo>
                    <a:pt x="1" y="11"/>
                  </a:lnTo>
                  <a:lnTo>
                    <a:pt x="0" y="2"/>
                  </a:lnTo>
                  <a:lnTo>
                    <a:pt x="7" y="0"/>
                  </a:lnTo>
                  <a:lnTo>
                    <a:pt x="8" y="8"/>
                  </a:lnTo>
                  <a:lnTo>
                    <a:pt x="12" y="15"/>
                  </a:lnTo>
                  <a:lnTo>
                    <a:pt x="22" y="36"/>
                  </a:lnTo>
                  <a:lnTo>
                    <a:pt x="26" y="48"/>
                  </a:lnTo>
                  <a:lnTo>
                    <a:pt x="27" y="61"/>
                  </a:lnTo>
                  <a:lnTo>
                    <a:pt x="24" y="74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0" y="8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7" name="Freeform 272"/>
            <p:cNvSpPr>
              <a:spLocks/>
            </p:cNvSpPr>
            <p:nvPr/>
          </p:nvSpPr>
          <p:spPr bwMode="auto">
            <a:xfrm>
              <a:off x="2017" y="3298"/>
              <a:ext cx="8" cy="5"/>
            </a:xfrm>
            <a:custGeom>
              <a:avLst/>
              <a:gdLst>
                <a:gd name="T0" fmla="*/ 0 w 8"/>
                <a:gd name="T1" fmla="*/ 2 h 5"/>
                <a:gd name="T2" fmla="*/ 0 w 8"/>
                <a:gd name="T3" fmla="*/ 1 h 5"/>
                <a:gd name="T4" fmla="*/ 1 w 8"/>
                <a:gd name="T5" fmla="*/ 0 h 5"/>
                <a:gd name="T6" fmla="*/ 7 w 8"/>
                <a:gd name="T7" fmla="*/ 5 h 5"/>
                <a:gd name="T8" fmla="*/ 8 w 8"/>
                <a:gd name="T9" fmla="*/ 2 h 5"/>
                <a:gd name="T10" fmla="*/ 0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7" y="5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8" name="Freeform 273"/>
            <p:cNvSpPr>
              <a:spLocks/>
            </p:cNvSpPr>
            <p:nvPr/>
          </p:nvSpPr>
          <p:spPr bwMode="auto">
            <a:xfrm>
              <a:off x="2008" y="3209"/>
              <a:ext cx="8" cy="8"/>
            </a:xfrm>
            <a:custGeom>
              <a:avLst/>
              <a:gdLst>
                <a:gd name="T0" fmla="*/ 0 w 8"/>
                <a:gd name="T1" fmla="*/ 4 h 8"/>
                <a:gd name="T2" fmla="*/ 7 w 8"/>
                <a:gd name="T3" fmla="*/ 8 h 8"/>
                <a:gd name="T4" fmla="*/ 8 w 8"/>
                <a:gd name="T5" fmla="*/ 4 h 8"/>
                <a:gd name="T6" fmla="*/ 1 w 8"/>
                <a:gd name="T7" fmla="*/ 0 h 8"/>
                <a:gd name="T8" fmla="*/ 0 w 8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4"/>
                  </a:moveTo>
                  <a:lnTo>
                    <a:pt x="7" y="8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79" name="Freeform 274"/>
            <p:cNvSpPr>
              <a:spLocks/>
            </p:cNvSpPr>
            <p:nvPr/>
          </p:nvSpPr>
          <p:spPr bwMode="auto">
            <a:xfrm>
              <a:off x="2008" y="3213"/>
              <a:ext cx="7" cy="4"/>
            </a:xfrm>
            <a:custGeom>
              <a:avLst/>
              <a:gdLst>
                <a:gd name="T0" fmla="*/ 0 w 7"/>
                <a:gd name="T1" fmla="*/ 3 h 4"/>
                <a:gd name="T2" fmla="*/ 0 w 7"/>
                <a:gd name="T3" fmla="*/ 1 h 4"/>
                <a:gd name="T4" fmla="*/ 0 w 7"/>
                <a:gd name="T5" fmla="*/ 0 h 4"/>
                <a:gd name="T6" fmla="*/ 7 w 7"/>
                <a:gd name="T7" fmla="*/ 4 h 4"/>
                <a:gd name="T8" fmla="*/ 7 w 7"/>
                <a:gd name="T9" fmla="*/ 1 h 4"/>
                <a:gd name="T10" fmla="*/ 0 w 7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"/>
                <a:gd name="T20" fmla="*/ 7 w 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0" name="Freeform 275"/>
            <p:cNvSpPr>
              <a:spLocks/>
            </p:cNvSpPr>
            <p:nvPr/>
          </p:nvSpPr>
          <p:spPr bwMode="auto">
            <a:xfrm>
              <a:off x="2011" y="3208"/>
              <a:ext cx="14" cy="12"/>
            </a:xfrm>
            <a:custGeom>
              <a:avLst/>
              <a:gdLst>
                <a:gd name="T0" fmla="*/ 4 w 14"/>
                <a:gd name="T1" fmla="*/ 0 h 12"/>
                <a:gd name="T2" fmla="*/ 0 w 14"/>
                <a:gd name="T3" fmla="*/ 7 h 12"/>
                <a:gd name="T4" fmla="*/ 10 w 14"/>
                <a:gd name="T5" fmla="*/ 12 h 12"/>
                <a:gd name="T6" fmla="*/ 14 w 14"/>
                <a:gd name="T7" fmla="*/ 5 h 12"/>
                <a:gd name="T8" fmla="*/ 4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4" y="0"/>
                  </a:moveTo>
                  <a:lnTo>
                    <a:pt x="0" y="7"/>
                  </a:lnTo>
                  <a:lnTo>
                    <a:pt x="10" y="12"/>
                  </a:lnTo>
                  <a:lnTo>
                    <a:pt x="1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1" name="Freeform 276"/>
            <p:cNvSpPr>
              <a:spLocks/>
            </p:cNvSpPr>
            <p:nvPr/>
          </p:nvSpPr>
          <p:spPr bwMode="auto">
            <a:xfrm>
              <a:off x="2009" y="3206"/>
              <a:ext cx="7" cy="9"/>
            </a:xfrm>
            <a:custGeom>
              <a:avLst/>
              <a:gdLst>
                <a:gd name="T0" fmla="*/ 0 w 7"/>
                <a:gd name="T1" fmla="*/ 3 h 9"/>
                <a:gd name="T2" fmla="*/ 1 w 7"/>
                <a:gd name="T3" fmla="*/ 0 h 9"/>
                <a:gd name="T4" fmla="*/ 6 w 7"/>
                <a:gd name="T5" fmla="*/ 2 h 9"/>
                <a:gd name="T6" fmla="*/ 2 w 7"/>
                <a:gd name="T7" fmla="*/ 9 h 9"/>
                <a:gd name="T8" fmla="*/ 7 w 7"/>
                <a:gd name="T9" fmla="*/ 7 h 9"/>
                <a:gd name="T10" fmla="*/ 0 w 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0" y="3"/>
                  </a:moveTo>
                  <a:lnTo>
                    <a:pt x="1" y="0"/>
                  </a:lnTo>
                  <a:lnTo>
                    <a:pt x="6" y="2"/>
                  </a:lnTo>
                  <a:lnTo>
                    <a:pt x="2" y="9"/>
                  </a:lnTo>
                  <a:lnTo>
                    <a:pt x="7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2" name="Freeform 277"/>
            <p:cNvSpPr>
              <a:spLocks/>
            </p:cNvSpPr>
            <p:nvPr/>
          </p:nvSpPr>
          <p:spPr bwMode="auto">
            <a:xfrm>
              <a:off x="2022" y="3212"/>
              <a:ext cx="26" cy="22"/>
            </a:xfrm>
            <a:custGeom>
              <a:avLst/>
              <a:gdLst>
                <a:gd name="T0" fmla="*/ 1 w 26"/>
                <a:gd name="T1" fmla="*/ 0 h 22"/>
                <a:gd name="T2" fmla="*/ 12 w 26"/>
                <a:gd name="T3" fmla="*/ 2 h 22"/>
                <a:gd name="T4" fmla="*/ 18 w 26"/>
                <a:gd name="T5" fmla="*/ 8 h 22"/>
                <a:gd name="T6" fmla="*/ 26 w 26"/>
                <a:gd name="T7" fmla="*/ 17 h 22"/>
                <a:gd name="T8" fmla="*/ 19 w 26"/>
                <a:gd name="T9" fmla="*/ 22 h 22"/>
                <a:gd name="T10" fmla="*/ 12 w 26"/>
                <a:gd name="T11" fmla="*/ 13 h 22"/>
                <a:gd name="T12" fmla="*/ 8 w 26"/>
                <a:gd name="T13" fmla="*/ 9 h 22"/>
                <a:gd name="T14" fmla="*/ 0 w 26"/>
                <a:gd name="T15" fmla="*/ 8 h 22"/>
                <a:gd name="T16" fmla="*/ 1 w 26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1" y="0"/>
                  </a:moveTo>
                  <a:lnTo>
                    <a:pt x="12" y="2"/>
                  </a:lnTo>
                  <a:lnTo>
                    <a:pt x="18" y="8"/>
                  </a:lnTo>
                  <a:lnTo>
                    <a:pt x="26" y="17"/>
                  </a:lnTo>
                  <a:lnTo>
                    <a:pt x="19" y="22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3" name="Freeform 278"/>
            <p:cNvSpPr>
              <a:spLocks/>
            </p:cNvSpPr>
            <p:nvPr/>
          </p:nvSpPr>
          <p:spPr bwMode="auto">
            <a:xfrm>
              <a:off x="2021" y="3212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2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4" name="Freeform 279"/>
            <p:cNvSpPr>
              <a:spLocks/>
            </p:cNvSpPr>
            <p:nvPr/>
          </p:nvSpPr>
          <p:spPr bwMode="auto">
            <a:xfrm>
              <a:off x="2040" y="3229"/>
              <a:ext cx="14" cy="12"/>
            </a:xfrm>
            <a:custGeom>
              <a:avLst/>
              <a:gdLst>
                <a:gd name="T0" fmla="*/ 8 w 14"/>
                <a:gd name="T1" fmla="*/ 0 h 12"/>
                <a:gd name="T2" fmla="*/ 0 w 14"/>
                <a:gd name="T3" fmla="*/ 4 h 12"/>
                <a:gd name="T4" fmla="*/ 7 w 14"/>
                <a:gd name="T5" fmla="*/ 12 h 12"/>
                <a:gd name="T6" fmla="*/ 14 w 14"/>
                <a:gd name="T7" fmla="*/ 8 h 12"/>
                <a:gd name="T8" fmla="*/ 8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8" y="0"/>
                  </a:moveTo>
                  <a:lnTo>
                    <a:pt x="0" y="4"/>
                  </a:lnTo>
                  <a:lnTo>
                    <a:pt x="7" y="12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5" name="Freeform 280"/>
            <p:cNvSpPr>
              <a:spLocks/>
            </p:cNvSpPr>
            <p:nvPr/>
          </p:nvSpPr>
          <p:spPr bwMode="auto">
            <a:xfrm>
              <a:off x="2040" y="3229"/>
              <a:ext cx="8" cy="5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4 h 5"/>
                <a:gd name="T4" fmla="*/ 1 w 8"/>
                <a:gd name="T5" fmla="*/ 5 h 5"/>
                <a:gd name="T6" fmla="*/ 8 w 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8" y="0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6" name="Freeform 281"/>
            <p:cNvSpPr>
              <a:spLocks/>
            </p:cNvSpPr>
            <p:nvPr/>
          </p:nvSpPr>
          <p:spPr bwMode="auto">
            <a:xfrm>
              <a:off x="2051" y="3203"/>
              <a:ext cx="21" cy="40"/>
            </a:xfrm>
            <a:custGeom>
              <a:avLst/>
              <a:gdLst>
                <a:gd name="T0" fmla="*/ 0 w 21"/>
                <a:gd name="T1" fmla="*/ 32 h 40"/>
                <a:gd name="T2" fmla="*/ 7 w 21"/>
                <a:gd name="T3" fmla="*/ 30 h 40"/>
                <a:gd name="T4" fmla="*/ 11 w 21"/>
                <a:gd name="T5" fmla="*/ 28 h 40"/>
                <a:gd name="T6" fmla="*/ 13 w 21"/>
                <a:gd name="T7" fmla="*/ 25 h 40"/>
                <a:gd name="T8" fmla="*/ 14 w 21"/>
                <a:gd name="T9" fmla="*/ 23 h 40"/>
                <a:gd name="T10" fmla="*/ 11 w 21"/>
                <a:gd name="T11" fmla="*/ 14 h 40"/>
                <a:gd name="T12" fmla="*/ 5 w 21"/>
                <a:gd name="T13" fmla="*/ 6 h 40"/>
                <a:gd name="T14" fmla="*/ 11 w 21"/>
                <a:gd name="T15" fmla="*/ 0 h 40"/>
                <a:gd name="T16" fmla="*/ 18 w 21"/>
                <a:gd name="T17" fmla="*/ 10 h 40"/>
                <a:gd name="T18" fmla="*/ 21 w 21"/>
                <a:gd name="T19" fmla="*/ 23 h 40"/>
                <a:gd name="T20" fmla="*/ 20 w 21"/>
                <a:gd name="T21" fmla="*/ 29 h 40"/>
                <a:gd name="T22" fmla="*/ 16 w 21"/>
                <a:gd name="T23" fmla="*/ 34 h 40"/>
                <a:gd name="T24" fmla="*/ 9 w 21"/>
                <a:gd name="T25" fmla="*/ 38 h 40"/>
                <a:gd name="T26" fmla="*/ 1 w 21"/>
                <a:gd name="T27" fmla="*/ 40 h 40"/>
                <a:gd name="T28" fmla="*/ 0 w 21"/>
                <a:gd name="T29" fmla="*/ 3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40"/>
                <a:gd name="T47" fmla="*/ 21 w 2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40">
                  <a:moveTo>
                    <a:pt x="0" y="32"/>
                  </a:moveTo>
                  <a:lnTo>
                    <a:pt x="7" y="30"/>
                  </a:lnTo>
                  <a:lnTo>
                    <a:pt x="11" y="28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1" y="14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8" y="10"/>
                  </a:lnTo>
                  <a:lnTo>
                    <a:pt x="21" y="23"/>
                  </a:lnTo>
                  <a:lnTo>
                    <a:pt x="20" y="29"/>
                  </a:lnTo>
                  <a:lnTo>
                    <a:pt x="16" y="34"/>
                  </a:lnTo>
                  <a:lnTo>
                    <a:pt x="9" y="38"/>
                  </a:lnTo>
                  <a:lnTo>
                    <a:pt x="1" y="4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7" name="Freeform 282"/>
            <p:cNvSpPr>
              <a:spLocks/>
            </p:cNvSpPr>
            <p:nvPr/>
          </p:nvSpPr>
          <p:spPr bwMode="auto">
            <a:xfrm>
              <a:off x="2047" y="3235"/>
              <a:ext cx="7" cy="9"/>
            </a:xfrm>
            <a:custGeom>
              <a:avLst/>
              <a:gdLst>
                <a:gd name="T0" fmla="*/ 0 w 7"/>
                <a:gd name="T1" fmla="*/ 6 h 9"/>
                <a:gd name="T2" fmla="*/ 2 w 7"/>
                <a:gd name="T3" fmla="*/ 9 h 9"/>
                <a:gd name="T4" fmla="*/ 5 w 7"/>
                <a:gd name="T5" fmla="*/ 8 h 9"/>
                <a:gd name="T6" fmla="*/ 4 w 7"/>
                <a:gd name="T7" fmla="*/ 0 h 9"/>
                <a:gd name="T8" fmla="*/ 7 w 7"/>
                <a:gd name="T9" fmla="*/ 2 h 9"/>
                <a:gd name="T10" fmla="*/ 0 w 7"/>
                <a:gd name="T11" fmla="*/ 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0" y="6"/>
                  </a:moveTo>
                  <a:lnTo>
                    <a:pt x="2" y="9"/>
                  </a:lnTo>
                  <a:lnTo>
                    <a:pt x="5" y="8"/>
                  </a:lnTo>
                  <a:lnTo>
                    <a:pt x="4" y="0"/>
                  </a:lnTo>
                  <a:lnTo>
                    <a:pt x="7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8" name="Freeform 283"/>
            <p:cNvSpPr>
              <a:spLocks/>
            </p:cNvSpPr>
            <p:nvPr/>
          </p:nvSpPr>
          <p:spPr bwMode="auto">
            <a:xfrm>
              <a:off x="2011" y="3192"/>
              <a:ext cx="50" cy="17"/>
            </a:xfrm>
            <a:custGeom>
              <a:avLst/>
              <a:gdLst>
                <a:gd name="T0" fmla="*/ 45 w 50"/>
                <a:gd name="T1" fmla="*/ 17 h 17"/>
                <a:gd name="T2" fmla="*/ 37 w 50"/>
                <a:gd name="T3" fmla="*/ 7 h 17"/>
                <a:gd name="T4" fmla="*/ 37 w 50"/>
                <a:gd name="T5" fmla="*/ 7 h 17"/>
                <a:gd name="T6" fmla="*/ 33 w 50"/>
                <a:gd name="T7" fmla="*/ 7 h 17"/>
                <a:gd name="T8" fmla="*/ 23 w 50"/>
                <a:gd name="T9" fmla="*/ 10 h 17"/>
                <a:gd name="T10" fmla="*/ 3 w 50"/>
                <a:gd name="T11" fmla="*/ 17 h 17"/>
                <a:gd name="T12" fmla="*/ 0 w 50"/>
                <a:gd name="T13" fmla="*/ 9 h 17"/>
                <a:gd name="T14" fmla="*/ 20 w 50"/>
                <a:gd name="T15" fmla="*/ 3 h 17"/>
                <a:gd name="T16" fmla="*/ 30 w 50"/>
                <a:gd name="T17" fmla="*/ 0 h 17"/>
                <a:gd name="T18" fmla="*/ 37 w 50"/>
                <a:gd name="T19" fmla="*/ 0 h 17"/>
                <a:gd name="T20" fmla="*/ 42 w 50"/>
                <a:gd name="T21" fmla="*/ 1 h 17"/>
                <a:gd name="T22" fmla="*/ 50 w 50"/>
                <a:gd name="T23" fmla="*/ 10 h 17"/>
                <a:gd name="T24" fmla="*/ 45 w 50"/>
                <a:gd name="T25" fmla="*/ 1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7"/>
                <a:gd name="T41" fmla="*/ 50 w 50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7">
                  <a:moveTo>
                    <a:pt x="45" y="17"/>
                  </a:moveTo>
                  <a:lnTo>
                    <a:pt x="37" y="7"/>
                  </a:lnTo>
                  <a:lnTo>
                    <a:pt x="33" y="7"/>
                  </a:lnTo>
                  <a:lnTo>
                    <a:pt x="23" y="10"/>
                  </a:lnTo>
                  <a:lnTo>
                    <a:pt x="3" y="17"/>
                  </a:lnTo>
                  <a:lnTo>
                    <a:pt x="0" y="9"/>
                  </a:lnTo>
                  <a:lnTo>
                    <a:pt x="20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50" y="10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89" name="Freeform 284"/>
            <p:cNvSpPr>
              <a:spLocks/>
            </p:cNvSpPr>
            <p:nvPr/>
          </p:nvSpPr>
          <p:spPr bwMode="auto">
            <a:xfrm>
              <a:off x="2056" y="3202"/>
              <a:ext cx="6" cy="7"/>
            </a:xfrm>
            <a:custGeom>
              <a:avLst/>
              <a:gdLst>
                <a:gd name="T0" fmla="*/ 6 w 6"/>
                <a:gd name="T1" fmla="*/ 1 h 7"/>
                <a:gd name="T2" fmla="*/ 5 w 6"/>
                <a:gd name="T3" fmla="*/ 0 h 7"/>
                <a:gd name="T4" fmla="*/ 0 w 6"/>
                <a:gd name="T5" fmla="*/ 7 h 7"/>
                <a:gd name="T6" fmla="*/ 6 w 6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1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0" name="Freeform 285"/>
            <p:cNvSpPr>
              <a:spLocks/>
            </p:cNvSpPr>
            <p:nvPr/>
          </p:nvSpPr>
          <p:spPr bwMode="auto">
            <a:xfrm>
              <a:off x="1996" y="3170"/>
              <a:ext cx="20" cy="37"/>
            </a:xfrm>
            <a:custGeom>
              <a:avLst/>
              <a:gdLst>
                <a:gd name="T0" fmla="*/ 13 w 20"/>
                <a:gd name="T1" fmla="*/ 37 h 37"/>
                <a:gd name="T2" fmla="*/ 20 w 20"/>
                <a:gd name="T3" fmla="*/ 33 h 37"/>
                <a:gd name="T4" fmla="*/ 7 w 20"/>
                <a:gd name="T5" fmla="*/ 0 h 37"/>
                <a:gd name="T6" fmla="*/ 0 w 20"/>
                <a:gd name="T7" fmla="*/ 3 h 37"/>
                <a:gd name="T8" fmla="*/ 13 w 20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7"/>
                <a:gd name="T17" fmla="*/ 20 w 2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7">
                  <a:moveTo>
                    <a:pt x="13" y="37"/>
                  </a:moveTo>
                  <a:lnTo>
                    <a:pt x="20" y="33"/>
                  </a:lnTo>
                  <a:lnTo>
                    <a:pt x="7" y="0"/>
                  </a:lnTo>
                  <a:lnTo>
                    <a:pt x="0" y="3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1" name="Freeform 286"/>
            <p:cNvSpPr>
              <a:spLocks/>
            </p:cNvSpPr>
            <p:nvPr/>
          </p:nvSpPr>
          <p:spPr bwMode="auto">
            <a:xfrm>
              <a:off x="2009" y="3201"/>
              <a:ext cx="7" cy="9"/>
            </a:xfrm>
            <a:custGeom>
              <a:avLst/>
              <a:gdLst>
                <a:gd name="T0" fmla="*/ 5 w 7"/>
                <a:gd name="T1" fmla="*/ 8 h 9"/>
                <a:gd name="T2" fmla="*/ 1 w 7"/>
                <a:gd name="T3" fmla="*/ 9 h 9"/>
                <a:gd name="T4" fmla="*/ 0 w 7"/>
                <a:gd name="T5" fmla="*/ 6 h 9"/>
                <a:gd name="T6" fmla="*/ 7 w 7"/>
                <a:gd name="T7" fmla="*/ 2 h 9"/>
                <a:gd name="T8" fmla="*/ 2 w 7"/>
                <a:gd name="T9" fmla="*/ 0 h 9"/>
                <a:gd name="T10" fmla="*/ 5 w 7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5" y="8"/>
                  </a:moveTo>
                  <a:lnTo>
                    <a:pt x="1" y="9"/>
                  </a:lnTo>
                  <a:lnTo>
                    <a:pt x="0" y="6"/>
                  </a:lnTo>
                  <a:lnTo>
                    <a:pt x="7" y="2"/>
                  </a:lnTo>
                  <a:lnTo>
                    <a:pt x="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2" name="Freeform 287"/>
            <p:cNvSpPr>
              <a:spLocks/>
            </p:cNvSpPr>
            <p:nvPr/>
          </p:nvSpPr>
          <p:spPr bwMode="auto">
            <a:xfrm>
              <a:off x="1996" y="3123"/>
              <a:ext cx="35" cy="49"/>
            </a:xfrm>
            <a:custGeom>
              <a:avLst/>
              <a:gdLst>
                <a:gd name="T0" fmla="*/ 0 w 35"/>
                <a:gd name="T1" fmla="*/ 47 h 49"/>
                <a:gd name="T2" fmla="*/ 1 w 35"/>
                <a:gd name="T3" fmla="*/ 33 h 49"/>
                <a:gd name="T4" fmla="*/ 3 w 35"/>
                <a:gd name="T5" fmla="*/ 22 h 49"/>
                <a:gd name="T6" fmla="*/ 6 w 35"/>
                <a:gd name="T7" fmla="*/ 13 h 49"/>
                <a:gd name="T8" fmla="*/ 12 w 35"/>
                <a:gd name="T9" fmla="*/ 6 h 49"/>
                <a:gd name="T10" fmla="*/ 17 w 35"/>
                <a:gd name="T11" fmla="*/ 2 h 49"/>
                <a:gd name="T12" fmla="*/ 24 w 35"/>
                <a:gd name="T13" fmla="*/ 0 h 49"/>
                <a:gd name="T14" fmla="*/ 29 w 35"/>
                <a:gd name="T15" fmla="*/ 0 h 49"/>
                <a:gd name="T16" fmla="*/ 35 w 35"/>
                <a:gd name="T17" fmla="*/ 1 h 49"/>
                <a:gd name="T18" fmla="*/ 33 w 35"/>
                <a:gd name="T19" fmla="*/ 9 h 49"/>
                <a:gd name="T20" fmla="*/ 28 w 35"/>
                <a:gd name="T21" fmla="*/ 8 h 49"/>
                <a:gd name="T22" fmla="*/ 25 w 35"/>
                <a:gd name="T23" fmla="*/ 8 h 49"/>
                <a:gd name="T24" fmla="*/ 21 w 35"/>
                <a:gd name="T25" fmla="*/ 9 h 49"/>
                <a:gd name="T26" fmla="*/ 17 w 35"/>
                <a:gd name="T27" fmla="*/ 12 h 49"/>
                <a:gd name="T28" fmla="*/ 14 w 35"/>
                <a:gd name="T29" fmla="*/ 17 h 49"/>
                <a:gd name="T30" fmla="*/ 11 w 35"/>
                <a:gd name="T31" fmla="*/ 25 h 49"/>
                <a:gd name="T32" fmla="*/ 9 w 35"/>
                <a:gd name="T33" fmla="*/ 35 h 49"/>
                <a:gd name="T34" fmla="*/ 7 w 35"/>
                <a:gd name="T35" fmla="*/ 49 h 49"/>
                <a:gd name="T36" fmla="*/ 0 w 35"/>
                <a:gd name="T37" fmla="*/ 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9"/>
                <a:gd name="T59" fmla="*/ 35 w 35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9">
                  <a:moveTo>
                    <a:pt x="0" y="47"/>
                  </a:moveTo>
                  <a:lnTo>
                    <a:pt x="1" y="33"/>
                  </a:lnTo>
                  <a:lnTo>
                    <a:pt x="3" y="22"/>
                  </a:lnTo>
                  <a:lnTo>
                    <a:pt x="6" y="13"/>
                  </a:lnTo>
                  <a:lnTo>
                    <a:pt x="12" y="6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33" y="9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1" y="9"/>
                  </a:lnTo>
                  <a:lnTo>
                    <a:pt x="17" y="12"/>
                  </a:lnTo>
                  <a:lnTo>
                    <a:pt x="14" y="17"/>
                  </a:lnTo>
                  <a:lnTo>
                    <a:pt x="11" y="25"/>
                  </a:lnTo>
                  <a:lnTo>
                    <a:pt x="9" y="35"/>
                  </a:lnTo>
                  <a:lnTo>
                    <a:pt x="7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3" name="Freeform 288"/>
            <p:cNvSpPr>
              <a:spLocks/>
            </p:cNvSpPr>
            <p:nvPr/>
          </p:nvSpPr>
          <p:spPr bwMode="auto">
            <a:xfrm>
              <a:off x="1996" y="3170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2 h 3"/>
                <a:gd name="T4" fmla="*/ 0 w 7"/>
                <a:gd name="T5" fmla="*/ 0 h 3"/>
                <a:gd name="T6" fmla="*/ 7 w 7"/>
                <a:gd name="T7" fmla="*/ 2 h 3"/>
                <a:gd name="T8" fmla="*/ 7 w 7"/>
                <a:gd name="T9" fmla="*/ 0 h 3"/>
                <a:gd name="T10" fmla="*/ 0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4" name="Freeform 289"/>
            <p:cNvSpPr>
              <a:spLocks/>
            </p:cNvSpPr>
            <p:nvPr/>
          </p:nvSpPr>
          <p:spPr bwMode="auto">
            <a:xfrm>
              <a:off x="2028" y="3125"/>
              <a:ext cx="33" cy="23"/>
            </a:xfrm>
            <a:custGeom>
              <a:avLst/>
              <a:gdLst>
                <a:gd name="T0" fmla="*/ 4 w 33"/>
                <a:gd name="T1" fmla="*/ 0 h 23"/>
                <a:gd name="T2" fmla="*/ 13 w 33"/>
                <a:gd name="T3" fmla="*/ 6 h 23"/>
                <a:gd name="T4" fmla="*/ 22 w 33"/>
                <a:gd name="T5" fmla="*/ 12 h 23"/>
                <a:gd name="T6" fmla="*/ 28 w 33"/>
                <a:gd name="T7" fmla="*/ 15 h 23"/>
                <a:gd name="T8" fmla="*/ 26 w 33"/>
                <a:gd name="T9" fmla="*/ 16 h 23"/>
                <a:gd name="T10" fmla="*/ 26 w 33"/>
                <a:gd name="T11" fmla="*/ 13 h 23"/>
                <a:gd name="T12" fmla="*/ 33 w 33"/>
                <a:gd name="T13" fmla="*/ 17 h 23"/>
                <a:gd name="T14" fmla="*/ 32 w 33"/>
                <a:gd name="T15" fmla="*/ 21 h 23"/>
                <a:gd name="T16" fmla="*/ 26 w 33"/>
                <a:gd name="T17" fmla="*/ 23 h 23"/>
                <a:gd name="T18" fmla="*/ 18 w 33"/>
                <a:gd name="T19" fmla="*/ 19 h 23"/>
                <a:gd name="T20" fmla="*/ 9 w 33"/>
                <a:gd name="T21" fmla="*/ 13 h 23"/>
                <a:gd name="T22" fmla="*/ 0 w 33"/>
                <a:gd name="T23" fmla="*/ 7 h 23"/>
                <a:gd name="T24" fmla="*/ 4 w 33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3"/>
                <a:gd name="T41" fmla="*/ 33 w 33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3">
                  <a:moveTo>
                    <a:pt x="4" y="0"/>
                  </a:moveTo>
                  <a:lnTo>
                    <a:pt x="13" y="6"/>
                  </a:lnTo>
                  <a:lnTo>
                    <a:pt x="22" y="12"/>
                  </a:lnTo>
                  <a:lnTo>
                    <a:pt x="28" y="15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33" y="17"/>
                  </a:lnTo>
                  <a:lnTo>
                    <a:pt x="32" y="21"/>
                  </a:lnTo>
                  <a:lnTo>
                    <a:pt x="26" y="23"/>
                  </a:lnTo>
                  <a:lnTo>
                    <a:pt x="18" y="19"/>
                  </a:lnTo>
                  <a:lnTo>
                    <a:pt x="9" y="13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5" name="Freeform 290"/>
            <p:cNvSpPr>
              <a:spLocks/>
            </p:cNvSpPr>
            <p:nvPr/>
          </p:nvSpPr>
          <p:spPr bwMode="auto">
            <a:xfrm>
              <a:off x="2028" y="3124"/>
              <a:ext cx="4" cy="8"/>
            </a:xfrm>
            <a:custGeom>
              <a:avLst/>
              <a:gdLst>
                <a:gd name="T0" fmla="*/ 3 w 4"/>
                <a:gd name="T1" fmla="*/ 0 h 8"/>
                <a:gd name="T2" fmla="*/ 4 w 4"/>
                <a:gd name="T3" fmla="*/ 1 h 8"/>
                <a:gd name="T4" fmla="*/ 0 w 4"/>
                <a:gd name="T5" fmla="*/ 8 h 8"/>
                <a:gd name="T6" fmla="*/ 1 w 4"/>
                <a:gd name="T7" fmla="*/ 8 h 8"/>
                <a:gd name="T8" fmla="*/ 3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3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6" name="Freeform 291"/>
            <p:cNvSpPr>
              <a:spLocks/>
            </p:cNvSpPr>
            <p:nvPr/>
          </p:nvSpPr>
          <p:spPr bwMode="auto">
            <a:xfrm>
              <a:off x="2049" y="3107"/>
              <a:ext cx="15" cy="35"/>
            </a:xfrm>
            <a:custGeom>
              <a:avLst/>
              <a:gdLst>
                <a:gd name="T0" fmla="*/ 5 w 15"/>
                <a:gd name="T1" fmla="*/ 31 h 35"/>
                <a:gd name="T2" fmla="*/ 6 w 15"/>
                <a:gd name="T3" fmla="*/ 31 h 35"/>
                <a:gd name="T4" fmla="*/ 5 w 15"/>
                <a:gd name="T5" fmla="*/ 29 h 35"/>
                <a:gd name="T6" fmla="*/ 1 w 15"/>
                <a:gd name="T7" fmla="*/ 21 h 35"/>
                <a:gd name="T8" fmla="*/ 0 w 15"/>
                <a:gd name="T9" fmla="*/ 13 h 35"/>
                <a:gd name="T10" fmla="*/ 0 w 15"/>
                <a:gd name="T11" fmla="*/ 7 h 35"/>
                <a:gd name="T12" fmla="*/ 5 w 15"/>
                <a:gd name="T13" fmla="*/ 3 h 35"/>
                <a:gd name="T14" fmla="*/ 11 w 15"/>
                <a:gd name="T15" fmla="*/ 0 h 35"/>
                <a:gd name="T16" fmla="*/ 15 w 15"/>
                <a:gd name="T17" fmla="*/ 7 h 35"/>
                <a:gd name="T18" fmla="*/ 9 w 15"/>
                <a:gd name="T19" fmla="*/ 10 h 35"/>
                <a:gd name="T20" fmla="*/ 7 w 15"/>
                <a:gd name="T21" fmla="*/ 11 h 35"/>
                <a:gd name="T22" fmla="*/ 7 w 15"/>
                <a:gd name="T23" fmla="*/ 13 h 35"/>
                <a:gd name="T24" fmla="*/ 8 w 15"/>
                <a:gd name="T25" fmla="*/ 17 h 35"/>
                <a:gd name="T26" fmla="*/ 12 w 15"/>
                <a:gd name="T27" fmla="*/ 26 h 35"/>
                <a:gd name="T28" fmla="*/ 13 w 15"/>
                <a:gd name="T29" fmla="*/ 31 h 35"/>
                <a:gd name="T30" fmla="*/ 12 w 15"/>
                <a:gd name="T31" fmla="*/ 35 h 35"/>
                <a:gd name="T32" fmla="*/ 5 w 15"/>
                <a:gd name="T33" fmla="*/ 3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35"/>
                <a:gd name="T53" fmla="*/ 15 w 1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35">
                  <a:moveTo>
                    <a:pt x="5" y="31"/>
                  </a:moveTo>
                  <a:lnTo>
                    <a:pt x="6" y="31"/>
                  </a:lnTo>
                  <a:lnTo>
                    <a:pt x="5" y="29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0" y="7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8" y="17"/>
                  </a:lnTo>
                  <a:lnTo>
                    <a:pt x="12" y="26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7" name="Freeform 292"/>
            <p:cNvSpPr>
              <a:spLocks/>
            </p:cNvSpPr>
            <p:nvPr/>
          </p:nvSpPr>
          <p:spPr bwMode="auto">
            <a:xfrm>
              <a:off x="2054" y="3138"/>
              <a:ext cx="7" cy="4"/>
            </a:xfrm>
            <a:custGeom>
              <a:avLst/>
              <a:gdLst>
                <a:gd name="T0" fmla="*/ 7 w 7"/>
                <a:gd name="T1" fmla="*/ 4 h 4"/>
                <a:gd name="T2" fmla="*/ 0 w 7"/>
                <a:gd name="T3" fmla="*/ 0 h 4"/>
                <a:gd name="T4" fmla="*/ 7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7" y="4"/>
                  </a:move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8" name="Freeform 293"/>
            <p:cNvSpPr>
              <a:spLocks/>
            </p:cNvSpPr>
            <p:nvPr/>
          </p:nvSpPr>
          <p:spPr bwMode="auto">
            <a:xfrm>
              <a:off x="2062" y="3105"/>
              <a:ext cx="34" cy="13"/>
            </a:xfrm>
            <a:custGeom>
              <a:avLst/>
              <a:gdLst>
                <a:gd name="T0" fmla="*/ 0 w 34"/>
                <a:gd name="T1" fmla="*/ 1 h 13"/>
                <a:gd name="T2" fmla="*/ 11 w 34"/>
                <a:gd name="T3" fmla="*/ 0 h 13"/>
                <a:gd name="T4" fmla="*/ 24 w 34"/>
                <a:gd name="T5" fmla="*/ 2 h 13"/>
                <a:gd name="T6" fmla="*/ 34 w 34"/>
                <a:gd name="T7" fmla="*/ 5 h 13"/>
                <a:gd name="T8" fmla="*/ 32 w 34"/>
                <a:gd name="T9" fmla="*/ 13 h 13"/>
                <a:gd name="T10" fmla="*/ 22 w 34"/>
                <a:gd name="T11" fmla="*/ 10 h 13"/>
                <a:gd name="T12" fmla="*/ 11 w 34"/>
                <a:gd name="T13" fmla="*/ 8 h 13"/>
                <a:gd name="T14" fmla="*/ 0 w 34"/>
                <a:gd name="T15" fmla="*/ 9 h 13"/>
                <a:gd name="T16" fmla="*/ 0 w 34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3"/>
                <a:gd name="T29" fmla="*/ 34 w 3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3">
                  <a:moveTo>
                    <a:pt x="0" y="1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4" y="5"/>
                  </a:lnTo>
                  <a:lnTo>
                    <a:pt x="32" y="13"/>
                  </a:lnTo>
                  <a:lnTo>
                    <a:pt x="22" y="10"/>
                  </a:lnTo>
                  <a:lnTo>
                    <a:pt x="11" y="8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99" name="Freeform 294"/>
            <p:cNvSpPr>
              <a:spLocks/>
            </p:cNvSpPr>
            <p:nvPr/>
          </p:nvSpPr>
          <p:spPr bwMode="auto">
            <a:xfrm>
              <a:off x="2060" y="3106"/>
              <a:ext cx="4" cy="8"/>
            </a:xfrm>
            <a:custGeom>
              <a:avLst/>
              <a:gdLst>
                <a:gd name="T0" fmla="*/ 0 w 4"/>
                <a:gd name="T1" fmla="*/ 1 h 8"/>
                <a:gd name="T2" fmla="*/ 2 w 4"/>
                <a:gd name="T3" fmla="*/ 0 h 8"/>
                <a:gd name="T4" fmla="*/ 2 w 4"/>
                <a:gd name="T5" fmla="*/ 8 h 8"/>
                <a:gd name="T6" fmla="*/ 4 w 4"/>
                <a:gd name="T7" fmla="*/ 8 h 8"/>
                <a:gd name="T8" fmla="*/ 0 w 4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1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0" name="Freeform 295"/>
            <p:cNvSpPr>
              <a:spLocks/>
            </p:cNvSpPr>
            <p:nvPr/>
          </p:nvSpPr>
          <p:spPr bwMode="auto">
            <a:xfrm>
              <a:off x="2092" y="3075"/>
              <a:ext cx="69" cy="42"/>
            </a:xfrm>
            <a:custGeom>
              <a:avLst/>
              <a:gdLst>
                <a:gd name="T0" fmla="*/ 0 w 69"/>
                <a:gd name="T1" fmla="*/ 36 h 42"/>
                <a:gd name="T2" fmla="*/ 6 w 69"/>
                <a:gd name="T3" fmla="*/ 29 h 42"/>
                <a:gd name="T4" fmla="*/ 16 w 69"/>
                <a:gd name="T5" fmla="*/ 23 h 42"/>
                <a:gd name="T6" fmla="*/ 38 w 69"/>
                <a:gd name="T7" fmla="*/ 13 h 42"/>
                <a:gd name="T8" fmla="*/ 56 w 69"/>
                <a:gd name="T9" fmla="*/ 5 h 42"/>
                <a:gd name="T10" fmla="*/ 65 w 69"/>
                <a:gd name="T11" fmla="*/ 0 h 42"/>
                <a:gd name="T12" fmla="*/ 69 w 69"/>
                <a:gd name="T13" fmla="*/ 8 h 42"/>
                <a:gd name="T14" fmla="*/ 60 w 69"/>
                <a:gd name="T15" fmla="*/ 12 h 42"/>
                <a:gd name="T16" fmla="*/ 42 w 69"/>
                <a:gd name="T17" fmla="*/ 20 h 42"/>
                <a:gd name="T18" fmla="*/ 20 w 69"/>
                <a:gd name="T19" fmla="*/ 30 h 42"/>
                <a:gd name="T20" fmla="*/ 11 w 69"/>
                <a:gd name="T21" fmla="*/ 35 h 42"/>
                <a:gd name="T22" fmla="*/ 5 w 69"/>
                <a:gd name="T23" fmla="*/ 42 h 42"/>
                <a:gd name="T24" fmla="*/ 0 w 69"/>
                <a:gd name="T25" fmla="*/ 36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42"/>
                <a:gd name="T41" fmla="*/ 69 w 69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42">
                  <a:moveTo>
                    <a:pt x="0" y="36"/>
                  </a:moveTo>
                  <a:lnTo>
                    <a:pt x="6" y="29"/>
                  </a:lnTo>
                  <a:lnTo>
                    <a:pt x="16" y="23"/>
                  </a:lnTo>
                  <a:lnTo>
                    <a:pt x="38" y="13"/>
                  </a:lnTo>
                  <a:lnTo>
                    <a:pt x="56" y="5"/>
                  </a:lnTo>
                  <a:lnTo>
                    <a:pt x="65" y="0"/>
                  </a:lnTo>
                  <a:lnTo>
                    <a:pt x="69" y="8"/>
                  </a:lnTo>
                  <a:lnTo>
                    <a:pt x="60" y="12"/>
                  </a:lnTo>
                  <a:lnTo>
                    <a:pt x="42" y="20"/>
                  </a:lnTo>
                  <a:lnTo>
                    <a:pt x="20" y="30"/>
                  </a:lnTo>
                  <a:lnTo>
                    <a:pt x="11" y="35"/>
                  </a:lnTo>
                  <a:lnTo>
                    <a:pt x="5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1" name="Freeform 296"/>
            <p:cNvSpPr>
              <a:spLocks/>
            </p:cNvSpPr>
            <p:nvPr/>
          </p:nvSpPr>
          <p:spPr bwMode="auto">
            <a:xfrm>
              <a:off x="2092" y="3110"/>
              <a:ext cx="5" cy="8"/>
            </a:xfrm>
            <a:custGeom>
              <a:avLst/>
              <a:gdLst>
                <a:gd name="T0" fmla="*/ 2 w 5"/>
                <a:gd name="T1" fmla="*/ 8 h 8"/>
                <a:gd name="T2" fmla="*/ 4 w 5"/>
                <a:gd name="T3" fmla="*/ 8 h 8"/>
                <a:gd name="T4" fmla="*/ 5 w 5"/>
                <a:gd name="T5" fmla="*/ 7 h 8"/>
                <a:gd name="T6" fmla="*/ 0 w 5"/>
                <a:gd name="T7" fmla="*/ 1 h 8"/>
                <a:gd name="T8" fmla="*/ 4 w 5"/>
                <a:gd name="T9" fmla="*/ 0 h 8"/>
                <a:gd name="T10" fmla="*/ 2 w 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2" y="8"/>
                  </a:moveTo>
                  <a:lnTo>
                    <a:pt x="4" y="8"/>
                  </a:lnTo>
                  <a:lnTo>
                    <a:pt x="5" y="7"/>
                  </a:lnTo>
                  <a:lnTo>
                    <a:pt x="0" y="1"/>
                  </a:lnTo>
                  <a:lnTo>
                    <a:pt x="4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2" name="Freeform 297"/>
            <p:cNvSpPr>
              <a:spLocks/>
            </p:cNvSpPr>
            <p:nvPr/>
          </p:nvSpPr>
          <p:spPr bwMode="auto">
            <a:xfrm>
              <a:off x="2155" y="3061"/>
              <a:ext cx="19" cy="20"/>
            </a:xfrm>
            <a:custGeom>
              <a:avLst/>
              <a:gdLst>
                <a:gd name="T0" fmla="*/ 0 w 19"/>
                <a:gd name="T1" fmla="*/ 15 h 20"/>
                <a:gd name="T2" fmla="*/ 5 w 19"/>
                <a:gd name="T3" fmla="*/ 8 h 20"/>
                <a:gd name="T4" fmla="*/ 12 w 19"/>
                <a:gd name="T5" fmla="*/ 0 h 20"/>
                <a:gd name="T6" fmla="*/ 19 w 19"/>
                <a:gd name="T7" fmla="*/ 5 h 20"/>
                <a:gd name="T8" fmla="*/ 11 w 19"/>
                <a:gd name="T9" fmla="*/ 13 h 20"/>
                <a:gd name="T10" fmla="*/ 7 w 19"/>
                <a:gd name="T11" fmla="*/ 20 h 20"/>
                <a:gd name="T12" fmla="*/ 0 w 19"/>
                <a:gd name="T13" fmla="*/ 15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15"/>
                  </a:moveTo>
                  <a:lnTo>
                    <a:pt x="5" y="8"/>
                  </a:lnTo>
                  <a:lnTo>
                    <a:pt x="12" y="0"/>
                  </a:lnTo>
                  <a:lnTo>
                    <a:pt x="19" y="5"/>
                  </a:lnTo>
                  <a:lnTo>
                    <a:pt x="11" y="13"/>
                  </a:lnTo>
                  <a:lnTo>
                    <a:pt x="7" y="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3" name="Freeform 298"/>
            <p:cNvSpPr>
              <a:spLocks/>
            </p:cNvSpPr>
            <p:nvPr/>
          </p:nvSpPr>
          <p:spPr bwMode="auto">
            <a:xfrm>
              <a:off x="2155" y="3075"/>
              <a:ext cx="7" cy="8"/>
            </a:xfrm>
            <a:custGeom>
              <a:avLst/>
              <a:gdLst>
                <a:gd name="T0" fmla="*/ 6 w 7"/>
                <a:gd name="T1" fmla="*/ 8 h 8"/>
                <a:gd name="T2" fmla="*/ 7 w 7"/>
                <a:gd name="T3" fmla="*/ 6 h 8"/>
                <a:gd name="T4" fmla="*/ 0 w 7"/>
                <a:gd name="T5" fmla="*/ 1 h 8"/>
                <a:gd name="T6" fmla="*/ 2 w 7"/>
                <a:gd name="T7" fmla="*/ 0 h 8"/>
                <a:gd name="T8" fmla="*/ 6 w 7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6" y="8"/>
                  </a:moveTo>
                  <a:lnTo>
                    <a:pt x="7" y="6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4" name="Freeform 299"/>
            <p:cNvSpPr>
              <a:spLocks/>
            </p:cNvSpPr>
            <p:nvPr/>
          </p:nvSpPr>
          <p:spPr bwMode="auto">
            <a:xfrm>
              <a:off x="2167" y="3051"/>
              <a:ext cx="38" cy="15"/>
            </a:xfrm>
            <a:custGeom>
              <a:avLst/>
              <a:gdLst>
                <a:gd name="T0" fmla="*/ 0 w 38"/>
                <a:gd name="T1" fmla="*/ 9 h 15"/>
                <a:gd name="T2" fmla="*/ 7 w 38"/>
                <a:gd name="T3" fmla="*/ 6 h 15"/>
                <a:gd name="T4" fmla="*/ 17 w 38"/>
                <a:gd name="T5" fmla="*/ 1 h 15"/>
                <a:gd name="T6" fmla="*/ 23 w 38"/>
                <a:gd name="T7" fmla="*/ 0 h 15"/>
                <a:gd name="T8" fmla="*/ 28 w 38"/>
                <a:gd name="T9" fmla="*/ 0 h 15"/>
                <a:gd name="T10" fmla="*/ 35 w 38"/>
                <a:gd name="T11" fmla="*/ 2 h 15"/>
                <a:gd name="T12" fmla="*/ 38 w 38"/>
                <a:gd name="T13" fmla="*/ 4 h 15"/>
                <a:gd name="T14" fmla="*/ 34 w 38"/>
                <a:gd name="T15" fmla="*/ 11 h 15"/>
                <a:gd name="T16" fmla="*/ 31 w 38"/>
                <a:gd name="T17" fmla="*/ 9 h 15"/>
                <a:gd name="T18" fmla="*/ 28 w 38"/>
                <a:gd name="T19" fmla="*/ 8 h 15"/>
                <a:gd name="T20" fmla="*/ 23 w 38"/>
                <a:gd name="T21" fmla="*/ 8 h 15"/>
                <a:gd name="T22" fmla="*/ 19 w 38"/>
                <a:gd name="T23" fmla="*/ 9 h 15"/>
                <a:gd name="T24" fmla="*/ 11 w 38"/>
                <a:gd name="T25" fmla="*/ 13 h 15"/>
                <a:gd name="T26" fmla="*/ 6 w 38"/>
                <a:gd name="T27" fmla="*/ 15 h 15"/>
                <a:gd name="T28" fmla="*/ 0 w 38"/>
                <a:gd name="T29" fmla="*/ 9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15"/>
                <a:gd name="T47" fmla="*/ 38 w 38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15">
                  <a:moveTo>
                    <a:pt x="0" y="9"/>
                  </a:moveTo>
                  <a:lnTo>
                    <a:pt x="7" y="6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9" y="9"/>
                  </a:lnTo>
                  <a:lnTo>
                    <a:pt x="11" y="13"/>
                  </a:lnTo>
                  <a:lnTo>
                    <a:pt x="6" y="1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5" name="Freeform 300"/>
            <p:cNvSpPr>
              <a:spLocks/>
            </p:cNvSpPr>
            <p:nvPr/>
          </p:nvSpPr>
          <p:spPr bwMode="auto">
            <a:xfrm>
              <a:off x="2167" y="3060"/>
              <a:ext cx="7" cy="6"/>
            </a:xfrm>
            <a:custGeom>
              <a:avLst/>
              <a:gdLst>
                <a:gd name="T0" fmla="*/ 0 w 7"/>
                <a:gd name="T1" fmla="*/ 1 h 6"/>
                <a:gd name="T2" fmla="*/ 0 w 7"/>
                <a:gd name="T3" fmla="*/ 0 h 6"/>
                <a:gd name="T4" fmla="*/ 6 w 7"/>
                <a:gd name="T5" fmla="*/ 6 h 6"/>
                <a:gd name="T6" fmla="*/ 7 w 7"/>
                <a:gd name="T7" fmla="*/ 6 h 6"/>
                <a:gd name="T8" fmla="*/ 0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1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7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6" name="Freeform 301"/>
            <p:cNvSpPr>
              <a:spLocks/>
            </p:cNvSpPr>
            <p:nvPr/>
          </p:nvSpPr>
          <p:spPr bwMode="auto">
            <a:xfrm>
              <a:off x="2202" y="3053"/>
              <a:ext cx="27" cy="12"/>
            </a:xfrm>
            <a:custGeom>
              <a:avLst/>
              <a:gdLst>
                <a:gd name="T0" fmla="*/ 1 w 27"/>
                <a:gd name="T1" fmla="*/ 1 h 12"/>
                <a:gd name="T2" fmla="*/ 7 w 27"/>
                <a:gd name="T3" fmla="*/ 1 h 12"/>
                <a:gd name="T4" fmla="*/ 14 w 27"/>
                <a:gd name="T5" fmla="*/ 0 h 12"/>
                <a:gd name="T6" fmla="*/ 21 w 27"/>
                <a:gd name="T7" fmla="*/ 1 h 12"/>
                <a:gd name="T8" fmla="*/ 27 w 27"/>
                <a:gd name="T9" fmla="*/ 7 h 12"/>
                <a:gd name="T10" fmla="*/ 21 w 27"/>
                <a:gd name="T11" fmla="*/ 12 h 12"/>
                <a:gd name="T12" fmla="*/ 17 w 27"/>
                <a:gd name="T13" fmla="*/ 8 h 12"/>
                <a:gd name="T14" fmla="*/ 14 w 27"/>
                <a:gd name="T15" fmla="*/ 8 h 12"/>
                <a:gd name="T16" fmla="*/ 7 w 27"/>
                <a:gd name="T17" fmla="*/ 9 h 12"/>
                <a:gd name="T18" fmla="*/ 0 w 27"/>
                <a:gd name="T19" fmla="*/ 9 h 12"/>
                <a:gd name="T20" fmla="*/ 1 w 27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2"/>
                <a:gd name="T35" fmla="*/ 27 w 27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2">
                  <a:moveTo>
                    <a:pt x="1" y="1"/>
                  </a:moveTo>
                  <a:lnTo>
                    <a:pt x="7" y="1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27" y="7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7" y="9"/>
                  </a:lnTo>
                  <a:lnTo>
                    <a:pt x="0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7" name="Freeform 302"/>
            <p:cNvSpPr>
              <a:spLocks/>
            </p:cNvSpPr>
            <p:nvPr/>
          </p:nvSpPr>
          <p:spPr bwMode="auto">
            <a:xfrm>
              <a:off x="2201" y="3054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2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8" name="Freeform 303"/>
            <p:cNvSpPr>
              <a:spLocks/>
            </p:cNvSpPr>
            <p:nvPr/>
          </p:nvSpPr>
          <p:spPr bwMode="auto">
            <a:xfrm>
              <a:off x="2226" y="3053"/>
              <a:ext cx="31" cy="13"/>
            </a:xfrm>
            <a:custGeom>
              <a:avLst/>
              <a:gdLst>
                <a:gd name="T0" fmla="*/ 0 w 31"/>
                <a:gd name="T1" fmla="*/ 5 h 13"/>
                <a:gd name="T2" fmla="*/ 15 w 31"/>
                <a:gd name="T3" fmla="*/ 3 h 13"/>
                <a:gd name="T4" fmla="*/ 22 w 31"/>
                <a:gd name="T5" fmla="*/ 2 h 13"/>
                <a:gd name="T6" fmla="*/ 26 w 31"/>
                <a:gd name="T7" fmla="*/ 0 h 13"/>
                <a:gd name="T8" fmla="*/ 31 w 31"/>
                <a:gd name="T9" fmla="*/ 7 h 13"/>
                <a:gd name="T10" fmla="*/ 24 w 31"/>
                <a:gd name="T11" fmla="*/ 10 h 13"/>
                <a:gd name="T12" fmla="*/ 16 w 31"/>
                <a:gd name="T13" fmla="*/ 11 h 13"/>
                <a:gd name="T14" fmla="*/ 1 w 31"/>
                <a:gd name="T15" fmla="*/ 13 h 13"/>
                <a:gd name="T16" fmla="*/ 0 w 31"/>
                <a:gd name="T17" fmla="*/ 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3"/>
                <a:gd name="T29" fmla="*/ 31 w 3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3">
                  <a:moveTo>
                    <a:pt x="0" y="5"/>
                  </a:moveTo>
                  <a:lnTo>
                    <a:pt x="15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24" y="10"/>
                  </a:lnTo>
                  <a:lnTo>
                    <a:pt x="16" y="11"/>
                  </a:lnTo>
                  <a:lnTo>
                    <a:pt x="1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09" name="Freeform 304"/>
            <p:cNvSpPr>
              <a:spLocks/>
            </p:cNvSpPr>
            <p:nvPr/>
          </p:nvSpPr>
          <p:spPr bwMode="auto">
            <a:xfrm>
              <a:off x="2223" y="3058"/>
              <a:ext cx="6" cy="8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4 w 6"/>
                <a:gd name="T5" fmla="*/ 8 h 8"/>
                <a:gd name="T6" fmla="*/ 3 w 6"/>
                <a:gd name="T7" fmla="*/ 0 h 8"/>
                <a:gd name="T8" fmla="*/ 6 w 6"/>
                <a:gd name="T9" fmla="*/ 2 h 8"/>
                <a:gd name="T10" fmla="*/ 0 w 6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7"/>
                  </a:moveTo>
                  <a:lnTo>
                    <a:pt x="1" y="8"/>
                  </a:lnTo>
                  <a:lnTo>
                    <a:pt x="4" y="8"/>
                  </a:lnTo>
                  <a:lnTo>
                    <a:pt x="3" y="0"/>
                  </a:lnTo>
                  <a:lnTo>
                    <a:pt x="6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0" name="Freeform 305"/>
            <p:cNvSpPr>
              <a:spLocks/>
            </p:cNvSpPr>
            <p:nvPr/>
          </p:nvSpPr>
          <p:spPr bwMode="auto">
            <a:xfrm>
              <a:off x="2230" y="3011"/>
              <a:ext cx="28" cy="45"/>
            </a:xfrm>
            <a:custGeom>
              <a:avLst/>
              <a:gdLst>
                <a:gd name="T0" fmla="*/ 20 w 28"/>
                <a:gd name="T1" fmla="*/ 45 h 45"/>
                <a:gd name="T2" fmla="*/ 20 w 28"/>
                <a:gd name="T3" fmla="*/ 43 h 45"/>
                <a:gd name="T4" fmla="*/ 18 w 28"/>
                <a:gd name="T5" fmla="*/ 41 h 45"/>
                <a:gd name="T6" fmla="*/ 9 w 28"/>
                <a:gd name="T7" fmla="*/ 34 h 45"/>
                <a:gd name="T8" fmla="*/ 0 w 28"/>
                <a:gd name="T9" fmla="*/ 22 h 45"/>
                <a:gd name="T10" fmla="*/ 0 w 28"/>
                <a:gd name="T11" fmla="*/ 11 h 45"/>
                <a:gd name="T12" fmla="*/ 3 w 28"/>
                <a:gd name="T13" fmla="*/ 0 h 45"/>
                <a:gd name="T14" fmla="*/ 10 w 28"/>
                <a:gd name="T15" fmla="*/ 4 h 45"/>
                <a:gd name="T16" fmla="*/ 7 w 28"/>
                <a:gd name="T17" fmla="*/ 14 h 45"/>
                <a:gd name="T18" fmla="*/ 7 w 28"/>
                <a:gd name="T19" fmla="*/ 18 h 45"/>
                <a:gd name="T20" fmla="*/ 14 w 28"/>
                <a:gd name="T21" fmla="*/ 28 h 45"/>
                <a:gd name="T22" fmla="*/ 24 w 28"/>
                <a:gd name="T23" fmla="*/ 35 h 45"/>
                <a:gd name="T24" fmla="*/ 28 w 28"/>
                <a:gd name="T25" fmla="*/ 40 h 45"/>
                <a:gd name="T26" fmla="*/ 28 w 28"/>
                <a:gd name="T27" fmla="*/ 45 h 45"/>
                <a:gd name="T28" fmla="*/ 20 w 28"/>
                <a:gd name="T29" fmla="*/ 4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5"/>
                <a:gd name="T47" fmla="*/ 28 w 28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5">
                  <a:moveTo>
                    <a:pt x="20" y="45"/>
                  </a:moveTo>
                  <a:lnTo>
                    <a:pt x="20" y="43"/>
                  </a:lnTo>
                  <a:lnTo>
                    <a:pt x="18" y="41"/>
                  </a:lnTo>
                  <a:lnTo>
                    <a:pt x="9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0" y="4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14" y="28"/>
                  </a:lnTo>
                  <a:lnTo>
                    <a:pt x="24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0" y="4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1" name="Freeform 306"/>
            <p:cNvSpPr>
              <a:spLocks/>
            </p:cNvSpPr>
            <p:nvPr/>
          </p:nvSpPr>
          <p:spPr bwMode="auto">
            <a:xfrm>
              <a:off x="2250" y="3053"/>
              <a:ext cx="8" cy="7"/>
            </a:xfrm>
            <a:custGeom>
              <a:avLst/>
              <a:gdLst>
                <a:gd name="T0" fmla="*/ 7 w 8"/>
                <a:gd name="T1" fmla="*/ 7 h 7"/>
                <a:gd name="T2" fmla="*/ 8 w 8"/>
                <a:gd name="T3" fmla="*/ 7 h 7"/>
                <a:gd name="T4" fmla="*/ 8 w 8"/>
                <a:gd name="T5" fmla="*/ 3 h 7"/>
                <a:gd name="T6" fmla="*/ 0 w 8"/>
                <a:gd name="T7" fmla="*/ 3 h 7"/>
                <a:gd name="T8" fmla="*/ 2 w 8"/>
                <a:gd name="T9" fmla="*/ 0 h 7"/>
                <a:gd name="T10" fmla="*/ 7 w 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7" y="7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2" name="Freeform 307"/>
            <p:cNvSpPr>
              <a:spLocks/>
            </p:cNvSpPr>
            <p:nvPr/>
          </p:nvSpPr>
          <p:spPr bwMode="auto">
            <a:xfrm>
              <a:off x="2234" y="3000"/>
              <a:ext cx="14" cy="16"/>
            </a:xfrm>
            <a:custGeom>
              <a:avLst/>
              <a:gdLst>
                <a:gd name="T0" fmla="*/ 0 w 14"/>
                <a:gd name="T1" fmla="*/ 10 h 16"/>
                <a:gd name="T2" fmla="*/ 6 w 14"/>
                <a:gd name="T3" fmla="*/ 6 h 16"/>
                <a:gd name="T4" fmla="*/ 9 w 14"/>
                <a:gd name="T5" fmla="*/ 0 h 16"/>
                <a:gd name="T6" fmla="*/ 14 w 14"/>
                <a:gd name="T7" fmla="*/ 6 h 16"/>
                <a:gd name="T8" fmla="*/ 11 w 14"/>
                <a:gd name="T9" fmla="*/ 12 h 16"/>
                <a:gd name="T10" fmla="*/ 5 w 14"/>
                <a:gd name="T11" fmla="*/ 16 h 16"/>
                <a:gd name="T12" fmla="*/ 0 w 14"/>
                <a:gd name="T13" fmla="*/ 1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6"/>
                <a:gd name="T23" fmla="*/ 14 w 1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6">
                  <a:moveTo>
                    <a:pt x="0" y="10"/>
                  </a:moveTo>
                  <a:lnTo>
                    <a:pt x="6" y="6"/>
                  </a:lnTo>
                  <a:lnTo>
                    <a:pt x="9" y="0"/>
                  </a:lnTo>
                  <a:lnTo>
                    <a:pt x="14" y="6"/>
                  </a:lnTo>
                  <a:lnTo>
                    <a:pt x="11" y="12"/>
                  </a:lnTo>
                  <a:lnTo>
                    <a:pt x="5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3" name="Freeform 308"/>
            <p:cNvSpPr>
              <a:spLocks/>
            </p:cNvSpPr>
            <p:nvPr/>
          </p:nvSpPr>
          <p:spPr bwMode="auto">
            <a:xfrm>
              <a:off x="2233" y="3010"/>
              <a:ext cx="7" cy="6"/>
            </a:xfrm>
            <a:custGeom>
              <a:avLst/>
              <a:gdLst>
                <a:gd name="T0" fmla="*/ 0 w 7"/>
                <a:gd name="T1" fmla="*/ 1 h 6"/>
                <a:gd name="T2" fmla="*/ 1 w 7"/>
                <a:gd name="T3" fmla="*/ 0 h 6"/>
                <a:gd name="T4" fmla="*/ 6 w 7"/>
                <a:gd name="T5" fmla="*/ 6 h 6"/>
                <a:gd name="T6" fmla="*/ 7 w 7"/>
                <a:gd name="T7" fmla="*/ 5 h 6"/>
                <a:gd name="T8" fmla="*/ 0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1"/>
                  </a:moveTo>
                  <a:lnTo>
                    <a:pt x="1" y="0"/>
                  </a:lnTo>
                  <a:lnTo>
                    <a:pt x="6" y="6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4" name="Freeform 309"/>
            <p:cNvSpPr>
              <a:spLocks/>
            </p:cNvSpPr>
            <p:nvPr/>
          </p:nvSpPr>
          <p:spPr bwMode="auto">
            <a:xfrm>
              <a:off x="2235" y="2973"/>
              <a:ext cx="14" cy="33"/>
            </a:xfrm>
            <a:custGeom>
              <a:avLst/>
              <a:gdLst>
                <a:gd name="T0" fmla="*/ 8 w 14"/>
                <a:gd name="T1" fmla="*/ 33 h 33"/>
                <a:gd name="T2" fmla="*/ 3 w 14"/>
                <a:gd name="T3" fmla="*/ 26 h 33"/>
                <a:gd name="T4" fmla="*/ 0 w 14"/>
                <a:gd name="T5" fmla="*/ 17 h 33"/>
                <a:gd name="T6" fmla="*/ 2 w 14"/>
                <a:gd name="T7" fmla="*/ 10 h 33"/>
                <a:gd name="T8" fmla="*/ 7 w 14"/>
                <a:gd name="T9" fmla="*/ 0 h 33"/>
                <a:gd name="T10" fmla="*/ 14 w 14"/>
                <a:gd name="T11" fmla="*/ 4 h 33"/>
                <a:gd name="T12" fmla="*/ 9 w 14"/>
                <a:gd name="T13" fmla="*/ 14 h 33"/>
                <a:gd name="T14" fmla="*/ 7 w 14"/>
                <a:gd name="T15" fmla="*/ 17 h 33"/>
                <a:gd name="T16" fmla="*/ 9 w 14"/>
                <a:gd name="T17" fmla="*/ 20 h 33"/>
                <a:gd name="T18" fmla="*/ 14 w 14"/>
                <a:gd name="T19" fmla="*/ 28 h 33"/>
                <a:gd name="T20" fmla="*/ 8 w 14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33"/>
                <a:gd name="T35" fmla="*/ 14 w 1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33">
                  <a:moveTo>
                    <a:pt x="8" y="33"/>
                  </a:moveTo>
                  <a:lnTo>
                    <a:pt x="3" y="26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7" y="0"/>
                  </a:lnTo>
                  <a:lnTo>
                    <a:pt x="14" y="4"/>
                  </a:lnTo>
                  <a:lnTo>
                    <a:pt x="9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14" y="28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5" name="Freeform 310"/>
            <p:cNvSpPr>
              <a:spLocks/>
            </p:cNvSpPr>
            <p:nvPr/>
          </p:nvSpPr>
          <p:spPr bwMode="auto">
            <a:xfrm>
              <a:off x="2243" y="3000"/>
              <a:ext cx="8" cy="6"/>
            </a:xfrm>
            <a:custGeom>
              <a:avLst/>
              <a:gdLst>
                <a:gd name="T0" fmla="*/ 5 w 8"/>
                <a:gd name="T1" fmla="*/ 6 h 6"/>
                <a:gd name="T2" fmla="*/ 8 w 8"/>
                <a:gd name="T3" fmla="*/ 3 h 6"/>
                <a:gd name="T4" fmla="*/ 6 w 8"/>
                <a:gd name="T5" fmla="*/ 1 h 6"/>
                <a:gd name="T6" fmla="*/ 0 w 8"/>
                <a:gd name="T7" fmla="*/ 6 h 6"/>
                <a:gd name="T8" fmla="*/ 0 w 8"/>
                <a:gd name="T9" fmla="*/ 0 h 6"/>
                <a:gd name="T10" fmla="*/ 5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5" y="6"/>
                  </a:moveTo>
                  <a:lnTo>
                    <a:pt x="8" y="3"/>
                  </a:lnTo>
                  <a:lnTo>
                    <a:pt x="6" y="1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6" name="Freeform 311"/>
            <p:cNvSpPr>
              <a:spLocks/>
            </p:cNvSpPr>
            <p:nvPr/>
          </p:nvSpPr>
          <p:spPr bwMode="auto">
            <a:xfrm>
              <a:off x="2244" y="2964"/>
              <a:ext cx="46" cy="15"/>
            </a:xfrm>
            <a:custGeom>
              <a:avLst/>
              <a:gdLst>
                <a:gd name="T0" fmla="*/ 0 w 46"/>
                <a:gd name="T1" fmla="*/ 8 h 15"/>
                <a:gd name="T2" fmla="*/ 7 w 46"/>
                <a:gd name="T3" fmla="*/ 4 h 15"/>
                <a:gd name="T4" fmla="*/ 19 w 46"/>
                <a:gd name="T5" fmla="*/ 1 h 15"/>
                <a:gd name="T6" fmla="*/ 31 w 46"/>
                <a:gd name="T7" fmla="*/ 0 h 15"/>
                <a:gd name="T8" fmla="*/ 46 w 46"/>
                <a:gd name="T9" fmla="*/ 4 h 15"/>
                <a:gd name="T10" fmla="*/ 44 w 46"/>
                <a:gd name="T11" fmla="*/ 12 h 15"/>
                <a:gd name="T12" fmla="*/ 30 w 46"/>
                <a:gd name="T13" fmla="*/ 8 h 15"/>
                <a:gd name="T14" fmla="*/ 20 w 46"/>
                <a:gd name="T15" fmla="*/ 9 h 15"/>
                <a:gd name="T16" fmla="*/ 11 w 46"/>
                <a:gd name="T17" fmla="*/ 11 h 15"/>
                <a:gd name="T18" fmla="*/ 4 w 46"/>
                <a:gd name="T19" fmla="*/ 15 h 15"/>
                <a:gd name="T20" fmla="*/ 0 w 46"/>
                <a:gd name="T21" fmla="*/ 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5"/>
                <a:gd name="T35" fmla="*/ 46 w 46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5">
                  <a:moveTo>
                    <a:pt x="0" y="8"/>
                  </a:moveTo>
                  <a:lnTo>
                    <a:pt x="7" y="4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6" y="4"/>
                  </a:lnTo>
                  <a:lnTo>
                    <a:pt x="44" y="12"/>
                  </a:lnTo>
                  <a:lnTo>
                    <a:pt x="30" y="8"/>
                  </a:lnTo>
                  <a:lnTo>
                    <a:pt x="20" y="9"/>
                  </a:lnTo>
                  <a:lnTo>
                    <a:pt x="11" y="11"/>
                  </a:lnTo>
                  <a:lnTo>
                    <a:pt x="4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7" name="Freeform 312"/>
            <p:cNvSpPr>
              <a:spLocks/>
            </p:cNvSpPr>
            <p:nvPr/>
          </p:nvSpPr>
          <p:spPr bwMode="auto">
            <a:xfrm>
              <a:off x="2242" y="2972"/>
              <a:ext cx="7" cy="7"/>
            </a:xfrm>
            <a:custGeom>
              <a:avLst/>
              <a:gdLst>
                <a:gd name="T0" fmla="*/ 0 w 7"/>
                <a:gd name="T1" fmla="*/ 1 h 7"/>
                <a:gd name="T2" fmla="*/ 2 w 7"/>
                <a:gd name="T3" fmla="*/ 0 h 7"/>
                <a:gd name="T4" fmla="*/ 6 w 7"/>
                <a:gd name="T5" fmla="*/ 7 h 7"/>
                <a:gd name="T6" fmla="*/ 7 w 7"/>
                <a:gd name="T7" fmla="*/ 5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1"/>
                  </a:moveTo>
                  <a:lnTo>
                    <a:pt x="2" y="0"/>
                  </a:lnTo>
                  <a:lnTo>
                    <a:pt x="6" y="7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8" name="Freeform 313"/>
            <p:cNvSpPr>
              <a:spLocks/>
            </p:cNvSpPr>
            <p:nvPr/>
          </p:nvSpPr>
          <p:spPr bwMode="auto">
            <a:xfrm>
              <a:off x="2288" y="2967"/>
              <a:ext cx="23" cy="10"/>
            </a:xfrm>
            <a:custGeom>
              <a:avLst/>
              <a:gdLst>
                <a:gd name="T0" fmla="*/ 2 w 23"/>
                <a:gd name="T1" fmla="*/ 1 h 10"/>
                <a:gd name="T2" fmla="*/ 7 w 23"/>
                <a:gd name="T3" fmla="*/ 2 h 10"/>
                <a:gd name="T4" fmla="*/ 11 w 23"/>
                <a:gd name="T5" fmla="*/ 2 h 10"/>
                <a:gd name="T6" fmla="*/ 22 w 23"/>
                <a:gd name="T7" fmla="*/ 0 h 10"/>
                <a:gd name="T8" fmla="*/ 23 w 23"/>
                <a:gd name="T9" fmla="*/ 8 h 10"/>
                <a:gd name="T10" fmla="*/ 12 w 23"/>
                <a:gd name="T11" fmla="*/ 10 h 10"/>
                <a:gd name="T12" fmla="*/ 5 w 23"/>
                <a:gd name="T13" fmla="*/ 10 h 10"/>
                <a:gd name="T14" fmla="*/ 0 w 23"/>
                <a:gd name="T15" fmla="*/ 9 h 10"/>
                <a:gd name="T16" fmla="*/ 2 w 23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0"/>
                <a:gd name="T29" fmla="*/ 23 w 2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0">
                  <a:moveTo>
                    <a:pt x="2" y="1"/>
                  </a:moveTo>
                  <a:lnTo>
                    <a:pt x="7" y="2"/>
                  </a:lnTo>
                  <a:lnTo>
                    <a:pt x="11" y="2"/>
                  </a:lnTo>
                  <a:lnTo>
                    <a:pt x="22" y="0"/>
                  </a:lnTo>
                  <a:lnTo>
                    <a:pt x="23" y="8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19" name="Freeform 314"/>
            <p:cNvSpPr>
              <a:spLocks/>
            </p:cNvSpPr>
            <p:nvPr/>
          </p:nvSpPr>
          <p:spPr bwMode="auto">
            <a:xfrm>
              <a:off x="2288" y="2968"/>
              <a:ext cx="2" cy="8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0 w 2"/>
                <a:gd name="T5" fmla="*/ 8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0" name="Freeform 315"/>
            <p:cNvSpPr>
              <a:spLocks/>
            </p:cNvSpPr>
            <p:nvPr/>
          </p:nvSpPr>
          <p:spPr bwMode="auto">
            <a:xfrm>
              <a:off x="2307" y="2905"/>
              <a:ext cx="96" cy="69"/>
            </a:xfrm>
            <a:custGeom>
              <a:avLst/>
              <a:gdLst>
                <a:gd name="T0" fmla="*/ 0 w 96"/>
                <a:gd name="T1" fmla="*/ 63 h 69"/>
                <a:gd name="T2" fmla="*/ 22 w 96"/>
                <a:gd name="T3" fmla="*/ 45 h 69"/>
                <a:gd name="T4" fmla="*/ 44 w 96"/>
                <a:gd name="T5" fmla="*/ 27 h 69"/>
                <a:gd name="T6" fmla="*/ 66 w 96"/>
                <a:gd name="T7" fmla="*/ 12 h 69"/>
                <a:gd name="T8" fmla="*/ 80 w 96"/>
                <a:gd name="T9" fmla="*/ 4 h 69"/>
                <a:gd name="T10" fmla="*/ 94 w 96"/>
                <a:gd name="T11" fmla="*/ 0 h 69"/>
                <a:gd name="T12" fmla="*/ 96 w 96"/>
                <a:gd name="T13" fmla="*/ 9 h 69"/>
                <a:gd name="T14" fmla="*/ 82 w 96"/>
                <a:gd name="T15" fmla="*/ 13 h 69"/>
                <a:gd name="T16" fmla="*/ 71 w 96"/>
                <a:gd name="T17" fmla="*/ 19 h 69"/>
                <a:gd name="T18" fmla="*/ 49 w 96"/>
                <a:gd name="T19" fmla="*/ 33 h 69"/>
                <a:gd name="T20" fmla="*/ 27 w 96"/>
                <a:gd name="T21" fmla="*/ 52 h 69"/>
                <a:gd name="T22" fmla="*/ 5 w 96"/>
                <a:gd name="T23" fmla="*/ 69 h 69"/>
                <a:gd name="T24" fmla="*/ 0 w 96"/>
                <a:gd name="T25" fmla="*/ 63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69"/>
                <a:gd name="T41" fmla="*/ 96 w 96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69">
                  <a:moveTo>
                    <a:pt x="0" y="63"/>
                  </a:moveTo>
                  <a:lnTo>
                    <a:pt x="22" y="45"/>
                  </a:lnTo>
                  <a:lnTo>
                    <a:pt x="44" y="27"/>
                  </a:lnTo>
                  <a:lnTo>
                    <a:pt x="66" y="12"/>
                  </a:lnTo>
                  <a:lnTo>
                    <a:pt x="80" y="4"/>
                  </a:lnTo>
                  <a:lnTo>
                    <a:pt x="94" y="0"/>
                  </a:lnTo>
                  <a:lnTo>
                    <a:pt x="96" y="9"/>
                  </a:lnTo>
                  <a:lnTo>
                    <a:pt x="82" y="13"/>
                  </a:lnTo>
                  <a:lnTo>
                    <a:pt x="71" y="19"/>
                  </a:lnTo>
                  <a:lnTo>
                    <a:pt x="49" y="33"/>
                  </a:lnTo>
                  <a:lnTo>
                    <a:pt x="27" y="52"/>
                  </a:lnTo>
                  <a:lnTo>
                    <a:pt x="5" y="6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1" name="Freeform 316"/>
            <p:cNvSpPr>
              <a:spLocks/>
            </p:cNvSpPr>
            <p:nvPr/>
          </p:nvSpPr>
          <p:spPr bwMode="auto">
            <a:xfrm>
              <a:off x="2307" y="2967"/>
              <a:ext cx="5" cy="8"/>
            </a:xfrm>
            <a:custGeom>
              <a:avLst/>
              <a:gdLst>
                <a:gd name="T0" fmla="*/ 4 w 5"/>
                <a:gd name="T1" fmla="*/ 8 h 8"/>
                <a:gd name="T2" fmla="*/ 5 w 5"/>
                <a:gd name="T3" fmla="*/ 7 h 8"/>
                <a:gd name="T4" fmla="*/ 0 w 5"/>
                <a:gd name="T5" fmla="*/ 1 h 8"/>
                <a:gd name="T6" fmla="*/ 3 w 5"/>
                <a:gd name="T7" fmla="*/ 0 h 8"/>
                <a:gd name="T8" fmla="*/ 4 w 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4" y="8"/>
                  </a:moveTo>
                  <a:lnTo>
                    <a:pt x="5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2" name="Freeform 317"/>
            <p:cNvSpPr>
              <a:spLocks/>
            </p:cNvSpPr>
            <p:nvPr/>
          </p:nvSpPr>
          <p:spPr bwMode="auto">
            <a:xfrm>
              <a:off x="2399" y="2895"/>
              <a:ext cx="17" cy="18"/>
            </a:xfrm>
            <a:custGeom>
              <a:avLst/>
              <a:gdLst>
                <a:gd name="T0" fmla="*/ 0 w 17"/>
                <a:gd name="T1" fmla="*/ 11 h 18"/>
                <a:gd name="T2" fmla="*/ 6 w 17"/>
                <a:gd name="T3" fmla="*/ 6 h 18"/>
                <a:gd name="T4" fmla="*/ 9 w 17"/>
                <a:gd name="T5" fmla="*/ 2 h 18"/>
                <a:gd name="T6" fmla="*/ 13 w 17"/>
                <a:gd name="T7" fmla="*/ 0 h 18"/>
                <a:gd name="T8" fmla="*/ 17 w 17"/>
                <a:gd name="T9" fmla="*/ 7 h 18"/>
                <a:gd name="T10" fmla="*/ 14 w 17"/>
                <a:gd name="T11" fmla="*/ 8 h 18"/>
                <a:gd name="T12" fmla="*/ 11 w 17"/>
                <a:gd name="T13" fmla="*/ 12 h 18"/>
                <a:gd name="T14" fmla="*/ 5 w 17"/>
                <a:gd name="T15" fmla="*/ 18 h 18"/>
                <a:gd name="T16" fmla="*/ 0 w 17"/>
                <a:gd name="T17" fmla="*/ 11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8"/>
                <a:gd name="T29" fmla="*/ 17 w 1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8">
                  <a:moveTo>
                    <a:pt x="0" y="11"/>
                  </a:moveTo>
                  <a:lnTo>
                    <a:pt x="6" y="6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1" y="12"/>
                  </a:lnTo>
                  <a:lnTo>
                    <a:pt x="5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3" name="Freeform 318"/>
            <p:cNvSpPr>
              <a:spLocks/>
            </p:cNvSpPr>
            <p:nvPr/>
          </p:nvSpPr>
          <p:spPr bwMode="auto">
            <a:xfrm>
              <a:off x="2399" y="2905"/>
              <a:ext cx="5" cy="9"/>
            </a:xfrm>
            <a:custGeom>
              <a:avLst/>
              <a:gdLst>
                <a:gd name="T0" fmla="*/ 4 w 5"/>
                <a:gd name="T1" fmla="*/ 9 h 9"/>
                <a:gd name="T2" fmla="*/ 5 w 5"/>
                <a:gd name="T3" fmla="*/ 8 h 9"/>
                <a:gd name="T4" fmla="*/ 0 w 5"/>
                <a:gd name="T5" fmla="*/ 1 h 9"/>
                <a:gd name="T6" fmla="*/ 2 w 5"/>
                <a:gd name="T7" fmla="*/ 0 h 9"/>
                <a:gd name="T8" fmla="*/ 4 w 5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4" y="9"/>
                  </a:moveTo>
                  <a:lnTo>
                    <a:pt x="5" y="8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4" name="Freeform 319"/>
            <p:cNvSpPr>
              <a:spLocks/>
            </p:cNvSpPr>
            <p:nvPr/>
          </p:nvSpPr>
          <p:spPr bwMode="auto">
            <a:xfrm>
              <a:off x="2412" y="2865"/>
              <a:ext cx="38" cy="37"/>
            </a:xfrm>
            <a:custGeom>
              <a:avLst/>
              <a:gdLst>
                <a:gd name="T0" fmla="*/ 0 w 38"/>
                <a:gd name="T1" fmla="*/ 30 h 37"/>
                <a:gd name="T2" fmla="*/ 12 w 38"/>
                <a:gd name="T3" fmla="*/ 24 h 37"/>
                <a:gd name="T4" fmla="*/ 19 w 38"/>
                <a:gd name="T5" fmla="*/ 18 h 37"/>
                <a:gd name="T6" fmla="*/ 33 w 38"/>
                <a:gd name="T7" fmla="*/ 0 h 37"/>
                <a:gd name="T8" fmla="*/ 38 w 38"/>
                <a:gd name="T9" fmla="*/ 7 h 37"/>
                <a:gd name="T10" fmla="*/ 24 w 38"/>
                <a:gd name="T11" fmla="*/ 24 h 37"/>
                <a:gd name="T12" fmla="*/ 16 w 38"/>
                <a:gd name="T13" fmla="*/ 31 h 37"/>
                <a:gd name="T14" fmla="*/ 4 w 38"/>
                <a:gd name="T15" fmla="*/ 37 h 37"/>
                <a:gd name="T16" fmla="*/ 0 w 38"/>
                <a:gd name="T17" fmla="*/ 3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7"/>
                <a:gd name="T29" fmla="*/ 38 w 3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7">
                  <a:moveTo>
                    <a:pt x="0" y="30"/>
                  </a:moveTo>
                  <a:lnTo>
                    <a:pt x="12" y="24"/>
                  </a:lnTo>
                  <a:lnTo>
                    <a:pt x="19" y="18"/>
                  </a:lnTo>
                  <a:lnTo>
                    <a:pt x="33" y="0"/>
                  </a:lnTo>
                  <a:lnTo>
                    <a:pt x="38" y="7"/>
                  </a:lnTo>
                  <a:lnTo>
                    <a:pt x="24" y="24"/>
                  </a:lnTo>
                  <a:lnTo>
                    <a:pt x="16" y="31"/>
                  </a:lnTo>
                  <a:lnTo>
                    <a:pt x="4" y="3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5" name="Freeform 320"/>
            <p:cNvSpPr>
              <a:spLocks/>
            </p:cNvSpPr>
            <p:nvPr/>
          </p:nvSpPr>
          <p:spPr bwMode="auto">
            <a:xfrm>
              <a:off x="2412" y="2895"/>
              <a:ext cx="4" cy="7"/>
            </a:xfrm>
            <a:custGeom>
              <a:avLst/>
              <a:gdLst>
                <a:gd name="T0" fmla="*/ 0 w 4"/>
                <a:gd name="T1" fmla="*/ 0 h 7"/>
                <a:gd name="T2" fmla="*/ 4 w 4"/>
                <a:gd name="T3" fmla="*/ 7 h 7"/>
                <a:gd name="T4" fmla="*/ 0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6" name="Freeform 321"/>
            <p:cNvSpPr>
              <a:spLocks/>
            </p:cNvSpPr>
            <p:nvPr/>
          </p:nvSpPr>
          <p:spPr bwMode="auto">
            <a:xfrm>
              <a:off x="2446" y="2842"/>
              <a:ext cx="43" cy="31"/>
            </a:xfrm>
            <a:custGeom>
              <a:avLst/>
              <a:gdLst>
                <a:gd name="T0" fmla="*/ 0 w 43"/>
                <a:gd name="T1" fmla="*/ 23 h 31"/>
                <a:gd name="T2" fmla="*/ 20 w 43"/>
                <a:gd name="T3" fmla="*/ 12 h 31"/>
                <a:gd name="T4" fmla="*/ 31 w 43"/>
                <a:gd name="T5" fmla="*/ 6 h 31"/>
                <a:gd name="T6" fmla="*/ 39 w 43"/>
                <a:gd name="T7" fmla="*/ 0 h 31"/>
                <a:gd name="T8" fmla="*/ 43 w 43"/>
                <a:gd name="T9" fmla="*/ 7 h 31"/>
                <a:gd name="T10" fmla="*/ 35 w 43"/>
                <a:gd name="T11" fmla="*/ 13 h 31"/>
                <a:gd name="T12" fmla="*/ 24 w 43"/>
                <a:gd name="T13" fmla="*/ 19 h 31"/>
                <a:gd name="T14" fmla="*/ 4 w 43"/>
                <a:gd name="T15" fmla="*/ 31 h 31"/>
                <a:gd name="T16" fmla="*/ 0 w 43"/>
                <a:gd name="T17" fmla="*/ 2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31"/>
                <a:gd name="T29" fmla="*/ 43 w 4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31">
                  <a:moveTo>
                    <a:pt x="0" y="23"/>
                  </a:moveTo>
                  <a:lnTo>
                    <a:pt x="20" y="12"/>
                  </a:lnTo>
                  <a:lnTo>
                    <a:pt x="31" y="6"/>
                  </a:lnTo>
                  <a:lnTo>
                    <a:pt x="39" y="0"/>
                  </a:lnTo>
                  <a:lnTo>
                    <a:pt x="43" y="7"/>
                  </a:lnTo>
                  <a:lnTo>
                    <a:pt x="35" y="13"/>
                  </a:lnTo>
                  <a:lnTo>
                    <a:pt x="24" y="19"/>
                  </a:lnTo>
                  <a:lnTo>
                    <a:pt x="4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7" name="Freeform 322"/>
            <p:cNvSpPr>
              <a:spLocks/>
            </p:cNvSpPr>
            <p:nvPr/>
          </p:nvSpPr>
          <p:spPr bwMode="auto">
            <a:xfrm>
              <a:off x="2445" y="2865"/>
              <a:ext cx="5" cy="8"/>
            </a:xfrm>
            <a:custGeom>
              <a:avLst/>
              <a:gdLst>
                <a:gd name="T0" fmla="*/ 0 w 5"/>
                <a:gd name="T1" fmla="*/ 0 h 8"/>
                <a:gd name="T2" fmla="*/ 1 w 5"/>
                <a:gd name="T3" fmla="*/ 0 h 8"/>
                <a:gd name="T4" fmla="*/ 5 w 5"/>
                <a:gd name="T5" fmla="*/ 8 h 8"/>
                <a:gd name="T6" fmla="*/ 5 w 5"/>
                <a:gd name="T7" fmla="*/ 7 h 8"/>
                <a:gd name="T8" fmla="*/ 0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0" y="0"/>
                  </a:moveTo>
                  <a:lnTo>
                    <a:pt x="1" y="0"/>
                  </a:lnTo>
                  <a:lnTo>
                    <a:pt x="5" y="8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8" name="Freeform 323"/>
            <p:cNvSpPr>
              <a:spLocks/>
            </p:cNvSpPr>
            <p:nvPr/>
          </p:nvSpPr>
          <p:spPr bwMode="auto">
            <a:xfrm>
              <a:off x="2484" y="2807"/>
              <a:ext cx="59" cy="41"/>
            </a:xfrm>
            <a:custGeom>
              <a:avLst/>
              <a:gdLst>
                <a:gd name="T0" fmla="*/ 0 w 59"/>
                <a:gd name="T1" fmla="*/ 35 h 41"/>
                <a:gd name="T2" fmla="*/ 13 w 59"/>
                <a:gd name="T3" fmla="*/ 26 h 41"/>
                <a:gd name="T4" fmla="*/ 28 w 59"/>
                <a:gd name="T5" fmla="*/ 17 h 41"/>
                <a:gd name="T6" fmla="*/ 55 w 59"/>
                <a:gd name="T7" fmla="*/ 0 h 41"/>
                <a:gd name="T8" fmla="*/ 59 w 59"/>
                <a:gd name="T9" fmla="*/ 7 h 41"/>
                <a:gd name="T10" fmla="*/ 32 w 59"/>
                <a:gd name="T11" fmla="*/ 25 h 41"/>
                <a:gd name="T12" fmla="*/ 17 w 59"/>
                <a:gd name="T13" fmla="*/ 33 h 41"/>
                <a:gd name="T14" fmla="*/ 5 w 59"/>
                <a:gd name="T15" fmla="*/ 41 h 41"/>
                <a:gd name="T16" fmla="*/ 0 w 59"/>
                <a:gd name="T17" fmla="*/ 35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1"/>
                <a:gd name="T29" fmla="*/ 59 w 59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1">
                  <a:moveTo>
                    <a:pt x="0" y="35"/>
                  </a:moveTo>
                  <a:lnTo>
                    <a:pt x="13" y="26"/>
                  </a:lnTo>
                  <a:lnTo>
                    <a:pt x="28" y="17"/>
                  </a:lnTo>
                  <a:lnTo>
                    <a:pt x="55" y="0"/>
                  </a:lnTo>
                  <a:lnTo>
                    <a:pt x="59" y="7"/>
                  </a:lnTo>
                  <a:lnTo>
                    <a:pt x="32" y="25"/>
                  </a:lnTo>
                  <a:lnTo>
                    <a:pt x="17" y="33"/>
                  </a:lnTo>
                  <a:lnTo>
                    <a:pt x="5" y="4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29" name="Freeform 324"/>
            <p:cNvSpPr>
              <a:spLocks/>
            </p:cNvSpPr>
            <p:nvPr/>
          </p:nvSpPr>
          <p:spPr bwMode="auto">
            <a:xfrm>
              <a:off x="2484" y="2842"/>
              <a:ext cx="5" cy="7"/>
            </a:xfrm>
            <a:custGeom>
              <a:avLst/>
              <a:gdLst>
                <a:gd name="T0" fmla="*/ 5 w 5"/>
                <a:gd name="T1" fmla="*/ 7 h 7"/>
                <a:gd name="T2" fmla="*/ 5 w 5"/>
                <a:gd name="T3" fmla="*/ 6 h 7"/>
                <a:gd name="T4" fmla="*/ 0 w 5"/>
                <a:gd name="T5" fmla="*/ 0 h 7"/>
                <a:gd name="T6" fmla="*/ 1 w 5"/>
                <a:gd name="T7" fmla="*/ 0 h 7"/>
                <a:gd name="T8" fmla="*/ 5 w 5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7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0" name="Freeform 325"/>
            <p:cNvSpPr>
              <a:spLocks/>
            </p:cNvSpPr>
            <p:nvPr/>
          </p:nvSpPr>
          <p:spPr bwMode="auto">
            <a:xfrm>
              <a:off x="2532" y="2795"/>
              <a:ext cx="13" cy="15"/>
            </a:xfrm>
            <a:custGeom>
              <a:avLst/>
              <a:gdLst>
                <a:gd name="T0" fmla="*/ 5 w 13"/>
                <a:gd name="T1" fmla="*/ 15 h 15"/>
                <a:gd name="T2" fmla="*/ 5 w 13"/>
                <a:gd name="T3" fmla="*/ 11 h 15"/>
                <a:gd name="T4" fmla="*/ 3 w 13"/>
                <a:gd name="T5" fmla="*/ 9 h 15"/>
                <a:gd name="T6" fmla="*/ 0 w 13"/>
                <a:gd name="T7" fmla="*/ 7 h 15"/>
                <a:gd name="T8" fmla="*/ 4 w 13"/>
                <a:gd name="T9" fmla="*/ 0 h 15"/>
                <a:gd name="T10" fmla="*/ 8 w 13"/>
                <a:gd name="T11" fmla="*/ 3 h 15"/>
                <a:gd name="T12" fmla="*/ 13 w 13"/>
                <a:gd name="T13" fmla="*/ 8 h 15"/>
                <a:gd name="T14" fmla="*/ 13 w 13"/>
                <a:gd name="T15" fmla="*/ 15 h 15"/>
                <a:gd name="T16" fmla="*/ 5 w 13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5" y="15"/>
                  </a:moveTo>
                  <a:lnTo>
                    <a:pt x="5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8" y="3"/>
                  </a:lnTo>
                  <a:lnTo>
                    <a:pt x="13" y="8"/>
                  </a:lnTo>
                  <a:lnTo>
                    <a:pt x="13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1" name="Freeform 326"/>
            <p:cNvSpPr>
              <a:spLocks/>
            </p:cNvSpPr>
            <p:nvPr/>
          </p:nvSpPr>
          <p:spPr bwMode="auto">
            <a:xfrm>
              <a:off x="2537" y="2807"/>
              <a:ext cx="8" cy="7"/>
            </a:xfrm>
            <a:custGeom>
              <a:avLst/>
              <a:gdLst>
                <a:gd name="T0" fmla="*/ 6 w 8"/>
                <a:gd name="T1" fmla="*/ 7 h 7"/>
                <a:gd name="T2" fmla="*/ 8 w 8"/>
                <a:gd name="T3" fmla="*/ 6 h 7"/>
                <a:gd name="T4" fmla="*/ 8 w 8"/>
                <a:gd name="T5" fmla="*/ 3 h 7"/>
                <a:gd name="T6" fmla="*/ 0 w 8"/>
                <a:gd name="T7" fmla="*/ 3 h 7"/>
                <a:gd name="T8" fmla="*/ 2 w 8"/>
                <a:gd name="T9" fmla="*/ 0 h 7"/>
                <a:gd name="T10" fmla="*/ 6 w 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6" y="7"/>
                  </a:moveTo>
                  <a:lnTo>
                    <a:pt x="8" y="6"/>
                  </a:lnTo>
                  <a:lnTo>
                    <a:pt x="8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2" name="Freeform 327"/>
            <p:cNvSpPr>
              <a:spLocks/>
            </p:cNvSpPr>
            <p:nvPr/>
          </p:nvSpPr>
          <p:spPr bwMode="auto">
            <a:xfrm>
              <a:off x="2525" y="2770"/>
              <a:ext cx="116" cy="32"/>
            </a:xfrm>
            <a:custGeom>
              <a:avLst/>
              <a:gdLst>
                <a:gd name="T0" fmla="*/ 7 w 116"/>
                <a:gd name="T1" fmla="*/ 32 h 32"/>
                <a:gd name="T2" fmla="*/ 2 w 116"/>
                <a:gd name="T3" fmla="*/ 29 h 32"/>
                <a:gd name="T4" fmla="*/ 0 w 116"/>
                <a:gd name="T5" fmla="*/ 24 h 32"/>
                <a:gd name="T6" fmla="*/ 2 w 116"/>
                <a:gd name="T7" fmla="*/ 19 h 32"/>
                <a:gd name="T8" fmla="*/ 7 w 116"/>
                <a:gd name="T9" fmla="*/ 15 h 32"/>
                <a:gd name="T10" fmla="*/ 38 w 116"/>
                <a:gd name="T11" fmla="*/ 6 h 32"/>
                <a:gd name="T12" fmla="*/ 58 w 116"/>
                <a:gd name="T13" fmla="*/ 2 h 32"/>
                <a:gd name="T14" fmla="*/ 80 w 116"/>
                <a:gd name="T15" fmla="*/ 0 h 32"/>
                <a:gd name="T16" fmla="*/ 116 w 116"/>
                <a:gd name="T17" fmla="*/ 1 h 32"/>
                <a:gd name="T18" fmla="*/ 116 w 116"/>
                <a:gd name="T19" fmla="*/ 9 h 32"/>
                <a:gd name="T20" fmla="*/ 80 w 116"/>
                <a:gd name="T21" fmla="*/ 8 h 32"/>
                <a:gd name="T22" fmla="*/ 59 w 116"/>
                <a:gd name="T23" fmla="*/ 10 h 32"/>
                <a:gd name="T24" fmla="*/ 39 w 116"/>
                <a:gd name="T25" fmla="*/ 15 h 32"/>
                <a:gd name="T26" fmla="*/ 9 w 116"/>
                <a:gd name="T27" fmla="*/ 23 h 32"/>
                <a:gd name="T28" fmla="*/ 7 w 116"/>
                <a:gd name="T29" fmla="*/ 25 h 32"/>
                <a:gd name="T30" fmla="*/ 7 w 116"/>
                <a:gd name="T31" fmla="*/ 24 h 32"/>
                <a:gd name="T32" fmla="*/ 7 w 116"/>
                <a:gd name="T33" fmla="*/ 23 h 32"/>
                <a:gd name="T34" fmla="*/ 11 w 116"/>
                <a:gd name="T35" fmla="*/ 25 h 32"/>
                <a:gd name="T36" fmla="*/ 7 w 116"/>
                <a:gd name="T37" fmla="*/ 3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32"/>
                <a:gd name="T59" fmla="*/ 116 w 11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32">
                  <a:moveTo>
                    <a:pt x="7" y="32"/>
                  </a:moveTo>
                  <a:lnTo>
                    <a:pt x="2" y="29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38" y="6"/>
                  </a:lnTo>
                  <a:lnTo>
                    <a:pt x="58" y="2"/>
                  </a:lnTo>
                  <a:lnTo>
                    <a:pt x="80" y="0"/>
                  </a:lnTo>
                  <a:lnTo>
                    <a:pt x="116" y="1"/>
                  </a:lnTo>
                  <a:lnTo>
                    <a:pt x="116" y="9"/>
                  </a:lnTo>
                  <a:lnTo>
                    <a:pt x="80" y="8"/>
                  </a:lnTo>
                  <a:lnTo>
                    <a:pt x="59" y="10"/>
                  </a:lnTo>
                  <a:lnTo>
                    <a:pt x="39" y="15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11" y="25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3" name="Freeform 328"/>
            <p:cNvSpPr>
              <a:spLocks/>
            </p:cNvSpPr>
            <p:nvPr/>
          </p:nvSpPr>
          <p:spPr bwMode="auto">
            <a:xfrm>
              <a:off x="2532" y="2795"/>
              <a:ext cx="4" cy="7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0 h 7"/>
                <a:gd name="T4" fmla="*/ 0 w 4"/>
                <a:gd name="T5" fmla="*/ 7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7"/>
                  </a:move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4" name="Freeform 329"/>
            <p:cNvSpPr>
              <a:spLocks/>
            </p:cNvSpPr>
            <p:nvPr/>
          </p:nvSpPr>
          <p:spPr bwMode="auto">
            <a:xfrm>
              <a:off x="2628" y="2772"/>
              <a:ext cx="14" cy="23"/>
            </a:xfrm>
            <a:custGeom>
              <a:avLst/>
              <a:gdLst>
                <a:gd name="T0" fmla="*/ 14 w 14"/>
                <a:gd name="T1" fmla="*/ 7 h 23"/>
                <a:gd name="T2" fmla="*/ 9 w 14"/>
                <a:gd name="T3" fmla="*/ 8 h 23"/>
                <a:gd name="T4" fmla="*/ 8 w 14"/>
                <a:gd name="T5" fmla="*/ 7 h 23"/>
                <a:gd name="T6" fmla="*/ 7 w 14"/>
                <a:gd name="T7" fmla="*/ 10 h 23"/>
                <a:gd name="T8" fmla="*/ 13 w 14"/>
                <a:gd name="T9" fmla="*/ 18 h 23"/>
                <a:gd name="T10" fmla="*/ 7 w 14"/>
                <a:gd name="T11" fmla="*/ 23 h 23"/>
                <a:gd name="T12" fmla="*/ 0 w 14"/>
                <a:gd name="T13" fmla="*/ 15 h 23"/>
                <a:gd name="T14" fmla="*/ 0 w 14"/>
                <a:gd name="T15" fmla="*/ 6 h 23"/>
                <a:gd name="T16" fmla="*/ 5 w 14"/>
                <a:gd name="T17" fmla="*/ 1 h 23"/>
                <a:gd name="T18" fmla="*/ 11 w 14"/>
                <a:gd name="T19" fmla="*/ 0 h 23"/>
                <a:gd name="T20" fmla="*/ 14 w 14"/>
                <a:gd name="T21" fmla="*/ 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3"/>
                <a:gd name="T35" fmla="*/ 14 w 14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3">
                  <a:moveTo>
                    <a:pt x="14" y="7"/>
                  </a:moveTo>
                  <a:lnTo>
                    <a:pt x="9" y="8"/>
                  </a:lnTo>
                  <a:lnTo>
                    <a:pt x="8" y="7"/>
                  </a:lnTo>
                  <a:lnTo>
                    <a:pt x="7" y="10"/>
                  </a:lnTo>
                  <a:lnTo>
                    <a:pt x="13" y="18"/>
                  </a:lnTo>
                  <a:lnTo>
                    <a:pt x="7" y="23"/>
                  </a:lnTo>
                  <a:lnTo>
                    <a:pt x="0" y="15"/>
                  </a:lnTo>
                  <a:lnTo>
                    <a:pt x="0" y="6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5" name="Freeform 330"/>
            <p:cNvSpPr>
              <a:spLocks/>
            </p:cNvSpPr>
            <p:nvPr/>
          </p:nvSpPr>
          <p:spPr bwMode="auto">
            <a:xfrm>
              <a:off x="2639" y="2771"/>
              <a:ext cx="3" cy="8"/>
            </a:xfrm>
            <a:custGeom>
              <a:avLst/>
              <a:gdLst>
                <a:gd name="T0" fmla="*/ 2 w 3"/>
                <a:gd name="T1" fmla="*/ 0 h 8"/>
                <a:gd name="T2" fmla="*/ 3 w 3"/>
                <a:gd name="T3" fmla="*/ 8 h 8"/>
                <a:gd name="T4" fmla="*/ 0 w 3"/>
                <a:gd name="T5" fmla="*/ 1 h 8"/>
                <a:gd name="T6" fmla="*/ 2 w 3"/>
                <a:gd name="T7" fmla="*/ 8 h 8"/>
                <a:gd name="T8" fmla="*/ 2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2" y="0"/>
                  </a:moveTo>
                  <a:lnTo>
                    <a:pt x="3" y="8"/>
                  </a:lnTo>
                  <a:lnTo>
                    <a:pt x="0" y="1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6" name="Freeform 331"/>
            <p:cNvSpPr>
              <a:spLocks/>
            </p:cNvSpPr>
            <p:nvPr/>
          </p:nvSpPr>
          <p:spPr bwMode="auto">
            <a:xfrm>
              <a:off x="2637" y="2781"/>
              <a:ext cx="43" cy="17"/>
            </a:xfrm>
            <a:custGeom>
              <a:avLst/>
              <a:gdLst>
                <a:gd name="T0" fmla="*/ 2 w 43"/>
                <a:gd name="T1" fmla="*/ 7 h 17"/>
                <a:gd name="T2" fmla="*/ 7 w 43"/>
                <a:gd name="T3" fmla="*/ 9 h 17"/>
                <a:gd name="T4" fmla="*/ 13 w 43"/>
                <a:gd name="T5" fmla="*/ 9 h 17"/>
                <a:gd name="T6" fmla="*/ 21 w 43"/>
                <a:gd name="T7" fmla="*/ 6 h 17"/>
                <a:gd name="T8" fmla="*/ 34 w 43"/>
                <a:gd name="T9" fmla="*/ 0 h 17"/>
                <a:gd name="T10" fmla="*/ 43 w 43"/>
                <a:gd name="T11" fmla="*/ 0 h 17"/>
                <a:gd name="T12" fmla="*/ 43 w 43"/>
                <a:gd name="T13" fmla="*/ 9 h 17"/>
                <a:gd name="T14" fmla="*/ 35 w 43"/>
                <a:gd name="T15" fmla="*/ 9 h 17"/>
                <a:gd name="T16" fmla="*/ 24 w 43"/>
                <a:gd name="T17" fmla="*/ 13 h 17"/>
                <a:gd name="T18" fmla="*/ 14 w 43"/>
                <a:gd name="T19" fmla="*/ 17 h 17"/>
                <a:gd name="T20" fmla="*/ 6 w 43"/>
                <a:gd name="T21" fmla="*/ 17 h 17"/>
                <a:gd name="T22" fmla="*/ 0 w 43"/>
                <a:gd name="T23" fmla="*/ 15 h 17"/>
                <a:gd name="T24" fmla="*/ 2 w 43"/>
                <a:gd name="T25" fmla="*/ 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7"/>
                <a:gd name="T41" fmla="*/ 43 w 4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7">
                  <a:moveTo>
                    <a:pt x="2" y="7"/>
                  </a:moveTo>
                  <a:lnTo>
                    <a:pt x="7" y="9"/>
                  </a:lnTo>
                  <a:lnTo>
                    <a:pt x="13" y="9"/>
                  </a:lnTo>
                  <a:lnTo>
                    <a:pt x="21" y="6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35" y="9"/>
                  </a:lnTo>
                  <a:lnTo>
                    <a:pt x="24" y="13"/>
                  </a:lnTo>
                  <a:lnTo>
                    <a:pt x="14" y="17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7" name="Freeform 332"/>
            <p:cNvSpPr>
              <a:spLocks/>
            </p:cNvSpPr>
            <p:nvPr/>
          </p:nvSpPr>
          <p:spPr bwMode="auto">
            <a:xfrm>
              <a:off x="2635" y="2788"/>
              <a:ext cx="6" cy="8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2 w 6"/>
                <a:gd name="T5" fmla="*/ 8 h 8"/>
                <a:gd name="T6" fmla="*/ 4 w 6"/>
                <a:gd name="T7" fmla="*/ 0 h 8"/>
                <a:gd name="T8" fmla="*/ 6 w 6"/>
                <a:gd name="T9" fmla="*/ 2 h 8"/>
                <a:gd name="T10" fmla="*/ 0 w 6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7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8" name="Freeform 333"/>
            <p:cNvSpPr>
              <a:spLocks/>
            </p:cNvSpPr>
            <p:nvPr/>
          </p:nvSpPr>
          <p:spPr bwMode="auto">
            <a:xfrm>
              <a:off x="2679" y="2764"/>
              <a:ext cx="158" cy="29"/>
            </a:xfrm>
            <a:custGeom>
              <a:avLst/>
              <a:gdLst>
                <a:gd name="T0" fmla="*/ 1 w 158"/>
                <a:gd name="T1" fmla="*/ 17 h 29"/>
                <a:gd name="T2" fmla="*/ 21 w 158"/>
                <a:gd name="T3" fmla="*/ 21 h 29"/>
                <a:gd name="T4" fmla="*/ 41 w 158"/>
                <a:gd name="T5" fmla="*/ 21 h 29"/>
                <a:gd name="T6" fmla="*/ 59 w 158"/>
                <a:gd name="T7" fmla="*/ 17 h 29"/>
                <a:gd name="T8" fmla="*/ 79 w 158"/>
                <a:gd name="T9" fmla="*/ 14 h 29"/>
                <a:gd name="T10" fmla="*/ 118 w 158"/>
                <a:gd name="T11" fmla="*/ 4 h 29"/>
                <a:gd name="T12" fmla="*/ 137 w 158"/>
                <a:gd name="T13" fmla="*/ 1 h 29"/>
                <a:gd name="T14" fmla="*/ 158 w 158"/>
                <a:gd name="T15" fmla="*/ 0 h 29"/>
                <a:gd name="T16" fmla="*/ 158 w 158"/>
                <a:gd name="T17" fmla="*/ 8 h 29"/>
                <a:gd name="T18" fmla="*/ 137 w 158"/>
                <a:gd name="T19" fmla="*/ 9 h 29"/>
                <a:gd name="T20" fmla="*/ 119 w 158"/>
                <a:gd name="T21" fmla="*/ 12 h 29"/>
                <a:gd name="T22" fmla="*/ 80 w 158"/>
                <a:gd name="T23" fmla="*/ 23 h 29"/>
                <a:gd name="T24" fmla="*/ 60 w 158"/>
                <a:gd name="T25" fmla="*/ 26 h 29"/>
                <a:gd name="T26" fmla="*/ 41 w 158"/>
                <a:gd name="T27" fmla="*/ 29 h 29"/>
                <a:gd name="T28" fmla="*/ 20 w 158"/>
                <a:gd name="T29" fmla="*/ 29 h 29"/>
                <a:gd name="T30" fmla="*/ 0 w 158"/>
                <a:gd name="T31" fmla="*/ 26 h 29"/>
                <a:gd name="T32" fmla="*/ 1 w 158"/>
                <a:gd name="T33" fmla="*/ 1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8"/>
                <a:gd name="T52" fmla="*/ 0 h 29"/>
                <a:gd name="T53" fmla="*/ 158 w 15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8" h="29">
                  <a:moveTo>
                    <a:pt x="1" y="17"/>
                  </a:moveTo>
                  <a:lnTo>
                    <a:pt x="21" y="21"/>
                  </a:lnTo>
                  <a:lnTo>
                    <a:pt x="41" y="21"/>
                  </a:lnTo>
                  <a:lnTo>
                    <a:pt x="59" y="17"/>
                  </a:lnTo>
                  <a:lnTo>
                    <a:pt x="79" y="14"/>
                  </a:lnTo>
                  <a:lnTo>
                    <a:pt x="118" y="4"/>
                  </a:lnTo>
                  <a:lnTo>
                    <a:pt x="137" y="1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37" y="9"/>
                  </a:lnTo>
                  <a:lnTo>
                    <a:pt x="119" y="12"/>
                  </a:lnTo>
                  <a:lnTo>
                    <a:pt x="80" y="23"/>
                  </a:lnTo>
                  <a:lnTo>
                    <a:pt x="60" y="26"/>
                  </a:lnTo>
                  <a:lnTo>
                    <a:pt x="41" y="29"/>
                  </a:lnTo>
                  <a:lnTo>
                    <a:pt x="20" y="29"/>
                  </a:lnTo>
                  <a:lnTo>
                    <a:pt x="0" y="26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39" name="Freeform 334"/>
            <p:cNvSpPr>
              <a:spLocks/>
            </p:cNvSpPr>
            <p:nvPr/>
          </p:nvSpPr>
          <p:spPr bwMode="auto">
            <a:xfrm>
              <a:off x="2679" y="2781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9 h 9"/>
                <a:gd name="T4" fmla="*/ 1 w 1"/>
                <a:gd name="T5" fmla="*/ 9 h 9"/>
                <a:gd name="T6" fmla="*/ 1 w 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1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1" y="0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0" name="Freeform 335"/>
            <p:cNvSpPr>
              <a:spLocks/>
            </p:cNvSpPr>
            <p:nvPr/>
          </p:nvSpPr>
          <p:spPr bwMode="auto">
            <a:xfrm>
              <a:off x="2837" y="2751"/>
              <a:ext cx="108" cy="21"/>
            </a:xfrm>
            <a:custGeom>
              <a:avLst/>
              <a:gdLst>
                <a:gd name="T0" fmla="*/ 0 w 108"/>
                <a:gd name="T1" fmla="*/ 13 h 21"/>
                <a:gd name="T2" fmla="*/ 46 w 108"/>
                <a:gd name="T3" fmla="*/ 10 h 21"/>
                <a:gd name="T4" fmla="*/ 78 w 108"/>
                <a:gd name="T5" fmla="*/ 6 h 21"/>
                <a:gd name="T6" fmla="*/ 107 w 108"/>
                <a:gd name="T7" fmla="*/ 0 h 21"/>
                <a:gd name="T8" fmla="*/ 108 w 108"/>
                <a:gd name="T9" fmla="*/ 8 h 21"/>
                <a:gd name="T10" fmla="*/ 79 w 108"/>
                <a:gd name="T11" fmla="*/ 14 h 21"/>
                <a:gd name="T12" fmla="*/ 46 w 108"/>
                <a:gd name="T13" fmla="*/ 18 h 21"/>
                <a:gd name="T14" fmla="*/ 0 w 108"/>
                <a:gd name="T15" fmla="*/ 21 h 21"/>
                <a:gd name="T16" fmla="*/ 0 w 108"/>
                <a:gd name="T17" fmla="*/ 13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21"/>
                <a:gd name="T29" fmla="*/ 108 w 108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21">
                  <a:moveTo>
                    <a:pt x="0" y="13"/>
                  </a:moveTo>
                  <a:lnTo>
                    <a:pt x="46" y="10"/>
                  </a:lnTo>
                  <a:lnTo>
                    <a:pt x="78" y="6"/>
                  </a:lnTo>
                  <a:lnTo>
                    <a:pt x="107" y="0"/>
                  </a:lnTo>
                  <a:lnTo>
                    <a:pt x="108" y="8"/>
                  </a:lnTo>
                  <a:lnTo>
                    <a:pt x="79" y="14"/>
                  </a:lnTo>
                  <a:lnTo>
                    <a:pt x="46" y="18"/>
                  </a:lnTo>
                  <a:lnTo>
                    <a:pt x="0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1" name="Freeform 336"/>
            <p:cNvSpPr>
              <a:spLocks/>
            </p:cNvSpPr>
            <p:nvPr/>
          </p:nvSpPr>
          <p:spPr bwMode="auto">
            <a:xfrm>
              <a:off x="2837" y="2764"/>
              <a:ext cx="1" cy="8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8 h 8"/>
                <a:gd name="T4" fmla="*/ 0 w 1"/>
                <a:gd name="T5" fmla="*/ 0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2" name="Freeform 337"/>
            <p:cNvSpPr>
              <a:spLocks/>
            </p:cNvSpPr>
            <p:nvPr/>
          </p:nvSpPr>
          <p:spPr bwMode="auto">
            <a:xfrm>
              <a:off x="2943" y="2750"/>
              <a:ext cx="21" cy="16"/>
            </a:xfrm>
            <a:custGeom>
              <a:avLst/>
              <a:gdLst>
                <a:gd name="T0" fmla="*/ 0 w 21"/>
                <a:gd name="T1" fmla="*/ 1 h 16"/>
                <a:gd name="T2" fmla="*/ 3 w 21"/>
                <a:gd name="T3" fmla="*/ 0 h 16"/>
                <a:gd name="T4" fmla="*/ 8 w 21"/>
                <a:gd name="T5" fmla="*/ 0 h 16"/>
                <a:gd name="T6" fmla="*/ 17 w 21"/>
                <a:gd name="T7" fmla="*/ 4 h 16"/>
                <a:gd name="T8" fmla="*/ 21 w 21"/>
                <a:gd name="T9" fmla="*/ 12 h 16"/>
                <a:gd name="T10" fmla="*/ 13 w 21"/>
                <a:gd name="T11" fmla="*/ 16 h 16"/>
                <a:gd name="T12" fmla="*/ 10 w 21"/>
                <a:gd name="T13" fmla="*/ 9 h 16"/>
                <a:gd name="T14" fmla="*/ 7 w 21"/>
                <a:gd name="T15" fmla="*/ 8 h 16"/>
                <a:gd name="T16" fmla="*/ 4 w 21"/>
                <a:gd name="T17" fmla="*/ 8 h 16"/>
                <a:gd name="T18" fmla="*/ 2 w 21"/>
                <a:gd name="T19" fmla="*/ 9 h 16"/>
                <a:gd name="T20" fmla="*/ 0 w 21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6"/>
                <a:gd name="T35" fmla="*/ 21 w 2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6">
                  <a:moveTo>
                    <a:pt x="0" y="1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7" y="4"/>
                  </a:lnTo>
                  <a:lnTo>
                    <a:pt x="21" y="12"/>
                  </a:lnTo>
                  <a:lnTo>
                    <a:pt x="13" y="1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3" name="Freeform 338"/>
            <p:cNvSpPr>
              <a:spLocks/>
            </p:cNvSpPr>
            <p:nvPr/>
          </p:nvSpPr>
          <p:spPr bwMode="auto">
            <a:xfrm>
              <a:off x="2943" y="2751"/>
              <a:ext cx="2" cy="8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  <a:gd name="T4" fmla="*/ 1 w 2"/>
                <a:gd name="T5" fmla="*/ 0 h 8"/>
                <a:gd name="T6" fmla="*/ 2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4" name="Freeform 339"/>
            <p:cNvSpPr>
              <a:spLocks/>
            </p:cNvSpPr>
            <p:nvPr/>
          </p:nvSpPr>
          <p:spPr bwMode="auto">
            <a:xfrm>
              <a:off x="2948" y="2764"/>
              <a:ext cx="17" cy="35"/>
            </a:xfrm>
            <a:custGeom>
              <a:avLst/>
              <a:gdLst>
                <a:gd name="T0" fmla="*/ 17 w 17"/>
                <a:gd name="T1" fmla="*/ 0 h 35"/>
                <a:gd name="T2" fmla="*/ 17 w 17"/>
                <a:gd name="T3" fmla="*/ 5 h 35"/>
                <a:gd name="T4" fmla="*/ 15 w 17"/>
                <a:gd name="T5" fmla="*/ 11 h 35"/>
                <a:gd name="T6" fmla="*/ 10 w 17"/>
                <a:gd name="T7" fmla="*/ 20 h 35"/>
                <a:gd name="T8" fmla="*/ 8 w 17"/>
                <a:gd name="T9" fmla="*/ 25 h 35"/>
                <a:gd name="T10" fmla="*/ 12 w 17"/>
                <a:gd name="T11" fmla="*/ 31 h 35"/>
                <a:gd name="T12" fmla="*/ 4 w 17"/>
                <a:gd name="T13" fmla="*/ 35 h 35"/>
                <a:gd name="T14" fmla="*/ 0 w 17"/>
                <a:gd name="T15" fmla="*/ 27 h 35"/>
                <a:gd name="T16" fmla="*/ 3 w 17"/>
                <a:gd name="T17" fmla="*/ 15 h 35"/>
                <a:gd name="T18" fmla="*/ 7 w 17"/>
                <a:gd name="T19" fmla="*/ 7 h 35"/>
                <a:gd name="T20" fmla="*/ 8 w 17"/>
                <a:gd name="T21" fmla="*/ 4 h 35"/>
                <a:gd name="T22" fmla="*/ 8 w 17"/>
                <a:gd name="T23" fmla="*/ 0 h 35"/>
                <a:gd name="T24" fmla="*/ 17 w 17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5"/>
                <a:gd name="T41" fmla="*/ 17 w 17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5">
                  <a:moveTo>
                    <a:pt x="17" y="0"/>
                  </a:moveTo>
                  <a:lnTo>
                    <a:pt x="17" y="5"/>
                  </a:lnTo>
                  <a:lnTo>
                    <a:pt x="15" y="11"/>
                  </a:lnTo>
                  <a:lnTo>
                    <a:pt x="10" y="20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3" y="15"/>
                  </a:lnTo>
                  <a:lnTo>
                    <a:pt x="7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5" name="Freeform 340"/>
            <p:cNvSpPr>
              <a:spLocks/>
            </p:cNvSpPr>
            <p:nvPr/>
          </p:nvSpPr>
          <p:spPr bwMode="auto">
            <a:xfrm>
              <a:off x="2956" y="2762"/>
              <a:ext cx="9" cy="4"/>
            </a:xfrm>
            <a:custGeom>
              <a:avLst/>
              <a:gdLst>
                <a:gd name="T0" fmla="*/ 8 w 9"/>
                <a:gd name="T1" fmla="*/ 0 h 4"/>
                <a:gd name="T2" fmla="*/ 9 w 9"/>
                <a:gd name="T3" fmla="*/ 2 h 4"/>
                <a:gd name="T4" fmla="*/ 0 w 9"/>
                <a:gd name="T5" fmla="*/ 2 h 4"/>
                <a:gd name="T6" fmla="*/ 0 w 9"/>
                <a:gd name="T7" fmla="*/ 4 h 4"/>
                <a:gd name="T8" fmla="*/ 8 w 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8" y="0"/>
                  </a:moveTo>
                  <a:lnTo>
                    <a:pt x="9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6" name="Freeform 341"/>
            <p:cNvSpPr>
              <a:spLocks/>
            </p:cNvSpPr>
            <p:nvPr/>
          </p:nvSpPr>
          <p:spPr bwMode="auto">
            <a:xfrm>
              <a:off x="2956" y="2785"/>
              <a:ext cx="28" cy="16"/>
            </a:xfrm>
            <a:custGeom>
              <a:avLst/>
              <a:gdLst>
                <a:gd name="T0" fmla="*/ 0 w 28"/>
                <a:gd name="T1" fmla="*/ 8 h 16"/>
                <a:gd name="T2" fmla="*/ 6 w 28"/>
                <a:gd name="T3" fmla="*/ 8 h 16"/>
                <a:gd name="T4" fmla="*/ 12 w 28"/>
                <a:gd name="T5" fmla="*/ 5 h 16"/>
                <a:gd name="T6" fmla="*/ 21 w 28"/>
                <a:gd name="T7" fmla="*/ 0 h 16"/>
                <a:gd name="T8" fmla="*/ 28 w 28"/>
                <a:gd name="T9" fmla="*/ 0 h 16"/>
                <a:gd name="T10" fmla="*/ 28 w 28"/>
                <a:gd name="T11" fmla="*/ 8 h 16"/>
                <a:gd name="T12" fmla="*/ 23 w 28"/>
                <a:gd name="T13" fmla="*/ 8 h 16"/>
                <a:gd name="T14" fmla="*/ 16 w 28"/>
                <a:gd name="T15" fmla="*/ 12 h 16"/>
                <a:gd name="T16" fmla="*/ 8 w 28"/>
                <a:gd name="T17" fmla="*/ 16 h 16"/>
                <a:gd name="T18" fmla="*/ 0 w 28"/>
                <a:gd name="T19" fmla="*/ 16 h 16"/>
                <a:gd name="T20" fmla="*/ 0 w 28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6"/>
                <a:gd name="T35" fmla="*/ 28 w 28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6">
                  <a:moveTo>
                    <a:pt x="0" y="8"/>
                  </a:moveTo>
                  <a:lnTo>
                    <a:pt x="6" y="8"/>
                  </a:lnTo>
                  <a:lnTo>
                    <a:pt x="12" y="5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12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7" name="Freeform 342"/>
            <p:cNvSpPr>
              <a:spLocks/>
            </p:cNvSpPr>
            <p:nvPr/>
          </p:nvSpPr>
          <p:spPr bwMode="auto">
            <a:xfrm>
              <a:off x="2952" y="2793"/>
              <a:ext cx="8" cy="8"/>
            </a:xfrm>
            <a:custGeom>
              <a:avLst/>
              <a:gdLst>
                <a:gd name="T0" fmla="*/ 0 w 8"/>
                <a:gd name="T1" fmla="*/ 6 h 8"/>
                <a:gd name="T2" fmla="*/ 1 w 8"/>
                <a:gd name="T3" fmla="*/ 8 h 8"/>
                <a:gd name="T4" fmla="*/ 4 w 8"/>
                <a:gd name="T5" fmla="*/ 8 h 8"/>
                <a:gd name="T6" fmla="*/ 4 w 8"/>
                <a:gd name="T7" fmla="*/ 0 h 8"/>
                <a:gd name="T8" fmla="*/ 8 w 8"/>
                <a:gd name="T9" fmla="*/ 2 h 8"/>
                <a:gd name="T10" fmla="*/ 0 w 8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0" y="6"/>
                  </a:moveTo>
                  <a:lnTo>
                    <a:pt x="1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8" name="Freeform 343"/>
            <p:cNvSpPr>
              <a:spLocks/>
            </p:cNvSpPr>
            <p:nvPr/>
          </p:nvSpPr>
          <p:spPr bwMode="auto">
            <a:xfrm>
              <a:off x="2981" y="2786"/>
              <a:ext cx="35" cy="17"/>
            </a:xfrm>
            <a:custGeom>
              <a:avLst/>
              <a:gdLst>
                <a:gd name="T0" fmla="*/ 5 w 35"/>
                <a:gd name="T1" fmla="*/ 0 h 17"/>
                <a:gd name="T2" fmla="*/ 11 w 35"/>
                <a:gd name="T3" fmla="*/ 5 h 17"/>
                <a:gd name="T4" fmla="*/ 17 w 35"/>
                <a:gd name="T5" fmla="*/ 8 h 17"/>
                <a:gd name="T6" fmla="*/ 25 w 35"/>
                <a:gd name="T7" fmla="*/ 9 h 17"/>
                <a:gd name="T8" fmla="*/ 34 w 35"/>
                <a:gd name="T9" fmla="*/ 7 h 17"/>
                <a:gd name="T10" fmla="*/ 35 w 35"/>
                <a:gd name="T11" fmla="*/ 15 h 17"/>
                <a:gd name="T12" fmla="*/ 25 w 35"/>
                <a:gd name="T13" fmla="*/ 17 h 17"/>
                <a:gd name="T14" fmla="*/ 15 w 35"/>
                <a:gd name="T15" fmla="*/ 16 h 17"/>
                <a:gd name="T16" fmla="*/ 7 w 35"/>
                <a:gd name="T17" fmla="*/ 12 h 17"/>
                <a:gd name="T18" fmla="*/ 0 w 35"/>
                <a:gd name="T19" fmla="*/ 6 h 17"/>
                <a:gd name="T20" fmla="*/ 5 w 35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17"/>
                <a:gd name="T35" fmla="*/ 35 w 3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17">
                  <a:moveTo>
                    <a:pt x="5" y="0"/>
                  </a:moveTo>
                  <a:lnTo>
                    <a:pt x="11" y="5"/>
                  </a:lnTo>
                  <a:lnTo>
                    <a:pt x="17" y="8"/>
                  </a:lnTo>
                  <a:lnTo>
                    <a:pt x="25" y="9"/>
                  </a:lnTo>
                  <a:lnTo>
                    <a:pt x="34" y="7"/>
                  </a:lnTo>
                  <a:lnTo>
                    <a:pt x="35" y="15"/>
                  </a:lnTo>
                  <a:lnTo>
                    <a:pt x="25" y="17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49" name="Freeform 344"/>
            <p:cNvSpPr>
              <a:spLocks/>
            </p:cNvSpPr>
            <p:nvPr/>
          </p:nvSpPr>
          <p:spPr bwMode="auto">
            <a:xfrm>
              <a:off x="2981" y="2785"/>
              <a:ext cx="5" cy="8"/>
            </a:xfrm>
            <a:custGeom>
              <a:avLst/>
              <a:gdLst>
                <a:gd name="T0" fmla="*/ 3 w 5"/>
                <a:gd name="T1" fmla="*/ 0 h 8"/>
                <a:gd name="T2" fmla="*/ 4 w 5"/>
                <a:gd name="T3" fmla="*/ 0 h 8"/>
                <a:gd name="T4" fmla="*/ 5 w 5"/>
                <a:gd name="T5" fmla="*/ 1 h 8"/>
                <a:gd name="T6" fmla="*/ 0 w 5"/>
                <a:gd name="T7" fmla="*/ 7 h 8"/>
                <a:gd name="T8" fmla="*/ 3 w 5"/>
                <a:gd name="T9" fmla="*/ 8 h 8"/>
                <a:gd name="T10" fmla="*/ 3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0" name="Freeform 345"/>
            <p:cNvSpPr>
              <a:spLocks/>
            </p:cNvSpPr>
            <p:nvPr/>
          </p:nvSpPr>
          <p:spPr bwMode="auto">
            <a:xfrm>
              <a:off x="3013" y="2756"/>
              <a:ext cx="64" cy="45"/>
            </a:xfrm>
            <a:custGeom>
              <a:avLst/>
              <a:gdLst>
                <a:gd name="T0" fmla="*/ 0 w 64"/>
                <a:gd name="T1" fmla="*/ 38 h 45"/>
                <a:gd name="T2" fmla="*/ 30 w 64"/>
                <a:gd name="T3" fmla="*/ 20 h 45"/>
                <a:gd name="T4" fmla="*/ 60 w 64"/>
                <a:gd name="T5" fmla="*/ 0 h 45"/>
                <a:gd name="T6" fmla="*/ 64 w 64"/>
                <a:gd name="T7" fmla="*/ 7 h 45"/>
                <a:gd name="T8" fmla="*/ 34 w 64"/>
                <a:gd name="T9" fmla="*/ 28 h 45"/>
                <a:gd name="T10" fmla="*/ 4 w 64"/>
                <a:gd name="T11" fmla="*/ 45 h 45"/>
                <a:gd name="T12" fmla="*/ 0 w 64"/>
                <a:gd name="T13" fmla="*/ 38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5"/>
                <a:gd name="T23" fmla="*/ 64 w 64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5">
                  <a:moveTo>
                    <a:pt x="0" y="38"/>
                  </a:moveTo>
                  <a:lnTo>
                    <a:pt x="30" y="20"/>
                  </a:lnTo>
                  <a:lnTo>
                    <a:pt x="60" y="0"/>
                  </a:lnTo>
                  <a:lnTo>
                    <a:pt x="64" y="7"/>
                  </a:lnTo>
                  <a:lnTo>
                    <a:pt x="34" y="28"/>
                  </a:lnTo>
                  <a:lnTo>
                    <a:pt x="4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1" name="Freeform 346"/>
            <p:cNvSpPr>
              <a:spLocks/>
            </p:cNvSpPr>
            <p:nvPr/>
          </p:nvSpPr>
          <p:spPr bwMode="auto">
            <a:xfrm>
              <a:off x="3013" y="2793"/>
              <a:ext cx="4" cy="8"/>
            </a:xfrm>
            <a:custGeom>
              <a:avLst/>
              <a:gdLst>
                <a:gd name="T0" fmla="*/ 3 w 4"/>
                <a:gd name="T1" fmla="*/ 8 h 8"/>
                <a:gd name="T2" fmla="*/ 4 w 4"/>
                <a:gd name="T3" fmla="*/ 8 h 8"/>
                <a:gd name="T4" fmla="*/ 0 w 4"/>
                <a:gd name="T5" fmla="*/ 1 h 8"/>
                <a:gd name="T6" fmla="*/ 2 w 4"/>
                <a:gd name="T7" fmla="*/ 0 h 8"/>
                <a:gd name="T8" fmla="*/ 3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3" y="8"/>
                  </a:moveTo>
                  <a:lnTo>
                    <a:pt x="4" y="8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2" name="Freeform 347"/>
            <p:cNvSpPr>
              <a:spLocks/>
            </p:cNvSpPr>
            <p:nvPr/>
          </p:nvSpPr>
          <p:spPr bwMode="auto">
            <a:xfrm>
              <a:off x="3070" y="2737"/>
              <a:ext cx="12" cy="25"/>
            </a:xfrm>
            <a:custGeom>
              <a:avLst/>
              <a:gdLst>
                <a:gd name="T0" fmla="*/ 2 w 12"/>
                <a:gd name="T1" fmla="*/ 20 h 25"/>
                <a:gd name="T2" fmla="*/ 5 w 12"/>
                <a:gd name="T3" fmla="*/ 17 h 25"/>
                <a:gd name="T4" fmla="*/ 5 w 12"/>
                <a:gd name="T5" fmla="*/ 14 h 25"/>
                <a:gd name="T6" fmla="*/ 0 w 12"/>
                <a:gd name="T7" fmla="*/ 5 h 25"/>
                <a:gd name="T8" fmla="*/ 7 w 12"/>
                <a:gd name="T9" fmla="*/ 0 h 25"/>
                <a:gd name="T10" fmla="*/ 12 w 12"/>
                <a:gd name="T11" fmla="*/ 11 h 25"/>
                <a:gd name="T12" fmla="*/ 12 w 12"/>
                <a:gd name="T13" fmla="*/ 20 h 25"/>
                <a:gd name="T14" fmla="*/ 8 w 12"/>
                <a:gd name="T15" fmla="*/ 25 h 25"/>
                <a:gd name="T16" fmla="*/ 2 w 12"/>
                <a:gd name="T17" fmla="*/ 2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5"/>
                <a:gd name="T29" fmla="*/ 12 w 1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5">
                  <a:moveTo>
                    <a:pt x="2" y="20"/>
                  </a:moveTo>
                  <a:lnTo>
                    <a:pt x="5" y="17"/>
                  </a:lnTo>
                  <a:lnTo>
                    <a:pt x="5" y="14"/>
                  </a:lnTo>
                  <a:lnTo>
                    <a:pt x="0" y="5"/>
                  </a:lnTo>
                  <a:lnTo>
                    <a:pt x="7" y="0"/>
                  </a:lnTo>
                  <a:lnTo>
                    <a:pt x="12" y="11"/>
                  </a:lnTo>
                  <a:lnTo>
                    <a:pt x="12" y="20"/>
                  </a:lnTo>
                  <a:lnTo>
                    <a:pt x="8" y="25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3" name="Freeform 348"/>
            <p:cNvSpPr>
              <a:spLocks/>
            </p:cNvSpPr>
            <p:nvPr/>
          </p:nvSpPr>
          <p:spPr bwMode="auto">
            <a:xfrm>
              <a:off x="3072" y="2756"/>
              <a:ext cx="6" cy="7"/>
            </a:xfrm>
            <a:custGeom>
              <a:avLst/>
              <a:gdLst>
                <a:gd name="T0" fmla="*/ 5 w 6"/>
                <a:gd name="T1" fmla="*/ 7 h 7"/>
                <a:gd name="T2" fmla="*/ 6 w 6"/>
                <a:gd name="T3" fmla="*/ 6 h 7"/>
                <a:gd name="T4" fmla="*/ 0 w 6"/>
                <a:gd name="T5" fmla="*/ 1 h 7"/>
                <a:gd name="T6" fmla="*/ 1 w 6"/>
                <a:gd name="T7" fmla="*/ 0 h 7"/>
                <a:gd name="T8" fmla="*/ 5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5" y="7"/>
                  </a:moveTo>
                  <a:lnTo>
                    <a:pt x="6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4" name="Freeform 349"/>
            <p:cNvSpPr>
              <a:spLocks/>
            </p:cNvSpPr>
            <p:nvPr/>
          </p:nvSpPr>
          <p:spPr bwMode="auto">
            <a:xfrm>
              <a:off x="3066" y="2736"/>
              <a:ext cx="10" cy="10"/>
            </a:xfrm>
            <a:custGeom>
              <a:avLst/>
              <a:gdLst>
                <a:gd name="T0" fmla="*/ 10 w 10"/>
                <a:gd name="T1" fmla="*/ 8 h 10"/>
                <a:gd name="T2" fmla="*/ 6 w 10"/>
                <a:gd name="T3" fmla="*/ 0 h 10"/>
                <a:gd name="T4" fmla="*/ 0 w 10"/>
                <a:gd name="T5" fmla="*/ 2 h 10"/>
                <a:gd name="T6" fmla="*/ 4 w 10"/>
                <a:gd name="T7" fmla="*/ 10 h 10"/>
                <a:gd name="T8" fmla="*/ 10 w 10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8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4" y="1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5" name="Freeform 350"/>
            <p:cNvSpPr>
              <a:spLocks/>
            </p:cNvSpPr>
            <p:nvPr/>
          </p:nvSpPr>
          <p:spPr bwMode="auto">
            <a:xfrm>
              <a:off x="3070" y="2734"/>
              <a:ext cx="7" cy="10"/>
            </a:xfrm>
            <a:custGeom>
              <a:avLst/>
              <a:gdLst>
                <a:gd name="T0" fmla="*/ 7 w 7"/>
                <a:gd name="T1" fmla="*/ 3 h 10"/>
                <a:gd name="T2" fmla="*/ 6 w 7"/>
                <a:gd name="T3" fmla="*/ 0 h 10"/>
                <a:gd name="T4" fmla="*/ 2 w 7"/>
                <a:gd name="T5" fmla="*/ 2 h 10"/>
                <a:gd name="T6" fmla="*/ 6 w 7"/>
                <a:gd name="T7" fmla="*/ 10 h 10"/>
                <a:gd name="T8" fmla="*/ 0 w 7"/>
                <a:gd name="T9" fmla="*/ 8 h 10"/>
                <a:gd name="T10" fmla="*/ 7 w 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0"/>
                <a:gd name="T20" fmla="*/ 7 w 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0">
                  <a:moveTo>
                    <a:pt x="7" y="3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6" y="10"/>
                  </a:lnTo>
                  <a:lnTo>
                    <a:pt x="0" y="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6" name="Freeform 351"/>
            <p:cNvSpPr>
              <a:spLocks/>
            </p:cNvSpPr>
            <p:nvPr/>
          </p:nvSpPr>
          <p:spPr bwMode="auto">
            <a:xfrm>
              <a:off x="3056" y="2708"/>
              <a:ext cx="15" cy="36"/>
            </a:xfrm>
            <a:custGeom>
              <a:avLst/>
              <a:gdLst>
                <a:gd name="T0" fmla="*/ 8 w 15"/>
                <a:gd name="T1" fmla="*/ 36 h 36"/>
                <a:gd name="T2" fmla="*/ 0 w 15"/>
                <a:gd name="T3" fmla="*/ 19 h 36"/>
                <a:gd name="T4" fmla="*/ 0 w 15"/>
                <a:gd name="T5" fmla="*/ 7 h 36"/>
                <a:gd name="T6" fmla="*/ 2 w 15"/>
                <a:gd name="T7" fmla="*/ 3 h 36"/>
                <a:gd name="T8" fmla="*/ 4 w 15"/>
                <a:gd name="T9" fmla="*/ 0 h 36"/>
                <a:gd name="T10" fmla="*/ 10 w 15"/>
                <a:gd name="T11" fmla="*/ 5 h 36"/>
                <a:gd name="T12" fmla="*/ 8 w 15"/>
                <a:gd name="T13" fmla="*/ 8 h 36"/>
                <a:gd name="T14" fmla="*/ 7 w 15"/>
                <a:gd name="T15" fmla="*/ 9 h 36"/>
                <a:gd name="T16" fmla="*/ 7 w 15"/>
                <a:gd name="T17" fmla="*/ 16 h 36"/>
                <a:gd name="T18" fmla="*/ 15 w 15"/>
                <a:gd name="T19" fmla="*/ 31 h 36"/>
                <a:gd name="T20" fmla="*/ 8 w 15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36"/>
                <a:gd name="T35" fmla="*/ 15 w 1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36">
                  <a:moveTo>
                    <a:pt x="8" y="36"/>
                  </a:moveTo>
                  <a:lnTo>
                    <a:pt x="0" y="19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5" y="3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7" name="Freeform 352"/>
            <p:cNvSpPr>
              <a:spLocks/>
            </p:cNvSpPr>
            <p:nvPr/>
          </p:nvSpPr>
          <p:spPr bwMode="auto">
            <a:xfrm>
              <a:off x="3064" y="2738"/>
              <a:ext cx="7" cy="10"/>
            </a:xfrm>
            <a:custGeom>
              <a:avLst/>
              <a:gdLst>
                <a:gd name="T0" fmla="*/ 6 w 7"/>
                <a:gd name="T1" fmla="*/ 8 h 10"/>
                <a:gd name="T2" fmla="*/ 2 w 7"/>
                <a:gd name="T3" fmla="*/ 10 h 10"/>
                <a:gd name="T4" fmla="*/ 0 w 7"/>
                <a:gd name="T5" fmla="*/ 6 h 10"/>
                <a:gd name="T6" fmla="*/ 7 w 7"/>
                <a:gd name="T7" fmla="*/ 1 h 10"/>
                <a:gd name="T8" fmla="*/ 2 w 7"/>
                <a:gd name="T9" fmla="*/ 0 h 10"/>
                <a:gd name="T10" fmla="*/ 6 w 7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0"/>
                <a:gd name="T20" fmla="*/ 7 w 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0">
                  <a:moveTo>
                    <a:pt x="6" y="8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7" y="1"/>
                  </a:lnTo>
                  <a:lnTo>
                    <a:pt x="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8" name="Freeform 353"/>
            <p:cNvSpPr>
              <a:spLocks/>
            </p:cNvSpPr>
            <p:nvPr/>
          </p:nvSpPr>
          <p:spPr bwMode="auto">
            <a:xfrm>
              <a:off x="3060" y="2634"/>
              <a:ext cx="76" cy="79"/>
            </a:xfrm>
            <a:custGeom>
              <a:avLst/>
              <a:gdLst>
                <a:gd name="T0" fmla="*/ 0 w 76"/>
                <a:gd name="T1" fmla="*/ 74 h 79"/>
                <a:gd name="T2" fmla="*/ 13 w 76"/>
                <a:gd name="T3" fmla="*/ 53 h 79"/>
                <a:gd name="T4" fmla="*/ 31 w 76"/>
                <a:gd name="T5" fmla="*/ 34 h 79"/>
                <a:gd name="T6" fmla="*/ 49 w 76"/>
                <a:gd name="T7" fmla="*/ 16 h 79"/>
                <a:gd name="T8" fmla="*/ 71 w 76"/>
                <a:gd name="T9" fmla="*/ 0 h 79"/>
                <a:gd name="T10" fmla="*/ 76 w 76"/>
                <a:gd name="T11" fmla="*/ 6 h 79"/>
                <a:gd name="T12" fmla="*/ 54 w 76"/>
                <a:gd name="T13" fmla="*/ 23 h 79"/>
                <a:gd name="T14" fmla="*/ 36 w 76"/>
                <a:gd name="T15" fmla="*/ 40 h 79"/>
                <a:gd name="T16" fmla="*/ 19 w 76"/>
                <a:gd name="T17" fmla="*/ 58 h 79"/>
                <a:gd name="T18" fmla="*/ 6 w 76"/>
                <a:gd name="T19" fmla="*/ 79 h 79"/>
                <a:gd name="T20" fmla="*/ 0 w 76"/>
                <a:gd name="T21" fmla="*/ 7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9"/>
                <a:gd name="T35" fmla="*/ 76 w 7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9">
                  <a:moveTo>
                    <a:pt x="0" y="74"/>
                  </a:moveTo>
                  <a:lnTo>
                    <a:pt x="13" y="53"/>
                  </a:lnTo>
                  <a:lnTo>
                    <a:pt x="31" y="34"/>
                  </a:lnTo>
                  <a:lnTo>
                    <a:pt x="49" y="16"/>
                  </a:lnTo>
                  <a:lnTo>
                    <a:pt x="71" y="0"/>
                  </a:lnTo>
                  <a:lnTo>
                    <a:pt x="76" y="6"/>
                  </a:lnTo>
                  <a:lnTo>
                    <a:pt x="54" y="23"/>
                  </a:lnTo>
                  <a:lnTo>
                    <a:pt x="36" y="40"/>
                  </a:lnTo>
                  <a:lnTo>
                    <a:pt x="19" y="58"/>
                  </a:lnTo>
                  <a:lnTo>
                    <a:pt x="6" y="7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59" name="Freeform 354"/>
            <p:cNvSpPr>
              <a:spLocks/>
            </p:cNvSpPr>
            <p:nvPr/>
          </p:nvSpPr>
          <p:spPr bwMode="auto">
            <a:xfrm>
              <a:off x="3060" y="2708"/>
              <a:ext cx="6" cy="5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0" name="Freeform 355"/>
            <p:cNvSpPr>
              <a:spLocks/>
            </p:cNvSpPr>
            <p:nvPr/>
          </p:nvSpPr>
          <p:spPr bwMode="auto">
            <a:xfrm>
              <a:off x="3131" y="2492"/>
              <a:ext cx="60" cy="148"/>
            </a:xfrm>
            <a:custGeom>
              <a:avLst/>
              <a:gdLst>
                <a:gd name="T0" fmla="*/ 0 w 60"/>
                <a:gd name="T1" fmla="*/ 142 h 148"/>
                <a:gd name="T2" fmla="*/ 14 w 60"/>
                <a:gd name="T3" fmla="*/ 130 h 148"/>
                <a:gd name="T4" fmla="*/ 27 w 60"/>
                <a:gd name="T5" fmla="*/ 116 h 148"/>
                <a:gd name="T6" fmla="*/ 39 w 60"/>
                <a:gd name="T7" fmla="*/ 100 h 148"/>
                <a:gd name="T8" fmla="*/ 47 w 60"/>
                <a:gd name="T9" fmla="*/ 82 h 148"/>
                <a:gd name="T10" fmla="*/ 52 w 60"/>
                <a:gd name="T11" fmla="*/ 63 h 148"/>
                <a:gd name="T12" fmla="*/ 53 w 60"/>
                <a:gd name="T13" fmla="*/ 54 h 148"/>
                <a:gd name="T14" fmla="*/ 53 w 60"/>
                <a:gd name="T15" fmla="*/ 44 h 148"/>
                <a:gd name="T16" fmla="*/ 50 w 60"/>
                <a:gd name="T17" fmla="*/ 24 h 148"/>
                <a:gd name="T18" fmla="*/ 41 w 60"/>
                <a:gd name="T19" fmla="*/ 3 h 148"/>
                <a:gd name="T20" fmla="*/ 48 w 60"/>
                <a:gd name="T21" fmla="*/ 0 h 148"/>
                <a:gd name="T22" fmla="*/ 57 w 60"/>
                <a:gd name="T23" fmla="*/ 21 h 148"/>
                <a:gd name="T24" fmla="*/ 60 w 60"/>
                <a:gd name="T25" fmla="*/ 44 h 148"/>
                <a:gd name="T26" fmla="*/ 60 w 60"/>
                <a:gd name="T27" fmla="*/ 54 h 148"/>
                <a:gd name="T28" fmla="*/ 59 w 60"/>
                <a:gd name="T29" fmla="*/ 66 h 148"/>
                <a:gd name="T30" fmla="*/ 54 w 60"/>
                <a:gd name="T31" fmla="*/ 86 h 148"/>
                <a:gd name="T32" fmla="*/ 45 w 60"/>
                <a:gd name="T33" fmla="*/ 105 h 148"/>
                <a:gd name="T34" fmla="*/ 33 w 60"/>
                <a:gd name="T35" fmla="*/ 121 h 148"/>
                <a:gd name="T36" fmla="*/ 19 w 60"/>
                <a:gd name="T37" fmla="*/ 136 h 148"/>
                <a:gd name="T38" fmla="*/ 5 w 60"/>
                <a:gd name="T39" fmla="*/ 148 h 148"/>
                <a:gd name="T40" fmla="*/ 0 w 60"/>
                <a:gd name="T41" fmla="*/ 142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48"/>
                <a:gd name="T65" fmla="*/ 60 w 60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48">
                  <a:moveTo>
                    <a:pt x="0" y="142"/>
                  </a:moveTo>
                  <a:lnTo>
                    <a:pt x="14" y="130"/>
                  </a:lnTo>
                  <a:lnTo>
                    <a:pt x="27" y="116"/>
                  </a:lnTo>
                  <a:lnTo>
                    <a:pt x="39" y="100"/>
                  </a:lnTo>
                  <a:lnTo>
                    <a:pt x="47" y="82"/>
                  </a:lnTo>
                  <a:lnTo>
                    <a:pt x="52" y="63"/>
                  </a:lnTo>
                  <a:lnTo>
                    <a:pt x="53" y="54"/>
                  </a:lnTo>
                  <a:lnTo>
                    <a:pt x="53" y="44"/>
                  </a:lnTo>
                  <a:lnTo>
                    <a:pt x="50" y="24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7" y="21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9" y="66"/>
                  </a:lnTo>
                  <a:lnTo>
                    <a:pt x="54" y="86"/>
                  </a:lnTo>
                  <a:lnTo>
                    <a:pt x="45" y="105"/>
                  </a:lnTo>
                  <a:lnTo>
                    <a:pt x="33" y="121"/>
                  </a:lnTo>
                  <a:lnTo>
                    <a:pt x="19" y="136"/>
                  </a:lnTo>
                  <a:lnTo>
                    <a:pt x="5" y="14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1" name="Freeform 356"/>
            <p:cNvSpPr>
              <a:spLocks/>
            </p:cNvSpPr>
            <p:nvPr/>
          </p:nvSpPr>
          <p:spPr bwMode="auto">
            <a:xfrm>
              <a:off x="3131" y="2634"/>
              <a:ext cx="5" cy="6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6 h 6"/>
                <a:gd name="T4" fmla="*/ 0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2" name="Freeform 357"/>
            <p:cNvSpPr>
              <a:spLocks/>
            </p:cNvSpPr>
            <p:nvPr/>
          </p:nvSpPr>
          <p:spPr bwMode="auto">
            <a:xfrm>
              <a:off x="3172" y="2457"/>
              <a:ext cx="21" cy="37"/>
            </a:xfrm>
            <a:custGeom>
              <a:avLst/>
              <a:gdLst>
                <a:gd name="T0" fmla="*/ 0 w 21"/>
                <a:gd name="T1" fmla="*/ 35 h 37"/>
                <a:gd name="T2" fmla="*/ 1 w 21"/>
                <a:gd name="T3" fmla="*/ 26 h 37"/>
                <a:gd name="T4" fmla="*/ 4 w 21"/>
                <a:gd name="T5" fmla="*/ 15 h 37"/>
                <a:gd name="T6" fmla="*/ 10 w 21"/>
                <a:gd name="T7" fmla="*/ 7 h 37"/>
                <a:gd name="T8" fmla="*/ 15 w 21"/>
                <a:gd name="T9" fmla="*/ 0 h 37"/>
                <a:gd name="T10" fmla="*/ 21 w 21"/>
                <a:gd name="T11" fmla="*/ 5 h 37"/>
                <a:gd name="T12" fmla="*/ 16 w 21"/>
                <a:gd name="T13" fmla="*/ 12 h 37"/>
                <a:gd name="T14" fmla="*/ 11 w 21"/>
                <a:gd name="T15" fmla="*/ 19 h 37"/>
                <a:gd name="T16" fmla="*/ 8 w 21"/>
                <a:gd name="T17" fmla="*/ 29 h 37"/>
                <a:gd name="T18" fmla="*/ 7 w 21"/>
                <a:gd name="T19" fmla="*/ 37 h 37"/>
                <a:gd name="T20" fmla="*/ 0 w 21"/>
                <a:gd name="T21" fmla="*/ 35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37"/>
                <a:gd name="T35" fmla="*/ 21 w 21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37">
                  <a:moveTo>
                    <a:pt x="0" y="35"/>
                  </a:moveTo>
                  <a:lnTo>
                    <a:pt x="1" y="26"/>
                  </a:lnTo>
                  <a:lnTo>
                    <a:pt x="4" y="15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21" y="5"/>
                  </a:lnTo>
                  <a:lnTo>
                    <a:pt x="16" y="12"/>
                  </a:lnTo>
                  <a:lnTo>
                    <a:pt x="11" y="19"/>
                  </a:lnTo>
                  <a:lnTo>
                    <a:pt x="8" y="29"/>
                  </a:lnTo>
                  <a:lnTo>
                    <a:pt x="7" y="3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3" name="Freeform 358"/>
            <p:cNvSpPr>
              <a:spLocks/>
            </p:cNvSpPr>
            <p:nvPr/>
          </p:nvSpPr>
          <p:spPr bwMode="auto">
            <a:xfrm>
              <a:off x="3172" y="2492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2 h 3"/>
                <a:gd name="T4" fmla="*/ 0 w 7"/>
                <a:gd name="T5" fmla="*/ 0 h 3"/>
                <a:gd name="T6" fmla="*/ 7 w 7"/>
                <a:gd name="T7" fmla="*/ 2 h 3"/>
                <a:gd name="T8" fmla="*/ 7 w 7"/>
                <a:gd name="T9" fmla="*/ 0 h 3"/>
                <a:gd name="T10" fmla="*/ 0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4" name="Freeform 359"/>
            <p:cNvSpPr>
              <a:spLocks/>
            </p:cNvSpPr>
            <p:nvPr/>
          </p:nvSpPr>
          <p:spPr bwMode="auto">
            <a:xfrm>
              <a:off x="3188" y="2424"/>
              <a:ext cx="77" cy="39"/>
            </a:xfrm>
            <a:custGeom>
              <a:avLst/>
              <a:gdLst>
                <a:gd name="T0" fmla="*/ 0 w 77"/>
                <a:gd name="T1" fmla="*/ 32 h 39"/>
                <a:gd name="T2" fmla="*/ 17 w 77"/>
                <a:gd name="T3" fmla="*/ 22 h 39"/>
                <a:gd name="T4" fmla="*/ 36 w 77"/>
                <a:gd name="T5" fmla="*/ 13 h 39"/>
                <a:gd name="T6" fmla="*/ 74 w 77"/>
                <a:gd name="T7" fmla="*/ 0 h 39"/>
                <a:gd name="T8" fmla="*/ 77 w 77"/>
                <a:gd name="T9" fmla="*/ 7 h 39"/>
                <a:gd name="T10" fmla="*/ 39 w 77"/>
                <a:gd name="T11" fmla="*/ 20 h 39"/>
                <a:gd name="T12" fmla="*/ 22 w 77"/>
                <a:gd name="T13" fmla="*/ 29 h 39"/>
                <a:gd name="T14" fmla="*/ 4 w 77"/>
                <a:gd name="T15" fmla="*/ 39 h 39"/>
                <a:gd name="T16" fmla="*/ 0 w 77"/>
                <a:gd name="T17" fmla="*/ 3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39"/>
                <a:gd name="T29" fmla="*/ 77 w 77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39">
                  <a:moveTo>
                    <a:pt x="0" y="32"/>
                  </a:moveTo>
                  <a:lnTo>
                    <a:pt x="17" y="22"/>
                  </a:lnTo>
                  <a:lnTo>
                    <a:pt x="36" y="13"/>
                  </a:lnTo>
                  <a:lnTo>
                    <a:pt x="74" y="0"/>
                  </a:lnTo>
                  <a:lnTo>
                    <a:pt x="77" y="7"/>
                  </a:lnTo>
                  <a:lnTo>
                    <a:pt x="39" y="20"/>
                  </a:lnTo>
                  <a:lnTo>
                    <a:pt x="22" y="29"/>
                  </a:lnTo>
                  <a:lnTo>
                    <a:pt x="4" y="3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5" name="Freeform 360"/>
            <p:cNvSpPr>
              <a:spLocks/>
            </p:cNvSpPr>
            <p:nvPr/>
          </p:nvSpPr>
          <p:spPr bwMode="auto">
            <a:xfrm>
              <a:off x="3187" y="2456"/>
              <a:ext cx="6" cy="7"/>
            </a:xfrm>
            <a:custGeom>
              <a:avLst/>
              <a:gdLst>
                <a:gd name="T0" fmla="*/ 0 w 6"/>
                <a:gd name="T1" fmla="*/ 1 h 7"/>
                <a:gd name="T2" fmla="*/ 1 w 6"/>
                <a:gd name="T3" fmla="*/ 0 h 7"/>
                <a:gd name="T4" fmla="*/ 5 w 6"/>
                <a:gd name="T5" fmla="*/ 7 h 7"/>
                <a:gd name="T6" fmla="*/ 6 w 6"/>
                <a:gd name="T7" fmla="*/ 6 h 7"/>
                <a:gd name="T8" fmla="*/ 0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1"/>
                  </a:moveTo>
                  <a:lnTo>
                    <a:pt x="1" y="0"/>
                  </a:lnTo>
                  <a:lnTo>
                    <a:pt x="5" y="7"/>
                  </a:lnTo>
                  <a:lnTo>
                    <a:pt x="6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6" name="Freeform 361"/>
            <p:cNvSpPr>
              <a:spLocks/>
            </p:cNvSpPr>
            <p:nvPr/>
          </p:nvSpPr>
          <p:spPr bwMode="auto">
            <a:xfrm>
              <a:off x="3263" y="2423"/>
              <a:ext cx="20" cy="14"/>
            </a:xfrm>
            <a:custGeom>
              <a:avLst/>
              <a:gdLst>
                <a:gd name="T0" fmla="*/ 2 w 20"/>
                <a:gd name="T1" fmla="*/ 0 h 14"/>
                <a:gd name="T2" fmla="*/ 11 w 20"/>
                <a:gd name="T3" fmla="*/ 2 h 14"/>
                <a:gd name="T4" fmla="*/ 16 w 20"/>
                <a:gd name="T5" fmla="*/ 4 h 14"/>
                <a:gd name="T6" fmla="*/ 20 w 20"/>
                <a:gd name="T7" fmla="*/ 9 h 14"/>
                <a:gd name="T8" fmla="*/ 14 w 20"/>
                <a:gd name="T9" fmla="*/ 14 h 14"/>
                <a:gd name="T10" fmla="*/ 11 w 20"/>
                <a:gd name="T11" fmla="*/ 10 h 14"/>
                <a:gd name="T12" fmla="*/ 9 w 20"/>
                <a:gd name="T13" fmla="*/ 10 h 14"/>
                <a:gd name="T14" fmla="*/ 0 w 20"/>
                <a:gd name="T15" fmla="*/ 8 h 14"/>
                <a:gd name="T16" fmla="*/ 2 w 20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2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7" name="Freeform 362"/>
            <p:cNvSpPr>
              <a:spLocks/>
            </p:cNvSpPr>
            <p:nvPr/>
          </p:nvSpPr>
          <p:spPr bwMode="auto">
            <a:xfrm>
              <a:off x="3262" y="2423"/>
              <a:ext cx="3" cy="8"/>
            </a:xfrm>
            <a:custGeom>
              <a:avLst/>
              <a:gdLst>
                <a:gd name="T0" fmla="*/ 0 w 3"/>
                <a:gd name="T1" fmla="*/ 1 h 8"/>
                <a:gd name="T2" fmla="*/ 3 w 3"/>
                <a:gd name="T3" fmla="*/ 0 h 8"/>
                <a:gd name="T4" fmla="*/ 1 w 3"/>
                <a:gd name="T5" fmla="*/ 8 h 8"/>
                <a:gd name="T6" fmla="*/ 3 w 3"/>
                <a:gd name="T7" fmla="*/ 8 h 8"/>
                <a:gd name="T8" fmla="*/ 0 w 3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0" y="1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3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8" name="Freeform 363"/>
            <p:cNvSpPr>
              <a:spLocks/>
            </p:cNvSpPr>
            <p:nvPr/>
          </p:nvSpPr>
          <p:spPr bwMode="auto">
            <a:xfrm>
              <a:off x="3264" y="2434"/>
              <a:ext cx="20" cy="30"/>
            </a:xfrm>
            <a:custGeom>
              <a:avLst/>
              <a:gdLst>
                <a:gd name="T0" fmla="*/ 20 w 20"/>
                <a:gd name="T1" fmla="*/ 0 h 30"/>
                <a:gd name="T2" fmla="*/ 20 w 20"/>
                <a:gd name="T3" fmla="*/ 9 h 30"/>
                <a:gd name="T4" fmla="*/ 14 w 20"/>
                <a:gd name="T5" fmla="*/ 19 h 30"/>
                <a:gd name="T6" fmla="*/ 9 w 20"/>
                <a:gd name="T7" fmla="*/ 24 h 30"/>
                <a:gd name="T8" fmla="*/ 8 w 20"/>
                <a:gd name="T9" fmla="*/ 30 h 30"/>
                <a:gd name="T10" fmla="*/ 0 w 20"/>
                <a:gd name="T11" fmla="*/ 28 h 30"/>
                <a:gd name="T12" fmla="*/ 2 w 20"/>
                <a:gd name="T13" fmla="*/ 20 h 30"/>
                <a:gd name="T14" fmla="*/ 8 w 20"/>
                <a:gd name="T15" fmla="*/ 14 h 30"/>
                <a:gd name="T16" fmla="*/ 12 w 20"/>
                <a:gd name="T17" fmla="*/ 7 h 30"/>
                <a:gd name="T18" fmla="*/ 12 w 20"/>
                <a:gd name="T19" fmla="*/ 0 h 30"/>
                <a:gd name="T20" fmla="*/ 20 w 20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30"/>
                <a:gd name="T35" fmla="*/ 20 w 20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30">
                  <a:moveTo>
                    <a:pt x="20" y="0"/>
                  </a:moveTo>
                  <a:lnTo>
                    <a:pt x="20" y="9"/>
                  </a:lnTo>
                  <a:lnTo>
                    <a:pt x="14" y="19"/>
                  </a:lnTo>
                  <a:lnTo>
                    <a:pt x="9" y="24"/>
                  </a:lnTo>
                  <a:lnTo>
                    <a:pt x="8" y="30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8" y="14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69" name="Freeform 364"/>
            <p:cNvSpPr>
              <a:spLocks/>
            </p:cNvSpPr>
            <p:nvPr/>
          </p:nvSpPr>
          <p:spPr bwMode="auto">
            <a:xfrm>
              <a:off x="3276" y="2432"/>
              <a:ext cx="8" cy="5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1 h 5"/>
                <a:gd name="T4" fmla="*/ 8 w 8"/>
                <a:gd name="T5" fmla="*/ 2 h 5"/>
                <a:gd name="T6" fmla="*/ 0 w 8"/>
                <a:gd name="T7" fmla="*/ 2 h 5"/>
                <a:gd name="T8" fmla="*/ 1 w 8"/>
                <a:gd name="T9" fmla="*/ 5 h 5"/>
                <a:gd name="T10" fmla="*/ 7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7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0" y="2"/>
                  </a:lnTo>
                  <a:lnTo>
                    <a:pt x="1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0" name="Freeform 365"/>
            <p:cNvSpPr>
              <a:spLocks/>
            </p:cNvSpPr>
            <p:nvPr/>
          </p:nvSpPr>
          <p:spPr bwMode="auto">
            <a:xfrm>
              <a:off x="3233" y="2462"/>
              <a:ext cx="39" cy="29"/>
            </a:xfrm>
            <a:custGeom>
              <a:avLst/>
              <a:gdLst>
                <a:gd name="T0" fmla="*/ 39 w 39"/>
                <a:gd name="T1" fmla="*/ 2 h 29"/>
                <a:gd name="T2" fmla="*/ 36 w 39"/>
                <a:gd name="T3" fmla="*/ 9 h 29"/>
                <a:gd name="T4" fmla="*/ 31 w 39"/>
                <a:gd name="T5" fmla="*/ 14 h 29"/>
                <a:gd name="T6" fmla="*/ 22 w 39"/>
                <a:gd name="T7" fmla="*/ 18 h 29"/>
                <a:gd name="T8" fmla="*/ 11 w 39"/>
                <a:gd name="T9" fmla="*/ 21 h 29"/>
                <a:gd name="T10" fmla="*/ 9 w 39"/>
                <a:gd name="T11" fmla="*/ 23 h 29"/>
                <a:gd name="T12" fmla="*/ 8 w 39"/>
                <a:gd name="T13" fmla="*/ 29 h 29"/>
                <a:gd name="T14" fmla="*/ 0 w 39"/>
                <a:gd name="T15" fmla="*/ 27 h 29"/>
                <a:gd name="T16" fmla="*/ 2 w 39"/>
                <a:gd name="T17" fmla="*/ 19 h 29"/>
                <a:gd name="T18" fmla="*/ 7 w 39"/>
                <a:gd name="T19" fmla="*/ 14 h 29"/>
                <a:gd name="T20" fmla="*/ 18 w 39"/>
                <a:gd name="T21" fmla="*/ 11 h 29"/>
                <a:gd name="T22" fmla="*/ 27 w 39"/>
                <a:gd name="T23" fmla="*/ 7 h 29"/>
                <a:gd name="T24" fmla="*/ 29 w 39"/>
                <a:gd name="T25" fmla="*/ 5 h 29"/>
                <a:gd name="T26" fmla="*/ 31 w 39"/>
                <a:gd name="T27" fmla="*/ 0 h 29"/>
                <a:gd name="T28" fmla="*/ 39 w 39"/>
                <a:gd name="T29" fmla="*/ 2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9"/>
                <a:gd name="T47" fmla="*/ 39 w 39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9">
                  <a:moveTo>
                    <a:pt x="39" y="2"/>
                  </a:moveTo>
                  <a:lnTo>
                    <a:pt x="36" y="9"/>
                  </a:lnTo>
                  <a:lnTo>
                    <a:pt x="31" y="14"/>
                  </a:lnTo>
                  <a:lnTo>
                    <a:pt x="22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8" y="29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7" y="14"/>
                  </a:lnTo>
                  <a:lnTo>
                    <a:pt x="18" y="11"/>
                  </a:lnTo>
                  <a:lnTo>
                    <a:pt x="27" y="7"/>
                  </a:lnTo>
                  <a:lnTo>
                    <a:pt x="29" y="5"/>
                  </a:lnTo>
                  <a:lnTo>
                    <a:pt x="31" y="0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1" name="Freeform 366"/>
            <p:cNvSpPr>
              <a:spLocks/>
            </p:cNvSpPr>
            <p:nvPr/>
          </p:nvSpPr>
          <p:spPr bwMode="auto">
            <a:xfrm>
              <a:off x="3264" y="2462"/>
              <a:ext cx="8" cy="2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8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8" y="2"/>
                  </a:move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2" name="Freeform 367"/>
            <p:cNvSpPr>
              <a:spLocks/>
            </p:cNvSpPr>
            <p:nvPr/>
          </p:nvSpPr>
          <p:spPr bwMode="auto">
            <a:xfrm>
              <a:off x="3215" y="2487"/>
              <a:ext cx="25" cy="12"/>
            </a:xfrm>
            <a:custGeom>
              <a:avLst/>
              <a:gdLst>
                <a:gd name="T0" fmla="*/ 25 w 25"/>
                <a:gd name="T1" fmla="*/ 6 h 12"/>
                <a:gd name="T2" fmla="*/ 20 w 25"/>
                <a:gd name="T3" fmla="*/ 10 h 12"/>
                <a:gd name="T4" fmla="*/ 13 w 25"/>
                <a:gd name="T5" fmla="*/ 11 h 12"/>
                <a:gd name="T6" fmla="*/ 0 w 25"/>
                <a:gd name="T7" fmla="*/ 12 h 12"/>
                <a:gd name="T8" fmla="*/ 0 w 25"/>
                <a:gd name="T9" fmla="*/ 5 h 12"/>
                <a:gd name="T10" fmla="*/ 11 w 25"/>
                <a:gd name="T11" fmla="*/ 4 h 12"/>
                <a:gd name="T12" fmla="*/ 16 w 25"/>
                <a:gd name="T13" fmla="*/ 3 h 12"/>
                <a:gd name="T14" fmla="*/ 19 w 25"/>
                <a:gd name="T15" fmla="*/ 0 h 12"/>
                <a:gd name="T16" fmla="*/ 25 w 25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"/>
                <a:gd name="T29" fmla="*/ 25 w 2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">
                  <a:moveTo>
                    <a:pt x="25" y="6"/>
                  </a:moveTo>
                  <a:lnTo>
                    <a:pt x="20" y="10"/>
                  </a:lnTo>
                  <a:lnTo>
                    <a:pt x="13" y="11"/>
                  </a:lnTo>
                  <a:lnTo>
                    <a:pt x="0" y="12"/>
                  </a:lnTo>
                  <a:lnTo>
                    <a:pt x="0" y="5"/>
                  </a:lnTo>
                  <a:lnTo>
                    <a:pt x="11" y="4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3" name="Freeform 368"/>
            <p:cNvSpPr>
              <a:spLocks/>
            </p:cNvSpPr>
            <p:nvPr/>
          </p:nvSpPr>
          <p:spPr bwMode="auto">
            <a:xfrm>
              <a:off x="3233" y="2487"/>
              <a:ext cx="8" cy="6"/>
            </a:xfrm>
            <a:custGeom>
              <a:avLst/>
              <a:gdLst>
                <a:gd name="T0" fmla="*/ 8 w 8"/>
                <a:gd name="T1" fmla="*/ 4 h 6"/>
                <a:gd name="T2" fmla="*/ 7 w 8"/>
                <a:gd name="T3" fmla="*/ 6 h 6"/>
                <a:gd name="T4" fmla="*/ 1 w 8"/>
                <a:gd name="T5" fmla="*/ 0 h 6"/>
                <a:gd name="T6" fmla="*/ 0 w 8"/>
                <a:gd name="T7" fmla="*/ 2 h 6"/>
                <a:gd name="T8" fmla="*/ 8 w 8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4"/>
                  </a:moveTo>
                  <a:lnTo>
                    <a:pt x="7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4" name="Freeform 369"/>
            <p:cNvSpPr>
              <a:spLocks/>
            </p:cNvSpPr>
            <p:nvPr/>
          </p:nvSpPr>
          <p:spPr bwMode="auto">
            <a:xfrm>
              <a:off x="3207" y="2493"/>
              <a:ext cx="12" cy="23"/>
            </a:xfrm>
            <a:custGeom>
              <a:avLst/>
              <a:gdLst>
                <a:gd name="T0" fmla="*/ 11 w 12"/>
                <a:gd name="T1" fmla="*/ 4 h 23"/>
                <a:gd name="T2" fmla="*/ 9 w 12"/>
                <a:gd name="T3" fmla="*/ 8 h 23"/>
                <a:gd name="T4" fmla="*/ 9 w 12"/>
                <a:gd name="T5" fmla="*/ 11 h 23"/>
                <a:gd name="T6" fmla="*/ 12 w 12"/>
                <a:gd name="T7" fmla="*/ 19 h 23"/>
                <a:gd name="T8" fmla="*/ 5 w 12"/>
                <a:gd name="T9" fmla="*/ 23 h 23"/>
                <a:gd name="T10" fmla="*/ 0 w 12"/>
                <a:gd name="T11" fmla="*/ 13 h 23"/>
                <a:gd name="T12" fmla="*/ 0 w 12"/>
                <a:gd name="T13" fmla="*/ 6 h 23"/>
                <a:gd name="T14" fmla="*/ 4 w 12"/>
                <a:gd name="T15" fmla="*/ 0 h 23"/>
                <a:gd name="T16" fmla="*/ 11 w 12"/>
                <a:gd name="T17" fmla="*/ 4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3"/>
                <a:gd name="T29" fmla="*/ 12 w 1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3">
                  <a:moveTo>
                    <a:pt x="11" y="4"/>
                  </a:moveTo>
                  <a:lnTo>
                    <a:pt x="9" y="8"/>
                  </a:lnTo>
                  <a:lnTo>
                    <a:pt x="9" y="11"/>
                  </a:lnTo>
                  <a:lnTo>
                    <a:pt x="12" y="19"/>
                  </a:lnTo>
                  <a:lnTo>
                    <a:pt x="5" y="2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4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5" name="Freeform 370"/>
            <p:cNvSpPr>
              <a:spLocks/>
            </p:cNvSpPr>
            <p:nvPr/>
          </p:nvSpPr>
          <p:spPr bwMode="auto">
            <a:xfrm>
              <a:off x="3211" y="2492"/>
              <a:ext cx="7" cy="7"/>
            </a:xfrm>
            <a:custGeom>
              <a:avLst/>
              <a:gdLst>
                <a:gd name="T0" fmla="*/ 4 w 7"/>
                <a:gd name="T1" fmla="*/ 0 h 7"/>
                <a:gd name="T2" fmla="*/ 1 w 7"/>
                <a:gd name="T3" fmla="*/ 0 h 7"/>
                <a:gd name="T4" fmla="*/ 0 w 7"/>
                <a:gd name="T5" fmla="*/ 1 h 7"/>
                <a:gd name="T6" fmla="*/ 7 w 7"/>
                <a:gd name="T7" fmla="*/ 5 h 7"/>
                <a:gd name="T8" fmla="*/ 4 w 7"/>
                <a:gd name="T9" fmla="*/ 7 h 7"/>
                <a:gd name="T10" fmla="*/ 4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6" name="Freeform 371"/>
            <p:cNvSpPr>
              <a:spLocks/>
            </p:cNvSpPr>
            <p:nvPr/>
          </p:nvSpPr>
          <p:spPr bwMode="auto">
            <a:xfrm>
              <a:off x="3215" y="2510"/>
              <a:ext cx="15" cy="11"/>
            </a:xfrm>
            <a:custGeom>
              <a:avLst/>
              <a:gdLst>
                <a:gd name="T0" fmla="*/ 2 w 15"/>
                <a:gd name="T1" fmla="*/ 0 h 11"/>
                <a:gd name="T2" fmla="*/ 8 w 15"/>
                <a:gd name="T3" fmla="*/ 3 h 11"/>
                <a:gd name="T4" fmla="*/ 15 w 15"/>
                <a:gd name="T5" fmla="*/ 2 h 11"/>
                <a:gd name="T6" fmla="*/ 14 w 15"/>
                <a:gd name="T7" fmla="*/ 10 h 11"/>
                <a:gd name="T8" fmla="*/ 7 w 15"/>
                <a:gd name="T9" fmla="*/ 11 h 11"/>
                <a:gd name="T10" fmla="*/ 0 w 15"/>
                <a:gd name="T11" fmla="*/ 8 h 11"/>
                <a:gd name="T12" fmla="*/ 2 w 1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1"/>
                <a:gd name="T23" fmla="*/ 15 w 1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1">
                  <a:moveTo>
                    <a:pt x="2" y="0"/>
                  </a:moveTo>
                  <a:lnTo>
                    <a:pt x="8" y="3"/>
                  </a:lnTo>
                  <a:lnTo>
                    <a:pt x="15" y="2"/>
                  </a:lnTo>
                  <a:lnTo>
                    <a:pt x="14" y="10"/>
                  </a:lnTo>
                  <a:lnTo>
                    <a:pt x="7" y="11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7" name="Freeform 372"/>
            <p:cNvSpPr>
              <a:spLocks/>
            </p:cNvSpPr>
            <p:nvPr/>
          </p:nvSpPr>
          <p:spPr bwMode="auto">
            <a:xfrm>
              <a:off x="3212" y="2510"/>
              <a:ext cx="7" cy="8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7 h 8"/>
                <a:gd name="T4" fmla="*/ 3 w 7"/>
                <a:gd name="T5" fmla="*/ 8 h 8"/>
                <a:gd name="T6" fmla="*/ 5 w 7"/>
                <a:gd name="T7" fmla="*/ 0 h 8"/>
                <a:gd name="T8" fmla="*/ 7 w 7"/>
                <a:gd name="T9" fmla="*/ 2 h 8"/>
                <a:gd name="T10" fmla="*/ 0 w 7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6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8" name="Freeform 373"/>
            <p:cNvSpPr>
              <a:spLocks/>
            </p:cNvSpPr>
            <p:nvPr/>
          </p:nvSpPr>
          <p:spPr bwMode="auto">
            <a:xfrm>
              <a:off x="3226" y="2505"/>
              <a:ext cx="11" cy="13"/>
            </a:xfrm>
            <a:custGeom>
              <a:avLst/>
              <a:gdLst>
                <a:gd name="T0" fmla="*/ 0 w 11"/>
                <a:gd name="T1" fmla="*/ 9 h 13"/>
                <a:gd name="T2" fmla="*/ 4 w 11"/>
                <a:gd name="T3" fmla="*/ 0 h 13"/>
                <a:gd name="T4" fmla="*/ 11 w 11"/>
                <a:gd name="T5" fmla="*/ 4 h 13"/>
                <a:gd name="T6" fmla="*/ 7 w 11"/>
                <a:gd name="T7" fmla="*/ 13 h 13"/>
                <a:gd name="T8" fmla="*/ 0 w 11"/>
                <a:gd name="T9" fmla="*/ 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"/>
                <a:gd name="T17" fmla="*/ 11 w 1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">
                  <a:moveTo>
                    <a:pt x="0" y="9"/>
                  </a:moveTo>
                  <a:lnTo>
                    <a:pt x="4" y="0"/>
                  </a:lnTo>
                  <a:lnTo>
                    <a:pt x="11" y="4"/>
                  </a:lnTo>
                  <a:lnTo>
                    <a:pt x="7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79" name="Freeform 374"/>
            <p:cNvSpPr>
              <a:spLocks/>
            </p:cNvSpPr>
            <p:nvPr/>
          </p:nvSpPr>
          <p:spPr bwMode="auto">
            <a:xfrm>
              <a:off x="3226" y="2512"/>
              <a:ext cx="7" cy="8"/>
            </a:xfrm>
            <a:custGeom>
              <a:avLst/>
              <a:gdLst>
                <a:gd name="T0" fmla="*/ 3 w 7"/>
                <a:gd name="T1" fmla="*/ 8 h 8"/>
                <a:gd name="T2" fmla="*/ 6 w 7"/>
                <a:gd name="T3" fmla="*/ 8 h 8"/>
                <a:gd name="T4" fmla="*/ 7 w 7"/>
                <a:gd name="T5" fmla="*/ 6 h 8"/>
                <a:gd name="T6" fmla="*/ 0 w 7"/>
                <a:gd name="T7" fmla="*/ 2 h 8"/>
                <a:gd name="T8" fmla="*/ 4 w 7"/>
                <a:gd name="T9" fmla="*/ 0 h 8"/>
                <a:gd name="T10" fmla="*/ 3 w 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3" y="8"/>
                  </a:moveTo>
                  <a:lnTo>
                    <a:pt x="6" y="8"/>
                  </a:lnTo>
                  <a:lnTo>
                    <a:pt x="7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0" name="Freeform 375"/>
            <p:cNvSpPr>
              <a:spLocks/>
            </p:cNvSpPr>
            <p:nvPr/>
          </p:nvSpPr>
          <p:spPr bwMode="auto">
            <a:xfrm>
              <a:off x="3230" y="2505"/>
              <a:ext cx="12" cy="47"/>
            </a:xfrm>
            <a:custGeom>
              <a:avLst/>
              <a:gdLst>
                <a:gd name="T0" fmla="*/ 7 w 12"/>
                <a:gd name="T1" fmla="*/ 0 h 47"/>
                <a:gd name="T2" fmla="*/ 12 w 12"/>
                <a:gd name="T3" fmla="*/ 13 h 47"/>
                <a:gd name="T4" fmla="*/ 12 w 12"/>
                <a:gd name="T5" fmla="*/ 24 h 47"/>
                <a:gd name="T6" fmla="*/ 8 w 12"/>
                <a:gd name="T7" fmla="*/ 47 h 47"/>
                <a:gd name="T8" fmla="*/ 0 w 12"/>
                <a:gd name="T9" fmla="*/ 46 h 47"/>
                <a:gd name="T10" fmla="*/ 4 w 12"/>
                <a:gd name="T11" fmla="*/ 24 h 47"/>
                <a:gd name="T12" fmla="*/ 4 w 12"/>
                <a:gd name="T13" fmla="*/ 14 h 47"/>
                <a:gd name="T14" fmla="*/ 0 w 12"/>
                <a:gd name="T15" fmla="*/ 4 h 47"/>
                <a:gd name="T16" fmla="*/ 7 w 12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7"/>
                <a:gd name="T29" fmla="*/ 12 w 1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7">
                  <a:moveTo>
                    <a:pt x="7" y="0"/>
                  </a:moveTo>
                  <a:lnTo>
                    <a:pt x="12" y="13"/>
                  </a:lnTo>
                  <a:lnTo>
                    <a:pt x="12" y="24"/>
                  </a:lnTo>
                  <a:lnTo>
                    <a:pt x="8" y="47"/>
                  </a:lnTo>
                  <a:lnTo>
                    <a:pt x="0" y="46"/>
                  </a:lnTo>
                  <a:lnTo>
                    <a:pt x="4" y="24"/>
                  </a:lnTo>
                  <a:lnTo>
                    <a:pt x="4" y="1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1" name="Freeform 376"/>
            <p:cNvSpPr>
              <a:spLocks/>
            </p:cNvSpPr>
            <p:nvPr/>
          </p:nvSpPr>
          <p:spPr bwMode="auto">
            <a:xfrm>
              <a:off x="3230" y="2496"/>
              <a:ext cx="7" cy="13"/>
            </a:xfrm>
            <a:custGeom>
              <a:avLst/>
              <a:gdLst>
                <a:gd name="T0" fmla="*/ 0 w 7"/>
                <a:gd name="T1" fmla="*/ 9 h 13"/>
                <a:gd name="T2" fmla="*/ 4 w 7"/>
                <a:gd name="T3" fmla="*/ 0 h 13"/>
                <a:gd name="T4" fmla="*/ 7 w 7"/>
                <a:gd name="T5" fmla="*/ 9 h 13"/>
                <a:gd name="T6" fmla="*/ 0 w 7"/>
                <a:gd name="T7" fmla="*/ 13 h 13"/>
                <a:gd name="T8" fmla="*/ 7 w 7"/>
                <a:gd name="T9" fmla="*/ 13 h 13"/>
                <a:gd name="T10" fmla="*/ 0 w 7"/>
                <a:gd name="T11" fmla="*/ 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3"/>
                <a:gd name="T20" fmla="*/ 7 w 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3">
                  <a:moveTo>
                    <a:pt x="0" y="9"/>
                  </a:moveTo>
                  <a:lnTo>
                    <a:pt x="4" y="0"/>
                  </a:lnTo>
                  <a:lnTo>
                    <a:pt x="7" y="9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2" name="Freeform 377"/>
            <p:cNvSpPr>
              <a:spLocks/>
            </p:cNvSpPr>
            <p:nvPr/>
          </p:nvSpPr>
          <p:spPr bwMode="auto">
            <a:xfrm>
              <a:off x="3230" y="2552"/>
              <a:ext cx="27" cy="26"/>
            </a:xfrm>
            <a:custGeom>
              <a:avLst/>
              <a:gdLst>
                <a:gd name="T0" fmla="*/ 8 w 27"/>
                <a:gd name="T1" fmla="*/ 0 h 26"/>
                <a:gd name="T2" fmla="*/ 8 w 27"/>
                <a:gd name="T3" fmla="*/ 10 h 26"/>
                <a:gd name="T4" fmla="*/ 8 w 27"/>
                <a:gd name="T5" fmla="*/ 12 h 26"/>
                <a:gd name="T6" fmla="*/ 9 w 27"/>
                <a:gd name="T7" fmla="*/ 14 h 26"/>
                <a:gd name="T8" fmla="*/ 14 w 27"/>
                <a:gd name="T9" fmla="*/ 17 h 26"/>
                <a:gd name="T10" fmla="*/ 26 w 27"/>
                <a:gd name="T11" fmla="*/ 15 h 26"/>
                <a:gd name="T12" fmla="*/ 27 w 27"/>
                <a:gd name="T13" fmla="*/ 24 h 26"/>
                <a:gd name="T14" fmla="*/ 13 w 27"/>
                <a:gd name="T15" fmla="*/ 26 h 26"/>
                <a:gd name="T16" fmla="*/ 5 w 27"/>
                <a:gd name="T17" fmla="*/ 22 h 26"/>
                <a:gd name="T18" fmla="*/ 1 w 27"/>
                <a:gd name="T19" fmla="*/ 16 h 26"/>
                <a:gd name="T20" fmla="*/ 0 w 27"/>
                <a:gd name="T21" fmla="*/ 11 h 26"/>
                <a:gd name="T22" fmla="*/ 0 w 27"/>
                <a:gd name="T23" fmla="*/ 0 h 26"/>
                <a:gd name="T24" fmla="*/ 8 w 27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6"/>
                <a:gd name="T41" fmla="*/ 27 w 27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6">
                  <a:moveTo>
                    <a:pt x="8" y="0"/>
                  </a:moveTo>
                  <a:lnTo>
                    <a:pt x="8" y="10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4" y="17"/>
                  </a:lnTo>
                  <a:lnTo>
                    <a:pt x="26" y="15"/>
                  </a:lnTo>
                  <a:lnTo>
                    <a:pt x="27" y="24"/>
                  </a:lnTo>
                  <a:lnTo>
                    <a:pt x="13" y="26"/>
                  </a:lnTo>
                  <a:lnTo>
                    <a:pt x="5" y="22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3" name="Freeform 378"/>
            <p:cNvSpPr>
              <a:spLocks/>
            </p:cNvSpPr>
            <p:nvPr/>
          </p:nvSpPr>
          <p:spPr bwMode="auto">
            <a:xfrm>
              <a:off x="3230" y="2551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8 w 8"/>
                <a:gd name="T5" fmla="*/ 1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4" name="Freeform 379"/>
            <p:cNvSpPr>
              <a:spLocks/>
            </p:cNvSpPr>
            <p:nvPr/>
          </p:nvSpPr>
          <p:spPr bwMode="auto">
            <a:xfrm>
              <a:off x="3255" y="2567"/>
              <a:ext cx="11" cy="10"/>
            </a:xfrm>
            <a:custGeom>
              <a:avLst/>
              <a:gdLst>
                <a:gd name="T0" fmla="*/ 1 w 11"/>
                <a:gd name="T1" fmla="*/ 0 h 10"/>
                <a:gd name="T2" fmla="*/ 6 w 11"/>
                <a:gd name="T3" fmla="*/ 1 h 10"/>
                <a:gd name="T4" fmla="*/ 11 w 11"/>
                <a:gd name="T5" fmla="*/ 0 h 10"/>
                <a:gd name="T6" fmla="*/ 11 w 11"/>
                <a:gd name="T7" fmla="*/ 9 h 10"/>
                <a:gd name="T8" fmla="*/ 6 w 11"/>
                <a:gd name="T9" fmla="*/ 10 h 10"/>
                <a:gd name="T10" fmla="*/ 0 w 11"/>
                <a:gd name="T11" fmla="*/ 9 h 10"/>
                <a:gd name="T12" fmla="*/ 1 w 11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0"/>
                <a:gd name="T23" fmla="*/ 11 w 1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0">
                  <a:moveTo>
                    <a:pt x="1" y="0"/>
                  </a:moveTo>
                  <a:lnTo>
                    <a:pt x="6" y="1"/>
                  </a:lnTo>
                  <a:lnTo>
                    <a:pt x="11" y="0"/>
                  </a:lnTo>
                  <a:lnTo>
                    <a:pt x="11" y="9"/>
                  </a:lnTo>
                  <a:lnTo>
                    <a:pt x="6" y="1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5" name="Freeform 380"/>
            <p:cNvSpPr>
              <a:spLocks/>
            </p:cNvSpPr>
            <p:nvPr/>
          </p:nvSpPr>
          <p:spPr bwMode="auto">
            <a:xfrm>
              <a:off x="3255" y="2567"/>
              <a:ext cx="2" cy="9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9 h 9"/>
                <a:gd name="T4" fmla="*/ 2 w 2"/>
                <a:gd name="T5" fmla="*/ 9 h 9"/>
                <a:gd name="T6" fmla="*/ 1 w 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9"/>
                <a:gd name="T14" fmla="*/ 2 w 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9">
                  <a:moveTo>
                    <a:pt x="1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6" name="Freeform 381"/>
            <p:cNvSpPr>
              <a:spLocks/>
            </p:cNvSpPr>
            <p:nvPr/>
          </p:nvSpPr>
          <p:spPr bwMode="auto">
            <a:xfrm>
              <a:off x="3264" y="2545"/>
              <a:ext cx="30" cy="31"/>
            </a:xfrm>
            <a:custGeom>
              <a:avLst/>
              <a:gdLst>
                <a:gd name="T0" fmla="*/ 0 w 30"/>
                <a:gd name="T1" fmla="*/ 23 h 31"/>
                <a:gd name="T2" fmla="*/ 14 w 30"/>
                <a:gd name="T3" fmla="*/ 17 h 31"/>
                <a:gd name="T4" fmla="*/ 18 w 30"/>
                <a:gd name="T5" fmla="*/ 11 h 31"/>
                <a:gd name="T6" fmla="*/ 22 w 30"/>
                <a:gd name="T7" fmla="*/ 0 h 31"/>
                <a:gd name="T8" fmla="*/ 30 w 30"/>
                <a:gd name="T9" fmla="*/ 4 h 31"/>
                <a:gd name="T10" fmla="*/ 25 w 30"/>
                <a:gd name="T11" fmla="*/ 15 h 31"/>
                <a:gd name="T12" fmla="*/ 18 w 30"/>
                <a:gd name="T13" fmla="*/ 24 h 31"/>
                <a:gd name="T14" fmla="*/ 4 w 30"/>
                <a:gd name="T15" fmla="*/ 31 h 31"/>
                <a:gd name="T16" fmla="*/ 0 w 30"/>
                <a:gd name="T17" fmla="*/ 2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0" y="23"/>
                  </a:moveTo>
                  <a:lnTo>
                    <a:pt x="14" y="17"/>
                  </a:lnTo>
                  <a:lnTo>
                    <a:pt x="18" y="11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5" y="15"/>
                  </a:lnTo>
                  <a:lnTo>
                    <a:pt x="18" y="24"/>
                  </a:lnTo>
                  <a:lnTo>
                    <a:pt x="4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7" name="Freeform 382"/>
            <p:cNvSpPr>
              <a:spLocks/>
            </p:cNvSpPr>
            <p:nvPr/>
          </p:nvSpPr>
          <p:spPr bwMode="auto">
            <a:xfrm>
              <a:off x="3264" y="2567"/>
              <a:ext cx="4" cy="9"/>
            </a:xfrm>
            <a:custGeom>
              <a:avLst/>
              <a:gdLst>
                <a:gd name="T0" fmla="*/ 2 w 4"/>
                <a:gd name="T1" fmla="*/ 9 h 9"/>
                <a:gd name="T2" fmla="*/ 4 w 4"/>
                <a:gd name="T3" fmla="*/ 9 h 9"/>
                <a:gd name="T4" fmla="*/ 0 w 4"/>
                <a:gd name="T5" fmla="*/ 1 h 9"/>
                <a:gd name="T6" fmla="*/ 2 w 4"/>
                <a:gd name="T7" fmla="*/ 0 h 9"/>
                <a:gd name="T8" fmla="*/ 2 w 4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2" y="9"/>
                  </a:moveTo>
                  <a:lnTo>
                    <a:pt x="4" y="9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8" name="Freeform 383"/>
            <p:cNvSpPr>
              <a:spLocks/>
            </p:cNvSpPr>
            <p:nvPr/>
          </p:nvSpPr>
          <p:spPr bwMode="auto">
            <a:xfrm>
              <a:off x="3287" y="2531"/>
              <a:ext cx="21" cy="19"/>
            </a:xfrm>
            <a:custGeom>
              <a:avLst/>
              <a:gdLst>
                <a:gd name="T0" fmla="*/ 0 w 21"/>
                <a:gd name="T1" fmla="*/ 13 h 19"/>
                <a:gd name="T2" fmla="*/ 9 w 21"/>
                <a:gd name="T3" fmla="*/ 7 h 19"/>
                <a:gd name="T4" fmla="*/ 12 w 21"/>
                <a:gd name="T5" fmla="*/ 3 h 19"/>
                <a:gd name="T6" fmla="*/ 17 w 21"/>
                <a:gd name="T7" fmla="*/ 0 h 19"/>
                <a:gd name="T8" fmla="*/ 21 w 21"/>
                <a:gd name="T9" fmla="*/ 7 h 19"/>
                <a:gd name="T10" fmla="*/ 17 w 21"/>
                <a:gd name="T11" fmla="*/ 9 h 19"/>
                <a:gd name="T12" fmla="*/ 14 w 21"/>
                <a:gd name="T13" fmla="*/ 13 h 19"/>
                <a:gd name="T14" fmla="*/ 6 w 21"/>
                <a:gd name="T15" fmla="*/ 19 h 19"/>
                <a:gd name="T16" fmla="*/ 0 w 21"/>
                <a:gd name="T17" fmla="*/ 13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9"/>
                <a:gd name="T29" fmla="*/ 21 w 2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9">
                  <a:moveTo>
                    <a:pt x="0" y="13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6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89" name="Freeform 384"/>
            <p:cNvSpPr>
              <a:spLocks/>
            </p:cNvSpPr>
            <p:nvPr/>
          </p:nvSpPr>
          <p:spPr bwMode="auto">
            <a:xfrm>
              <a:off x="3286" y="2544"/>
              <a:ext cx="8" cy="6"/>
            </a:xfrm>
            <a:custGeom>
              <a:avLst/>
              <a:gdLst>
                <a:gd name="T0" fmla="*/ 0 w 8"/>
                <a:gd name="T1" fmla="*/ 1 h 6"/>
                <a:gd name="T2" fmla="*/ 1 w 8"/>
                <a:gd name="T3" fmla="*/ 0 h 6"/>
                <a:gd name="T4" fmla="*/ 7 w 8"/>
                <a:gd name="T5" fmla="*/ 6 h 6"/>
                <a:gd name="T6" fmla="*/ 8 w 8"/>
                <a:gd name="T7" fmla="*/ 5 h 6"/>
                <a:gd name="T8" fmla="*/ 0 w 8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1"/>
                  </a:moveTo>
                  <a:lnTo>
                    <a:pt x="1" y="0"/>
                  </a:lnTo>
                  <a:lnTo>
                    <a:pt x="7" y="6"/>
                  </a:lnTo>
                  <a:lnTo>
                    <a:pt x="8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0" name="Freeform 385"/>
            <p:cNvSpPr>
              <a:spLocks/>
            </p:cNvSpPr>
            <p:nvPr/>
          </p:nvSpPr>
          <p:spPr bwMode="auto">
            <a:xfrm>
              <a:off x="3306" y="2490"/>
              <a:ext cx="123" cy="48"/>
            </a:xfrm>
            <a:custGeom>
              <a:avLst/>
              <a:gdLst>
                <a:gd name="T0" fmla="*/ 0 w 123"/>
                <a:gd name="T1" fmla="*/ 39 h 48"/>
                <a:gd name="T2" fmla="*/ 17 w 123"/>
                <a:gd name="T3" fmla="*/ 37 h 48"/>
                <a:gd name="T4" fmla="*/ 32 w 123"/>
                <a:gd name="T5" fmla="*/ 33 h 48"/>
                <a:gd name="T6" fmla="*/ 61 w 123"/>
                <a:gd name="T7" fmla="*/ 23 h 48"/>
                <a:gd name="T8" fmla="*/ 90 w 123"/>
                <a:gd name="T9" fmla="*/ 11 h 48"/>
                <a:gd name="T10" fmla="*/ 120 w 123"/>
                <a:gd name="T11" fmla="*/ 0 h 48"/>
                <a:gd name="T12" fmla="*/ 123 w 123"/>
                <a:gd name="T13" fmla="*/ 7 h 48"/>
                <a:gd name="T14" fmla="*/ 94 w 123"/>
                <a:gd name="T15" fmla="*/ 18 h 48"/>
                <a:gd name="T16" fmla="*/ 64 w 123"/>
                <a:gd name="T17" fmla="*/ 30 h 48"/>
                <a:gd name="T18" fmla="*/ 34 w 123"/>
                <a:gd name="T19" fmla="*/ 42 h 48"/>
                <a:gd name="T20" fmla="*/ 18 w 123"/>
                <a:gd name="T21" fmla="*/ 46 h 48"/>
                <a:gd name="T22" fmla="*/ 1 w 123"/>
                <a:gd name="T23" fmla="*/ 48 h 48"/>
                <a:gd name="T24" fmla="*/ 0 w 123"/>
                <a:gd name="T25" fmla="*/ 39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0" y="39"/>
                  </a:moveTo>
                  <a:lnTo>
                    <a:pt x="17" y="37"/>
                  </a:lnTo>
                  <a:lnTo>
                    <a:pt x="32" y="33"/>
                  </a:lnTo>
                  <a:lnTo>
                    <a:pt x="61" y="23"/>
                  </a:lnTo>
                  <a:lnTo>
                    <a:pt x="90" y="11"/>
                  </a:lnTo>
                  <a:lnTo>
                    <a:pt x="120" y="0"/>
                  </a:lnTo>
                  <a:lnTo>
                    <a:pt x="123" y="7"/>
                  </a:lnTo>
                  <a:lnTo>
                    <a:pt x="94" y="18"/>
                  </a:lnTo>
                  <a:lnTo>
                    <a:pt x="64" y="30"/>
                  </a:lnTo>
                  <a:lnTo>
                    <a:pt x="34" y="42"/>
                  </a:lnTo>
                  <a:lnTo>
                    <a:pt x="18" y="46"/>
                  </a:lnTo>
                  <a:lnTo>
                    <a:pt x="1" y="4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1" name="Freeform 386"/>
            <p:cNvSpPr>
              <a:spLocks/>
            </p:cNvSpPr>
            <p:nvPr/>
          </p:nvSpPr>
          <p:spPr bwMode="auto">
            <a:xfrm>
              <a:off x="3304" y="2529"/>
              <a:ext cx="4" cy="9"/>
            </a:xfrm>
            <a:custGeom>
              <a:avLst/>
              <a:gdLst>
                <a:gd name="T0" fmla="*/ 0 w 4"/>
                <a:gd name="T1" fmla="*/ 2 h 9"/>
                <a:gd name="T2" fmla="*/ 1 w 4"/>
                <a:gd name="T3" fmla="*/ 0 h 9"/>
                <a:gd name="T4" fmla="*/ 2 w 4"/>
                <a:gd name="T5" fmla="*/ 0 h 9"/>
                <a:gd name="T6" fmla="*/ 3 w 4"/>
                <a:gd name="T7" fmla="*/ 9 h 9"/>
                <a:gd name="T8" fmla="*/ 4 w 4"/>
                <a:gd name="T9" fmla="*/ 9 h 9"/>
                <a:gd name="T10" fmla="*/ 0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4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2" name="Freeform 387"/>
            <p:cNvSpPr>
              <a:spLocks/>
            </p:cNvSpPr>
            <p:nvPr/>
          </p:nvSpPr>
          <p:spPr bwMode="auto">
            <a:xfrm>
              <a:off x="3425" y="2471"/>
              <a:ext cx="18" cy="25"/>
            </a:xfrm>
            <a:custGeom>
              <a:avLst/>
              <a:gdLst>
                <a:gd name="T0" fmla="*/ 0 w 18"/>
                <a:gd name="T1" fmla="*/ 19 h 25"/>
                <a:gd name="T2" fmla="*/ 4 w 18"/>
                <a:gd name="T3" fmla="*/ 15 h 25"/>
                <a:gd name="T4" fmla="*/ 8 w 18"/>
                <a:gd name="T5" fmla="*/ 10 h 25"/>
                <a:gd name="T6" fmla="*/ 11 w 18"/>
                <a:gd name="T7" fmla="*/ 0 h 25"/>
                <a:gd name="T8" fmla="*/ 18 w 18"/>
                <a:gd name="T9" fmla="*/ 4 h 25"/>
                <a:gd name="T10" fmla="*/ 14 w 18"/>
                <a:gd name="T11" fmla="*/ 15 h 25"/>
                <a:gd name="T12" fmla="*/ 9 w 18"/>
                <a:gd name="T13" fmla="*/ 22 h 25"/>
                <a:gd name="T14" fmla="*/ 5 w 18"/>
                <a:gd name="T15" fmla="*/ 25 h 25"/>
                <a:gd name="T16" fmla="*/ 0 w 18"/>
                <a:gd name="T17" fmla="*/ 19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5"/>
                <a:gd name="T29" fmla="*/ 18 w 1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5">
                  <a:moveTo>
                    <a:pt x="0" y="19"/>
                  </a:moveTo>
                  <a:lnTo>
                    <a:pt x="4" y="15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18" y="4"/>
                  </a:lnTo>
                  <a:lnTo>
                    <a:pt x="14" y="15"/>
                  </a:lnTo>
                  <a:lnTo>
                    <a:pt x="9" y="22"/>
                  </a:lnTo>
                  <a:lnTo>
                    <a:pt x="5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3" name="Freeform 388"/>
            <p:cNvSpPr>
              <a:spLocks/>
            </p:cNvSpPr>
            <p:nvPr/>
          </p:nvSpPr>
          <p:spPr bwMode="auto">
            <a:xfrm>
              <a:off x="3425" y="2490"/>
              <a:ext cx="5" cy="7"/>
            </a:xfrm>
            <a:custGeom>
              <a:avLst/>
              <a:gdLst>
                <a:gd name="T0" fmla="*/ 4 w 5"/>
                <a:gd name="T1" fmla="*/ 7 h 7"/>
                <a:gd name="T2" fmla="*/ 5 w 5"/>
                <a:gd name="T3" fmla="*/ 6 h 7"/>
                <a:gd name="T4" fmla="*/ 0 w 5"/>
                <a:gd name="T5" fmla="*/ 0 h 7"/>
                <a:gd name="T6" fmla="*/ 1 w 5"/>
                <a:gd name="T7" fmla="*/ 0 h 7"/>
                <a:gd name="T8" fmla="*/ 4 w 5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4" y="7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4" name="Freeform 389"/>
            <p:cNvSpPr>
              <a:spLocks/>
            </p:cNvSpPr>
            <p:nvPr/>
          </p:nvSpPr>
          <p:spPr bwMode="auto">
            <a:xfrm>
              <a:off x="3438" y="2410"/>
              <a:ext cx="67" cy="67"/>
            </a:xfrm>
            <a:custGeom>
              <a:avLst/>
              <a:gdLst>
                <a:gd name="T0" fmla="*/ 0 w 67"/>
                <a:gd name="T1" fmla="*/ 60 h 67"/>
                <a:gd name="T2" fmla="*/ 12 w 67"/>
                <a:gd name="T3" fmla="*/ 56 h 67"/>
                <a:gd name="T4" fmla="*/ 21 w 67"/>
                <a:gd name="T5" fmla="*/ 50 h 67"/>
                <a:gd name="T6" fmla="*/ 36 w 67"/>
                <a:gd name="T7" fmla="*/ 34 h 67"/>
                <a:gd name="T8" fmla="*/ 48 w 67"/>
                <a:gd name="T9" fmla="*/ 17 h 67"/>
                <a:gd name="T10" fmla="*/ 60 w 67"/>
                <a:gd name="T11" fmla="*/ 0 h 67"/>
                <a:gd name="T12" fmla="*/ 67 w 67"/>
                <a:gd name="T13" fmla="*/ 5 h 67"/>
                <a:gd name="T14" fmla="*/ 54 w 67"/>
                <a:gd name="T15" fmla="*/ 22 h 67"/>
                <a:gd name="T16" fmla="*/ 42 w 67"/>
                <a:gd name="T17" fmla="*/ 40 h 67"/>
                <a:gd name="T18" fmla="*/ 26 w 67"/>
                <a:gd name="T19" fmla="*/ 56 h 67"/>
                <a:gd name="T20" fmla="*/ 16 w 67"/>
                <a:gd name="T21" fmla="*/ 63 h 67"/>
                <a:gd name="T22" fmla="*/ 3 w 67"/>
                <a:gd name="T23" fmla="*/ 67 h 67"/>
                <a:gd name="T24" fmla="*/ 0 w 67"/>
                <a:gd name="T25" fmla="*/ 6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7"/>
                <a:gd name="T41" fmla="*/ 67 w 6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7">
                  <a:moveTo>
                    <a:pt x="0" y="60"/>
                  </a:moveTo>
                  <a:lnTo>
                    <a:pt x="12" y="56"/>
                  </a:lnTo>
                  <a:lnTo>
                    <a:pt x="21" y="50"/>
                  </a:lnTo>
                  <a:lnTo>
                    <a:pt x="36" y="34"/>
                  </a:lnTo>
                  <a:lnTo>
                    <a:pt x="48" y="17"/>
                  </a:lnTo>
                  <a:lnTo>
                    <a:pt x="60" y="0"/>
                  </a:lnTo>
                  <a:lnTo>
                    <a:pt x="67" y="5"/>
                  </a:lnTo>
                  <a:lnTo>
                    <a:pt x="54" y="22"/>
                  </a:lnTo>
                  <a:lnTo>
                    <a:pt x="42" y="40"/>
                  </a:lnTo>
                  <a:lnTo>
                    <a:pt x="26" y="56"/>
                  </a:lnTo>
                  <a:lnTo>
                    <a:pt x="16" y="63"/>
                  </a:lnTo>
                  <a:lnTo>
                    <a:pt x="3" y="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5" name="Freeform 390"/>
            <p:cNvSpPr>
              <a:spLocks/>
            </p:cNvSpPr>
            <p:nvPr/>
          </p:nvSpPr>
          <p:spPr bwMode="auto">
            <a:xfrm>
              <a:off x="3436" y="2470"/>
              <a:ext cx="7" cy="7"/>
            </a:xfrm>
            <a:custGeom>
              <a:avLst/>
              <a:gdLst>
                <a:gd name="T0" fmla="*/ 0 w 7"/>
                <a:gd name="T1" fmla="*/ 1 h 7"/>
                <a:gd name="T2" fmla="*/ 2 w 7"/>
                <a:gd name="T3" fmla="*/ 0 h 7"/>
                <a:gd name="T4" fmla="*/ 5 w 7"/>
                <a:gd name="T5" fmla="*/ 7 h 7"/>
                <a:gd name="T6" fmla="*/ 7 w 7"/>
                <a:gd name="T7" fmla="*/ 5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1"/>
                  </a:moveTo>
                  <a:lnTo>
                    <a:pt x="2" y="0"/>
                  </a:lnTo>
                  <a:lnTo>
                    <a:pt x="5" y="7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6" name="Freeform 391"/>
            <p:cNvSpPr>
              <a:spLocks/>
            </p:cNvSpPr>
            <p:nvPr/>
          </p:nvSpPr>
          <p:spPr bwMode="auto">
            <a:xfrm>
              <a:off x="3498" y="2374"/>
              <a:ext cx="17" cy="41"/>
            </a:xfrm>
            <a:custGeom>
              <a:avLst/>
              <a:gdLst>
                <a:gd name="T0" fmla="*/ 0 w 17"/>
                <a:gd name="T1" fmla="*/ 36 h 41"/>
                <a:gd name="T2" fmla="*/ 3 w 17"/>
                <a:gd name="T3" fmla="*/ 33 h 41"/>
                <a:gd name="T4" fmla="*/ 4 w 17"/>
                <a:gd name="T5" fmla="*/ 30 h 41"/>
                <a:gd name="T6" fmla="*/ 5 w 17"/>
                <a:gd name="T7" fmla="*/ 20 h 41"/>
                <a:gd name="T8" fmla="*/ 6 w 17"/>
                <a:gd name="T9" fmla="*/ 10 h 41"/>
                <a:gd name="T10" fmla="*/ 10 w 17"/>
                <a:gd name="T11" fmla="*/ 0 h 41"/>
                <a:gd name="T12" fmla="*/ 17 w 17"/>
                <a:gd name="T13" fmla="*/ 4 h 41"/>
                <a:gd name="T14" fmla="*/ 13 w 17"/>
                <a:gd name="T15" fmla="*/ 13 h 41"/>
                <a:gd name="T16" fmla="*/ 12 w 17"/>
                <a:gd name="T17" fmla="*/ 22 h 41"/>
                <a:gd name="T18" fmla="*/ 11 w 17"/>
                <a:gd name="T19" fmla="*/ 32 h 41"/>
                <a:gd name="T20" fmla="*/ 10 w 17"/>
                <a:gd name="T21" fmla="*/ 37 h 41"/>
                <a:gd name="T22" fmla="*/ 7 w 17"/>
                <a:gd name="T23" fmla="*/ 41 h 41"/>
                <a:gd name="T24" fmla="*/ 0 w 17"/>
                <a:gd name="T25" fmla="*/ 36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1"/>
                <a:gd name="T41" fmla="*/ 17 w 17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1">
                  <a:moveTo>
                    <a:pt x="0" y="36"/>
                  </a:moveTo>
                  <a:lnTo>
                    <a:pt x="3" y="33"/>
                  </a:lnTo>
                  <a:lnTo>
                    <a:pt x="4" y="30"/>
                  </a:lnTo>
                  <a:lnTo>
                    <a:pt x="5" y="20"/>
                  </a:lnTo>
                  <a:lnTo>
                    <a:pt x="6" y="10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3" y="13"/>
                  </a:lnTo>
                  <a:lnTo>
                    <a:pt x="12" y="22"/>
                  </a:lnTo>
                  <a:lnTo>
                    <a:pt x="11" y="32"/>
                  </a:lnTo>
                  <a:lnTo>
                    <a:pt x="10" y="37"/>
                  </a:lnTo>
                  <a:lnTo>
                    <a:pt x="7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7" name="Freeform 392"/>
            <p:cNvSpPr>
              <a:spLocks/>
            </p:cNvSpPr>
            <p:nvPr/>
          </p:nvSpPr>
          <p:spPr bwMode="auto">
            <a:xfrm>
              <a:off x="3498" y="2410"/>
              <a:ext cx="7" cy="5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5 h 5"/>
                <a:gd name="T4" fmla="*/ 0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8" name="Freeform 393"/>
            <p:cNvSpPr>
              <a:spLocks/>
            </p:cNvSpPr>
            <p:nvPr/>
          </p:nvSpPr>
          <p:spPr bwMode="auto">
            <a:xfrm>
              <a:off x="3509" y="2347"/>
              <a:ext cx="36" cy="32"/>
            </a:xfrm>
            <a:custGeom>
              <a:avLst/>
              <a:gdLst>
                <a:gd name="T0" fmla="*/ 0 w 36"/>
                <a:gd name="T1" fmla="*/ 26 h 32"/>
                <a:gd name="T2" fmla="*/ 14 w 36"/>
                <a:gd name="T3" fmla="*/ 11 h 32"/>
                <a:gd name="T4" fmla="*/ 30 w 36"/>
                <a:gd name="T5" fmla="*/ 0 h 32"/>
                <a:gd name="T6" fmla="*/ 36 w 36"/>
                <a:gd name="T7" fmla="*/ 6 h 32"/>
                <a:gd name="T8" fmla="*/ 19 w 36"/>
                <a:gd name="T9" fmla="*/ 18 h 32"/>
                <a:gd name="T10" fmla="*/ 5 w 36"/>
                <a:gd name="T11" fmla="*/ 32 h 32"/>
                <a:gd name="T12" fmla="*/ 0 w 36"/>
                <a:gd name="T13" fmla="*/ 2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2"/>
                <a:gd name="T23" fmla="*/ 36 w 3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2">
                  <a:moveTo>
                    <a:pt x="0" y="26"/>
                  </a:moveTo>
                  <a:lnTo>
                    <a:pt x="14" y="11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19" y="18"/>
                  </a:lnTo>
                  <a:lnTo>
                    <a:pt x="5" y="3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799" name="Freeform 394"/>
            <p:cNvSpPr>
              <a:spLocks/>
            </p:cNvSpPr>
            <p:nvPr/>
          </p:nvSpPr>
          <p:spPr bwMode="auto">
            <a:xfrm>
              <a:off x="3508" y="2373"/>
              <a:ext cx="7" cy="6"/>
            </a:xfrm>
            <a:custGeom>
              <a:avLst/>
              <a:gdLst>
                <a:gd name="T0" fmla="*/ 0 w 7"/>
                <a:gd name="T1" fmla="*/ 1 h 6"/>
                <a:gd name="T2" fmla="*/ 1 w 7"/>
                <a:gd name="T3" fmla="*/ 0 h 6"/>
                <a:gd name="T4" fmla="*/ 6 w 7"/>
                <a:gd name="T5" fmla="*/ 6 h 6"/>
                <a:gd name="T6" fmla="*/ 7 w 7"/>
                <a:gd name="T7" fmla="*/ 5 h 6"/>
                <a:gd name="T8" fmla="*/ 0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1"/>
                  </a:moveTo>
                  <a:lnTo>
                    <a:pt x="1" y="0"/>
                  </a:lnTo>
                  <a:lnTo>
                    <a:pt x="6" y="6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0" name="Freeform 395"/>
            <p:cNvSpPr>
              <a:spLocks/>
            </p:cNvSpPr>
            <p:nvPr/>
          </p:nvSpPr>
          <p:spPr bwMode="auto">
            <a:xfrm>
              <a:off x="3542" y="2311"/>
              <a:ext cx="58" cy="43"/>
            </a:xfrm>
            <a:custGeom>
              <a:avLst/>
              <a:gdLst>
                <a:gd name="T0" fmla="*/ 0 w 58"/>
                <a:gd name="T1" fmla="*/ 35 h 43"/>
                <a:gd name="T2" fmla="*/ 15 w 58"/>
                <a:gd name="T3" fmla="*/ 30 h 43"/>
                <a:gd name="T4" fmla="*/ 30 w 58"/>
                <a:gd name="T5" fmla="*/ 22 h 43"/>
                <a:gd name="T6" fmla="*/ 43 w 58"/>
                <a:gd name="T7" fmla="*/ 12 h 43"/>
                <a:gd name="T8" fmla="*/ 53 w 58"/>
                <a:gd name="T9" fmla="*/ 0 h 43"/>
                <a:gd name="T10" fmla="*/ 58 w 58"/>
                <a:gd name="T11" fmla="*/ 6 h 43"/>
                <a:gd name="T12" fmla="*/ 48 w 58"/>
                <a:gd name="T13" fmla="*/ 18 h 43"/>
                <a:gd name="T14" fmla="*/ 34 w 58"/>
                <a:gd name="T15" fmla="*/ 29 h 43"/>
                <a:gd name="T16" fmla="*/ 19 w 58"/>
                <a:gd name="T17" fmla="*/ 37 h 43"/>
                <a:gd name="T18" fmla="*/ 2 w 58"/>
                <a:gd name="T19" fmla="*/ 43 h 43"/>
                <a:gd name="T20" fmla="*/ 0 w 58"/>
                <a:gd name="T21" fmla="*/ 35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3"/>
                <a:gd name="T35" fmla="*/ 58 w 58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3">
                  <a:moveTo>
                    <a:pt x="0" y="35"/>
                  </a:moveTo>
                  <a:lnTo>
                    <a:pt x="15" y="30"/>
                  </a:lnTo>
                  <a:lnTo>
                    <a:pt x="30" y="22"/>
                  </a:lnTo>
                  <a:lnTo>
                    <a:pt x="43" y="12"/>
                  </a:lnTo>
                  <a:lnTo>
                    <a:pt x="53" y="0"/>
                  </a:lnTo>
                  <a:lnTo>
                    <a:pt x="58" y="6"/>
                  </a:lnTo>
                  <a:lnTo>
                    <a:pt x="48" y="18"/>
                  </a:lnTo>
                  <a:lnTo>
                    <a:pt x="34" y="29"/>
                  </a:lnTo>
                  <a:lnTo>
                    <a:pt x="19" y="37"/>
                  </a:lnTo>
                  <a:lnTo>
                    <a:pt x="2" y="4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1" name="Freeform 396"/>
            <p:cNvSpPr>
              <a:spLocks/>
            </p:cNvSpPr>
            <p:nvPr/>
          </p:nvSpPr>
          <p:spPr bwMode="auto">
            <a:xfrm>
              <a:off x="3539" y="2346"/>
              <a:ext cx="6" cy="8"/>
            </a:xfrm>
            <a:custGeom>
              <a:avLst/>
              <a:gdLst>
                <a:gd name="T0" fmla="*/ 0 w 6"/>
                <a:gd name="T1" fmla="*/ 1 h 8"/>
                <a:gd name="T2" fmla="*/ 2 w 6"/>
                <a:gd name="T3" fmla="*/ 0 h 8"/>
                <a:gd name="T4" fmla="*/ 3 w 6"/>
                <a:gd name="T5" fmla="*/ 0 h 8"/>
                <a:gd name="T6" fmla="*/ 5 w 6"/>
                <a:gd name="T7" fmla="*/ 8 h 8"/>
                <a:gd name="T8" fmla="*/ 6 w 6"/>
                <a:gd name="T9" fmla="*/ 7 h 8"/>
                <a:gd name="T10" fmla="*/ 0 w 6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1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6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2" name="Freeform 397"/>
            <p:cNvSpPr>
              <a:spLocks/>
            </p:cNvSpPr>
            <p:nvPr/>
          </p:nvSpPr>
          <p:spPr bwMode="auto">
            <a:xfrm>
              <a:off x="3594" y="2287"/>
              <a:ext cx="13" cy="29"/>
            </a:xfrm>
            <a:custGeom>
              <a:avLst/>
              <a:gdLst>
                <a:gd name="T0" fmla="*/ 0 w 13"/>
                <a:gd name="T1" fmla="*/ 25 h 29"/>
                <a:gd name="T2" fmla="*/ 4 w 13"/>
                <a:gd name="T3" fmla="*/ 16 h 29"/>
                <a:gd name="T4" fmla="*/ 6 w 13"/>
                <a:gd name="T5" fmla="*/ 8 h 29"/>
                <a:gd name="T6" fmla="*/ 6 w 13"/>
                <a:gd name="T7" fmla="*/ 0 h 29"/>
                <a:gd name="T8" fmla="*/ 13 w 13"/>
                <a:gd name="T9" fmla="*/ 2 h 29"/>
                <a:gd name="T10" fmla="*/ 13 w 13"/>
                <a:gd name="T11" fmla="*/ 10 h 29"/>
                <a:gd name="T12" fmla="*/ 11 w 13"/>
                <a:gd name="T13" fmla="*/ 19 h 29"/>
                <a:gd name="T14" fmla="*/ 7 w 13"/>
                <a:gd name="T15" fmla="*/ 29 h 29"/>
                <a:gd name="T16" fmla="*/ 0 w 13"/>
                <a:gd name="T17" fmla="*/ 2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9"/>
                <a:gd name="T29" fmla="*/ 13 w 13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9">
                  <a:moveTo>
                    <a:pt x="0" y="25"/>
                  </a:moveTo>
                  <a:lnTo>
                    <a:pt x="4" y="16"/>
                  </a:lnTo>
                  <a:lnTo>
                    <a:pt x="6" y="8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11" y="19"/>
                  </a:lnTo>
                  <a:lnTo>
                    <a:pt x="7" y="2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3" name="Freeform 398"/>
            <p:cNvSpPr>
              <a:spLocks/>
            </p:cNvSpPr>
            <p:nvPr/>
          </p:nvSpPr>
          <p:spPr bwMode="auto">
            <a:xfrm>
              <a:off x="3594" y="2311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0 w 7"/>
                <a:gd name="T5" fmla="*/ 1 h 6"/>
                <a:gd name="T6" fmla="*/ 1 w 7"/>
                <a:gd name="T7" fmla="*/ 0 h 6"/>
                <a:gd name="T8" fmla="*/ 6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4" name="Freeform 399"/>
            <p:cNvSpPr>
              <a:spLocks/>
            </p:cNvSpPr>
            <p:nvPr/>
          </p:nvSpPr>
          <p:spPr bwMode="auto">
            <a:xfrm>
              <a:off x="3599" y="2206"/>
              <a:ext cx="38" cy="82"/>
            </a:xfrm>
            <a:custGeom>
              <a:avLst/>
              <a:gdLst>
                <a:gd name="T0" fmla="*/ 1 w 38"/>
                <a:gd name="T1" fmla="*/ 82 h 82"/>
                <a:gd name="T2" fmla="*/ 0 w 38"/>
                <a:gd name="T3" fmla="*/ 70 h 82"/>
                <a:gd name="T4" fmla="*/ 2 w 38"/>
                <a:gd name="T5" fmla="*/ 58 h 82"/>
                <a:gd name="T6" fmla="*/ 5 w 38"/>
                <a:gd name="T7" fmla="*/ 47 h 82"/>
                <a:gd name="T8" fmla="*/ 10 w 38"/>
                <a:gd name="T9" fmla="*/ 37 h 82"/>
                <a:gd name="T10" fmla="*/ 32 w 38"/>
                <a:gd name="T11" fmla="*/ 0 h 82"/>
                <a:gd name="T12" fmla="*/ 38 w 38"/>
                <a:gd name="T13" fmla="*/ 5 h 82"/>
                <a:gd name="T14" fmla="*/ 17 w 38"/>
                <a:gd name="T15" fmla="*/ 41 h 82"/>
                <a:gd name="T16" fmla="*/ 12 w 38"/>
                <a:gd name="T17" fmla="*/ 51 h 82"/>
                <a:gd name="T18" fmla="*/ 9 w 38"/>
                <a:gd name="T19" fmla="*/ 61 h 82"/>
                <a:gd name="T20" fmla="*/ 7 w 38"/>
                <a:gd name="T21" fmla="*/ 70 h 82"/>
                <a:gd name="T22" fmla="*/ 8 w 38"/>
                <a:gd name="T23" fmla="*/ 82 h 82"/>
                <a:gd name="T24" fmla="*/ 1 w 38"/>
                <a:gd name="T25" fmla="*/ 82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82"/>
                <a:gd name="T41" fmla="*/ 38 w 38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82">
                  <a:moveTo>
                    <a:pt x="1" y="82"/>
                  </a:moveTo>
                  <a:lnTo>
                    <a:pt x="0" y="70"/>
                  </a:lnTo>
                  <a:lnTo>
                    <a:pt x="2" y="58"/>
                  </a:lnTo>
                  <a:lnTo>
                    <a:pt x="5" y="47"/>
                  </a:lnTo>
                  <a:lnTo>
                    <a:pt x="10" y="37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17" y="41"/>
                  </a:lnTo>
                  <a:lnTo>
                    <a:pt x="12" y="51"/>
                  </a:lnTo>
                  <a:lnTo>
                    <a:pt x="9" y="61"/>
                  </a:lnTo>
                  <a:lnTo>
                    <a:pt x="7" y="70"/>
                  </a:lnTo>
                  <a:lnTo>
                    <a:pt x="8" y="82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5" name="Freeform 400"/>
            <p:cNvSpPr>
              <a:spLocks/>
            </p:cNvSpPr>
            <p:nvPr/>
          </p:nvSpPr>
          <p:spPr bwMode="auto">
            <a:xfrm>
              <a:off x="3600" y="2287"/>
              <a:ext cx="7" cy="2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1 h 2"/>
                <a:gd name="T4" fmla="*/ 0 w 7"/>
                <a:gd name="T5" fmla="*/ 1 h 2"/>
                <a:gd name="T6" fmla="*/ 0 w 7"/>
                <a:gd name="T7" fmla="*/ 0 h 2"/>
                <a:gd name="T8" fmla="*/ 7 w 7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7" y="2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6" name="Freeform 401"/>
            <p:cNvSpPr>
              <a:spLocks/>
            </p:cNvSpPr>
            <p:nvPr/>
          </p:nvSpPr>
          <p:spPr bwMode="auto">
            <a:xfrm>
              <a:off x="3631" y="2159"/>
              <a:ext cx="37" cy="52"/>
            </a:xfrm>
            <a:custGeom>
              <a:avLst/>
              <a:gdLst>
                <a:gd name="T0" fmla="*/ 0 w 37"/>
                <a:gd name="T1" fmla="*/ 46 h 52"/>
                <a:gd name="T2" fmla="*/ 7 w 37"/>
                <a:gd name="T3" fmla="*/ 39 h 52"/>
                <a:gd name="T4" fmla="*/ 17 w 37"/>
                <a:gd name="T5" fmla="*/ 24 h 52"/>
                <a:gd name="T6" fmla="*/ 30 w 37"/>
                <a:gd name="T7" fmla="*/ 0 h 52"/>
                <a:gd name="T8" fmla="*/ 37 w 37"/>
                <a:gd name="T9" fmla="*/ 5 h 52"/>
                <a:gd name="T10" fmla="*/ 23 w 37"/>
                <a:gd name="T11" fmla="*/ 29 h 52"/>
                <a:gd name="T12" fmla="*/ 13 w 37"/>
                <a:gd name="T13" fmla="*/ 44 h 52"/>
                <a:gd name="T14" fmla="*/ 5 w 37"/>
                <a:gd name="T15" fmla="*/ 52 h 52"/>
                <a:gd name="T16" fmla="*/ 0 w 37"/>
                <a:gd name="T17" fmla="*/ 4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52"/>
                <a:gd name="T29" fmla="*/ 37 w 3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52">
                  <a:moveTo>
                    <a:pt x="0" y="46"/>
                  </a:moveTo>
                  <a:lnTo>
                    <a:pt x="7" y="39"/>
                  </a:lnTo>
                  <a:lnTo>
                    <a:pt x="17" y="24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23" y="29"/>
                  </a:lnTo>
                  <a:lnTo>
                    <a:pt x="13" y="44"/>
                  </a:lnTo>
                  <a:lnTo>
                    <a:pt x="5" y="5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7" name="Freeform 402"/>
            <p:cNvSpPr>
              <a:spLocks/>
            </p:cNvSpPr>
            <p:nvPr/>
          </p:nvSpPr>
          <p:spPr bwMode="auto">
            <a:xfrm>
              <a:off x="3631" y="2205"/>
              <a:ext cx="6" cy="6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5 w 6"/>
                <a:gd name="T5" fmla="*/ 6 h 6"/>
                <a:gd name="T6" fmla="*/ 6 w 6"/>
                <a:gd name="T7" fmla="*/ 6 h 6"/>
                <a:gd name="T8" fmla="*/ 0 w 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6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8" name="Freeform 403"/>
            <p:cNvSpPr>
              <a:spLocks/>
            </p:cNvSpPr>
            <p:nvPr/>
          </p:nvSpPr>
          <p:spPr bwMode="auto">
            <a:xfrm>
              <a:off x="3660" y="2126"/>
              <a:ext cx="10" cy="36"/>
            </a:xfrm>
            <a:custGeom>
              <a:avLst/>
              <a:gdLst>
                <a:gd name="T0" fmla="*/ 0 w 10"/>
                <a:gd name="T1" fmla="*/ 34 h 36"/>
                <a:gd name="T2" fmla="*/ 1 w 10"/>
                <a:gd name="T3" fmla="*/ 17 h 36"/>
                <a:gd name="T4" fmla="*/ 2 w 10"/>
                <a:gd name="T5" fmla="*/ 11 h 36"/>
                <a:gd name="T6" fmla="*/ 0 w 10"/>
                <a:gd name="T7" fmla="*/ 2 h 36"/>
                <a:gd name="T8" fmla="*/ 8 w 10"/>
                <a:gd name="T9" fmla="*/ 0 h 36"/>
                <a:gd name="T10" fmla="*/ 10 w 10"/>
                <a:gd name="T11" fmla="*/ 9 h 36"/>
                <a:gd name="T12" fmla="*/ 9 w 10"/>
                <a:gd name="T13" fmla="*/ 19 h 36"/>
                <a:gd name="T14" fmla="*/ 8 w 10"/>
                <a:gd name="T15" fmla="*/ 36 h 36"/>
                <a:gd name="T16" fmla="*/ 0 w 10"/>
                <a:gd name="T17" fmla="*/ 34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6"/>
                <a:gd name="T29" fmla="*/ 10 w 1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6">
                  <a:moveTo>
                    <a:pt x="0" y="34"/>
                  </a:moveTo>
                  <a:lnTo>
                    <a:pt x="1" y="17"/>
                  </a:lnTo>
                  <a:lnTo>
                    <a:pt x="2" y="1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0" y="9"/>
                  </a:lnTo>
                  <a:lnTo>
                    <a:pt x="9" y="19"/>
                  </a:lnTo>
                  <a:lnTo>
                    <a:pt x="8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09" name="Freeform 404"/>
            <p:cNvSpPr>
              <a:spLocks/>
            </p:cNvSpPr>
            <p:nvPr/>
          </p:nvSpPr>
          <p:spPr bwMode="auto">
            <a:xfrm>
              <a:off x="3660" y="2159"/>
              <a:ext cx="8" cy="5"/>
            </a:xfrm>
            <a:custGeom>
              <a:avLst/>
              <a:gdLst>
                <a:gd name="T0" fmla="*/ 8 w 8"/>
                <a:gd name="T1" fmla="*/ 5 h 5"/>
                <a:gd name="T2" fmla="*/ 8 w 8"/>
                <a:gd name="T3" fmla="*/ 3 h 5"/>
                <a:gd name="T4" fmla="*/ 0 w 8"/>
                <a:gd name="T5" fmla="*/ 1 h 5"/>
                <a:gd name="T6" fmla="*/ 1 w 8"/>
                <a:gd name="T7" fmla="*/ 0 h 5"/>
                <a:gd name="T8" fmla="*/ 8 w 8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5"/>
                  </a:moveTo>
                  <a:lnTo>
                    <a:pt x="8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0" name="Freeform 405"/>
            <p:cNvSpPr>
              <a:spLocks/>
            </p:cNvSpPr>
            <p:nvPr/>
          </p:nvSpPr>
          <p:spPr bwMode="auto">
            <a:xfrm>
              <a:off x="3659" y="2083"/>
              <a:ext cx="26" cy="44"/>
            </a:xfrm>
            <a:custGeom>
              <a:avLst/>
              <a:gdLst>
                <a:gd name="T0" fmla="*/ 1 w 26"/>
                <a:gd name="T1" fmla="*/ 44 h 44"/>
                <a:gd name="T2" fmla="*/ 0 w 26"/>
                <a:gd name="T3" fmla="*/ 37 h 44"/>
                <a:gd name="T4" fmla="*/ 1 w 26"/>
                <a:gd name="T5" fmla="*/ 31 h 44"/>
                <a:gd name="T6" fmla="*/ 8 w 26"/>
                <a:gd name="T7" fmla="*/ 19 h 44"/>
                <a:gd name="T8" fmla="*/ 20 w 26"/>
                <a:gd name="T9" fmla="*/ 0 h 44"/>
                <a:gd name="T10" fmla="*/ 26 w 26"/>
                <a:gd name="T11" fmla="*/ 5 h 44"/>
                <a:gd name="T12" fmla="*/ 14 w 26"/>
                <a:gd name="T13" fmla="*/ 24 h 44"/>
                <a:gd name="T14" fmla="*/ 9 w 26"/>
                <a:gd name="T15" fmla="*/ 35 h 44"/>
                <a:gd name="T16" fmla="*/ 8 w 26"/>
                <a:gd name="T17" fmla="*/ 39 h 44"/>
                <a:gd name="T18" fmla="*/ 9 w 26"/>
                <a:gd name="T19" fmla="*/ 44 h 44"/>
                <a:gd name="T20" fmla="*/ 1 w 26"/>
                <a:gd name="T21" fmla="*/ 4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44"/>
                <a:gd name="T35" fmla="*/ 26 w 26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44">
                  <a:moveTo>
                    <a:pt x="1" y="44"/>
                  </a:moveTo>
                  <a:lnTo>
                    <a:pt x="0" y="37"/>
                  </a:lnTo>
                  <a:lnTo>
                    <a:pt x="1" y="31"/>
                  </a:lnTo>
                  <a:lnTo>
                    <a:pt x="8" y="19"/>
                  </a:lnTo>
                  <a:lnTo>
                    <a:pt x="20" y="0"/>
                  </a:lnTo>
                  <a:lnTo>
                    <a:pt x="26" y="5"/>
                  </a:lnTo>
                  <a:lnTo>
                    <a:pt x="14" y="24"/>
                  </a:lnTo>
                  <a:lnTo>
                    <a:pt x="9" y="35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1" name="Freeform 406"/>
            <p:cNvSpPr>
              <a:spLocks/>
            </p:cNvSpPr>
            <p:nvPr/>
          </p:nvSpPr>
          <p:spPr bwMode="auto">
            <a:xfrm>
              <a:off x="3660" y="2126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1 h 2"/>
                <a:gd name="T4" fmla="*/ 8 w 8"/>
                <a:gd name="T5" fmla="*/ 1 h 2"/>
                <a:gd name="T6" fmla="*/ 8 w 8"/>
                <a:gd name="T7" fmla="*/ 0 h 2"/>
                <a:gd name="T8" fmla="*/ 0 w 8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0" y="2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2" name="Freeform 407"/>
            <p:cNvSpPr>
              <a:spLocks/>
            </p:cNvSpPr>
            <p:nvPr/>
          </p:nvSpPr>
          <p:spPr bwMode="auto">
            <a:xfrm>
              <a:off x="3678" y="2020"/>
              <a:ext cx="19" cy="67"/>
            </a:xfrm>
            <a:custGeom>
              <a:avLst/>
              <a:gdLst>
                <a:gd name="T0" fmla="*/ 0 w 19"/>
                <a:gd name="T1" fmla="*/ 63 h 67"/>
                <a:gd name="T2" fmla="*/ 7 w 19"/>
                <a:gd name="T3" fmla="*/ 50 h 67"/>
                <a:gd name="T4" fmla="*/ 9 w 19"/>
                <a:gd name="T5" fmla="*/ 34 h 67"/>
                <a:gd name="T6" fmla="*/ 12 w 19"/>
                <a:gd name="T7" fmla="*/ 0 h 67"/>
                <a:gd name="T8" fmla="*/ 19 w 19"/>
                <a:gd name="T9" fmla="*/ 2 h 67"/>
                <a:gd name="T10" fmla="*/ 16 w 19"/>
                <a:gd name="T11" fmla="*/ 36 h 67"/>
                <a:gd name="T12" fmla="*/ 14 w 19"/>
                <a:gd name="T13" fmla="*/ 53 h 67"/>
                <a:gd name="T14" fmla="*/ 7 w 19"/>
                <a:gd name="T15" fmla="*/ 67 h 67"/>
                <a:gd name="T16" fmla="*/ 0 w 19"/>
                <a:gd name="T17" fmla="*/ 63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7"/>
                <a:gd name="T29" fmla="*/ 19 w 19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7">
                  <a:moveTo>
                    <a:pt x="0" y="63"/>
                  </a:moveTo>
                  <a:lnTo>
                    <a:pt x="7" y="50"/>
                  </a:lnTo>
                  <a:lnTo>
                    <a:pt x="9" y="34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16" y="36"/>
                  </a:lnTo>
                  <a:lnTo>
                    <a:pt x="14" y="53"/>
                  </a:lnTo>
                  <a:lnTo>
                    <a:pt x="7" y="6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813" name="Freeform 408"/>
            <p:cNvSpPr>
              <a:spLocks/>
            </p:cNvSpPr>
            <p:nvPr/>
          </p:nvSpPr>
          <p:spPr bwMode="auto">
            <a:xfrm>
              <a:off x="3678" y="2083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0 h 5"/>
                <a:gd name="T6" fmla="*/ 1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2534" name="Group 409"/>
          <p:cNvGrpSpPr>
            <a:grpSpLocks/>
          </p:cNvGrpSpPr>
          <p:nvPr/>
        </p:nvGrpSpPr>
        <p:grpSpPr bwMode="auto">
          <a:xfrm>
            <a:off x="3398484" y="2509838"/>
            <a:ext cx="2147888" cy="2319337"/>
            <a:chOff x="2694" y="1678"/>
            <a:chExt cx="1301" cy="1521"/>
          </a:xfrm>
        </p:grpSpPr>
        <p:sp>
          <p:nvSpPr>
            <p:cNvPr id="23414" name="Freeform 410"/>
            <p:cNvSpPr>
              <a:spLocks/>
            </p:cNvSpPr>
            <p:nvPr/>
          </p:nvSpPr>
          <p:spPr bwMode="auto">
            <a:xfrm>
              <a:off x="3678" y="1997"/>
              <a:ext cx="19" cy="27"/>
            </a:xfrm>
            <a:custGeom>
              <a:avLst/>
              <a:gdLst>
                <a:gd name="T0" fmla="*/ 12 w 19"/>
                <a:gd name="T1" fmla="*/ 27 h 27"/>
                <a:gd name="T2" fmla="*/ 10 w 19"/>
                <a:gd name="T3" fmla="*/ 20 h 27"/>
                <a:gd name="T4" fmla="*/ 7 w 19"/>
                <a:gd name="T5" fmla="*/ 16 h 27"/>
                <a:gd name="T6" fmla="*/ 2 w 19"/>
                <a:gd name="T7" fmla="*/ 9 h 27"/>
                <a:gd name="T8" fmla="*/ 0 w 19"/>
                <a:gd name="T9" fmla="*/ 3 h 27"/>
                <a:gd name="T10" fmla="*/ 7 w 19"/>
                <a:gd name="T11" fmla="*/ 0 h 27"/>
                <a:gd name="T12" fmla="*/ 9 w 19"/>
                <a:gd name="T13" fmla="*/ 5 h 27"/>
                <a:gd name="T14" fmla="*/ 13 w 19"/>
                <a:gd name="T15" fmla="*/ 11 h 27"/>
                <a:gd name="T16" fmla="*/ 17 w 19"/>
                <a:gd name="T17" fmla="*/ 16 h 27"/>
                <a:gd name="T18" fmla="*/ 19 w 19"/>
                <a:gd name="T19" fmla="*/ 23 h 27"/>
                <a:gd name="T20" fmla="*/ 12 w 19"/>
                <a:gd name="T21" fmla="*/ 2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27"/>
                <a:gd name="T35" fmla="*/ 19 w 19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27">
                  <a:moveTo>
                    <a:pt x="12" y="27"/>
                  </a:moveTo>
                  <a:lnTo>
                    <a:pt x="10" y="20"/>
                  </a:lnTo>
                  <a:lnTo>
                    <a:pt x="7" y="16"/>
                  </a:lnTo>
                  <a:lnTo>
                    <a:pt x="2" y="9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5"/>
                  </a:lnTo>
                  <a:lnTo>
                    <a:pt x="13" y="11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5" name="Freeform 411"/>
            <p:cNvSpPr>
              <a:spLocks/>
            </p:cNvSpPr>
            <p:nvPr/>
          </p:nvSpPr>
          <p:spPr bwMode="auto">
            <a:xfrm>
              <a:off x="3690" y="2020"/>
              <a:ext cx="7" cy="4"/>
            </a:xfrm>
            <a:custGeom>
              <a:avLst/>
              <a:gdLst>
                <a:gd name="T0" fmla="*/ 7 w 7"/>
                <a:gd name="T1" fmla="*/ 2 h 4"/>
                <a:gd name="T2" fmla="*/ 7 w 7"/>
                <a:gd name="T3" fmla="*/ 0 h 4"/>
                <a:gd name="T4" fmla="*/ 0 w 7"/>
                <a:gd name="T5" fmla="*/ 4 h 4"/>
                <a:gd name="T6" fmla="*/ 0 w 7"/>
                <a:gd name="T7" fmla="*/ 0 h 4"/>
                <a:gd name="T8" fmla="*/ 7 w 7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7" y="2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6" name="Freeform 412"/>
            <p:cNvSpPr>
              <a:spLocks/>
            </p:cNvSpPr>
            <p:nvPr/>
          </p:nvSpPr>
          <p:spPr bwMode="auto">
            <a:xfrm>
              <a:off x="3637" y="1986"/>
              <a:ext cx="47" cy="15"/>
            </a:xfrm>
            <a:custGeom>
              <a:avLst/>
              <a:gdLst>
                <a:gd name="T0" fmla="*/ 42 w 47"/>
                <a:gd name="T1" fmla="*/ 15 h 15"/>
                <a:gd name="T2" fmla="*/ 38 w 47"/>
                <a:gd name="T3" fmla="*/ 11 h 15"/>
                <a:gd name="T4" fmla="*/ 39 w 47"/>
                <a:gd name="T5" fmla="*/ 11 h 15"/>
                <a:gd name="T6" fmla="*/ 30 w 47"/>
                <a:gd name="T7" fmla="*/ 13 h 15"/>
                <a:gd name="T8" fmla="*/ 23 w 47"/>
                <a:gd name="T9" fmla="*/ 14 h 15"/>
                <a:gd name="T10" fmla="*/ 16 w 47"/>
                <a:gd name="T11" fmla="*/ 14 h 15"/>
                <a:gd name="T12" fmla="*/ 9 w 47"/>
                <a:gd name="T13" fmla="*/ 12 h 15"/>
                <a:gd name="T14" fmla="*/ 0 w 47"/>
                <a:gd name="T15" fmla="*/ 6 h 15"/>
                <a:gd name="T16" fmla="*/ 5 w 47"/>
                <a:gd name="T17" fmla="*/ 0 h 15"/>
                <a:gd name="T18" fmla="*/ 13 w 47"/>
                <a:gd name="T19" fmla="*/ 5 h 15"/>
                <a:gd name="T20" fmla="*/ 18 w 47"/>
                <a:gd name="T21" fmla="*/ 7 h 15"/>
                <a:gd name="T22" fmla="*/ 23 w 47"/>
                <a:gd name="T23" fmla="*/ 7 h 15"/>
                <a:gd name="T24" fmla="*/ 26 w 47"/>
                <a:gd name="T25" fmla="*/ 6 h 15"/>
                <a:gd name="T26" fmla="*/ 37 w 47"/>
                <a:gd name="T27" fmla="*/ 4 h 15"/>
                <a:gd name="T28" fmla="*/ 43 w 47"/>
                <a:gd name="T29" fmla="*/ 5 h 15"/>
                <a:gd name="T30" fmla="*/ 47 w 47"/>
                <a:gd name="T31" fmla="*/ 9 h 15"/>
                <a:gd name="T32" fmla="*/ 42 w 4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5"/>
                <a:gd name="T53" fmla="*/ 47 w 4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5">
                  <a:moveTo>
                    <a:pt x="42" y="15"/>
                  </a:moveTo>
                  <a:lnTo>
                    <a:pt x="38" y="11"/>
                  </a:lnTo>
                  <a:lnTo>
                    <a:pt x="39" y="11"/>
                  </a:lnTo>
                  <a:lnTo>
                    <a:pt x="30" y="13"/>
                  </a:lnTo>
                  <a:lnTo>
                    <a:pt x="23" y="14"/>
                  </a:lnTo>
                  <a:lnTo>
                    <a:pt x="16" y="14"/>
                  </a:lnTo>
                  <a:lnTo>
                    <a:pt x="9" y="12"/>
                  </a:lnTo>
                  <a:lnTo>
                    <a:pt x="0" y="6"/>
                  </a:lnTo>
                  <a:lnTo>
                    <a:pt x="5" y="0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23" y="7"/>
                  </a:lnTo>
                  <a:lnTo>
                    <a:pt x="26" y="6"/>
                  </a:lnTo>
                  <a:lnTo>
                    <a:pt x="37" y="4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7" name="Freeform 413"/>
            <p:cNvSpPr>
              <a:spLocks/>
            </p:cNvSpPr>
            <p:nvPr/>
          </p:nvSpPr>
          <p:spPr bwMode="auto">
            <a:xfrm>
              <a:off x="3678" y="1995"/>
              <a:ext cx="7" cy="6"/>
            </a:xfrm>
            <a:custGeom>
              <a:avLst/>
              <a:gdLst>
                <a:gd name="T0" fmla="*/ 7 w 7"/>
                <a:gd name="T1" fmla="*/ 2 h 6"/>
                <a:gd name="T2" fmla="*/ 7 w 7"/>
                <a:gd name="T3" fmla="*/ 1 h 6"/>
                <a:gd name="T4" fmla="*/ 6 w 7"/>
                <a:gd name="T5" fmla="*/ 0 h 6"/>
                <a:gd name="T6" fmla="*/ 1 w 7"/>
                <a:gd name="T7" fmla="*/ 6 h 6"/>
                <a:gd name="T8" fmla="*/ 0 w 7"/>
                <a:gd name="T9" fmla="*/ 5 h 6"/>
                <a:gd name="T10" fmla="*/ 7 w 7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7" y="2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1" y="6"/>
                  </a:lnTo>
                  <a:lnTo>
                    <a:pt x="0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8" name="Freeform 414"/>
            <p:cNvSpPr>
              <a:spLocks/>
            </p:cNvSpPr>
            <p:nvPr/>
          </p:nvSpPr>
          <p:spPr bwMode="auto">
            <a:xfrm>
              <a:off x="3632" y="1965"/>
              <a:ext cx="11" cy="27"/>
            </a:xfrm>
            <a:custGeom>
              <a:avLst/>
              <a:gdLst>
                <a:gd name="T0" fmla="*/ 5 w 11"/>
                <a:gd name="T1" fmla="*/ 27 h 27"/>
                <a:gd name="T2" fmla="*/ 1 w 11"/>
                <a:gd name="T3" fmla="*/ 21 h 27"/>
                <a:gd name="T4" fmla="*/ 0 w 11"/>
                <a:gd name="T5" fmla="*/ 12 h 27"/>
                <a:gd name="T6" fmla="*/ 0 w 11"/>
                <a:gd name="T7" fmla="*/ 5 h 27"/>
                <a:gd name="T8" fmla="*/ 2 w 11"/>
                <a:gd name="T9" fmla="*/ 1 h 27"/>
                <a:gd name="T10" fmla="*/ 4 w 11"/>
                <a:gd name="T11" fmla="*/ 0 h 27"/>
                <a:gd name="T12" fmla="*/ 9 w 11"/>
                <a:gd name="T13" fmla="*/ 6 h 27"/>
                <a:gd name="T14" fmla="*/ 7 w 11"/>
                <a:gd name="T15" fmla="*/ 7 h 27"/>
                <a:gd name="T16" fmla="*/ 7 w 11"/>
                <a:gd name="T17" fmla="*/ 8 h 27"/>
                <a:gd name="T18" fmla="*/ 7 w 11"/>
                <a:gd name="T19" fmla="*/ 12 h 27"/>
                <a:gd name="T20" fmla="*/ 8 w 11"/>
                <a:gd name="T21" fmla="*/ 17 h 27"/>
                <a:gd name="T22" fmla="*/ 11 w 11"/>
                <a:gd name="T23" fmla="*/ 22 h 27"/>
                <a:gd name="T24" fmla="*/ 5 w 11"/>
                <a:gd name="T25" fmla="*/ 27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7"/>
                <a:gd name="T41" fmla="*/ 11 w 11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7">
                  <a:moveTo>
                    <a:pt x="5" y="27"/>
                  </a:moveTo>
                  <a:lnTo>
                    <a:pt x="1" y="21"/>
                  </a:lnTo>
                  <a:lnTo>
                    <a:pt x="0" y="12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9" name="Freeform 415"/>
            <p:cNvSpPr>
              <a:spLocks/>
            </p:cNvSpPr>
            <p:nvPr/>
          </p:nvSpPr>
          <p:spPr bwMode="auto">
            <a:xfrm>
              <a:off x="3637" y="198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5 w 6"/>
                <a:gd name="T5" fmla="*/ 0 h 6"/>
                <a:gd name="T6" fmla="*/ 0 w 6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0" name="Freeform 416"/>
            <p:cNvSpPr>
              <a:spLocks/>
            </p:cNvSpPr>
            <p:nvPr/>
          </p:nvSpPr>
          <p:spPr bwMode="auto">
            <a:xfrm>
              <a:off x="3638" y="1961"/>
              <a:ext cx="29" cy="12"/>
            </a:xfrm>
            <a:custGeom>
              <a:avLst/>
              <a:gdLst>
                <a:gd name="T0" fmla="*/ 2 w 29"/>
                <a:gd name="T1" fmla="*/ 3 h 12"/>
                <a:gd name="T2" fmla="*/ 8 w 29"/>
                <a:gd name="T3" fmla="*/ 4 h 12"/>
                <a:gd name="T4" fmla="*/ 15 w 29"/>
                <a:gd name="T5" fmla="*/ 3 h 12"/>
                <a:gd name="T6" fmla="*/ 26 w 29"/>
                <a:gd name="T7" fmla="*/ 0 h 12"/>
                <a:gd name="T8" fmla="*/ 29 w 29"/>
                <a:gd name="T9" fmla="*/ 8 h 12"/>
                <a:gd name="T10" fmla="*/ 16 w 29"/>
                <a:gd name="T11" fmla="*/ 11 h 12"/>
                <a:gd name="T12" fmla="*/ 8 w 29"/>
                <a:gd name="T13" fmla="*/ 12 h 12"/>
                <a:gd name="T14" fmla="*/ 0 w 29"/>
                <a:gd name="T15" fmla="*/ 11 h 12"/>
                <a:gd name="T16" fmla="*/ 2 w 29"/>
                <a:gd name="T17" fmla="*/ 3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2"/>
                <a:gd name="T29" fmla="*/ 29 w 2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2">
                  <a:moveTo>
                    <a:pt x="2" y="3"/>
                  </a:moveTo>
                  <a:lnTo>
                    <a:pt x="8" y="4"/>
                  </a:lnTo>
                  <a:lnTo>
                    <a:pt x="15" y="3"/>
                  </a:lnTo>
                  <a:lnTo>
                    <a:pt x="26" y="0"/>
                  </a:lnTo>
                  <a:lnTo>
                    <a:pt x="29" y="8"/>
                  </a:lnTo>
                  <a:lnTo>
                    <a:pt x="16" y="11"/>
                  </a:lnTo>
                  <a:lnTo>
                    <a:pt x="8" y="12"/>
                  </a:lnTo>
                  <a:lnTo>
                    <a:pt x="0" y="1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1" name="Freeform 417"/>
            <p:cNvSpPr>
              <a:spLocks/>
            </p:cNvSpPr>
            <p:nvPr/>
          </p:nvSpPr>
          <p:spPr bwMode="auto">
            <a:xfrm>
              <a:off x="3636" y="1964"/>
              <a:ext cx="5" cy="8"/>
            </a:xfrm>
            <a:custGeom>
              <a:avLst/>
              <a:gdLst>
                <a:gd name="T0" fmla="*/ 0 w 5"/>
                <a:gd name="T1" fmla="*/ 1 h 8"/>
                <a:gd name="T2" fmla="*/ 2 w 5"/>
                <a:gd name="T3" fmla="*/ 0 h 8"/>
                <a:gd name="T4" fmla="*/ 4 w 5"/>
                <a:gd name="T5" fmla="*/ 0 h 8"/>
                <a:gd name="T6" fmla="*/ 2 w 5"/>
                <a:gd name="T7" fmla="*/ 8 h 8"/>
                <a:gd name="T8" fmla="*/ 5 w 5"/>
                <a:gd name="T9" fmla="*/ 7 h 8"/>
                <a:gd name="T10" fmla="*/ 0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8"/>
                  </a:lnTo>
                  <a:lnTo>
                    <a:pt x="5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2" name="Freeform 418"/>
            <p:cNvSpPr>
              <a:spLocks/>
            </p:cNvSpPr>
            <p:nvPr/>
          </p:nvSpPr>
          <p:spPr bwMode="auto">
            <a:xfrm>
              <a:off x="3661" y="1905"/>
              <a:ext cx="28" cy="62"/>
            </a:xfrm>
            <a:custGeom>
              <a:avLst/>
              <a:gdLst>
                <a:gd name="T0" fmla="*/ 0 w 28"/>
                <a:gd name="T1" fmla="*/ 58 h 62"/>
                <a:gd name="T2" fmla="*/ 15 w 28"/>
                <a:gd name="T3" fmla="*/ 27 h 62"/>
                <a:gd name="T4" fmla="*/ 20 w 28"/>
                <a:gd name="T5" fmla="*/ 14 h 62"/>
                <a:gd name="T6" fmla="*/ 21 w 28"/>
                <a:gd name="T7" fmla="*/ 6 h 62"/>
                <a:gd name="T8" fmla="*/ 21 w 28"/>
                <a:gd name="T9" fmla="*/ 0 h 62"/>
                <a:gd name="T10" fmla="*/ 28 w 28"/>
                <a:gd name="T11" fmla="*/ 0 h 62"/>
                <a:gd name="T12" fmla="*/ 28 w 28"/>
                <a:gd name="T13" fmla="*/ 8 h 62"/>
                <a:gd name="T14" fmla="*/ 27 w 28"/>
                <a:gd name="T15" fmla="*/ 17 h 62"/>
                <a:gd name="T16" fmla="*/ 22 w 28"/>
                <a:gd name="T17" fmla="*/ 31 h 62"/>
                <a:gd name="T18" fmla="*/ 8 w 28"/>
                <a:gd name="T19" fmla="*/ 62 h 62"/>
                <a:gd name="T20" fmla="*/ 0 w 28"/>
                <a:gd name="T21" fmla="*/ 58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62"/>
                <a:gd name="T35" fmla="*/ 28 w 28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62">
                  <a:moveTo>
                    <a:pt x="0" y="58"/>
                  </a:moveTo>
                  <a:lnTo>
                    <a:pt x="15" y="27"/>
                  </a:lnTo>
                  <a:lnTo>
                    <a:pt x="20" y="14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7" y="17"/>
                  </a:lnTo>
                  <a:lnTo>
                    <a:pt x="22" y="31"/>
                  </a:lnTo>
                  <a:lnTo>
                    <a:pt x="8" y="6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3" name="Freeform 419"/>
            <p:cNvSpPr>
              <a:spLocks/>
            </p:cNvSpPr>
            <p:nvPr/>
          </p:nvSpPr>
          <p:spPr bwMode="auto">
            <a:xfrm>
              <a:off x="3661" y="1961"/>
              <a:ext cx="8" cy="8"/>
            </a:xfrm>
            <a:custGeom>
              <a:avLst/>
              <a:gdLst>
                <a:gd name="T0" fmla="*/ 6 w 8"/>
                <a:gd name="T1" fmla="*/ 8 h 8"/>
                <a:gd name="T2" fmla="*/ 7 w 8"/>
                <a:gd name="T3" fmla="*/ 8 h 8"/>
                <a:gd name="T4" fmla="*/ 8 w 8"/>
                <a:gd name="T5" fmla="*/ 6 h 8"/>
                <a:gd name="T6" fmla="*/ 0 w 8"/>
                <a:gd name="T7" fmla="*/ 2 h 8"/>
                <a:gd name="T8" fmla="*/ 3 w 8"/>
                <a:gd name="T9" fmla="*/ 0 h 8"/>
                <a:gd name="T10" fmla="*/ 6 w 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6" y="8"/>
                  </a:moveTo>
                  <a:lnTo>
                    <a:pt x="7" y="8"/>
                  </a:lnTo>
                  <a:lnTo>
                    <a:pt x="8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4" name="Freeform 420"/>
            <p:cNvSpPr>
              <a:spLocks/>
            </p:cNvSpPr>
            <p:nvPr/>
          </p:nvSpPr>
          <p:spPr bwMode="auto">
            <a:xfrm>
              <a:off x="3655" y="1846"/>
              <a:ext cx="34" cy="61"/>
            </a:xfrm>
            <a:custGeom>
              <a:avLst/>
              <a:gdLst>
                <a:gd name="T0" fmla="*/ 27 w 34"/>
                <a:gd name="T1" fmla="*/ 61 h 61"/>
                <a:gd name="T2" fmla="*/ 21 w 34"/>
                <a:gd name="T3" fmla="*/ 45 h 61"/>
                <a:gd name="T4" fmla="*/ 15 w 34"/>
                <a:gd name="T5" fmla="*/ 33 h 61"/>
                <a:gd name="T6" fmla="*/ 5 w 34"/>
                <a:gd name="T7" fmla="*/ 19 h 61"/>
                <a:gd name="T8" fmla="*/ 0 w 34"/>
                <a:gd name="T9" fmla="*/ 3 h 61"/>
                <a:gd name="T10" fmla="*/ 7 w 34"/>
                <a:gd name="T11" fmla="*/ 0 h 61"/>
                <a:gd name="T12" fmla="*/ 13 w 34"/>
                <a:gd name="T13" fmla="*/ 15 h 61"/>
                <a:gd name="T14" fmla="*/ 21 w 34"/>
                <a:gd name="T15" fmla="*/ 28 h 61"/>
                <a:gd name="T16" fmla="*/ 28 w 34"/>
                <a:gd name="T17" fmla="*/ 41 h 61"/>
                <a:gd name="T18" fmla="*/ 34 w 34"/>
                <a:gd name="T19" fmla="*/ 58 h 61"/>
                <a:gd name="T20" fmla="*/ 27 w 34"/>
                <a:gd name="T21" fmla="*/ 61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61"/>
                <a:gd name="T35" fmla="*/ 34 w 34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61">
                  <a:moveTo>
                    <a:pt x="27" y="61"/>
                  </a:moveTo>
                  <a:lnTo>
                    <a:pt x="21" y="45"/>
                  </a:lnTo>
                  <a:lnTo>
                    <a:pt x="15" y="33"/>
                  </a:lnTo>
                  <a:lnTo>
                    <a:pt x="5" y="19"/>
                  </a:lnTo>
                  <a:lnTo>
                    <a:pt x="0" y="3"/>
                  </a:lnTo>
                  <a:lnTo>
                    <a:pt x="7" y="0"/>
                  </a:lnTo>
                  <a:lnTo>
                    <a:pt x="13" y="15"/>
                  </a:lnTo>
                  <a:lnTo>
                    <a:pt x="21" y="28"/>
                  </a:lnTo>
                  <a:lnTo>
                    <a:pt x="28" y="41"/>
                  </a:lnTo>
                  <a:lnTo>
                    <a:pt x="34" y="58"/>
                  </a:lnTo>
                  <a:lnTo>
                    <a:pt x="27" y="6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5" name="Freeform 421"/>
            <p:cNvSpPr>
              <a:spLocks/>
            </p:cNvSpPr>
            <p:nvPr/>
          </p:nvSpPr>
          <p:spPr bwMode="auto">
            <a:xfrm>
              <a:off x="3682" y="1904"/>
              <a:ext cx="7" cy="3"/>
            </a:xfrm>
            <a:custGeom>
              <a:avLst/>
              <a:gdLst>
                <a:gd name="T0" fmla="*/ 7 w 7"/>
                <a:gd name="T1" fmla="*/ 1 h 3"/>
                <a:gd name="T2" fmla="*/ 7 w 7"/>
                <a:gd name="T3" fmla="*/ 0 h 3"/>
                <a:gd name="T4" fmla="*/ 0 w 7"/>
                <a:gd name="T5" fmla="*/ 3 h 3"/>
                <a:gd name="T6" fmla="*/ 0 w 7"/>
                <a:gd name="T7" fmla="*/ 1 h 3"/>
                <a:gd name="T8" fmla="*/ 7 w 7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7" y="1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6" name="Freeform 422"/>
            <p:cNvSpPr>
              <a:spLocks/>
            </p:cNvSpPr>
            <p:nvPr/>
          </p:nvSpPr>
          <p:spPr bwMode="auto">
            <a:xfrm>
              <a:off x="3657" y="1836"/>
              <a:ext cx="16" cy="15"/>
            </a:xfrm>
            <a:custGeom>
              <a:avLst/>
              <a:gdLst>
                <a:gd name="T0" fmla="*/ 0 w 16"/>
                <a:gd name="T1" fmla="*/ 8 h 15"/>
                <a:gd name="T2" fmla="*/ 3 w 16"/>
                <a:gd name="T3" fmla="*/ 5 h 15"/>
                <a:gd name="T4" fmla="*/ 11 w 16"/>
                <a:gd name="T5" fmla="*/ 0 h 15"/>
                <a:gd name="T6" fmla="*/ 16 w 16"/>
                <a:gd name="T7" fmla="*/ 6 h 15"/>
                <a:gd name="T8" fmla="*/ 9 w 16"/>
                <a:gd name="T9" fmla="*/ 11 h 15"/>
                <a:gd name="T10" fmla="*/ 4 w 16"/>
                <a:gd name="T11" fmla="*/ 15 h 15"/>
                <a:gd name="T12" fmla="*/ 0 w 16"/>
                <a:gd name="T13" fmla="*/ 8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5"/>
                <a:gd name="T23" fmla="*/ 16 w 16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5">
                  <a:moveTo>
                    <a:pt x="0" y="8"/>
                  </a:moveTo>
                  <a:lnTo>
                    <a:pt x="3" y="5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9" y="11"/>
                  </a:lnTo>
                  <a:lnTo>
                    <a:pt x="4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7" name="Freeform 423"/>
            <p:cNvSpPr>
              <a:spLocks/>
            </p:cNvSpPr>
            <p:nvPr/>
          </p:nvSpPr>
          <p:spPr bwMode="auto">
            <a:xfrm>
              <a:off x="3654" y="1844"/>
              <a:ext cx="8" cy="7"/>
            </a:xfrm>
            <a:custGeom>
              <a:avLst/>
              <a:gdLst>
                <a:gd name="T0" fmla="*/ 1 w 8"/>
                <a:gd name="T1" fmla="*/ 5 h 7"/>
                <a:gd name="T2" fmla="*/ 0 w 8"/>
                <a:gd name="T3" fmla="*/ 2 h 7"/>
                <a:gd name="T4" fmla="*/ 3 w 8"/>
                <a:gd name="T5" fmla="*/ 0 h 7"/>
                <a:gd name="T6" fmla="*/ 7 w 8"/>
                <a:gd name="T7" fmla="*/ 7 h 7"/>
                <a:gd name="T8" fmla="*/ 8 w 8"/>
                <a:gd name="T9" fmla="*/ 2 h 7"/>
                <a:gd name="T10" fmla="*/ 1 w 8"/>
                <a:gd name="T11" fmla="*/ 5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1" y="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" y="7"/>
                  </a:lnTo>
                  <a:lnTo>
                    <a:pt x="8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8" name="Freeform 424"/>
            <p:cNvSpPr>
              <a:spLocks/>
            </p:cNvSpPr>
            <p:nvPr/>
          </p:nvSpPr>
          <p:spPr bwMode="auto">
            <a:xfrm>
              <a:off x="3667" y="1820"/>
              <a:ext cx="14" cy="21"/>
            </a:xfrm>
            <a:custGeom>
              <a:avLst/>
              <a:gdLst>
                <a:gd name="T0" fmla="*/ 0 w 14"/>
                <a:gd name="T1" fmla="*/ 17 h 21"/>
                <a:gd name="T2" fmla="*/ 7 w 14"/>
                <a:gd name="T3" fmla="*/ 0 h 21"/>
                <a:gd name="T4" fmla="*/ 14 w 14"/>
                <a:gd name="T5" fmla="*/ 4 h 21"/>
                <a:gd name="T6" fmla="*/ 7 w 14"/>
                <a:gd name="T7" fmla="*/ 21 h 21"/>
                <a:gd name="T8" fmla="*/ 0 w 14"/>
                <a:gd name="T9" fmla="*/ 1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1"/>
                <a:gd name="T17" fmla="*/ 14 w 1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1">
                  <a:moveTo>
                    <a:pt x="0" y="17"/>
                  </a:moveTo>
                  <a:lnTo>
                    <a:pt x="7" y="0"/>
                  </a:lnTo>
                  <a:lnTo>
                    <a:pt x="14" y="4"/>
                  </a:lnTo>
                  <a:lnTo>
                    <a:pt x="7" y="2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29" name="Freeform 425"/>
            <p:cNvSpPr>
              <a:spLocks/>
            </p:cNvSpPr>
            <p:nvPr/>
          </p:nvSpPr>
          <p:spPr bwMode="auto">
            <a:xfrm>
              <a:off x="3667" y="1836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0 w 7"/>
                <a:gd name="T5" fmla="*/ 1 h 6"/>
                <a:gd name="T6" fmla="*/ 1 w 7"/>
                <a:gd name="T7" fmla="*/ 0 h 6"/>
                <a:gd name="T8" fmla="*/ 6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0" name="Freeform 426"/>
            <p:cNvSpPr>
              <a:spLocks/>
            </p:cNvSpPr>
            <p:nvPr/>
          </p:nvSpPr>
          <p:spPr bwMode="auto">
            <a:xfrm>
              <a:off x="3678" y="1817"/>
              <a:ext cx="20" cy="9"/>
            </a:xfrm>
            <a:custGeom>
              <a:avLst/>
              <a:gdLst>
                <a:gd name="T0" fmla="*/ 0 w 20"/>
                <a:gd name="T1" fmla="*/ 1 h 9"/>
                <a:gd name="T2" fmla="*/ 9 w 20"/>
                <a:gd name="T3" fmla="*/ 1 h 9"/>
                <a:gd name="T4" fmla="*/ 15 w 20"/>
                <a:gd name="T5" fmla="*/ 1 h 9"/>
                <a:gd name="T6" fmla="*/ 19 w 20"/>
                <a:gd name="T7" fmla="*/ 0 h 9"/>
                <a:gd name="T8" fmla="*/ 20 w 20"/>
                <a:gd name="T9" fmla="*/ 8 h 9"/>
                <a:gd name="T10" fmla="*/ 15 w 20"/>
                <a:gd name="T11" fmla="*/ 9 h 9"/>
                <a:gd name="T12" fmla="*/ 9 w 20"/>
                <a:gd name="T13" fmla="*/ 9 h 9"/>
                <a:gd name="T14" fmla="*/ 0 w 20"/>
                <a:gd name="T15" fmla="*/ 9 h 9"/>
                <a:gd name="T16" fmla="*/ 0 w 20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9"/>
                <a:gd name="T29" fmla="*/ 20 w 2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9">
                  <a:moveTo>
                    <a:pt x="0" y="1"/>
                  </a:moveTo>
                  <a:lnTo>
                    <a:pt x="9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8"/>
                  </a:lnTo>
                  <a:lnTo>
                    <a:pt x="15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1" name="Freeform 427"/>
            <p:cNvSpPr>
              <a:spLocks/>
            </p:cNvSpPr>
            <p:nvPr/>
          </p:nvSpPr>
          <p:spPr bwMode="auto">
            <a:xfrm>
              <a:off x="3674" y="1818"/>
              <a:ext cx="7" cy="8"/>
            </a:xfrm>
            <a:custGeom>
              <a:avLst/>
              <a:gdLst>
                <a:gd name="T0" fmla="*/ 0 w 7"/>
                <a:gd name="T1" fmla="*/ 2 h 8"/>
                <a:gd name="T2" fmla="*/ 1 w 7"/>
                <a:gd name="T3" fmla="*/ 0 h 8"/>
                <a:gd name="T4" fmla="*/ 4 w 7"/>
                <a:gd name="T5" fmla="*/ 0 h 8"/>
                <a:gd name="T6" fmla="*/ 4 w 7"/>
                <a:gd name="T7" fmla="*/ 8 h 8"/>
                <a:gd name="T8" fmla="*/ 7 w 7"/>
                <a:gd name="T9" fmla="*/ 6 h 8"/>
                <a:gd name="T10" fmla="*/ 0 w 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2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7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2" name="Freeform 428"/>
            <p:cNvSpPr>
              <a:spLocks/>
            </p:cNvSpPr>
            <p:nvPr/>
          </p:nvSpPr>
          <p:spPr bwMode="auto">
            <a:xfrm>
              <a:off x="3696" y="1789"/>
              <a:ext cx="27" cy="36"/>
            </a:xfrm>
            <a:custGeom>
              <a:avLst/>
              <a:gdLst>
                <a:gd name="T0" fmla="*/ 0 w 27"/>
                <a:gd name="T1" fmla="*/ 28 h 36"/>
                <a:gd name="T2" fmla="*/ 5 w 27"/>
                <a:gd name="T3" fmla="*/ 28 h 36"/>
                <a:gd name="T4" fmla="*/ 8 w 27"/>
                <a:gd name="T5" fmla="*/ 25 h 36"/>
                <a:gd name="T6" fmla="*/ 12 w 27"/>
                <a:gd name="T7" fmla="*/ 21 h 36"/>
                <a:gd name="T8" fmla="*/ 14 w 27"/>
                <a:gd name="T9" fmla="*/ 17 h 36"/>
                <a:gd name="T10" fmla="*/ 20 w 27"/>
                <a:gd name="T11" fmla="*/ 0 h 36"/>
                <a:gd name="T12" fmla="*/ 27 w 27"/>
                <a:gd name="T13" fmla="*/ 4 h 36"/>
                <a:gd name="T14" fmla="*/ 21 w 27"/>
                <a:gd name="T15" fmla="*/ 21 h 36"/>
                <a:gd name="T16" fmla="*/ 18 w 27"/>
                <a:gd name="T17" fmla="*/ 27 h 36"/>
                <a:gd name="T18" fmla="*/ 14 w 27"/>
                <a:gd name="T19" fmla="*/ 31 h 36"/>
                <a:gd name="T20" fmla="*/ 9 w 27"/>
                <a:gd name="T21" fmla="*/ 35 h 36"/>
                <a:gd name="T22" fmla="*/ 2 w 27"/>
                <a:gd name="T23" fmla="*/ 36 h 36"/>
                <a:gd name="T24" fmla="*/ 0 w 27"/>
                <a:gd name="T25" fmla="*/ 28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36"/>
                <a:gd name="T41" fmla="*/ 27 w 27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36">
                  <a:moveTo>
                    <a:pt x="0" y="28"/>
                  </a:moveTo>
                  <a:lnTo>
                    <a:pt x="5" y="28"/>
                  </a:lnTo>
                  <a:lnTo>
                    <a:pt x="8" y="25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9" y="35"/>
                  </a:lnTo>
                  <a:lnTo>
                    <a:pt x="2" y="3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3" name="Freeform 429"/>
            <p:cNvSpPr>
              <a:spLocks/>
            </p:cNvSpPr>
            <p:nvPr/>
          </p:nvSpPr>
          <p:spPr bwMode="auto">
            <a:xfrm>
              <a:off x="3696" y="1817"/>
              <a:ext cx="2" cy="8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  <a:gd name="T4" fmla="*/ 1 w 2"/>
                <a:gd name="T5" fmla="*/ 0 h 8"/>
                <a:gd name="T6" fmla="*/ 2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4" name="Freeform 430"/>
            <p:cNvSpPr>
              <a:spLocks/>
            </p:cNvSpPr>
            <p:nvPr/>
          </p:nvSpPr>
          <p:spPr bwMode="auto">
            <a:xfrm>
              <a:off x="3715" y="1748"/>
              <a:ext cx="17" cy="46"/>
            </a:xfrm>
            <a:custGeom>
              <a:avLst/>
              <a:gdLst>
                <a:gd name="T0" fmla="*/ 2 w 17"/>
                <a:gd name="T1" fmla="*/ 41 h 46"/>
                <a:gd name="T2" fmla="*/ 7 w 17"/>
                <a:gd name="T3" fmla="*/ 32 h 46"/>
                <a:gd name="T4" fmla="*/ 9 w 17"/>
                <a:gd name="T5" fmla="*/ 24 h 46"/>
                <a:gd name="T6" fmla="*/ 7 w 17"/>
                <a:gd name="T7" fmla="*/ 14 h 46"/>
                <a:gd name="T8" fmla="*/ 5 w 17"/>
                <a:gd name="T9" fmla="*/ 10 h 46"/>
                <a:gd name="T10" fmla="*/ 0 w 17"/>
                <a:gd name="T11" fmla="*/ 6 h 46"/>
                <a:gd name="T12" fmla="*/ 5 w 17"/>
                <a:gd name="T13" fmla="*/ 0 h 46"/>
                <a:gd name="T14" fmla="*/ 10 w 17"/>
                <a:gd name="T15" fmla="*/ 4 h 46"/>
                <a:gd name="T16" fmla="*/ 14 w 17"/>
                <a:gd name="T17" fmla="*/ 11 h 46"/>
                <a:gd name="T18" fmla="*/ 17 w 17"/>
                <a:gd name="T19" fmla="*/ 24 h 46"/>
                <a:gd name="T20" fmla="*/ 14 w 17"/>
                <a:gd name="T21" fmla="*/ 36 h 46"/>
                <a:gd name="T22" fmla="*/ 8 w 17"/>
                <a:gd name="T23" fmla="*/ 46 h 46"/>
                <a:gd name="T24" fmla="*/ 2 w 17"/>
                <a:gd name="T25" fmla="*/ 41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6"/>
                <a:gd name="T41" fmla="*/ 17 w 1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6">
                  <a:moveTo>
                    <a:pt x="2" y="41"/>
                  </a:moveTo>
                  <a:lnTo>
                    <a:pt x="7" y="32"/>
                  </a:lnTo>
                  <a:lnTo>
                    <a:pt x="9" y="24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0" y="6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4" y="11"/>
                  </a:lnTo>
                  <a:lnTo>
                    <a:pt x="17" y="24"/>
                  </a:lnTo>
                  <a:lnTo>
                    <a:pt x="14" y="36"/>
                  </a:lnTo>
                  <a:lnTo>
                    <a:pt x="8" y="46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5" name="Freeform 431"/>
            <p:cNvSpPr>
              <a:spLocks/>
            </p:cNvSpPr>
            <p:nvPr/>
          </p:nvSpPr>
          <p:spPr bwMode="auto">
            <a:xfrm>
              <a:off x="3716" y="1789"/>
              <a:ext cx="7" cy="5"/>
            </a:xfrm>
            <a:custGeom>
              <a:avLst/>
              <a:gdLst>
                <a:gd name="T0" fmla="*/ 0 w 7"/>
                <a:gd name="T1" fmla="*/ 0 h 5"/>
                <a:gd name="T2" fmla="*/ 1 w 7"/>
                <a:gd name="T3" fmla="*/ 0 h 5"/>
                <a:gd name="T4" fmla="*/ 7 w 7"/>
                <a:gd name="T5" fmla="*/ 5 h 5"/>
                <a:gd name="T6" fmla="*/ 7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0"/>
                  </a:moveTo>
                  <a:lnTo>
                    <a:pt x="1" y="0"/>
                  </a:lnTo>
                  <a:lnTo>
                    <a:pt x="7" y="5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6" name="Freeform 432"/>
            <p:cNvSpPr>
              <a:spLocks/>
            </p:cNvSpPr>
            <p:nvPr/>
          </p:nvSpPr>
          <p:spPr bwMode="auto">
            <a:xfrm>
              <a:off x="3716" y="1726"/>
              <a:ext cx="17" cy="29"/>
            </a:xfrm>
            <a:custGeom>
              <a:avLst/>
              <a:gdLst>
                <a:gd name="T0" fmla="*/ 0 w 17"/>
                <a:gd name="T1" fmla="*/ 22 h 29"/>
                <a:gd name="T2" fmla="*/ 4 w 17"/>
                <a:gd name="T3" fmla="*/ 20 h 29"/>
                <a:gd name="T4" fmla="*/ 5 w 17"/>
                <a:gd name="T5" fmla="*/ 19 h 29"/>
                <a:gd name="T6" fmla="*/ 7 w 17"/>
                <a:gd name="T7" fmla="*/ 10 h 29"/>
                <a:gd name="T8" fmla="*/ 7 w 17"/>
                <a:gd name="T9" fmla="*/ 3 h 29"/>
                <a:gd name="T10" fmla="*/ 14 w 17"/>
                <a:gd name="T11" fmla="*/ 0 h 29"/>
                <a:gd name="T12" fmla="*/ 17 w 17"/>
                <a:gd name="T13" fmla="*/ 3 h 29"/>
                <a:gd name="T14" fmla="*/ 13 w 17"/>
                <a:gd name="T15" fmla="*/ 10 h 29"/>
                <a:gd name="T16" fmla="*/ 10 w 17"/>
                <a:gd name="T17" fmla="*/ 8 h 29"/>
                <a:gd name="T18" fmla="*/ 14 w 17"/>
                <a:gd name="T19" fmla="*/ 7 h 29"/>
                <a:gd name="T20" fmla="*/ 14 w 17"/>
                <a:gd name="T21" fmla="*/ 12 h 29"/>
                <a:gd name="T22" fmla="*/ 12 w 17"/>
                <a:gd name="T23" fmla="*/ 22 h 29"/>
                <a:gd name="T24" fmla="*/ 9 w 17"/>
                <a:gd name="T25" fmla="*/ 26 h 29"/>
                <a:gd name="T26" fmla="*/ 4 w 17"/>
                <a:gd name="T27" fmla="*/ 29 h 29"/>
                <a:gd name="T28" fmla="*/ 0 w 17"/>
                <a:gd name="T29" fmla="*/ 22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29"/>
                <a:gd name="T47" fmla="*/ 17 w 17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29">
                  <a:moveTo>
                    <a:pt x="0" y="22"/>
                  </a:moveTo>
                  <a:lnTo>
                    <a:pt x="4" y="20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7" y="3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3" y="10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2" y="22"/>
                  </a:lnTo>
                  <a:lnTo>
                    <a:pt x="9" y="26"/>
                  </a:lnTo>
                  <a:lnTo>
                    <a:pt x="4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7" name="Freeform 433"/>
            <p:cNvSpPr>
              <a:spLocks/>
            </p:cNvSpPr>
            <p:nvPr/>
          </p:nvSpPr>
          <p:spPr bwMode="auto">
            <a:xfrm>
              <a:off x="3711" y="1748"/>
              <a:ext cx="9" cy="7"/>
            </a:xfrm>
            <a:custGeom>
              <a:avLst/>
              <a:gdLst>
                <a:gd name="T0" fmla="*/ 4 w 9"/>
                <a:gd name="T1" fmla="*/ 6 h 7"/>
                <a:gd name="T2" fmla="*/ 0 w 9"/>
                <a:gd name="T3" fmla="*/ 2 h 7"/>
                <a:gd name="T4" fmla="*/ 5 w 9"/>
                <a:gd name="T5" fmla="*/ 0 h 7"/>
                <a:gd name="T6" fmla="*/ 9 w 9"/>
                <a:gd name="T7" fmla="*/ 7 h 7"/>
                <a:gd name="T8" fmla="*/ 9 w 9"/>
                <a:gd name="T9" fmla="*/ 0 h 7"/>
                <a:gd name="T10" fmla="*/ 4 w 9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4" y="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9" y="7"/>
                  </a:lnTo>
                  <a:lnTo>
                    <a:pt x="9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8" name="Freeform 434"/>
            <p:cNvSpPr>
              <a:spLocks/>
            </p:cNvSpPr>
            <p:nvPr/>
          </p:nvSpPr>
          <p:spPr bwMode="auto">
            <a:xfrm>
              <a:off x="3730" y="1727"/>
              <a:ext cx="32" cy="12"/>
            </a:xfrm>
            <a:custGeom>
              <a:avLst/>
              <a:gdLst>
                <a:gd name="T0" fmla="*/ 2 w 32"/>
                <a:gd name="T1" fmla="*/ 0 h 12"/>
                <a:gd name="T2" fmla="*/ 10 w 32"/>
                <a:gd name="T3" fmla="*/ 3 h 12"/>
                <a:gd name="T4" fmla="*/ 20 w 32"/>
                <a:gd name="T5" fmla="*/ 2 h 12"/>
                <a:gd name="T6" fmla="*/ 27 w 32"/>
                <a:gd name="T7" fmla="*/ 2 h 12"/>
                <a:gd name="T8" fmla="*/ 32 w 32"/>
                <a:gd name="T9" fmla="*/ 5 h 12"/>
                <a:gd name="T10" fmla="*/ 28 w 32"/>
                <a:gd name="T11" fmla="*/ 12 h 12"/>
                <a:gd name="T12" fmla="*/ 25 w 32"/>
                <a:gd name="T13" fmla="*/ 10 h 12"/>
                <a:gd name="T14" fmla="*/ 20 w 32"/>
                <a:gd name="T15" fmla="*/ 10 h 12"/>
                <a:gd name="T16" fmla="*/ 10 w 32"/>
                <a:gd name="T17" fmla="*/ 11 h 12"/>
                <a:gd name="T18" fmla="*/ 0 w 32"/>
                <a:gd name="T19" fmla="*/ 9 h 12"/>
                <a:gd name="T20" fmla="*/ 2 w 32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2"/>
                <a:gd name="T35" fmla="*/ 32 w 3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2">
                  <a:moveTo>
                    <a:pt x="2" y="0"/>
                  </a:moveTo>
                  <a:lnTo>
                    <a:pt x="10" y="3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2" y="5"/>
                  </a:lnTo>
                  <a:lnTo>
                    <a:pt x="28" y="12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0" y="11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39" name="Freeform 435"/>
            <p:cNvSpPr>
              <a:spLocks/>
            </p:cNvSpPr>
            <p:nvPr/>
          </p:nvSpPr>
          <p:spPr bwMode="auto">
            <a:xfrm>
              <a:off x="3729" y="1727"/>
              <a:ext cx="4" cy="9"/>
            </a:xfrm>
            <a:custGeom>
              <a:avLst/>
              <a:gdLst>
                <a:gd name="T0" fmla="*/ 0 w 4"/>
                <a:gd name="T1" fmla="*/ 9 h 9"/>
                <a:gd name="T2" fmla="*/ 1 w 4"/>
                <a:gd name="T3" fmla="*/ 9 h 9"/>
                <a:gd name="T4" fmla="*/ 3 w 4"/>
                <a:gd name="T5" fmla="*/ 0 h 9"/>
                <a:gd name="T6" fmla="*/ 4 w 4"/>
                <a:gd name="T7" fmla="*/ 2 h 9"/>
                <a:gd name="T8" fmla="*/ 0 w 4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0" y="9"/>
                  </a:moveTo>
                  <a:lnTo>
                    <a:pt x="1" y="9"/>
                  </a:lnTo>
                  <a:lnTo>
                    <a:pt x="3" y="0"/>
                  </a:lnTo>
                  <a:lnTo>
                    <a:pt x="4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0" name="Freeform 436"/>
            <p:cNvSpPr>
              <a:spLocks/>
            </p:cNvSpPr>
            <p:nvPr/>
          </p:nvSpPr>
          <p:spPr bwMode="auto">
            <a:xfrm>
              <a:off x="3757" y="1732"/>
              <a:ext cx="30" cy="71"/>
            </a:xfrm>
            <a:custGeom>
              <a:avLst/>
              <a:gdLst>
                <a:gd name="T0" fmla="*/ 5 w 30"/>
                <a:gd name="T1" fmla="*/ 0 h 71"/>
                <a:gd name="T2" fmla="*/ 13 w 30"/>
                <a:gd name="T3" fmla="*/ 6 h 71"/>
                <a:gd name="T4" fmla="*/ 18 w 30"/>
                <a:gd name="T5" fmla="*/ 14 h 71"/>
                <a:gd name="T6" fmla="*/ 20 w 30"/>
                <a:gd name="T7" fmla="*/ 24 h 71"/>
                <a:gd name="T8" fmla="*/ 20 w 30"/>
                <a:gd name="T9" fmla="*/ 33 h 71"/>
                <a:gd name="T10" fmla="*/ 21 w 30"/>
                <a:gd name="T11" fmla="*/ 44 h 71"/>
                <a:gd name="T12" fmla="*/ 22 w 30"/>
                <a:gd name="T13" fmla="*/ 52 h 71"/>
                <a:gd name="T14" fmla="*/ 25 w 30"/>
                <a:gd name="T15" fmla="*/ 59 h 71"/>
                <a:gd name="T16" fmla="*/ 26 w 30"/>
                <a:gd name="T17" fmla="*/ 62 h 71"/>
                <a:gd name="T18" fmla="*/ 30 w 30"/>
                <a:gd name="T19" fmla="*/ 65 h 71"/>
                <a:gd name="T20" fmla="*/ 25 w 30"/>
                <a:gd name="T21" fmla="*/ 71 h 71"/>
                <a:gd name="T22" fmla="*/ 21 w 30"/>
                <a:gd name="T23" fmla="*/ 68 h 71"/>
                <a:gd name="T24" fmla="*/ 18 w 30"/>
                <a:gd name="T25" fmla="*/ 63 h 71"/>
                <a:gd name="T26" fmla="*/ 14 w 30"/>
                <a:gd name="T27" fmla="*/ 54 h 71"/>
                <a:gd name="T28" fmla="*/ 13 w 30"/>
                <a:gd name="T29" fmla="*/ 45 h 71"/>
                <a:gd name="T30" fmla="*/ 12 w 30"/>
                <a:gd name="T31" fmla="*/ 33 h 71"/>
                <a:gd name="T32" fmla="*/ 12 w 30"/>
                <a:gd name="T33" fmla="*/ 25 h 71"/>
                <a:gd name="T34" fmla="*/ 10 w 30"/>
                <a:gd name="T35" fmla="*/ 16 h 71"/>
                <a:gd name="T36" fmla="*/ 7 w 30"/>
                <a:gd name="T37" fmla="*/ 11 h 71"/>
                <a:gd name="T38" fmla="*/ 0 w 30"/>
                <a:gd name="T39" fmla="*/ 6 h 71"/>
                <a:gd name="T40" fmla="*/ 5 w 30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71"/>
                <a:gd name="T65" fmla="*/ 30 w 30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71">
                  <a:moveTo>
                    <a:pt x="5" y="0"/>
                  </a:moveTo>
                  <a:lnTo>
                    <a:pt x="13" y="6"/>
                  </a:lnTo>
                  <a:lnTo>
                    <a:pt x="18" y="14"/>
                  </a:lnTo>
                  <a:lnTo>
                    <a:pt x="20" y="24"/>
                  </a:lnTo>
                  <a:lnTo>
                    <a:pt x="20" y="33"/>
                  </a:lnTo>
                  <a:lnTo>
                    <a:pt x="21" y="44"/>
                  </a:lnTo>
                  <a:lnTo>
                    <a:pt x="22" y="52"/>
                  </a:lnTo>
                  <a:lnTo>
                    <a:pt x="25" y="59"/>
                  </a:lnTo>
                  <a:lnTo>
                    <a:pt x="26" y="62"/>
                  </a:lnTo>
                  <a:lnTo>
                    <a:pt x="30" y="65"/>
                  </a:lnTo>
                  <a:lnTo>
                    <a:pt x="25" y="71"/>
                  </a:lnTo>
                  <a:lnTo>
                    <a:pt x="21" y="68"/>
                  </a:lnTo>
                  <a:lnTo>
                    <a:pt x="18" y="63"/>
                  </a:lnTo>
                  <a:lnTo>
                    <a:pt x="14" y="54"/>
                  </a:lnTo>
                  <a:lnTo>
                    <a:pt x="13" y="45"/>
                  </a:lnTo>
                  <a:lnTo>
                    <a:pt x="12" y="33"/>
                  </a:lnTo>
                  <a:lnTo>
                    <a:pt x="12" y="25"/>
                  </a:lnTo>
                  <a:lnTo>
                    <a:pt x="10" y="16"/>
                  </a:lnTo>
                  <a:lnTo>
                    <a:pt x="7" y="11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1" name="Freeform 437"/>
            <p:cNvSpPr>
              <a:spLocks/>
            </p:cNvSpPr>
            <p:nvPr/>
          </p:nvSpPr>
          <p:spPr bwMode="auto">
            <a:xfrm>
              <a:off x="3757" y="1732"/>
              <a:ext cx="5" cy="7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6 h 7"/>
                <a:gd name="T4" fmla="*/ 1 w 5"/>
                <a:gd name="T5" fmla="*/ 7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2" name="Freeform 438"/>
            <p:cNvSpPr>
              <a:spLocks/>
            </p:cNvSpPr>
            <p:nvPr/>
          </p:nvSpPr>
          <p:spPr bwMode="auto">
            <a:xfrm>
              <a:off x="3783" y="1778"/>
              <a:ext cx="28" cy="28"/>
            </a:xfrm>
            <a:custGeom>
              <a:avLst/>
              <a:gdLst>
                <a:gd name="T0" fmla="*/ 4 w 28"/>
                <a:gd name="T1" fmla="*/ 19 h 28"/>
                <a:gd name="T2" fmla="*/ 10 w 28"/>
                <a:gd name="T3" fmla="*/ 20 h 28"/>
                <a:gd name="T4" fmla="*/ 13 w 28"/>
                <a:gd name="T5" fmla="*/ 18 h 28"/>
                <a:gd name="T6" fmla="*/ 21 w 28"/>
                <a:gd name="T7" fmla="*/ 0 h 28"/>
                <a:gd name="T8" fmla="*/ 28 w 28"/>
                <a:gd name="T9" fmla="*/ 4 h 28"/>
                <a:gd name="T10" fmla="*/ 19 w 28"/>
                <a:gd name="T11" fmla="*/ 23 h 28"/>
                <a:gd name="T12" fmla="*/ 10 w 28"/>
                <a:gd name="T13" fmla="*/ 28 h 28"/>
                <a:gd name="T14" fmla="*/ 0 w 28"/>
                <a:gd name="T15" fmla="*/ 26 h 28"/>
                <a:gd name="T16" fmla="*/ 4 w 28"/>
                <a:gd name="T17" fmla="*/ 19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8"/>
                <a:gd name="T29" fmla="*/ 28 w 2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8">
                  <a:moveTo>
                    <a:pt x="4" y="19"/>
                  </a:moveTo>
                  <a:lnTo>
                    <a:pt x="10" y="20"/>
                  </a:lnTo>
                  <a:lnTo>
                    <a:pt x="13" y="18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19" y="23"/>
                  </a:lnTo>
                  <a:lnTo>
                    <a:pt x="10" y="28"/>
                  </a:lnTo>
                  <a:lnTo>
                    <a:pt x="0" y="26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3" name="Freeform 439"/>
            <p:cNvSpPr>
              <a:spLocks/>
            </p:cNvSpPr>
            <p:nvPr/>
          </p:nvSpPr>
          <p:spPr bwMode="auto">
            <a:xfrm>
              <a:off x="3782" y="1797"/>
              <a:ext cx="5" cy="7"/>
            </a:xfrm>
            <a:custGeom>
              <a:avLst/>
              <a:gdLst>
                <a:gd name="T0" fmla="*/ 0 w 5"/>
                <a:gd name="T1" fmla="*/ 6 h 7"/>
                <a:gd name="T2" fmla="*/ 1 w 5"/>
                <a:gd name="T3" fmla="*/ 7 h 7"/>
                <a:gd name="T4" fmla="*/ 5 w 5"/>
                <a:gd name="T5" fmla="*/ 0 h 7"/>
                <a:gd name="T6" fmla="*/ 0 w 5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4" name="Freeform 440"/>
            <p:cNvSpPr>
              <a:spLocks/>
            </p:cNvSpPr>
            <p:nvPr/>
          </p:nvSpPr>
          <p:spPr bwMode="auto">
            <a:xfrm>
              <a:off x="3808" y="1775"/>
              <a:ext cx="35" cy="24"/>
            </a:xfrm>
            <a:custGeom>
              <a:avLst/>
              <a:gdLst>
                <a:gd name="T0" fmla="*/ 0 w 35"/>
                <a:gd name="T1" fmla="*/ 1 h 24"/>
                <a:gd name="T2" fmla="*/ 9 w 35"/>
                <a:gd name="T3" fmla="*/ 0 h 24"/>
                <a:gd name="T4" fmla="*/ 18 w 35"/>
                <a:gd name="T5" fmla="*/ 2 h 24"/>
                <a:gd name="T6" fmla="*/ 27 w 35"/>
                <a:gd name="T7" fmla="*/ 8 h 24"/>
                <a:gd name="T8" fmla="*/ 30 w 35"/>
                <a:gd name="T9" fmla="*/ 14 h 24"/>
                <a:gd name="T10" fmla="*/ 32 w 35"/>
                <a:gd name="T11" fmla="*/ 15 h 24"/>
                <a:gd name="T12" fmla="*/ 35 w 35"/>
                <a:gd name="T13" fmla="*/ 16 h 24"/>
                <a:gd name="T14" fmla="*/ 33 w 35"/>
                <a:gd name="T15" fmla="*/ 24 h 24"/>
                <a:gd name="T16" fmla="*/ 28 w 35"/>
                <a:gd name="T17" fmla="*/ 22 h 24"/>
                <a:gd name="T18" fmla="*/ 24 w 35"/>
                <a:gd name="T19" fmla="*/ 19 h 24"/>
                <a:gd name="T20" fmla="*/ 20 w 35"/>
                <a:gd name="T21" fmla="*/ 13 h 24"/>
                <a:gd name="T22" fmla="*/ 14 w 35"/>
                <a:gd name="T23" fmla="*/ 9 h 24"/>
                <a:gd name="T24" fmla="*/ 9 w 35"/>
                <a:gd name="T25" fmla="*/ 8 h 24"/>
                <a:gd name="T26" fmla="*/ 0 w 35"/>
                <a:gd name="T27" fmla="*/ 9 h 24"/>
                <a:gd name="T28" fmla="*/ 0 w 35"/>
                <a:gd name="T29" fmla="*/ 1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4"/>
                <a:gd name="T47" fmla="*/ 35 w 35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4">
                  <a:moveTo>
                    <a:pt x="0" y="1"/>
                  </a:moveTo>
                  <a:lnTo>
                    <a:pt x="9" y="0"/>
                  </a:lnTo>
                  <a:lnTo>
                    <a:pt x="18" y="2"/>
                  </a:lnTo>
                  <a:lnTo>
                    <a:pt x="27" y="8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3" y="24"/>
                  </a:lnTo>
                  <a:lnTo>
                    <a:pt x="28" y="22"/>
                  </a:lnTo>
                  <a:lnTo>
                    <a:pt x="24" y="19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9" y="8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5" name="Freeform 441"/>
            <p:cNvSpPr>
              <a:spLocks/>
            </p:cNvSpPr>
            <p:nvPr/>
          </p:nvSpPr>
          <p:spPr bwMode="auto">
            <a:xfrm>
              <a:off x="3804" y="1776"/>
              <a:ext cx="7" cy="8"/>
            </a:xfrm>
            <a:custGeom>
              <a:avLst/>
              <a:gdLst>
                <a:gd name="T0" fmla="*/ 0 w 7"/>
                <a:gd name="T1" fmla="*/ 2 h 8"/>
                <a:gd name="T2" fmla="*/ 1 w 7"/>
                <a:gd name="T3" fmla="*/ 0 h 8"/>
                <a:gd name="T4" fmla="*/ 4 w 7"/>
                <a:gd name="T5" fmla="*/ 0 h 8"/>
                <a:gd name="T6" fmla="*/ 4 w 7"/>
                <a:gd name="T7" fmla="*/ 8 h 8"/>
                <a:gd name="T8" fmla="*/ 7 w 7"/>
                <a:gd name="T9" fmla="*/ 6 h 8"/>
                <a:gd name="T10" fmla="*/ 0 w 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2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7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6" name="Freeform 442"/>
            <p:cNvSpPr>
              <a:spLocks/>
            </p:cNvSpPr>
            <p:nvPr/>
          </p:nvSpPr>
          <p:spPr bwMode="auto">
            <a:xfrm>
              <a:off x="3840" y="1745"/>
              <a:ext cx="25" cy="54"/>
            </a:xfrm>
            <a:custGeom>
              <a:avLst/>
              <a:gdLst>
                <a:gd name="T0" fmla="*/ 0 w 25"/>
                <a:gd name="T1" fmla="*/ 47 h 54"/>
                <a:gd name="T2" fmla="*/ 7 w 25"/>
                <a:gd name="T3" fmla="*/ 44 h 54"/>
                <a:gd name="T4" fmla="*/ 12 w 25"/>
                <a:gd name="T5" fmla="*/ 39 h 54"/>
                <a:gd name="T6" fmla="*/ 18 w 25"/>
                <a:gd name="T7" fmla="*/ 27 h 54"/>
                <a:gd name="T8" fmla="*/ 18 w 25"/>
                <a:gd name="T9" fmla="*/ 13 h 54"/>
                <a:gd name="T10" fmla="*/ 18 w 25"/>
                <a:gd name="T11" fmla="*/ 9 h 54"/>
                <a:gd name="T12" fmla="*/ 14 w 25"/>
                <a:gd name="T13" fmla="*/ 5 h 54"/>
                <a:gd name="T14" fmla="*/ 20 w 25"/>
                <a:gd name="T15" fmla="*/ 0 h 54"/>
                <a:gd name="T16" fmla="*/ 24 w 25"/>
                <a:gd name="T17" fmla="*/ 5 h 54"/>
                <a:gd name="T18" fmla="*/ 25 w 25"/>
                <a:gd name="T19" fmla="*/ 13 h 54"/>
                <a:gd name="T20" fmla="*/ 25 w 25"/>
                <a:gd name="T21" fmla="*/ 30 h 54"/>
                <a:gd name="T22" fmla="*/ 18 w 25"/>
                <a:gd name="T23" fmla="*/ 44 h 54"/>
                <a:gd name="T24" fmla="*/ 11 w 25"/>
                <a:gd name="T25" fmla="*/ 51 h 54"/>
                <a:gd name="T26" fmla="*/ 4 w 25"/>
                <a:gd name="T27" fmla="*/ 54 h 54"/>
                <a:gd name="T28" fmla="*/ 0 w 25"/>
                <a:gd name="T29" fmla="*/ 4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54"/>
                <a:gd name="T47" fmla="*/ 25 w 25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54">
                  <a:moveTo>
                    <a:pt x="0" y="47"/>
                  </a:moveTo>
                  <a:lnTo>
                    <a:pt x="7" y="44"/>
                  </a:lnTo>
                  <a:lnTo>
                    <a:pt x="12" y="39"/>
                  </a:lnTo>
                  <a:lnTo>
                    <a:pt x="18" y="27"/>
                  </a:lnTo>
                  <a:lnTo>
                    <a:pt x="18" y="13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24" y="5"/>
                  </a:lnTo>
                  <a:lnTo>
                    <a:pt x="25" y="13"/>
                  </a:lnTo>
                  <a:lnTo>
                    <a:pt x="25" y="30"/>
                  </a:lnTo>
                  <a:lnTo>
                    <a:pt x="18" y="44"/>
                  </a:lnTo>
                  <a:lnTo>
                    <a:pt x="11" y="51"/>
                  </a:lnTo>
                  <a:lnTo>
                    <a:pt x="4" y="5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7" name="Freeform 443"/>
            <p:cNvSpPr>
              <a:spLocks/>
            </p:cNvSpPr>
            <p:nvPr/>
          </p:nvSpPr>
          <p:spPr bwMode="auto">
            <a:xfrm>
              <a:off x="3840" y="1791"/>
              <a:ext cx="4" cy="9"/>
            </a:xfrm>
            <a:custGeom>
              <a:avLst/>
              <a:gdLst>
                <a:gd name="T0" fmla="*/ 1 w 4"/>
                <a:gd name="T1" fmla="*/ 8 h 9"/>
                <a:gd name="T2" fmla="*/ 3 w 4"/>
                <a:gd name="T3" fmla="*/ 9 h 9"/>
                <a:gd name="T4" fmla="*/ 4 w 4"/>
                <a:gd name="T5" fmla="*/ 8 h 9"/>
                <a:gd name="T6" fmla="*/ 0 w 4"/>
                <a:gd name="T7" fmla="*/ 1 h 9"/>
                <a:gd name="T8" fmla="*/ 3 w 4"/>
                <a:gd name="T9" fmla="*/ 0 h 9"/>
                <a:gd name="T10" fmla="*/ 1 w 4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1" y="8"/>
                  </a:moveTo>
                  <a:lnTo>
                    <a:pt x="3" y="9"/>
                  </a:lnTo>
                  <a:lnTo>
                    <a:pt x="4" y="8"/>
                  </a:lnTo>
                  <a:lnTo>
                    <a:pt x="0" y="1"/>
                  </a:lnTo>
                  <a:lnTo>
                    <a:pt x="3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8" name="Freeform 444"/>
            <p:cNvSpPr>
              <a:spLocks/>
            </p:cNvSpPr>
            <p:nvPr/>
          </p:nvSpPr>
          <p:spPr bwMode="auto">
            <a:xfrm>
              <a:off x="3785" y="1740"/>
              <a:ext cx="74" cy="25"/>
            </a:xfrm>
            <a:custGeom>
              <a:avLst/>
              <a:gdLst>
                <a:gd name="T0" fmla="*/ 70 w 74"/>
                <a:gd name="T1" fmla="*/ 11 h 25"/>
                <a:gd name="T2" fmla="*/ 64 w 74"/>
                <a:gd name="T3" fmla="*/ 8 h 25"/>
                <a:gd name="T4" fmla="*/ 57 w 74"/>
                <a:gd name="T5" fmla="*/ 7 h 25"/>
                <a:gd name="T6" fmla="*/ 49 w 74"/>
                <a:gd name="T7" fmla="*/ 9 h 25"/>
                <a:gd name="T8" fmla="*/ 40 w 74"/>
                <a:gd name="T9" fmla="*/ 11 h 25"/>
                <a:gd name="T10" fmla="*/ 4 w 74"/>
                <a:gd name="T11" fmla="*/ 25 h 25"/>
                <a:gd name="T12" fmla="*/ 0 w 74"/>
                <a:gd name="T13" fmla="*/ 18 h 25"/>
                <a:gd name="T14" fmla="*/ 36 w 74"/>
                <a:gd name="T15" fmla="*/ 4 h 25"/>
                <a:gd name="T16" fmla="*/ 45 w 74"/>
                <a:gd name="T17" fmla="*/ 2 h 25"/>
                <a:gd name="T18" fmla="*/ 57 w 74"/>
                <a:gd name="T19" fmla="*/ 0 h 25"/>
                <a:gd name="T20" fmla="*/ 66 w 74"/>
                <a:gd name="T21" fmla="*/ 1 h 25"/>
                <a:gd name="T22" fmla="*/ 74 w 74"/>
                <a:gd name="T23" fmla="*/ 4 h 25"/>
                <a:gd name="T24" fmla="*/ 70 w 74"/>
                <a:gd name="T25" fmla="*/ 1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25"/>
                <a:gd name="T41" fmla="*/ 74 w 74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25">
                  <a:moveTo>
                    <a:pt x="70" y="11"/>
                  </a:moveTo>
                  <a:lnTo>
                    <a:pt x="64" y="8"/>
                  </a:lnTo>
                  <a:lnTo>
                    <a:pt x="57" y="7"/>
                  </a:lnTo>
                  <a:lnTo>
                    <a:pt x="49" y="9"/>
                  </a:lnTo>
                  <a:lnTo>
                    <a:pt x="40" y="11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4" y="4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49" name="Freeform 445"/>
            <p:cNvSpPr>
              <a:spLocks/>
            </p:cNvSpPr>
            <p:nvPr/>
          </p:nvSpPr>
          <p:spPr bwMode="auto">
            <a:xfrm>
              <a:off x="3854" y="1744"/>
              <a:ext cx="6" cy="7"/>
            </a:xfrm>
            <a:custGeom>
              <a:avLst/>
              <a:gdLst>
                <a:gd name="T0" fmla="*/ 6 w 6"/>
                <a:gd name="T1" fmla="*/ 1 h 7"/>
                <a:gd name="T2" fmla="*/ 5 w 6"/>
                <a:gd name="T3" fmla="*/ 0 h 7"/>
                <a:gd name="T4" fmla="*/ 1 w 6"/>
                <a:gd name="T5" fmla="*/ 7 h 7"/>
                <a:gd name="T6" fmla="*/ 0 w 6"/>
                <a:gd name="T7" fmla="*/ 6 h 7"/>
                <a:gd name="T8" fmla="*/ 6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1"/>
                  </a:moveTo>
                  <a:lnTo>
                    <a:pt x="5" y="0"/>
                  </a:lnTo>
                  <a:lnTo>
                    <a:pt x="1" y="7"/>
                  </a:lnTo>
                  <a:lnTo>
                    <a:pt x="0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0" name="Freeform 446"/>
            <p:cNvSpPr>
              <a:spLocks/>
            </p:cNvSpPr>
            <p:nvPr/>
          </p:nvSpPr>
          <p:spPr bwMode="auto">
            <a:xfrm>
              <a:off x="3783" y="1680"/>
              <a:ext cx="30" cy="81"/>
            </a:xfrm>
            <a:custGeom>
              <a:avLst/>
              <a:gdLst>
                <a:gd name="T0" fmla="*/ 0 w 30"/>
                <a:gd name="T1" fmla="*/ 81 h 81"/>
                <a:gd name="T2" fmla="*/ 1 w 30"/>
                <a:gd name="T3" fmla="*/ 58 h 81"/>
                <a:gd name="T4" fmla="*/ 4 w 30"/>
                <a:gd name="T5" fmla="*/ 34 h 81"/>
                <a:gd name="T6" fmla="*/ 6 w 30"/>
                <a:gd name="T7" fmla="*/ 22 h 81"/>
                <a:gd name="T8" fmla="*/ 12 w 30"/>
                <a:gd name="T9" fmla="*/ 13 h 81"/>
                <a:gd name="T10" fmla="*/ 18 w 30"/>
                <a:gd name="T11" fmla="*/ 4 h 81"/>
                <a:gd name="T12" fmla="*/ 26 w 30"/>
                <a:gd name="T13" fmla="*/ 0 h 81"/>
                <a:gd name="T14" fmla="*/ 30 w 30"/>
                <a:gd name="T15" fmla="*/ 8 h 81"/>
                <a:gd name="T16" fmla="*/ 23 w 30"/>
                <a:gd name="T17" fmla="*/ 11 h 81"/>
                <a:gd name="T18" fmla="*/ 18 w 30"/>
                <a:gd name="T19" fmla="*/ 18 h 81"/>
                <a:gd name="T20" fmla="*/ 14 w 30"/>
                <a:gd name="T21" fmla="*/ 26 h 81"/>
                <a:gd name="T22" fmla="*/ 12 w 30"/>
                <a:gd name="T23" fmla="*/ 36 h 81"/>
                <a:gd name="T24" fmla="*/ 9 w 30"/>
                <a:gd name="T25" fmla="*/ 60 h 81"/>
                <a:gd name="T26" fmla="*/ 8 w 30"/>
                <a:gd name="T27" fmla="*/ 81 h 81"/>
                <a:gd name="T28" fmla="*/ 0 w 30"/>
                <a:gd name="T29" fmla="*/ 8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81"/>
                <a:gd name="T47" fmla="*/ 30 w 30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81">
                  <a:moveTo>
                    <a:pt x="0" y="81"/>
                  </a:moveTo>
                  <a:lnTo>
                    <a:pt x="1" y="58"/>
                  </a:lnTo>
                  <a:lnTo>
                    <a:pt x="4" y="34"/>
                  </a:lnTo>
                  <a:lnTo>
                    <a:pt x="6" y="22"/>
                  </a:lnTo>
                  <a:lnTo>
                    <a:pt x="12" y="13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12" y="36"/>
                  </a:lnTo>
                  <a:lnTo>
                    <a:pt x="9" y="60"/>
                  </a:lnTo>
                  <a:lnTo>
                    <a:pt x="8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1" name="Freeform 447"/>
            <p:cNvSpPr>
              <a:spLocks/>
            </p:cNvSpPr>
            <p:nvPr/>
          </p:nvSpPr>
          <p:spPr bwMode="auto">
            <a:xfrm>
              <a:off x="3783" y="1758"/>
              <a:ext cx="8" cy="9"/>
            </a:xfrm>
            <a:custGeom>
              <a:avLst/>
              <a:gdLst>
                <a:gd name="T0" fmla="*/ 6 w 8"/>
                <a:gd name="T1" fmla="*/ 7 h 9"/>
                <a:gd name="T2" fmla="*/ 0 w 8"/>
                <a:gd name="T3" fmla="*/ 9 h 9"/>
                <a:gd name="T4" fmla="*/ 0 w 8"/>
                <a:gd name="T5" fmla="*/ 3 h 9"/>
                <a:gd name="T6" fmla="*/ 8 w 8"/>
                <a:gd name="T7" fmla="*/ 3 h 9"/>
                <a:gd name="T8" fmla="*/ 2 w 8"/>
                <a:gd name="T9" fmla="*/ 0 h 9"/>
                <a:gd name="T10" fmla="*/ 6 w 8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9"/>
                <a:gd name="T20" fmla="*/ 8 w 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9">
                  <a:moveTo>
                    <a:pt x="6" y="7"/>
                  </a:moveTo>
                  <a:lnTo>
                    <a:pt x="0" y="9"/>
                  </a:lnTo>
                  <a:lnTo>
                    <a:pt x="0" y="3"/>
                  </a:lnTo>
                  <a:lnTo>
                    <a:pt x="8" y="3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2" name="Freeform 448"/>
            <p:cNvSpPr>
              <a:spLocks/>
            </p:cNvSpPr>
            <p:nvPr/>
          </p:nvSpPr>
          <p:spPr bwMode="auto">
            <a:xfrm>
              <a:off x="3811" y="1678"/>
              <a:ext cx="47" cy="32"/>
            </a:xfrm>
            <a:custGeom>
              <a:avLst/>
              <a:gdLst>
                <a:gd name="T0" fmla="*/ 0 w 47"/>
                <a:gd name="T1" fmla="*/ 1 h 32"/>
                <a:gd name="T2" fmla="*/ 11 w 47"/>
                <a:gd name="T3" fmla="*/ 0 h 32"/>
                <a:gd name="T4" fmla="*/ 24 w 47"/>
                <a:gd name="T5" fmla="*/ 6 h 32"/>
                <a:gd name="T6" fmla="*/ 36 w 47"/>
                <a:gd name="T7" fmla="*/ 15 h 32"/>
                <a:gd name="T8" fmla="*/ 47 w 47"/>
                <a:gd name="T9" fmla="*/ 27 h 32"/>
                <a:gd name="T10" fmla="*/ 41 w 47"/>
                <a:gd name="T11" fmla="*/ 32 h 32"/>
                <a:gd name="T12" fmla="*/ 31 w 47"/>
                <a:gd name="T13" fmla="*/ 21 h 32"/>
                <a:gd name="T14" fmla="*/ 19 w 47"/>
                <a:gd name="T15" fmla="*/ 14 h 32"/>
                <a:gd name="T16" fmla="*/ 9 w 47"/>
                <a:gd name="T17" fmla="*/ 9 h 32"/>
                <a:gd name="T18" fmla="*/ 0 w 47"/>
                <a:gd name="T19" fmla="*/ 10 h 32"/>
                <a:gd name="T20" fmla="*/ 0 w 47"/>
                <a:gd name="T21" fmla="*/ 1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32"/>
                <a:gd name="T35" fmla="*/ 47 w 47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32">
                  <a:moveTo>
                    <a:pt x="0" y="1"/>
                  </a:moveTo>
                  <a:lnTo>
                    <a:pt x="11" y="0"/>
                  </a:lnTo>
                  <a:lnTo>
                    <a:pt x="24" y="6"/>
                  </a:lnTo>
                  <a:lnTo>
                    <a:pt x="36" y="15"/>
                  </a:lnTo>
                  <a:lnTo>
                    <a:pt x="47" y="27"/>
                  </a:lnTo>
                  <a:lnTo>
                    <a:pt x="41" y="32"/>
                  </a:lnTo>
                  <a:lnTo>
                    <a:pt x="31" y="21"/>
                  </a:lnTo>
                  <a:lnTo>
                    <a:pt x="19" y="14"/>
                  </a:lnTo>
                  <a:lnTo>
                    <a:pt x="9" y="9"/>
                  </a:ln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3" name="Freeform 449"/>
            <p:cNvSpPr>
              <a:spLocks/>
            </p:cNvSpPr>
            <p:nvPr/>
          </p:nvSpPr>
          <p:spPr bwMode="auto">
            <a:xfrm>
              <a:off x="3809" y="1679"/>
              <a:ext cx="4" cy="9"/>
            </a:xfrm>
            <a:custGeom>
              <a:avLst/>
              <a:gdLst>
                <a:gd name="T0" fmla="*/ 0 w 4"/>
                <a:gd name="T1" fmla="*/ 1 h 9"/>
                <a:gd name="T2" fmla="*/ 2 w 4"/>
                <a:gd name="T3" fmla="*/ 0 h 9"/>
                <a:gd name="T4" fmla="*/ 2 w 4"/>
                <a:gd name="T5" fmla="*/ 9 h 9"/>
                <a:gd name="T6" fmla="*/ 4 w 4"/>
                <a:gd name="T7" fmla="*/ 9 h 9"/>
                <a:gd name="T8" fmla="*/ 0 w 4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0" y="1"/>
                  </a:moveTo>
                  <a:lnTo>
                    <a:pt x="2" y="0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4" name="Freeform 450"/>
            <p:cNvSpPr>
              <a:spLocks/>
            </p:cNvSpPr>
            <p:nvPr/>
          </p:nvSpPr>
          <p:spPr bwMode="auto">
            <a:xfrm>
              <a:off x="3854" y="1697"/>
              <a:ext cx="35" cy="15"/>
            </a:xfrm>
            <a:custGeom>
              <a:avLst/>
              <a:gdLst>
                <a:gd name="T0" fmla="*/ 1 w 35"/>
                <a:gd name="T1" fmla="*/ 6 h 15"/>
                <a:gd name="T2" fmla="*/ 8 w 35"/>
                <a:gd name="T3" fmla="*/ 7 h 15"/>
                <a:gd name="T4" fmla="*/ 15 w 35"/>
                <a:gd name="T5" fmla="*/ 6 h 15"/>
                <a:gd name="T6" fmla="*/ 33 w 35"/>
                <a:gd name="T7" fmla="*/ 0 h 15"/>
                <a:gd name="T8" fmla="*/ 35 w 35"/>
                <a:gd name="T9" fmla="*/ 8 h 15"/>
                <a:gd name="T10" fmla="*/ 17 w 35"/>
                <a:gd name="T11" fmla="*/ 14 h 15"/>
                <a:gd name="T12" fmla="*/ 8 w 35"/>
                <a:gd name="T13" fmla="*/ 15 h 15"/>
                <a:gd name="T14" fmla="*/ 0 w 35"/>
                <a:gd name="T15" fmla="*/ 14 h 15"/>
                <a:gd name="T16" fmla="*/ 1 w 35"/>
                <a:gd name="T17" fmla="*/ 6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5"/>
                <a:gd name="T29" fmla="*/ 35 w 3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5">
                  <a:moveTo>
                    <a:pt x="1" y="6"/>
                  </a:moveTo>
                  <a:lnTo>
                    <a:pt x="8" y="7"/>
                  </a:lnTo>
                  <a:lnTo>
                    <a:pt x="15" y="6"/>
                  </a:lnTo>
                  <a:lnTo>
                    <a:pt x="33" y="0"/>
                  </a:lnTo>
                  <a:lnTo>
                    <a:pt x="35" y="8"/>
                  </a:lnTo>
                  <a:lnTo>
                    <a:pt x="17" y="14"/>
                  </a:lnTo>
                  <a:lnTo>
                    <a:pt x="8" y="15"/>
                  </a:lnTo>
                  <a:lnTo>
                    <a:pt x="0" y="1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5" name="Freeform 451"/>
            <p:cNvSpPr>
              <a:spLocks/>
            </p:cNvSpPr>
            <p:nvPr/>
          </p:nvSpPr>
          <p:spPr bwMode="auto">
            <a:xfrm>
              <a:off x="3852" y="1703"/>
              <a:ext cx="6" cy="8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2 w 6"/>
                <a:gd name="T5" fmla="*/ 8 h 8"/>
                <a:gd name="T6" fmla="*/ 3 w 6"/>
                <a:gd name="T7" fmla="*/ 0 h 8"/>
                <a:gd name="T8" fmla="*/ 6 w 6"/>
                <a:gd name="T9" fmla="*/ 2 h 8"/>
                <a:gd name="T10" fmla="*/ 0 w 6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7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3" y="0"/>
                  </a:lnTo>
                  <a:lnTo>
                    <a:pt x="6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6" name="Freeform 452"/>
            <p:cNvSpPr>
              <a:spLocks/>
            </p:cNvSpPr>
            <p:nvPr/>
          </p:nvSpPr>
          <p:spPr bwMode="auto">
            <a:xfrm>
              <a:off x="3879" y="1699"/>
              <a:ext cx="15" cy="69"/>
            </a:xfrm>
            <a:custGeom>
              <a:avLst/>
              <a:gdLst>
                <a:gd name="T0" fmla="*/ 12 w 15"/>
                <a:gd name="T1" fmla="*/ 0 h 69"/>
                <a:gd name="T2" fmla="*/ 14 w 15"/>
                <a:gd name="T3" fmla="*/ 5 h 69"/>
                <a:gd name="T4" fmla="*/ 15 w 15"/>
                <a:gd name="T5" fmla="*/ 11 h 69"/>
                <a:gd name="T6" fmla="*/ 13 w 15"/>
                <a:gd name="T7" fmla="*/ 28 h 69"/>
                <a:gd name="T8" fmla="*/ 10 w 15"/>
                <a:gd name="T9" fmla="*/ 49 h 69"/>
                <a:gd name="T10" fmla="*/ 8 w 15"/>
                <a:gd name="T11" fmla="*/ 69 h 69"/>
                <a:gd name="T12" fmla="*/ 0 w 15"/>
                <a:gd name="T13" fmla="*/ 69 h 69"/>
                <a:gd name="T14" fmla="*/ 2 w 15"/>
                <a:gd name="T15" fmla="*/ 48 h 69"/>
                <a:gd name="T16" fmla="*/ 5 w 15"/>
                <a:gd name="T17" fmla="*/ 27 h 69"/>
                <a:gd name="T18" fmla="*/ 7 w 15"/>
                <a:gd name="T19" fmla="*/ 11 h 69"/>
                <a:gd name="T20" fmla="*/ 6 w 15"/>
                <a:gd name="T21" fmla="*/ 7 h 69"/>
                <a:gd name="T22" fmla="*/ 5 w 15"/>
                <a:gd name="T23" fmla="*/ 4 h 69"/>
                <a:gd name="T24" fmla="*/ 12 w 15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69"/>
                <a:gd name="T41" fmla="*/ 15 w 1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69">
                  <a:moveTo>
                    <a:pt x="12" y="0"/>
                  </a:moveTo>
                  <a:lnTo>
                    <a:pt x="14" y="5"/>
                  </a:lnTo>
                  <a:lnTo>
                    <a:pt x="15" y="11"/>
                  </a:lnTo>
                  <a:lnTo>
                    <a:pt x="13" y="28"/>
                  </a:lnTo>
                  <a:lnTo>
                    <a:pt x="10" y="49"/>
                  </a:lnTo>
                  <a:lnTo>
                    <a:pt x="8" y="69"/>
                  </a:lnTo>
                  <a:lnTo>
                    <a:pt x="0" y="69"/>
                  </a:lnTo>
                  <a:lnTo>
                    <a:pt x="2" y="48"/>
                  </a:lnTo>
                  <a:lnTo>
                    <a:pt x="5" y="27"/>
                  </a:lnTo>
                  <a:lnTo>
                    <a:pt x="7" y="11"/>
                  </a:lnTo>
                  <a:lnTo>
                    <a:pt x="6" y="7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7" name="Freeform 453"/>
            <p:cNvSpPr>
              <a:spLocks/>
            </p:cNvSpPr>
            <p:nvPr/>
          </p:nvSpPr>
          <p:spPr bwMode="auto">
            <a:xfrm>
              <a:off x="3884" y="1696"/>
              <a:ext cx="7" cy="9"/>
            </a:xfrm>
            <a:custGeom>
              <a:avLst/>
              <a:gdLst>
                <a:gd name="T0" fmla="*/ 3 w 7"/>
                <a:gd name="T1" fmla="*/ 1 h 9"/>
                <a:gd name="T2" fmla="*/ 5 w 7"/>
                <a:gd name="T3" fmla="*/ 0 h 9"/>
                <a:gd name="T4" fmla="*/ 7 w 7"/>
                <a:gd name="T5" fmla="*/ 3 h 9"/>
                <a:gd name="T6" fmla="*/ 0 w 7"/>
                <a:gd name="T7" fmla="*/ 7 h 9"/>
                <a:gd name="T8" fmla="*/ 5 w 7"/>
                <a:gd name="T9" fmla="*/ 9 h 9"/>
                <a:gd name="T10" fmla="*/ 3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3" y="1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0" y="7"/>
                  </a:lnTo>
                  <a:lnTo>
                    <a:pt x="5" y="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8" name="Freeform 454"/>
            <p:cNvSpPr>
              <a:spLocks/>
            </p:cNvSpPr>
            <p:nvPr/>
          </p:nvSpPr>
          <p:spPr bwMode="auto">
            <a:xfrm>
              <a:off x="3879" y="1768"/>
              <a:ext cx="22" cy="82"/>
            </a:xfrm>
            <a:custGeom>
              <a:avLst/>
              <a:gdLst>
                <a:gd name="T0" fmla="*/ 8 w 22"/>
                <a:gd name="T1" fmla="*/ 0 h 82"/>
                <a:gd name="T2" fmla="*/ 8 w 22"/>
                <a:gd name="T3" fmla="*/ 20 h 82"/>
                <a:gd name="T4" fmla="*/ 10 w 22"/>
                <a:gd name="T5" fmla="*/ 41 h 82"/>
                <a:gd name="T6" fmla="*/ 14 w 22"/>
                <a:gd name="T7" fmla="*/ 61 h 82"/>
                <a:gd name="T8" fmla="*/ 22 w 22"/>
                <a:gd name="T9" fmla="*/ 78 h 82"/>
                <a:gd name="T10" fmla="*/ 15 w 22"/>
                <a:gd name="T11" fmla="*/ 82 h 82"/>
                <a:gd name="T12" fmla="*/ 6 w 22"/>
                <a:gd name="T13" fmla="*/ 63 h 82"/>
                <a:gd name="T14" fmla="*/ 2 w 22"/>
                <a:gd name="T15" fmla="*/ 42 h 82"/>
                <a:gd name="T16" fmla="*/ 0 w 22"/>
                <a:gd name="T17" fmla="*/ 20 h 82"/>
                <a:gd name="T18" fmla="*/ 0 w 22"/>
                <a:gd name="T19" fmla="*/ 0 h 82"/>
                <a:gd name="T20" fmla="*/ 8 w 22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82"/>
                <a:gd name="T35" fmla="*/ 22 w 22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82">
                  <a:moveTo>
                    <a:pt x="8" y="0"/>
                  </a:moveTo>
                  <a:lnTo>
                    <a:pt x="8" y="20"/>
                  </a:lnTo>
                  <a:lnTo>
                    <a:pt x="10" y="41"/>
                  </a:lnTo>
                  <a:lnTo>
                    <a:pt x="14" y="61"/>
                  </a:lnTo>
                  <a:lnTo>
                    <a:pt x="22" y="78"/>
                  </a:lnTo>
                  <a:lnTo>
                    <a:pt x="15" y="82"/>
                  </a:lnTo>
                  <a:lnTo>
                    <a:pt x="6" y="63"/>
                  </a:lnTo>
                  <a:lnTo>
                    <a:pt x="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59" name="Freeform 455"/>
            <p:cNvSpPr>
              <a:spLocks/>
            </p:cNvSpPr>
            <p:nvPr/>
          </p:nvSpPr>
          <p:spPr bwMode="auto">
            <a:xfrm>
              <a:off x="3879" y="1768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0" name="Freeform 456"/>
            <p:cNvSpPr>
              <a:spLocks/>
            </p:cNvSpPr>
            <p:nvPr/>
          </p:nvSpPr>
          <p:spPr bwMode="auto">
            <a:xfrm>
              <a:off x="3895" y="1846"/>
              <a:ext cx="59" cy="63"/>
            </a:xfrm>
            <a:custGeom>
              <a:avLst/>
              <a:gdLst>
                <a:gd name="T0" fmla="*/ 6 w 59"/>
                <a:gd name="T1" fmla="*/ 0 h 63"/>
                <a:gd name="T2" fmla="*/ 18 w 59"/>
                <a:gd name="T3" fmla="*/ 15 h 63"/>
                <a:gd name="T4" fmla="*/ 32 w 59"/>
                <a:gd name="T5" fmla="*/ 28 h 63"/>
                <a:gd name="T6" fmla="*/ 47 w 59"/>
                <a:gd name="T7" fmla="*/ 42 h 63"/>
                <a:gd name="T8" fmla="*/ 59 w 59"/>
                <a:gd name="T9" fmla="*/ 58 h 63"/>
                <a:gd name="T10" fmla="*/ 53 w 59"/>
                <a:gd name="T11" fmla="*/ 63 h 63"/>
                <a:gd name="T12" fmla="*/ 41 w 59"/>
                <a:gd name="T13" fmla="*/ 47 h 63"/>
                <a:gd name="T14" fmla="*/ 26 w 59"/>
                <a:gd name="T15" fmla="*/ 33 h 63"/>
                <a:gd name="T16" fmla="*/ 12 w 59"/>
                <a:gd name="T17" fmla="*/ 20 h 63"/>
                <a:gd name="T18" fmla="*/ 0 w 59"/>
                <a:gd name="T19" fmla="*/ 5 h 63"/>
                <a:gd name="T20" fmla="*/ 6 w 59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63"/>
                <a:gd name="T35" fmla="*/ 59 w 59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63">
                  <a:moveTo>
                    <a:pt x="6" y="0"/>
                  </a:moveTo>
                  <a:lnTo>
                    <a:pt x="18" y="15"/>
                  </a:lnTo>
                  <a:lnTo>
                    <a:pt x="32" y="28"/>
                  </a:lnTo>
                  <a:lnTo>
                    <a:pt x="47" y="42"/>
                  </a:lnTo>
                  <a:lnTo>
                    <a:pt x="59" y="58"/>
                  </a:lnTo>
                  <a:lnTo>
                    <a:pt x="53" y="63"/>
                  </a:lnTo>
                  <a:lnTo>
                    <a:pt x="41" y="47"/>
                  </a:lnTo>
                  <a:lnTo>
                    <a:pt x="26" y="33"/>
                  </a:lnTo>
                  <a:lnTo>
                    <a:pt x="12" y="20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1" name="Freeform 457"/>
            <p:cNvSpPr>
              <a:spLocks/>
            </p:cNvSpPr>
            <p:nvPr/>
          </p:nvSpPr>
          <p:spPr bwMode="auto">
            <a:xfrm>
              <a:off x="3894" y="1846"/>
              <a:ext cx="7" cy="5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5 h 5"/>
                <a:gd name="T4" fmla="*/ 7 w 7"/>
                <a:gd name="T5" fmla="*/ 0 h 5"/>
                <a:gd name="T6" fmla="*/ 0 w 7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4"/>
                  </a:moveTo>
                  <a:lnTo>
                    <a:pt x="1" y="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2" name="Freeform 458"/>
            <p:cNvSpPr>
              <a:spLocks/>
            </p:cNvSpPr>
            <p:nvPr/>
          </p:nvSpPr>
          <p:spPr bwMode="auto">
            <a:xfrm>
              <a:off x="3947" y="1904"/>
              <a:ext cx="27" cy="62"/>
            </a:xfrm>
            <a:custGeom>
              <a:avLst/>
              <a:gdLst>
                <a:gd name="T0" fmla="*/ 7 w 27"/>
                <a:gd name="T1" fmla="*/ 0 h 62"/>
                <a:gd name="T2" fmla="*/ 15 w 27"/>
                <a:gd name="T3" fmla="*/ 13 h 62"/>
                <a:gd name="T4" fmla="*/ 18 w 27"/>
                <a:gd name="T5" fmla="*/ 28 h 62"/>
                <a:gd name="T6" fmla="*/ 21 w 27"/>
                <a:gd name="T7" fmla="*/ 43 h 62"/>
                <a:gd name="T8" fmla="*/ 23 w 27"/>
                <a:gd name="T9" fmla="*/ 50 h 62"/>
                <a:gd name="T10" fmla="*/ 27 w 27"/>
                <a:gd name="T11" fmla="*/ 58 h 62"/>
                <a:gd name="T12" fmla="*/ 20 w 27"/>
                <a:gd name="T13" fmla="*/ 62 h 62"/>
                <a:gd name="T14" fmla="*/ 16 w 27"/>
                <a:gd name="T15" fmla="*/ 54 h 62"/>
                <a:gd name="T16" fmla="*/ 13 w 27"/>
                <a:gd name="T17" fmla="*/ 45 h 62"/>
                <a:gd name="T18" fmla="*/ 10 w 27"/>
                <a:gd name="T19" fmla="*/ 29 h 62"/>
                <a:gd name="T20" fmla="*/ 6 w 27"/>
                <a:gd name="T21" fmla="*/ 15 h 62"/>
                <a:gd name="T22" fmla="*/ 0 w 27"/>
                <a:gd name="T23" fmla="*/ 4 h 62"/>
                <a:gd name="T24" fmla="*/ 7 w 27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62"/>
                <a:gd name="T41" fmla="*/ 27 w 27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62">
                  <a:moveTo>
                    <a:pt x="7" y="0"/>
                  </a:moveTo>
                  <a:lnTo>
                    <a:pt x="15" y="13"/>
                  </a:lnTo>
                  <a:lnTo>
                    <a:pt x="18" y="28"/>
                  </a:lnTo>
                  <a:lnTo>
                    <a:pt x="21" y="43"/>
                  </a:lnTo>
                  <a:lnTo>
                    <a:pt x="23" y="50"/>
                  </a:lnTo>
                  <a:lnTo>
                    <a:pt x="27" y="58"/>
                  </a:lnTo>
                  <a:lnTo>
                    <a:pt x="20" y="62"/>
                  </a:lnTo>
                  <a:lnTo>
                    <a:pt x="16" y="54"/>
                  </a:lnTo>
                  <a:lnTo>
                    <a:pt x="13" y="45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3" name="Freeform 459"/>
            <p:cNvSpPr>
              <a:spLocks/>
            </p:cNvSpPr>
            <p:nvPr/>
          </p:nvSpPr>
          <p:spPr bwMode="auto">
            <a:xfrm>
              <a:off x="3947" y="1904"/>
              <a:ext cx="7" cy="5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4 h 5"/>
                <a:gd name="T4" fmla="*/ 1 w 7"/>
                <a:gd name="T5" fmla="*/ 5 h 5"/>
                <a:gd name="T6" fmla="*/ 7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7" y="0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4" name="Freeform 460"/>
            <p:cNvSpPr>
              <a:spLocks/>
            </p:cNvSpPr>
            <p:nvPr/>
          </p:nvSpPr>
          <p:spPr bwMode="auto">
            <a:xfrm>
              <a:off x="3968" y="1962"/>
              <a:ext cx="18" cy="55"/>
            </a:xfrm>
            <a:custGeom>
              <a:avLst/>
              <a:gdLst>
                <a:gd name="T0" fmla="*/ 6 w 18"/>
                <a:gd name="T1" fmla="*/ 0 h 55"/>
                <a:gd name="T2" fmla="*/ 10 w 18"/>
                <a:gd name="T3" fmla="*/ 4 h 55"/>
                <a:gd name="T4" fmla="*/ 13 w 18"/>
                <a:gd name="T5" fmla="*/ 9 h 55"/>
                <a:gd name="T6" fmla="*/ 18 w 18"/>
                <a:gd name="T7" fmla="*/ 24 h 55"/>
                <a:gd name="T8" fmla="*/ 18 w 18"/>
                <a:gd name="T9" fmla="*/ 38 h 55"/>
                <a:gd name="T10" fmla="*/ 14 w 18"/>
                <a:gd name="T11" fmla="*/ 55 h 55"/>
                <a:gd name="T12" fmla="*/ 6 w 18"/>
                <a:gd name="T13" fmla="*/ 53 h 55"/>
                <a:gd name="T14" fmla="*/ 10 w 18"/>
                <a:gd name="T15" fmla="*/ 37 h 55"/>
                <a:gd name="T16" fmla="*/ 10 w 18"/>
                <a:gd name="T17" fmla="*/ 25 h 55"/>
                <a:gd name="T18" fmla="*/ 6 w 18"/>
                <a:gd name="T19" fmla="*/ 13 h 55"/>
                <a:gd name="T20" fmla="*/ 4 w 18"/>
                <a:gd name="T21" fmla="*/ 9 h 55"/>
                <a:gd name="T22" fmla="*/ 0 w 18"/>
                <a:gd name="T23" fmla="*/ 5 h 55"/>
                <a:gd name="T24" fmla="*/ 6 w 18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55"/>
                <a:gd name="T41" fmla="*/ 18 w 18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55">
                  <a:moveTo>
                    <a:pt x="6" y="0"/>
                  </a:moveTo>
                  <a:lnTo>
                    <a:pt x="10" y="4"/>
                  </a:lnTo>
                  <a:lnTo>
                    <a:pt x="13" y="9"/>
                  </a:lnTo>
                  <a:lnTo>
                    <a:pt x="18" y="24"/>
                  </a:lnTo>
                  <a:lnTo>
                    <a:pt x="18" y="38"/>
                  </a:lnTo>
                  <a:lnTo>
                    <a:pt x="14" y="55"/>
                  </a:lnTo>
                  <a:lnTo>
                    <a:pt x="6" y="53"/>
                  </a:lnTo>
                  <a:lnTo>
                    <a:pt x="10" y="37"/>
                  </a:lnTo>
                  <a:lnTo>
                    <a:pt x="10" y="25"/>
                  </a:lnTo>
                  <a:lnTo>
                    <a:pt x="6" y="13"/>
                  </a:lnTo>
                  <a:lnTo>
                    <a:pt x="4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5" name="Freeform 461"/>
            <p:cNvSpPr>
              <a:spLocks/>
            </p:cNvSpPr>
            <p:nvPr/>
          </p:nvSpPr>
          <p:spPr bwMode="auto">
            <a:xfrm>
              <a:off x="3967" y="1962"/>
              <a:ext cx="7" cy="5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5 h 5"/>
                <a:gd name="T4" fmla="*/ 7 w 7"/>
                <a:gd name="T5" fmla="*/ 0 h 5"/>
                <a:gd name="T6" fmla="*/ 0 w 7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4"/>
                  </a:moveTo>
                  <a:lnTo>
                    <a:pt x="1" y="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6" name="Freeform 462"/>
            <p:cNvSpPr>
              <a:spLocks/>
            </p:cNvSpPr>
            <p:nvPr/>
          </p:nvSpPr>
          <p:spPr bwMode="auto">
            <a:xfrm>
              <a:off x="3974" y="2015"/>
              <a:ext cx="21" cy="28"/>
            </a:xfrm>
            <a:custGeom>
              <a:avLst/>
              <a:gdLst>
                <a:gd name="T0" fmla="*/ 8 w 21"/>
                <a:gd name="T1" fmla="*/ 0 h 28"/>
                <a:gd name="T2" fmla="*/ 9 w 21"/>
                <a:gd name="T3" fmla="*/ 5 h 28"/>
                <a:gd name="T4" fmla="*/ 14 w 21"/>
                <a:gd name="T5" fmla="*/ 12 h 28"/>
                <a:gd name="T6" fmla="*/ 18 w 21"/>
                <a:gd name="T7" fmla="*/ 18 h 28"/>
                <a:gd name="T8" fmla="*/ 21 w 21"/>
                <a:gd name="T9" fmla="*/ 26 h 28"/>
                <a:gd name="T10" fmla="*/ 13 w 21"/>
                <a:gd name="T11" fmla="*/ 28 h 28"/>
                <a:gd name="T12" fmla="*/ 11 w 21"/>
                <a:gd name="T13" fmla="*/ 22 h 28"/>
                <a:gd name="T14" fmla="*/ 8 w 21"/>
                <a:gd name="T15" fmla="*/ 17 h 28"/>
                <a:gd name="T16" fmla="*/ 2 w 21"/>
                <a:gd name="T17" fmla="*/ 10 h 28"/>
                <a:gd name="T18" fmla="*/ 0 w 21"/>
                <a:gd name="T19" fmla="*/ 2 h 28"/>
                <a:gd name="T20" fmla="*/ 8 w 21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8"/>
                <a:gd name="T35" fmla="*/ 21 w 21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8">
                  <a:moveTo>
                    <a:pt x="8" y="0"/>
                  </a:moveTo>
                  <a:lnTo>
                    <a:pt x="9" y="5"/>
                  </a:lnTo>
                  <a:lnTo>
                    <a:pt x="14" y="12"/>
                  </a:lnTo>
                  <a:lnTo>
                    <a:pt x="18" y="18"/>
                  </a:lnTo>
                  <a:lnTo>
                    <a:pt x="21" y="26"/>
                  </a:lnTo>
                  <a:lnTo>
                    <a:pt x="13" y="28"/>
                  </a:lnTo>
                  <a:lnTo>
                    <a:pt x="11" y="22"/>
                  </a:lnTo>
                  <a:lnTo>
                    <a:pt x="8" y="17"/>
                  </a:lnTo>
                  <a:lnTo>
                    <a:pt x="2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7" name="Freeform 463"/>
            <p:cNvSpPr>
              <a:spLocks/>
            </p:cNvSpPr>
            <p:nvPr/>
          </p:nvSpPr>
          <p:spPr bwMode="auto">
            <a:xfrm>
              <a:off x="3974" y="2015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0 w 8"/>
                <a:gd name="T5" fmla="*/ 2 h 2"/>
                <a:gd name="T6" fmla="*/ 8 w 8"/>
                <a:gd name="T7" fmla="*/ 0 h 2"/>
                <a:gd name="T8" fmla="*/ 8 w 8"/>
                <a:gd name="T9" fmla="*/ 2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8" name="Freeform 464"/>
            <p:cNvSpPr>
              <a:spLocks/>
            </p:cNvSpPr>
            <p:nvPr/>
          </p:nvSpPr>
          <p:spPr bwMode="auto">
            <a:xfrm>
              <a:off x="3980" y="2040"/>
              <a:ext cx="14" cy="20"/>
            </a:xfrm>
            <a:custGeom>
              <a:avLst/>
              <a:gdLst>
                <a:gd name="T0" fmla="*/ 14 w 14"/>
                <a:gd name="T1" fmla="*/ 4 h 20"/>
                <a:gd name="T2" fmla="*/ 7 w 14"/>
                <a:gd name="T3" fmla="*/ 20 h 20"/>
                <a:gd name="T4" fmla="*/ 0 w 14"/>
                <a:gd name="T5" fmla="*/ 16 h 20"/>
                <a:gd name="T6" fmla="*/ 7 w 14"/>
                <a:gd name="T7" fmla="*/ 0 h 20"/>
                <a:gd name="T8" fmla="*/ 14 w 14"/>
                <a:gd name="T9" fmla="*/ 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0"/>
                <a:gd name="T17" fmla="*/ 14 w 1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0">
                  <a:moveTo>
                    <a:pt x="14" y="4"/>
                  </a:moveTo>
                  <a:lnTo>
                    <a:pt x="7" y="20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69" name="Freeform 465"/>
            <p:cNvSpPr>
              <a:spLocks/>
            </p:cNvSpPr>
            <p:nvPr/>
          </p:nvSpPr>
          <p:spPr bwMode="auto">
            <a:xfrm>
              <a:off x="3987" y="2040"/>
              <a:ext cx="8" cy="4"/>
            </a:xfrm>
            <a:custGeom>
              <a:avLst/>
              <a:gdLst>
                <a:gd name="T0" fmla="*/ 8 w 8"/>
                <a:gd name="T1" fmla="*/ 1 h 4"/>
                <a:gd name="T2" fmla="*/ 7 w 8"/>
                <a:gd name="T3" fmla="*/ 4 h 4"/>
                <a:gd name="T4" fmla="*/ 0 w 8"/>
                <a:gd name="T5" fmla="*/ 0 h 4"/>
                <a:gd name="T6" fmla="*/ 0 w 8"/>
                <a:gd name="T7" fmla="*/ 3 h 4"/>
                <a:gd name="T8" fmla="*/ 8 w 8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1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0" name="Freeform 466"/>
            <p:cNvSpPr>
              <a:spLocks/>
            </p:cNvSpPr>
            <p:nvPr/>
          </p:nvSpPr>
          <p:spPr bwMode="auto">
            <a:xfrm>
              <a:off x="3973" y="2056"/>
              <a:ext cx="14" cy="19"/>
            </a:xfrm>
            <a:custGeom>
              <a:avLst/>
              <a:gdLst>
                <a:gd name="T0" fmla="*/ 14 w 14"/>
                <a:gd name="T1" fmla="*/ 5 h 19"/>
                <a:gd name="T2" fmla="*/ 10 w 14"/>
                <a:gd name="T3" fmla="*/ 11 h 19"/>
                <a:gd name="T4" fmla="*/ 9 w 14"/>
                <a:gd name="T5" fmla="*/ 13 h 19"/>
                <a:gd name="T6" fmla="*/ 8 w 14"/>
                <a:gd name="T7" fmla="*/ 19 h 19"/>
                <a:gd name="T8" fmla="*/ 0 w 14"/>
                <a:gd name="T9" fmla="*/ 19 h 19"/>
                <a:gd name="T10" fmla="*/ 1 w 14"/>
                <a:gd name="T11" fmla="*/ 12 h 19"/>
                <a:gd name="T12" fmla="*/ 3 w 14"/>
                <a:gd name="T13" fmla="*/ 6 h 19"/>
                <a:gd name="T14" fmla="*/ 8 w 14"/>
                <a:gd name="T15" fmla="*/ 0 h 19"/>
                <a:gd name="T16" fmla="*/ 14 w 14"/>
                <a:gd name="T17" fmla="*/ 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9"/>
                <a:gd name="T29" fmla="*/ 14 w 14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9">
                  <a:moveTo>
                    <a:pt x="14" y="5"/>
                  </a:moveTo>
                  <a:lnTo>
                    <a:pt x="10" y="11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1" name="Freeform 467"/>
            <p:cNvSpPr>
              <a:spLocks/>
            </p:cNvSpPr>
            <p:nvPr/>
          </p:nvSpPr>
          <p:spPr bwMode="auto">
            <a:xfrm>
              <a:off x="3980" y="2056"/>
              <a:ext cx="7" cy="5"/>
            </a:xfrm>
            <a:custGeom>
              <a:avLst/>
              <a:gdLst>
                <a:gd name="T0" fmla="*/ 7 w 7"/>
                <a:gd name="T1" fmla="*/ 4 h 5"/>
                <a:gd name="T2" fmla="*/ 7 w 7"/>
                <a:gd name="T3" fmla="*/ 5 h 5"/>
                <a:gd name="T4" fmla="*/ 1 w 7"/>
                <a:gd name="T5" fmla="*/ 0 h 5"/>
                <a:gd name="T6" fmla="*/ 0 w 7"/>
                <a:gd name="T7" fmla="*/ 0 h 5"/>
                <a:gd name="T8" fmla="*/ 7 w 7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4"/>
                  </a:moveTo>
                  <a:lnTo>
                    <a:pt x="7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2" name="Freeform 468"/>
            <p:cNvSpPr>
              <a:spLocks/>
            </p:cNvSpPr>
            <p:nvPr/>
          </p:nvSpPr>
          <p:spPr bwMode="auto">
            <a:xfrm>
              <a:off x="3972" y="2075"/>
              <a:ext cx="9" cy="24"/>
            </a:xfrm>
            <a:custGeom>
              <a:avLst/>
              <a:gdLst>
                <a:gd name="T0" fmla="*/ 9 w 9"/>
                <a:gd name="T1" fmla="*/ 0 h 24"/>
                <a:gd name="T2" fmla="*/ 8 w 9"/>
                <a:gd name="T3" fmla="*/ 13 h 24"/>
                <a:gd name="T4" fmla="*/ 9 w 9"/>
                <a:gd name="T5" fmla="*/ 24 h 24"/>
                <a:gd name="T6" fmla="*/ 1 w 9"/>
                <a:gd name="T7" fmla="*/ 24 h 24"/>
                <a:gd name="T8" fmla="*/ 0 w 9"/>
                <a:gd name="T9" fmla="*/ 13 h 24"/>
                <a:gd name="T10" fmla="*/ 1 w 9"/>
                <a:gd name="T11" fmla="*/ 0 h 24"/>
                <a:gd name="T12" fmla="*/ 9 w 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4"/>
                <a:gd name="T23" fmla="*/ 9 w 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4">
                  <a:moveTo>
                    <a:pt x="9" y="0"/>
                  </a:moveTo>
                  <a:lnTo>
                    <a:pt x="8" y="13"/>
                  </a:lnTo>
                  <a:lnTo>
                    <a:pt x="9" y="24"/>
                  </a:lnTo>
                  <a:lnTo>
                    <a:pt x="1" y="24"/>
                  </a:lnTo>
                  <a:lnTo>
                    <a:pt x="0" y="13"/>
                  </a:lnTo>
                  <a:lnTo>
                    <a:pt x="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3" name="Freeform 469"/>
            <p:cNvSpPr>
              <a:spLocks/>
            </p:cNvSpPr>
            <p:nvPr/>
          </p:nvSpPr>
          <p:spPr bwMode="auto">
            <a:xfrm>
              <a:off x="3973" y="2075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4" name="Freeform 470"/>
            <p:cNvSpPr>
              <a:spLocks/>
            </p:cNvSpPr>
            <p:nvPr/>
          </p:nvSpPr>
          <p:spPr bwMode="auto">
            <a:xfrm>
              <a:off x="3912" y="2098"/>
              <a:ext cx="69" cy="96"/>
            </a:xfrm>
            <a:custGeom>
              <a:avLst/>
              <a:gdLst>
                <a:gd name="T0" fmla="*/ 69 w 69"/>
                <a:gd name="T1" fmla="*/ 1 h 96"/>
                <a:gd name="T2" fmla="*/ 66 w 69"/>
                <a:gd name="T3" fmla="*/ 16 h 96"/>
                <a:gd name="T4" fmla="*/ 60 w 69"/>
                <a:gd name="T5" fmla="*/ 29 h 96"/>
                <a:gd name="T6" fmla="*/ 53 w 69"/>
                <a:gd name="T7" fmla="*/ 41 h 96"/>
                <a:gd name="T8" fmla="*/ 45 w 69"/>
                <a:gd name="T9" fmla="*/ 54 h 96"/>
                <a:gd name="T10" fmla="*/ 25 w 69"/>
                <a:gd name="T11" fmla="*/ 74 h 96"/>
                <a:gd name="T12" fmla="*/ 16 w 69"/>
                <a:gd name="T13" fmla="*/ 85 h 96"/>
                <a:gd name="T14" fmla="*/ 8 w 69"/>
                <a:gd name="T15" fmla="*/ 96 h 96"/>
                <a:gd name="T16" fmla="*/ 0 w 69"/>
                <a:gd name="T17" fmla="*/ 91 h 96"/>
                <a:gd name="T18" fmla="*/ 10 w 69"/>
                <a:gd name="T19" fmla="*/ 80 h 96"/>
                <a:gd name="T20" fmla="*/ 19 w 69"/>
                <a:gd name="T21" fmla="*/ 69 h 96"/>
                <a:gd name="T22" fmla="*/ 38 w 69"/>
                <a:gd name="T23" fmla="*/ 48 h 96"/>
                <a:gd name="T24" fmla="*/ 46 w 69"/>
                <a:gd name="T25" fmla="*/ 37 h 96"/>
                <a:gd name="T26" fmla="*/ 53 w 69"/>
                <a:gd name="T27" fmla="*/ 25 h 96"/>
                <a:gd name="T28" fmla="*/ 58 w 69"/>
                <a:gd name="T29" fmla="*/ 14 h 96"/>
                <a:gd name="T30" fmla="*/ 61 w 69"/>
                <a:gd name="T31" fmla="*/ 0 h 96"/>
                <a:gd name="T32" fmla="*/ 69 w 69"/>
                <a:gd name="T33" fmla="*/ 1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96"/>
                <a:gd name="T53" fmla="*/ 69 w 69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96">
                  <a:moveTo>
                    <a:pt x="69" y="1"/>
                  </a:moveTo>
                  <a:lnTo>
                    <a:pt x="66" y="16"/>
                  </a:lnTo>
                  <a:lnTo>
                    <a:pt x="60" y="29"/>
                  </a:lnTo>
                  <a:lnTo>
                    <a:pt x="53" y="41"/>
                  </a:lnTo>
                  <a:lnTo>
                    <a:pt x="45" y="54"/>
                  </a:lnTo>
                  <a:lnTo>
                    <a:pt x="25" y="74"/>
                  </a:lnTo>
                  <a:lnTo>
                    <a:pt x="16" y="85"/>
                  </a:lnTo>
                  <a:lnTo>
                    <a:pt x="8" y="96"/>
                  </a:lnTo>
                  <a:lnTo>
                    <a:pt x="0" y="91"/>
                  </a:lnTo>
                  <a:lnTo>
                    <a:pt x="10" y="80"/>
                  </a:lnTo>
                  <a:lnTo>
                    <a:pt x="19" y="69"/>
                  </a:lnTo>
                  <a:lnTo>
                    <a:pt x="38" y="48"/>
                  </a:lnTo>
                  <a:lnTo>
                    <a:pt x="46" y="37"/>
                  </a:lnTo>
                  <a:lnTo>
                    <a:pt x="53" y="25"/>
                  </a:lnTo>
                  <a:lnTo>
                    <a:pt x="58" y="14"/>
                  </a:lnTo>
                  <a:lnTo>
                    <a:pt x="61" y="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5" name="Freeform 471"/>
            <p:cNvSpPr>
              <a:spLocks/>
            </p:cNvSpPr>
            <p:nvPr/>
          </p:nvSpPr>
          <p:spPr bwMode="auto">
            <a:xfrm>
              <a:off x="3973" y="2098"/>
              <a:ext cx="8" cy="1"/>
            </a:xfrm>
            <a:custGeom>
              <a:avLst/>
              <a:gdLst>
                <a:gd name="T0" fmla="*/ 8 w 8"/>
                <a:gd name="T1" fmla="*/ 1 h 1"/>
                <a:gd name="T2" fmla="*/ 0 w 8"/>
                <a:gd name="T3" fmla="*/ 0 h 1"/>
                <a:gd name="T4" fmla="*/ 0 w 8"/>
                <a:gd name="T5" fmla="*/ 1 h 1"/>
                <a:gd name="T6" fmla="*/ 8 w 8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8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6" name="Freeform 472"/>
            <p:cNvSpPr>
              <a:spLocks/>
            </p:cNvSpPr>
            <p:nvPr/>
          </p:nvSpPr>
          <p:spPr bwMode="auto">
            <a:xfrm>
              <a:off x="3912" y="2191"/>
              <a:ext cx="15" cy="20"/>
            </a:xfrm>
            <a:custGeom>
              <a:avLst/>
              <a:gdLst>
                <a:gd name="T0" fmla="*/ 9 w 15"/>
                <a:gd name="T1" fmla="*/ 0 h 20"/>
                <a:gd name="T2" fmla="*/ 9 w 15"/>
                <a:gd name="T3" fmla="*/ 4 h 20"/>
                <a:gd name="T4" fmla="*/ 10 w 15"/>
                <a:gd name="T5" fmla="*/ 7 h 20"/>
                <a:gd name="T6" fmla="*/ 15 w 15"/>
                <a:gd name="T7" fmla="*/ 16 h 20"/>
                <a:gd name="T8" fmla="*/ 8 w 15"/>
                <a:gd name="T9" fmla="*/ 20 h 20"/>
                <a:gd name="T10" fmla="*/ 3 w 15"/>
                <a:gd name="T11" fmla="*/ 11 h 20"/>
                <a:gd name="T12" fmla="*/ 0 w 15"/>
                <a:gd name="T13" fmla="*/ 6 h 20"/>
                <a:gd name="T14" fmla="*/ 0 w 15"/>
                <a:gd name="T15" fmla="*/ 0 h 20"/>
                <a:gd name="T16" fmla="*/ 9 w 1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0"/>
                <a:gd name="T29" fmla="*/ 15 w 1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0">
                  <a:moveTo>
                    <a:pt x="9" y="0"/>
                  </a:moveTo>
                  <a:lnTo>
                    <a:pt x="9" y="4"/>
                  </a:lnTo>
                  <a:lnTo>
                    <a:pt x="10" y="7"/>
                  </a:lnTo>
                  <a:lnTo>
                    <a:pt x="15" y="16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7" name="Freeform 473"/>
            <p:cNvSpPr>
              <a:spLocks/>
            </p:cNvSpPr>
            <p:nvPr/>
          </p:nvSpPr>
          <p:spPr bwMode="auto">
            <a:xfrm>
              <a:off x="3912" y="2189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2 h 5"/>
                <a:gd name="T4" fmla="*/ 9 w 9"/>
                <a:gd name="T5" fmla="*/ 2 h 5"/>
                <a:gd name="T6" fmla="*/ 8 w 9"/>
                <a:gd name="T7" fmla="*/ 5 h 5"/>
                <a:gd name="T8" fmla="*/ 0 w 9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0" y="0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8" name="Freeform 474"/>
            <p:cNvSpPr>
              <a:spLocks/>
            </p:cNvSpPr>
            <p:nvPr/>
          </p:nvSpPr>
          <p:spPr bwMode="auto">
            <a:xfrm>
              <a:off x="3912" y="2207"/>
              <a:ext cx="15" cy="21"/>
            </a:xfrm>
            <a:custGeom>
              <a:avLst/>
              <a:gdLst>
                <a:gd name="T0" fmla="*/ 15 w 15"/>
                <a:gd name="T1" fmla="*/ 4 h 21"/>
                <a:gd name="T2" fmla="*/ 8 w 15"/>
                <a:gd name="T3" fmla="*/ 21 h 21"/>
                <a:gd name="T4" fmla="*/ 0 w 15"/>
                <a:gd name="T5" fmla="*/ 17 h 21"/>
                <a:gd name="T6" fmla="*/ 8 w 15"/>
                <a:gd name="T7" fmla="*/ 0 h 21"/>
                <a:gd name="T8" fmla="*/ 15 w 15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"/>
                <a:gd name="T17" fmla="*/ 15 w 1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">
                  <a:moveTo>
                    <a:pt x="15" y="4"/>
                  </a:moveTo>
                  <a:lnTo>
                    <a:pt x="8" y="21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79" name="Freeform 475"/>
            <p:cNvSpPr>
              <a:spLocks/>
            </p:cNvSpPr>
            <p:nvPr/>
          </p:nvSpPr>
          <p:spPr bwMode="auto">
            <a:xfrm>
              <a:off x="3920" y="2207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2 h 4"/>
                <a:gd name="T4" fmla="*/ 7 w 8"/>
                <a:gd name="T5" fmla="*/ 4 h 4"/>
                <a:gd name="T6" fmla="*/ 0 w 8"/>
                <a:gd name="T7" fmla="*/ 0 h 4"/>
                <a:gd name="T8" fmla="*/ 0 w 8"/>
                <a:gd name="T9" fmla="*/ 4 h 4"/>
                <a:gd name="T10" fmla="*/ 7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0"/>
                  </a:move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0" name="Freeform 476"/>
            <p:cNvSpPr>
              <a:spLocks/>
            </p:cNvSpPr>
            <p:nvPr/>
          </p:nvSpPr>
          <p:spPr bwMode="auto">
            <a:xfrm>
              <a:off x="3910" y="2226"/>
              <a:ext cx="14" cy="66"/>
            </a:xfrm>
            <a:custGeom>
              <a:avLst/>
              <a:gdLst>
                <a:gd name="T0" fmla="*/ 11 w 14"/>
                <a:gd name="T1" fmla="*/ 0 h 66"/>
                <a:gd name="T2" fmla="*/ 12 w 14"/>
                <a:gd name="T3" fmla="*/ 11 h 66"/>
                <a:gd name="T4" fmla="*/ 14 w 14"/>
                <a:gd name="T5" fmla="*/ 29 h 66"/>
                <a:gd name="T6" fmla="*/ 14 w 14"/>
                <a:gd name="T7" fmla="*/ 49 h 66"/>
                <a:gd name="T8" fmla="*/ 11 w 14"/>
                <a:gd name="T9" fmla="*/ 60 h 66"/>
                <a:gd name="T10" fmla="*/ 7 w 14"/>
                <a:gd name="T11" fmla="*/ 66 h 66"/>
                <a:gd name="T12" fmla="*/ 0 w 14"/>
                <a:gd name="T13" fmla="*/ 61 h 66"/>
                <a:gd name="T14" fmla="*/ 3 w 14"/>
                <a:gd name="T15" fmla="*/ 56 h 66"/>
                <a:gd name="T16" fmla="*/ 6 w 14"/>
                <a:gd name="T17" fmla="*/ 49 h 66"/>
                <a:gd name="T18" fmla="*/ 6 w 14"/>
                <a:gd name="T19" fmla="*/ 29 h 66"/>
                <a:gd name="T20" fmla="*/ 3 w 14"/>
                <a:gd name="T21" fmla="*/ 12 h 66"/>
                <a:gd name="T22" fmla="*/ 2 w 14"/>
                <a:gd name="T23" fmla="*/ 0 h 66"/>
                <a:gd name="T24" fmla="*/ 11 w 14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66"/>
                <a:gd name="T41" fmla="*/ 14 w 14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66">
                  <a:moveTo>
                    <a:pt x="11" y="0"/>
                  </a:moveTo>
                  <a:lnTo>
                    <a:pt x="12" y="11"/>
                  </a:lnTo>
                  <a:lnTo>
                    <a:pt x="14" y="29"/>
                  </a:lnTo>
                  <a:lnTo>
                    <a:pt x="14" y="49"/>
                  </a:lnTo>
                  <a:lnTo>
                    <a:pt x="11" y="60"/>
                  </a:lnTo>
                  <a:lnTo>
                    <a:pt x="7" y="66"/>
                  </a:lnTo>
                  <a:lnTo>
                    <a:pt x="0" y="61"/>
                  </a:lnTo>
                  <a:lnTo>
                    <a:pt x="3" y="56"/>
                  </a:lnTo>
                  <a:lnTo>
                    <a:pt x="6" y="49"/>
                  </a:lnTo>
                  <a:lnTo>
                    <a:pt x="6" y="29"/>
                  </a:lnTo>
                  <a:lnTo>
                    <a:pt x="3" y="12"/>
                  </a:lnTo>
                  <a:lnTo>
                    <a:pt x="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1" name="Freeform 477"/>
            <p:cNvSpPr>
              <a:spLocks/>
            </p:cNvSpPr>
            <p:nvPr/>
          </p:nvSpPr>
          <p:spPr bwMode="auto">
            <a:xfrm>
              <a:off x="3912" y="2224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2 h 4"/>
                <a:gd name="T4" fmla="*/ 9 w 9"/>
                <a:gd name="T5" fmla="*/ 2 h 4"/>
                <a:gd name="T6" fmla="*/ 8 w 9"/>
                <a:gd name="T7" fmla="*/ 4 h 4"/>
                <a:gd name="T8" fmla="*/ 0 w 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0" y="0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2" name="Freeform 478"/>
            <p:cNvSpPr>
              <a:spLocks/>
            </p:cNvSpPr>
            <p:nvPr/>
          </p:nvSpPr>
          <p:spPr bwMode="auto">
            <a:xfrm>
              <a:off x="3888" y="2264"/>
              <a:ext cx="25" cy="29"/>
            </a:xfrm>
            <a:custGeom>
              <a:avLst/>
              <a:gdLst>
                <a:gd name="T0" fmla="*/ 25 w 25"/>
                <a:gd name="T1" fmla="*/ 29 h 29"/>
                <a:gd name="T2" fmla="*/ 21 w 25"/>
                <a:gd name="T3" fmla="*/ 28 h 29"/>
                <a:gd name="T4" fmla="*/ 17 w 25"/>
                <a:gd name="T5" fmla="*/ 25 h 29"/>
                <a:gd name="T6" fmla="*/ 12 w 25"/>
                <a:gd name="T7" fmla="*/ 18 h 29"/>
                <a:gd name="T8" fmla="*/ 6 w 25"/>
                <a:gd name="T9" fmla="*/ 9 h 29"/>
                <a:gd name="T10" fmla="*/ 0 w 25"/>
                <a:gd name="T11" fmla="*/ 7 h 29"/>
                <a:gd name="T12" fmla="*/ 4 w 25"/>
                <a:gd name="T13" fmla="*/ 0 h 29"/>
                <a:gd name="T14" fmla="*/ 11 w 25"/>
                <a:gd name="T15" fmla="*/ 3 h 29"/>
                <a:gd name="T16" fmla="*/ 18 w 25"/>
                <a:gd name="T17" fmla="*/ 12 h 29"/>
                <a:gd name="T18" fmla="*/ 23 w 25"/>
                <a:gd name="T19" fmla="*/ 20 h 29"/>
                <a:gd name="T20" fmla="*/ 25 w 25"/>
                <a:gd name="T21" fmla="*/ 21 h 29"/>
                <a:gd name="T22" fmla="*/ 25 w 25"/>
                <a:gd name="T23" fmla="*/ 22 h 29"/>
                <a:gd name="T24" fmla="*/ 25 w 25"/>
                <a:gd name="T25" fmla="*/ 2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9"/>
                <a:gd name="T41" fmla="*/ 25 w 25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9">
                  <a:moveTo>
                    <a:pt x="25" y="29"/>
                  </a:moveTo>
                  <a:lnTo>
                    <a:pt x="21" y="28"/>
                  </a:lnTo>
                  <a:lnTo>
                    <a:pt x="17" y="25"/>
                  </a:lnTo>
                  <a:lnTo>
                    <a:pt x="12" y="18"/>
                  </a:lnTo>
                  <a:lnTo>
                    <a:pt x="6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8" y="12"/>
                  </a:lnTo>
                  <a:lnTo>
                    <a:pt x="23" y="20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3" name="Freeform 479"/>
            <p:cNvSpPr>
              <a:spLocks/>
            </p:cNvSpPr>
            <p:nvPr/>
          </p:nvSpPr>
          <p:spPr bwMode="auto">
            <a:xfrm>
              <a:off x="3910" y="2286"/>
              <a:ext cx="7" cy="7"/>
            </a:xfrm>
            <a:custGeom>
              <a:avLst/>
              <a:gdLst>
                <a:gd name="T0" fmla="*/ 7 w 7"/>
                <a:gd name="T1" fmla="*/ 6 h 7"/>
                <a:gd name="T2" fmla="*/ 6 w 7"/>
                <a:gd name="T3" fmla="*/ 7 h 7"/>
                <a:gd name="T4" fmla="*/ 3 w 7"/>
                <a:gd name="T5" fmla="*/ 7 h 7"/>
                <a:gd name="T6" fmla="*/ 3 w 7"/>
                <a:gd name="T7" fmla="*/ 0 h 7"/>
                <a:gd name="T8" fmla="*/ 0 w 7"/>
                <a:gd name="T9" fmla="*/ 1 h 7"/>
                <a:gd name="T10" fmla="*/ 7 w 7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7" y="6"/>
                  </a:moveTo>
                  <a:lnTo>
                    <a:pt x="6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4" name="Freeform 480"/>
            <p:cNvSpPr>
              <a:spLocks/>
            </p:cNvSpPr>
            <p:nvPr/>
          </p:nvSpPr>
          <p:spPr bwMode="auto">
            <a:xfrm>
              <a:off x="3850" y="2264"/>
              <a:ext cx="41" cy="19"/>
            </a:xfrm>
            <a:custGeom>
              <a:avLst/>
              <a:gdLst>
                <a:gd name="T0" fmla="*/ 41 w 41"/>
                <a:gd name="T1" fmla="*/ 7 h 19"/>
                <a:gd name="T2" fmla="*/ 32 w 41"/>
                <a:gd name="T3" fmla="*/ 8 h 19"/>
                <a:gd name="T4" fmla="*/ 25 w 41"/>
                <a:gd name="T5" fmla="*/ 11 h 19"/>
                <a:gd name="T6" fmla="*/ 4 w 41"/>
                <a:gd name="T7" fmla="*/ 19 h 19"/>
                <a:gd name="T8" fmla="*/ 0 w 41"/>
                <a:gd name="T9" fmla="*/ 11 h 19"/>
                <a:gd name="T10" fmla="*/ 20 w 41"/>
                <a:gd name="T11" fmla="*/ 4 h 19"/>
                <a:gd name="T12" fmla="*/ 29 w 41"/>
                <a:gd name="T13" fmla="*/ 1 h 19"/>
                <a:gd name="T14" fmla="*/ 39 w 41"/>
                <a:gd name="T15" fmla="*/ 0 h 19"/>
                <a:gd name="T16" fmla="*/ 41 w 41"/>
                <a:gd name="T17" fmla="*/ 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9"/>
                <a:gd name="T29" fmla="*/ 41 w 41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9">
                  <a:moveTo>
                    <a:pt x="41" y="7"/>
                  </a:moveTo>
                  <a:lnTo>
                    <a:pt x="32" y="8"/>
                  </a:lnTo>
                  <a:lnTo>
                    <a:pt x="25" y="11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20" y="4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5" name="Freeform 481"/>
            <p:cNvSpPr>
              <a:spLocks/>
            </p:cNvSpPr>
            <p:nvPr/>
          </p:nvSpPr>
          <p:spPr bwMode="auto">
            <a:xfrm>
              <a:off x="3888" y="2264"/>
              <a:ext cx="4" cy="7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0 h 7"/>
                <a:gd name="T4" fmla="*/ 3 w 4"/>
                <a:gd name="T5" fmla="*/ 7 h 7"/>
                <a:gd name="T6" fmla="*/ 0 w 4"/>
                <a:gd name="T7" fmla="*/ 7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1" y="0"/>
                  </a:lnTo>
                  <a:lnTo>
                    <a:pt x="3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6" name="Freeform 482"/>
            <p:cNvSpPr>
              <a:spLocks/>
            </p:cNvSpPr>
            <p:nvPr/>
          </p:nvSpPr>
          <p:spPr bwMode="auto">
            <a:xfrm>
              <a:off x="3832" y="2276"/>
              <a:ext cx="23" cy="37"/>
            </a:xfrm>
            <a:custGeom>
              <a:avLst/>
              <a:gdLst>
                <a:gd name="T0" fmla="*/ 23 w 23"/>
                <a:gd name="T1" fmla="*/ 6 h 37"/>
                <a:gd name="T2" fmla="*/ 20 w 23"/>
                <a:gd name="T3" fmla="*/ 9 h 37"/>
                <a:gd name="T4" fmla="*/ 15 w 23"/>
                <a:gd name="T5" fmla="*/ 17 h 37"/>
                <a:gd name="T6" fmla="*/ 7 w 23"/>
                <a:gd name="T7" fmla="*/ 37 h 37"/>
                <a:gd name="T8" fmla="*/ 0 w 23"/>
                <a:gd name="T9" fmla="*/ 33 h 37"/>
                <a:gd name="T10" fmla="*/ 8 w 23"/>
                <a:gd name="T11" fmla="*/ 13 h 37"/>
                <a:gd name="T12" fmla="*/ 13 w 23"/>
                <a:gd name="T13" fmla="*/ 5 h 37"/>
                <a:gd name="T14" fmla="*/ 17 w 23"/>
                <a:gd name="T15" fmla="*/ 0 h 37"/>
                <a:gd name="T16" fmla="*/ 23 w 23"/>
                <a:gd name="T17" fmla="*/ 6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37"/>
                <a:gd name="T29" fmla="*/ 23 w 2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37">
                  <a:moveTo>
                    <a:pt x="23" y="6"/>
                  </a:moveTo>
                  <a:lnTo>
                    <a:pt x="20" y="9"/>
                  </a:lnTo>
                  <a:lnTo>
                    <a:pt x="15" y="17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8" y="13"/>
                  </a:lnTo>
                  <a:lnTo>
                    <a:pt x="13" y="5"/>
                  </a:lnTo>
                  <a:lnTo>
                    <a:pt x="17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7" name="Freeform 483"/>
            <p:cNvSpPr>
              <a:spLocks/>
            </p:cNvSpPr>
            <p:nvPr/>
          </p:nvSpPr>
          <p:spPr bwMode="auto">
            <a:xfrm>
              <a:off x="3849" y="2275"/>
              <a:ext cx="6" cy="8"/>
            </a:xfrm>
            <a:custGeom>
              <a:avLst/>
              <a:gdLst>
                <a:gd name="T0" fmla="*/ 1 w 6"/>
                <a:gd name="T1" fmla="*/ 0 h 8"/>
                <a:gd name="T2" fmla="*/ 0 w 6"/>
                <a:gd name="T3" fmla="*/ 1 h 8"/>
                <a:gd name="T4" fmla="*/ 6 w 6"/>
                <a:gd name="T5" fmla="*/ 7 h 8"/>
                <a:gd name="T6" fmla="*/ 5 w 6"/>
                <a:gd name="T7" fmla="*/ 8 h 8"/>
                <a:gd name="T8" fmla="*/ 1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1" y="0"/>
                  </a:moveTo>
                  <a:lnTo>
                    <a:pt x="0" y="1"/>
                  </a:lnTo>
                  <a:lnTo>
                    <a:pt x="6" y="7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8" name="Freeform 484"/>
            <p:cNvSpPr>
              <a:spLocks/>
            </p:cNvSpPr>
            <p:nvPr/>
          </p:nvSpPr>
          <p:spPr bwMode="auto">
            <a:xfrm>
              <a:off x="3824" y="2310"/>
              <a:ext cx="16" cy="50"/>
            </a:xfrm>
            <a:custGeom>
              <a:avLst/>
              <a:gdLst>
                <a:gd name="T0" fmla="*/ 16 w 16"/>
                <a:gd name="T1" fmla="*/ 1 h 50"/>
                <a:gd name="T2" fmla="*/ 11 w 16"/>
                <a:gd name="T3" fmla="*/ 25 h 50"/>
                <a:gd name="T4" fmla="*/ 9 w 16"/>
                <a:gd name="T5" fmla="*/ 38 h 50"/>
                <a:gd name="T6" fmla="*/ 10 w 16"/>
                <a:gd name="T7" fmla="*/ 50 h 50"/>
                <a:gd name="T8" fmla="*/ 1 w 16"/>
                <a:gd name="T9" fmla="*/ 50 h 50"/>
                <a:gd name="T10" fmla="*/ 0 w 16"/>
                <a:gd name="T11" fmla="*/ 38 h 50"/>
                <a:gd name="T12" fmla="*/ 2 w 16"/>
                <a:gd name="T13" fmla="*/ 24 h 50"/>
                <a:gd name="T14" fmla="*/ 8 w 16"/>
                <a:gd name="T15" fmla="*/ 0 h 50"/>
                <a:gd name="T16" fmla="*/ 16 w 16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50"/>
                <a:gd name="T29" fmla="*/ 16 w 1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50">
                  <a:moveTo>
                    <a:pt x="16" y="1"/>
                  </a:moveTo>
                  <a:lnTo>
                    <a:pt x="11" y="25"/>
                  </a:lnTo>
                  <a:lnTo>
                    <a:pt x="9" y="38"/>
                  </a:lnTo>
                  <a:lnTo>
                    <a:pt x="10" y="50"/>
                  </a:lnTo>
                  <a:lnTo>
                    <a:pt x="1" y="50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8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89" name="Freeform 485"/>
            <p:cNvSpPr>
              <a:spLocks/>
            </p:cNvSpPr>
            <p:nvPr/>
          </p:nvSpPr>
          <p:spPr bwMode="auto">
            <a:xfrm>
              <a:off x="3832" y="230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0" name="Freeform 486"/>
            <p:cNvSpPr>
              <a:spLocks/>
            </p:cNvSpPr>
            <p:nvPr/>
          </p:nvSpPr>
          <p:spPr bwMode="auto">
            <a:xfrm>
              <a:off x="3826" y="2358"/>
              <a:ext cx="20" cy="20"/>
            </a:xfrm>
            <a:custGeom>
              <a:avLst/>
              <a:gdLst>
                <a:gd name="T0" fmla="*/ 7 w 20"/>
                <a:gd name="T1" fmla="*/ 0 h 20"/>
                <a:gd name="T2" fmla="*/ 13 w 20"/>
                <a:gd name="T3" fmla="*/ 9 h 20"/>
                <a:gd name="T4" fmla="*/ 17 w 20"/>
                <a:gd name="T5" fmla="*/ 12 h 20"/>
                <a:gd name="T6" fmla="*/ 20 w 20"/>
                <a:gd name="T7" fmla="*/ 16 h 20"/>
                <a:gd name="T8" fmla="*/ 13 w 20"/>
                <a:gd name="T9" fmla="*/ 20 h 20"/>
                <a:gd name="T10" fmla="*/ 11 w 20"/>
                <a:gd name="T11" fmla="*/ 17 h 20"/>
                <a:gd name="T12" fmla="*/ 7 w 20"/>
                <a:gd name="T13" fmla="*/ 14 h 20"/>
                <a:gd name="T14" fmla="*/ 0 w 20"/>
                <a:gd name="T15" fmla="*/ 6 h 20"/>
                <a:gd name="T16" fmla="*/ 7 w 20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0"/>
                <a:gd name="T29" fmla="*/ 20 w 2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0">
                  <a:moveTo>
                    <a:pt x="7" y="0"/>
                  </a:moveTo>
                  <a:lnTo>
                    <a:pt x="13" y="9"/>
                  </a:lnTo>
                  <a:lnTo>
                    <a:pt x="17" y="12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11" y="17"/>
                  </a:lnTo>
                  <a:lnTo>
                    <a:pt x="7" y="14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1" name="Freeform 487"/>
            <p:cNvSpPr>
              <a:spLocks/>
            </p:cNvSpPr>
            <p:nvPr/>
          </p:nvSpPr>
          <p:spPr bwMode="auto">
            <a:xfrm>
              <a:off x="3825" y="2358"/>
              <a:ext cx="9" cy="6"/>
            </a:xfrm>
            <a:custGeom>
              <a:avLst/>
              <a:gdLst>
                <a:gd name="T0" fmla="*/ 0 w 9"/>
                <a:gd name="T1" fmla="*/ 2 h 6"/>
                <a:gd name="T2" fmla="*/ 0 w 9"/>
                <a:gd name="T3" fmla="*/ 5 h 6"/>
                <a:gd name="T4" fmla="*/ 1 w 9"/>
                <a:gd name="T5" fmla="*/ 6 h 6"/>
                <a:gd name="T6" fmla="*/ 8 w 9"/>
                <a:gd name="T7" fmla="*/ 0 h 6"/>
                <a:gd name="T8" fmla="*/ 9 w 9"/>
                <a:gd name="T9" fmla="*/ 2 h 6"/>
                <a:gd name="T10" fmla="*/ 0 w 9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0" y="2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8" y="0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2" name="Freeform 488"/>
            <p:cNvSpPr>
              <a:spLocks/>
            </p:cNvSpPr>
            <p:nvPr/>
          </p:nvSpPr>
          <p:spPr bwMode="auto">
            <a:xfrm>
              <a:off x="3839" y="2375"/>
              <a:ext cx="12" cy="51"/>
            </a:xfrm>
            <a:custGeom>
              <a:avLst/>
              <a:gdLst>
                <a:gd name="T0" fmla="*/ 8 w 12"/>
                <a:gd name="T1" fmla="*/ 0 h 51"/>
                <a:gd name="T2" fmla="*/ 11 w 12"/>
                <a:gd name="T3" fmla="*/ 14 h 51"/>
                <a:gd name="T4" fmla="*/ 12 w 12"/>
                <a:gd name="T5" fmla="*/ 27 h 51"/>
                <a:gd name="T6" fmla="*/ 10 w 12"/>
                <a:gd name="T7" fmla="*/ 51 h 51"/>
                <a:gd name="T8" fmla="*/ 2 w 12"/>
                <a:gd name="T9" fmla="*/ 51 h 51"/>
                <a:gd name="T10" fmla="*/ 4 w 12"/>
                <a:gd name="T11" fmla="*/ 27 h 51"/>
                <a:gd name="T12" fmla="*/ 3 w 12"/>
                <a:gd name="T13" fmla="*/ 15 h 51"/>
                <a:gd name="T14" fmla="*/ 0 w 12"/>
                <a:gd name="T15" fmla="*/ 2 h 51"/>
                <a:gd name="T16" fmla="*/ 8 w 1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1"/>
                <a:gd name="T29" fmla="*/ 12 w 1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1">
                  <a:moveTo>
                    <a:pt x="8" y="0"/>
                  </a:moveTo>
                  <a:lnTo>
                    <a:pt x="11" y="14"/>
                  </a:lnTo>
                  <a:lnTo>
                    <a:pt x="12" y="27"/>
                  </a:lnTo>
                  <a:lnTo>
                    <a:pt x="10" y="51"/>
                  </a:lnTo>
                  <a:lnTo>
                    <a:pt x="2" y="51"/>
                  </a:lnTo>
                  <a:lnTo>
                    <a:pt x="4" y="27"/>
                  </a:lnTo>
                  <a:lnTo>
                    <a:pt x="3" y="15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3" name="Freeform 489"/>
            <p:cNvSpPr>
              <a:spLocks/>
            </p:cNvSpPr>
            <p:nvPr/>
          </p:nvSpPr>
          <p:spPr bwMode="auto">
            <a:xfrm>
              <a:off x="3839" y="2374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1 h 4"/>
                <a:gd name="T4" fmla="*/ 0 w 8"/>
                <a:gd name="T5" fmla="*/ 3 h 4"/>
                <a:gd name="T6" fmla="*/ 0 w 8"/>
                <a:gd name="T7" fmla="*/ 4 h 4"/>
                <a:gd name="T8" fmla="*/ 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0"/>
                  </a:moveTo>
                  <a:lnTo>
                    <a:pt x="8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4" name="Freeform 490"/>
            <p:cNvSpPr>
              <a:spLocks/>
            </p:cNvSpPr>
            <p:nvPr/>
          </p:nvSpPr>
          <p:spPr bwMode="auto">
            <a:xfrm>
              <a:off x="3821" y="2426"/>
              <a:ext cx="29" cy="119"/>
            </a:xfrm>
            <a:custGeom>
              <a:avLst/>
              <a:gdLst>
                <a:gd name="T0" fmla="*/ 28 w 29"/>
                <a:gd name="T1" fmla="*/ 0 h 119"/>
                <a:gd name="T2" fmla="*/ 29 w 29"/>
                <a:gd name="T3" fmla="*/ 60 h 119"/>
                <a:gd name="T4" fmla="*/ 27 w 29"/>
                <a:gd name="T5" fmla="*/ 76 h 119"/>
                <a:gd name="T6" fmla="*/ 24 w 29"/>
                <a:gd name="T7" fmla="*/ 91 h 119"/>
                <a:gd name="T8" fmla="*/ 20 w 29"/>
                <a:gd name="T9" fmla="*/ 99 h 119"/>
                <a:gd name="T10" fmla="*/ 17 w 29"/>
                <a:gd name="T11" fmla="*/ 106 h 119"/>
                <a:gd name="T12" fmla="*/ 7 w 29"/>
                <a:gd name="T13" fmla="*/ 119 h 119"/>
                <a:gd name="T14" fmla="*/ 0 w 29"/>
                <a:gd name="T15" fmla="*/ 115 h 119"/>
                <a:gd name="T16" fmla="*/ 9 w 29"/>
                <a:gd name="T17" fmla="*/ 101 h 119"/>
                <a:gd name="T18" fmla="*/ 13 w 29"/>
                <a:gd name="T19" fmla="*/ 95 h 119"/>
                <a:gd name="T20" fmla="*/ 16 w 29"/>
                <a:gd name="T21" fmla="*/ 89 h 119"/>
                <a:gd name="T22" fmla="*/ 19 w 29"/>
                <a:gd name="T23" fmla="*/ 75 h 119"/>
                <a:gd name="T24" fmla="*/ 21 w 29"/>
                <a:gd name="T25" fmla="*/ 60 h 119"/>
                <a:gd name="T26" fmla="*/ 20 w 29"/>
                <a:gd name="T27" fmla="*/ 0 h 119"/>
                <a:gd name="T28" fmla="*/ 28 w 29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19"/>
                <a:gd name="T47" fmla="*/ 29 w 29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19">
                  <a:moveTo>
                    <a:pt x="28" y="0"/>
                  </a:moveTo>
                  <a:lnTo>
                    <a:pt x="29" y="60"/>
                  </a:lnTo>
                  <a:lnTo>
                    <a:pt x="27" y="76"/>
                  </a:lnTo>
                  <a:lnTo>
                    <a:pt x="24" y="91"/>
                  </a:lnTo>
                  <a:lnTo>
                    <a:pt x="20" y="99"/>
                  </a:lnTo>
                  <a:lnTo>
                    <a:pt x="17" y="106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9" y="101"/>
                  </a:lnTo>
                  <a:lnTo>
                    <a:pt x="13" y="95"/>
                  </a:lnTo>
                  <a:lnTo>
                    <a:pt x="16" y="89"/>
                  </a:lnTo>
                  <a:lnTo>
                    <a:pt x="19" y="75"/>
                  </a:lnTo>
                  <a:lnTo>
                    <a:pt x="21" y="60"/>
                  </a:lnTo>
                  <a:lnTo>
                    <a:pt x="2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5" name="Freeform 491"/>
            <p:cNvSpPr>
              <a:spLocks/>
            </p:cNvSpPr>
            <p:nvPr/>
          </p:nvSpPr>
          <p:spPr bwMode="auto">
            <a:xfrm>
              <a:off x="3841" y="2426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6" name="Freeform 492"/>
            <p:cNvSpPr>
              <a:spLocks/>
            </p:cNvSpPr>
            <p:nvPr/>
          </p:nvSpPr>
          <p:spPr bwMode="auto">
            <a:xfrm>
              <a:off x="3800" y="2541"/>
              <a:ext cx="28" cy="21"/>
            </a:xfrm>
            <a:custGeom>
              <a:avLst/>
              <a:gdLst>
                <a:gd name="T0" fmla="*/ 28 w 28"/>
                <a:gd name="T1" fmla="*/ 5 h 21"/>
                <a:gd name="T2" fmla="*/ 23 w 28"/>
                <a:gd name="T3" fmla="*/ 10 h 21"/>
                <a:gd name="T4" fmla="*/ 17 w 28"/>
                <a:gd name="T5" fmla="*/ 14 h 21"/>
                <a:gd name="T6" fmla="*/ 10 w 28"/>
                <a:gd name="T7" fmla="*/ 17 h 21"/>
                <a:gd name="T8" fmla="*/ 8 w 28"/>
                <a:gd name="T9" fmla="*/ 19 h 21"/>
                <a:gd name="T10" fmla="*/ 7 w 28"/>
                <a:gd name="T11" fmla="*/ 21 h 21"/>
                <a:gd name="T12" fmla="*/ 0 w 28"/>
                <a:gd name="T13" fmla="*/ 17 h 21"/>
                <a:gd name="T14" fmla="*/ 2 w 28"/>
                <a:gd name="T15" fmla="*/ 14 h 21"/>
                <a:gd name="T16" fmla="*/ 5 w 28"/>
                <a:gd name="T17" fmla="*/ 11 h 21"/>
                <a:gd name="T18" fmla="*/ 13 w 28"/>
                <a:gd name="T19" fmla="*/ 7 h 21"/>
                <a:gd name="T20" fmla="*/ 18 w 28"/>
                <a:gd name="T21" fmla="*/ 4 h 21"/>
                <a:gd name="T22" fmla="*/ 22 w 28"/>
                <a:gd name="T23" fmla="*/ 0 h 21"/>
                <a:gd name="T24" fmla="*/ 28 w 28"/>
                <a:gd name="T25" fmla="*/ 5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1"/>
                <a:gd name="T41" fmla="*/ 28 w 2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1">
                  <a:moveTo>
                    <a:pt x="28" y="5"/>
                  </a:moveTo>
                  <a:lnTo>
                    <a:pt x="23" y="10"/>
                  </a:lnTo>
                  <a:lnTo>
                    <a:pt x="17" y="14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7" name="Freeform 493"/>
            <p:cNvSpPr>
              <a:spLocks/>
            </p:cNvSpPr>
            <p:nvPr/>
          </p:nvSpPr>
          <p:spPr bwMode="auto">
            <a:xfrm>
              <a:off x="3821" y="2541"/>
              <a:ext cx="7" cy="5"/>
            </a:xfrm>
            <a:custGeom>
              <a:avLst/>
              <a:gdLst>
                <a:gd name="T0" fmla="*/ 7 w 7"/>
                <a:gd name="T1" fmla="*/ 4 h 5"/>
                <a:gd name="T2" fmla="*/ 7 w 7"/>
                <a:gd name="T3" fmla="*/ 5 h 5"/>
                <a:gd name="T4" fmla="*/ 1 w 7"/>
                <a:gd name="T5" fmla="*/ 0 h 5"/>
                <a:gd name="T6" fmla="*/ 0 w 7"/>
                <a:gd name="T7" fmla="*/ 0 h 5"/>
                <a:gd name="T8" fmla="*/ 7 w 7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4"/>
                  </a:moveTo>
                  <a:lnTo>
                    <a:pt x="7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8" name="Freeform 494"/>
            <p:cNvSpPr>
              <a:spLocks/>
            </p:cNvSpPr>
            <p:nvPr/>
          </p:nvSpPr>
          <p:spPr bwMode="auto">
            <a:xfrm>
              <a:off x="3772" y="2559"/>
              <a:ext cx="36" cy="95"/>
            </a:xfrm>
            <a:custGeom>
              <a:avLst/>
              <a:gdLst>
                <a:gd name="T0" fmla="*/ 36 w 36"/>
                <a:gd name="T1" fmla="*/ 1 h 95"/>
                <a:gd name="T2" fmla="*/ 33 w 36"/>
                <a:gd name="T3" fmla="*/ 14 h 95"/>
                <a:gd name="T4" fmla="*/ 28 w 36"/>
                <a:gd name="T5" fmla="*/ 27 h 95"/>
                <a:gd name="T6" fmla="*/ 16 w 36"/>
                <a:gd name="T7" fmla="*/ 49 h 95"/>
                <a:gd name="T8" fmla="*/ 9 w 36"/>
                <a:gd name="T9" fmla="*/ 71 h 95"/>
                <a:gd name="T10" fmla="*/ 8 w 36"/>
                <a:gd name="T11" fmla="*/ 82 h 95"/>
                <a:gd name="T12" fmla="*/ 10 w 36"/>
                <a:gd name="T13" fmla="*/ 94 h 95"/>
                <a:gd name="T14" fmla="*/ 2 w 36"/>
                <a:gd name="T15" fmla="*/ 95 h 95"/>
                <a:gd name="T16" fmla="*/ 0 w 36"/>
                <a:gd name="T17" fmla="*/ 83 h 95"/>
                <a:gd name="T18" fmla="*/ 1 w 36"/>
                <a:gd name="T19" fmla="*/ 69 h 95"/>
                <a:gd name="T20" fmla="*/ 9 w 36"/>
                <a:gd name="T21" fmla="*/ 45 h 95"/>
                <a:gd name="T22" fmla="*/ 21 w 36"/>
                <a:gd name="T23" fmla="*/ 23 h 95"/>
                <a:gd name="T24" fmla="*/ 25 w 36"/>
                <a:gd name="T25" fmla="*/ 11 h 95"/>
                <a:gd name="T26" fmla="*/ 28 w 36"/>
                <a:gd name="T27" fmla="*/ 0 h 95"/>
                <a:gd name="T28" fmla="*/ 36 w 36"/>
                <a:gd name="T29" fmla="*/ 1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95"/>
                <a:gd name="T47" fmla="*/ 36 w 36"/>
                <a:gd name="T48" fmla="*/ 95 h 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95">
                  <a:moveTo>
                    <a:pt x="36" y="1"/>
                  </a:moveTo>
                  <a:lnTo>
                    <a:pt x="33" y="14"/>
                  </a:lnTo>
                  <a:lnTo>
                    <a:pt x="28" y="27"/>
                  </a:lnTo>
                  <a:lnTo>
                    <a:pt x="16" y="49"/>
                  </a:lnTo>
                  <a:lnTo>
                    <a:pt x="9" y="71"/>
                  </a:lnTo>
                  <a:lnTo>
                    <a:pt x="8" y="82"/>
                  </a:lnTo>
                  <a:lnTo>
                    <a:pt x="10" y="94"/>
                  </a:lnTo>
                  <a:lnTo>
                    <a:pt x="2" y="95"/>
                  </a:lnTo>
                  <a:lnTo>
                    <a:pt x="0" y="83"/>
                  </a:lnTo>
                  <a:lnTo>
                    <a:pt x="1" y="69"/>
                  </a:lnTo>
                  <a:lnTo>
                    <a:pt x="9" y="45"/>
                  </a:lnTo>
                  <a:lnTo>
                    <a:pt x="21" y="23"/>
                  </a:lnTo>
                  <a:lnTo>
                    <a:pt x="25" y="11"/>
                  </a:lnTo>
                  <a:lnTo>
                    <a:pt x="28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99" name="Freeform 495"/>
            <p:cNvSpPr>
              <a:spLocks/>
            </p:cNvSpPr>
            <p:nvPr/>
          </p:nvSpPr>
          <p:spPr bwMode="auto">
            <a:xfrm>
              <a:off x="3800" y="2558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0" name="Freeform 496"/>
            <p:cNvSpPr>
              <a:spLocks/>
            </p:cNvSpPr>
            <p:nvPr/>
          </p:nvSpPr>
          <p:spPr bwMode="auto">
            <a:xfrm>
              <a:off x="3766" y="2651"/>
              <a:ext cx="15" cy="21"/>
            </a:xfrm>
            <a:custGeom>
              <a:avLst/>
              <a:gdLst>
                <a:gd name="T0" fmla="*/ 15 w 15"/>
                <a:gd name="T1" fmla="*/ 4 h 21"/>
                <a:gd name="T2" fmla="*/ 9 w 15"/>
                <a:gd name="T3" fmla="*/ 14 h 21"/>
                <a:gd name="T4" fmla="*/ 7 w 15"/>
                <a:gd name="T5" fmla="*/ 21 h 21"/>
                <a:gd name="T6" fmla="*/ 0 w 15"/>
                <a:gd name="T7" fmla="*/ 17 h 21"/>
                <a:gd name="T8" fmla="*/ 2 w 15"/>
                <a:gd name="T9" fmla="*/ 10 h 21"/>
                <a:gd name="T10" fmla="*/ 8 w 15"/>
                <a:gd name="T11" fmla="*/ 0 h 21"/>
                <a:gd name="T12" fmla="*/ 15 w 15"/>
                <a:gd name="T13" fmla="*/ 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1"/>
                <a:gd name="T23" fmla="*/ 15 w 1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1">
                  <a:moveTo>
                    <a:pt x="15" y="4"/>
                  </a:moveTo>
                  <a:lnTo>
                    <a:pt x="9" y="14"/>
                  </a:lnTo>
                  <a:lnTo>
                    <a:pt x="7" y="2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8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1" name="Freeform 497"/>
            <p:cNvSpPr>
              <a:spLocks/>
            </p:cNvSpPr>
            <p:nvPr/>
          </p:nvSpPr>
          <p:spPr bwMode="auto">
            <a:xfrm>
              <a:off x="3774" y="2651"/>
              <a:ext cx="8" cy="4"/>
            </a:xfrm>
            <a:custGeom>
              <a:avLst/>
              <a:gdLst>
                <a:gd name="T0" fmla="*/ 8 w 8"/>
                <a:gd name="T1" fmla="*/ 2 h 4"/>
                <a:gd name="T2" fmla="*/ 7 w 8"/>
                <a:gd name="T3" fmla="*/ 4 h 4"/>
                <a:gd name="T4" fmla="*/ 0 w 8"/>
                <a:gd name="T5" fmla="*/ 0 h 4"/>
                <a:gd name="T6" fmla="*/ 0 w 8"/>
                <a:gd name="T7" fmla="*/ 3 h 4"/>
                <a:gd name="T8" fmla="*/ 8 w 8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2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2" name="Freeform 498"/>
            <p:cNvSpPr>
              <a:spLocks/>
            </p:cNvSpPr>
            <p:nvPr/>
          </p:nvSpPr>
          <p:spPr bwMode="auto">
            <a:xfrm>
              <a:off x="3766" y="2670"/>
              <a:ext cx="43" cy="101"/>
            </a:xfrm>
            <a:custGeom>
              <a:avLst/>
              <a:gdLst>
                <a:gd name="T0" fmla="*/ 8 w 43"/>
                <a:gd name="T1" fmla="*/ 0 h 101"/>
                <a:gd name="T2" fmla="*/ 11 w 43"/>
                <a:gd name="T3" fmla="*/ 24 h 101"/>
                <a:gd name="T4" fmla="*/ 18 w 43"/>
                <a:gd name="T5" fmla="*/ 50 h 101"/>
                <a:gd name="T6" fmla="*/ 30 w 43"/>
                <a:gd name="T7" fmla="*/ 75 h 101"/>
                <a:gd name="T8" fmla="*/ 43 w 43"/>
                <a:gd name="T9" fmla="*/ 97 h 101"/>
                <a:gd name="T10" fmla="*/ 36 w 43"/>
                <a:gd name="T11" fmla="*/ 101 h 101"/>
                <a:gd name="T12" fmla="*/ 22 w 43"/>
                <a:gd name="T13" fmla="*/ 79 h 101"/>
                <a:gd name="T14" fmla="*/ 11 w 43"/>
                <a:gd name="T15" fmla="*/ 54 h 101"/>
                <a:gd name="T16" fmla="*/ 3 w 43"/>
                <a:gd name="T17" fmla="*/ 26 h 101"/>
                <a:gd name="T18" fmla="*/ 0 w 43"/>
                <a:gd name="T19" fmla="*/ 1 h 101"/>
                <a:gd name="T20" fmla="*/ 8 w 43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01"/>
                <a:gd name="T35" fmla="*/ 43 w 43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01">
                  <a:moveTo>
                    <a:pt x="8" y="0"/>
                  </a:moveTo>
                  <a:lnTo>
                    <a:pt x="11" y="24"/>
                  </a:lnTo>
                  <a:lnTo>
                    <a:pt x="18" y="50"/>
                  </a:lnTo>
                  <a:lnTo>
                    <a:pt x="30" y="75"/>
                  </a:lnTo>
                  <a:lnTo>
                    <a:pt x="43" y="97"/>
                  </a:lnTo>
                  <a:lnTo>
                    <a:pt x="36" y="101"/>
                  </a:lnTo>
                  <a:lnTo>
                    <a:pt x="22" y="79"/>
                  </a:lnTo>
                  <a:lnTo>
                    <a:pt x="11" y="54"/>
                  </a:lnTo>
                  <a:lnTo>
                    <a:pt x="3" y="26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3" name="Freeform 499"/>
            <p:cNvSpPr>
              <a:spLocks/>
            </p:cNvSpPr>
            <p:nvPr/>
          </p:nvSpPr>
          <p:spPr bwMode="auto">
            <a:xfrm>
              <a:off x="3766" y="2668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0 w 8"/>
                <a:gd name="T5" fmla="*/ 3 h 4"/>
                <a:gd name="T6" fmla="*/ 8 w 8"/>
                <a:gd name="T7" fmla="*/ 2 h 4"/>
                <a:gd name="T8" fmla="*/ 7 w 8"/>
                <a:gd name="T9" fmla="*/ 4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4" name="Freeform 500"/>
            <p:cNvSpPr>
              <a:spLocks/>
            </p:cNvSpPr>
            <p:nvPr/>
          </p:nvSpPr>
          <p:spPr bwMode="auto">
            <a:xfrm>
              <a:off x="3734" y="2766"/>
              <a:ext cx="73" cy="68"/>
            </a:xfrm>
            <a:custGeom>
              <a:avLst/>
              <a:gdLst>
                <a:gd name="T0" fmla="*/ 73 w 73"/>
                <a:gd name="T1" fmla="*/ 7 h 68"/>
                <a:gd name="T2" fmla="*/ 61 w 73"/>
                <a:gd name="T3" fmla="*/ 10 h 68"/>
                <a:gd name="T4" fmla="*/ 49 w 73"/>
                <a:gd name="T5" fmla="*/ 14 h 68"/>
                <a:gd name="T6" fmla="*/ 37 w 73"/>
                <a:gd name="T7" fmla="*/ 20 h 68"/>
                <a:gd name="T8" fmla="*/ 27 w 73"/>
                <a:gd name="T9" fmla="*/ 27 h 68"/>
                <a:gd name="T10" fmla="*/ 19 w 73"/>
                <a:gd name="T11" fmla="*/ 36 h 68"/>
                <a:gd name="T12" fmla="*/ 11 w 73"/>
                <a:gd name="T13" fmla="*/ 45 h 68"/>
                <a:gd name="T14" fmla="*/ 9 w 73"/>
                <a:gd name="T15" fmla="*/ 54 h 68"/>
                <a:gd name="T16" fmla="*/ 8 w 73"/>
                <a:gd name="T17" fmla="*/ 68 h 68"/>
                <a:gd name="T18" fmla="*/ 0 w 73"/>
                <a:gd name="T19" fmla="*/ 68 h 68"/>
                <a:gd name="T20" fmla="*/ 1 w 73"/>
                <a:gd name="T21" fmla="*/ 53 h 68"/>
                <a:gd name="T22" fmla="*/ 4 w 73"/>
                <a:gd name="T23" fmla="*/ 41 h 68"/>
                <a:gd name="T24" fmla="*/ 12 w 73"/>
                <a:gd name="T25" fmla="*/ 31 h 68"/>
                <a:gd name="T26" fmla="*/ 22 w 73"/>
                <a:gd name="T27" fmla="*/ 21 h 68"/>
                <a:gd name="T28" fmla="*/ 32 w 73"/>
                <a:gd name="T29" fmla="*/ 13 h 68"/>
                <a:gd name="T30" fmla="*/ 45 w 73"/>
                <a:gd name="T31" fmla="*/ 7 h 68"/>
                <a:gd name="T32" fmla="*/ 58 w 73"/>
                <a:gd name="T33" fmla="*/ 3 h 68"/>
                <a:gd name="T34" fmla="*/ 70 w 73"/>
                <a:gd name="T35" fmla="*/ 0 h 68"/>
                <a:gd name="T36" fmla="*/ 73 w 73"/>
                <a:gd name="T37" fmla="*/ 7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68"/>
                <a:gd name="T59" fmla="*/ 73 w 73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68">
                  <a:moveTo>
                    <a:pt x="73" y="7"/>
                  </a:moveTo>
                  <a:lnTo>
                    <a:pt x="61" y="10"/>
                  </a:lnTo>
                  <a:lnTo>
                    <a:pt x="49" y="14"/>
                  </a:lnTo>
                  <a:lnTo>
                    <a:pt x="37" y="20"/>
                  </a:lnTo>
                  <a:lnTo>
                    <a:pt x="27" y="27"/>
                  </a:lnTo>
                  <a:lnTo>
                    <a:pt x="19" y="36"/>
                  </a:lnTo>
                  <a:lnTo>
                    <a:pt x="11" y="45"/>
                  </a:lnTo>
                  <a:lnTo>
                    <a:pt x="9" y="54"/>
                  </a:lnTo>
                  <a:lnTo>
                    <a:pt x="8" y="68"/>
                  </a:lnTo>
                  <a:lnTo>
                    <a:pt x="0" y="68"/>
                  </a:lnTo>
                  <a:lnTo>
                    <a:pt x="1" y="53"/>
                  </a:lnTo>
                  <a:lnTo>
                    <a:pt x="4" y="41"/>
                  </a:lnTo>
                  <a:lnTo>
                    <a:pt x="12" y="31"/>
                  </a:lnTo>
                  <a:lnTo>
                    <a:pt x="22" y="21"/>
                  </a:lnTo>
                  <a:lnTo>
                    <a:pt x="32" y="13"/>
                  </a:lnTo>
                  <a:lnTo>
                    <a:pt x="45" y="7"/>
                  </a:lnTo>
                  <a:lnTo>
                    <a:pt x="58" y="3"/>
                  </a:lnTo>
                  <a:lnTo>
                    <a:pt x="70" y="0"/>
                  </a:lnTo>
                  <a:lnTo>
                    <a:pt x="73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5" name="Freeform 501"/>
            <p:cNvSpPr>
              <a:spLocks/>
            </p:cNvSpPr>
            <p:nvPr/>
          </p:nvSpPr>
          <p:spPr bwMode="auto">
            <a:xfrm>
              <a:off x="3802" y="2766"/>
              <a:ext cx="10" cy="7"/>
            </a:xfrm>
            <a:custGeom>
              <a:avLst/>
              <a:gdLst>
                <a:gd name="T0" fmla="*/ 7 w 10"/>
                <a:gd name="T1" fmla="*/ 1 h 7"/>
                <a:gd name="T2" fmla="*/ 10 w 10"/>
                <a:gd name="T3" fmla="*/ 6 h 7"/>
                <a:gd name="T4" fmla="*/ 5 w 10"/>
                <a:gd name="T5" fmla="*/ 7 h 7"/>
                <a:gd name="T6" fmla="*/ 2 w 10"/>
                <a:gd name="T7" fmla="*/ 0 h 7"/>
                <a:gd name="T8" fmla="*/ 0 w 10"/>
                <a:gd name="T9" fmla="*/ 5 h 7"/>
                <a:gd name="T10" fmla="*/ 7 w 10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7" y="1"/>
                  </a:moveTo>
                  <a:lnTo>
                    <a:pt x="10" y="6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6" name="Freeform 502"/>
            <p:cNvSpPr>
              <a:spLocks/>
            </p:cNvSpPr>
            <p:nvPr/>
          </p:nvSpPr>
          <p:spPr bwMode="auto">
            <a:xfrm>
              <a:off x="3726" y="2834"/>
              <a:ext cx="16" cy="43"/>
            </a:xfrm>
            <a:custGeom>
              <a:avLst/>
              <a:gdLst>
                <a:gd name="T0" fmla="*/ 16 w 16"/>
                <a:gd name="T1" fmla="*/ 0 h 43"/>
                <a:gd name="T2" fmla="*/ 16 w 16"/>
                <a:gd name="T3" fmla="*/ 20 h 43"/>
                <a:gd name="T4" fmla="*/ 13 w 16"/>
                <a:gd name="T5" fmla="*/ 31 h 43"/>
                <a:gd name="T6" fmla="*/ 7 w 16"/>
                <a:gd name="T7" fmla="*/ 43 h 43"/>
                <a:gd name="T8" fmla="*/ 0 w 16"/>
                <a:gd name="T9" fmla="*/ 39 h 43"/>
                <a:gd name="T10" fmla="*/ 6 w 16"/>
                <a:gd name="T11" fmla="*/ 27 h 43"/>
                <a:gd name="T12" fmla="*/ 8 w 16"/>
                <a:gd name="T13" fmla="*/ 20 h 43"/>
                <a:gd name="T14" fmla="*/ 8 w 16"/>
                <a:gd name="T15" fmla="*/ 0 h 43"/>
                <a:gd name="T16" fmla="*/ 16 w 1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3"/>
                <a:gd name="T29" fmla="*/ 16 w 1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3">
                  <a:moveTo>
                    <a:pt x="16" y="0"/>
                  </a:moveTo>
                  <a:lnTo>
                    <a:pt x="16" y="20"/>
                  </a:lnTo>
                  <a:lnTo>
                    <a:pt x="13" y="31"/>
                  </a:lnTo>
                  <a:lnTo>
                    <a:pt x="7" y="43"/>
                  </a:lnTo>
                  <a:lnTo>
                    <a:pt x="0" y="39"/>
                  </a:lnTo>
                  <a:lnTo>
                    <a:pt x="6" y="27"/>
                  </a:lnTo>
                  <a:lnTo>
                    <a:pt x="8" y="2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7" name="Freeform 503"/>
            <p:cNvSpPr>
              <a:spLocks/>
            </p:cNvSpPr>
            <p:nvPr/>
          </p:nvSpPr>
          <p:spPr bwMode="auto">
            <a:xfrm>
              <a:off x="3734" y="2834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8" name="Freeform 504"/>
            <p:cNvSpPr>
              <a:spLocks/>
            </p:cNvSpPr>
            <p:nvPr/>
          </p:nvSpPr>
          <p:spPr bwMode="auto">
            <a:xfrm>
              <a:off x="3693" y="2872"/>
              <a:ext cx="39" cy="21"/>
            </a:xfrm>
            <a:custGeom>
              <a:avLst/>
              <a:gdLst>
                <a:gd name="T0" fmla="*/ 39 w 39"/>
                <a:gd name="T1" fmla="*/ 6 h 21"/>
                <a:gd name="T2" fmla="*/ 36 w 39"/>
                <a:gd name="T3" fmla="*/ 9 h 21"/>
                <a:gd name="T4" fmla="*/ 32 w 39"/>
                <a:gd name="T5" fmla="*/ 13 h 21"/>
                <a:gd name="T6" fmla="*/ 22 w 39"/>
                <a:gd name="T7" fmla="*/ 16 h 21"/>
                <a:gd name="T8" fmla="*/ 12 w 39"/>
                <a:gd name="T9" fmla="*/ 18 h 21"/>
                <a:gd name="T10" fmla="*/ 3 w 39"/>
                <a:gd name="T11" fmla="*/ 21 h 21"/>
                <a:gd name="T12" fmla="*/ 0 w 39"/>
                <a:gd name="T13" fmla="*/ 14 h 21"/>
                <a:gd name="T14" fmla="*/ 9 w 39"/>
                <a:gd name="T15" fmla="*/ 11 h 21"/>
                <a:gd name="T16" fmla="*/ 19 w 39"/>
                <a:gd name="T17" fmla="*/ 9 h 21"/>
                <a:gd name="T18" fmla="*/ 28 w 39"/>
                <a:gd name="T19" fmla="*/ 6 h 21"/>
                <a:gd name="T20" fmla="*/ 31 w 39"/>
                <a:gd name="T21" fmla="*/ 3 h 21"/>
                <a:gd name="T22" fmla="*/ 34 w 39"/>
                <a:gd name="T23" fmla="*/ 0 h 21"/>
                <a:gd name="T24" fmla="*/ 39 w 39"/>
                <a:gd name="T25" fmla="*/ 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1"/>
                <a:gd name="T41" fmla="*/ 39 w 39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1">
                  <a:moveTo>
                    <a:pt x="39" y="6"/>
                  </a:moveTo>
                  <a:lnTo>
                    <a:pt x="36" y="9"/>
                  </a:lnTo>
                  <a:lnTo>
                    <a:pt x="32" y="13"/>
                  </a:lnTo>
                  <a:lnTo>
                    <a:pt x="22" y="16"/>
                  </a:lnTo>
                  <a:lnTo>
                    <a:pt x="12" y="18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19" y="9"/>
                  </a:lnTo>
                  <a:lnTo>
                    <a:pt x="28" y="6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09" name="Freeform 505"/>
            <p:cNvSpPr>
              <a:spLocks/>
            </p:cNvSpPr>
            <p:nvPr/>
          </p:nvSpPr>
          <p:spPr bwMode="auto">
            <a:xfrm>
              <a:off x="3726" y="2872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1 w 7"/>
                <a:gd name="T5" fmla="*/ 0 h 6"/>
                <a:gd name="T6" fmla="*/ 0 w 7"/>
                <a:gd name="T7" fmla="*/ 1 h 6"/>
                <a:gd name="T8" fmla="*/ 7 w 7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0" name="Freeform 506"/>
            <p:cNvSpPr>
              <a:spLocks/>
            </p:cNvSpPr>
            <p:nvPr/>
          </p:nvSpPr>
          <p:spPr bwMode="auto">
            <a:xfrm>
              <a:off x="3655" y="2886"/>
              <a:ext cx="42" cy="40"/>
            </a:xfrm>
            <a:custGeom>
              <a:avLst/>
              <a:gdLst>
                <a:gd name="T0" fmla="*/ 42 w 42"/>
                <a:gd name="T1" fmla="*/ 6 h 40"/>
                <a:gd name="T2" fmla="*/ 36 w 42"/>
                <a:gd name="T3" fmla="*/ 9 h 40"/>
                <a:gd name="T4" fmla="*/ 32 w 42"/>
                <a:gd name="T5" fmla="*/ 14 h 40"/>
                <a:gd name="T6" fmla="*/ 23 w 42"/>
                <a:gd name="T7" fmla="*/ 28 h 40"/>
                <a:gd name="T8" fmla="*/ 14 w 42"/>
                <a:gd name="T9" fmla="*/ 37 h 40"/>
                <a:gd name="T10" fmla="*/ 6 w 42"/>
                <a:gd name="T11" fmla="*/ 40 h 40"/>
                <a:gd name="T12" fmla="*/ 0 w 42"/>
                <a:gd name="T13" fmla="*/ 39 h 40"/>
                <a:gd name="T14" fmla="*/ 2 w 42"/>
                <a:gd name="T15" fmla="*/ 32 h 40"/>
                <a:gd name="T16" fmla="*/ 6 w 42"/>
                <a:gd name="T17" fmla="*/ 32 h 40"/>
                <a:gd name="T18" fmla="*/ 8 w 42"/>
                <a:gd name="T19" fmla="*/ 31 h 40"/>
                <a:gd name="T20" fmla="*/ 17 w 42"/>
                <a:gd name="T21" fmla="*/ 22 h 40"/>
                <a:gd name="T22" fmla="*/ 26 w 42"/>
                <a:gd name="T23" fmla="*/ 9 h 40"/>
                <a:gd name="T24" fmla="*/ 31 w 42"/>
                <a:gd name="T25" fmla="*/ 3 h 40"/>
                <a:gd name="T26" fmla="*/ 37 w 42"/>
                <a:gd name="T27" fmla="*/ 0 h 40"/>
                <a:gd name="T28" fmla="*/ 42 w 42"/>
                <a:gd name="T29" fmla="*/ 6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40"/>
                <a:gd name="T47" fmla="*/ 42 w 42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40">
                  <a:moveTo>
                    <a:pt x="42" y="6"/>
                  </a:moveTo>
                  <a:lnTo>
                    <a:pt x="36" y="9"/>
                  </a:lnTo>
                  <a:lnTo>
                    <a:pt x="32" y="14"/>
                  </a:lnTo>
                  <a:lnTo>
                    <a:pt x="23" y="28"/>
                  </a:lnTo>
                  <a:lnTo>
                    <a:pt x="14" y="37"/>
                  </a:lnTo>
                  <a:lnTo>
                    <a:pt x="6" y="40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17" y="22"/>
                  </a:lnTo>
                  <a:lnTo>
                    <a:pt x="26" y="9"/>
                  </a:lnTo>
                  <a:lnTo>
                    <a:pt x="31" y="3"/>
                  </a:lnTo>
                  <a:lnTo>
                    <a:pt x="37" y="0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1" name="Freeform 507"/>
            <p:cNvSpPr>
              <a:spLocks/>
            </p:cNvSpPr>
            <p:nvPr/>
          </p:nvSpPr>
          <p:spPr bwMode="auto">
            <a:xfrm>
              <a:off x="3692" y="2886"/>
              <a:ext cx="5" cy="7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0 h 7"/>
                <a:gd name="T4" fmla="*/ 5 w 5"/>
                <a:gd name="T5" fmla="*/ 6 h 7"/>
                <a:gd name="T6" fmla="*/ 4 w 5"/>
                <a:gd name="T7" fmla="*/ 7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1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2" name="Freeform 508"/>
            <p:cNvSpPr>
              <a:spLocks/>
            </p:cNvSpPr>
            <p:nvPr/>
          </p:nvSpPr>
          <p:spPr bwMode="auto">
            <a:xfrm>
              <a:off x="3644" y="2883"/>
              <a:ext cx="13" cy="42"/>
            </a:xfrm>
            <a:custGeom>
              <a:avLst/>
              <a:gdLst>
                <a:gd name="T0" fmla="*/ 10 w 13"/>
                <a:gd name="T1" fmla="*/ 42 h 42"/>
                <a:gd name="T2" fmla="*/ 5 w 13"/>
                <a:gd name="T3" fmla="*/ 40 h 42"/>
                <a:gd name="T4" fmla="*/ 1 w 13"/>
                <a:gd name="T5" fmla="*/ 36 h 42"/>
                <a:gd name="T6" fmla="*/ 0 w 13"/>
                <a:gd name="T7" fmla="*/ 24 h 42"/>
                <a:gd name="T8" fmla="*/ 0 w 13"/>
                <a:gd name="T9" fmla="*/ 13 h 42"/>
                <a:gd name="T10" fmla="*/ 0 w 13"/>
                <a:gd name="T11" fmla="*/ 0 h 42"/>
                <a:gd name="T12" fmla="*/ 7 w 13"/>
                <a:gd name="T13" fmla="*/ 0 h 42"/>
                <a:gd name="T14" fmla="*/ 8 w 13"/>
                <a:gd name="T15" fmla="*/ 13 h 42"/>
                <a:gd name="T16" fmla="*/ 7 w 13"/>
                <a:gd name="T17" fmla="*/ 24 h 42"/>
                <a:gd name="T18" fmla="*/ 8 w 13"/>
                <a:gd name="T19" fmla="*/ 33 h 42"/>
                <a:gd name="T20" fmla="*/ 10 w 13"/>
                <a:gd name="T21" fmla="*/ 34 h 42"/>
                <a:gd name="T22" fmla="*/ 13 w 13"/>
                <a:gd name="T23" fmla="*/ 35 h 42"/>
                <a:gd name="T24" fmla="*/ 10 w 13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42"/>
                <a:gd name="T41" fmla="*/ 13 w 13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42">
                  <a:moveTo>
                    <a:pt x="10" y="42"/>
                  </a:moveTo>
                  <a:lnTo>
                    <a:pt x="5" y="40"/>
                  </a:lnTo>
                  <a:lnTo>
                    <a:pt x="1" y="36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13"/>
                  </a:lnTo>
                  <a:lnTo>
                    <a:pt x="7" y="24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3" y="35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3" name="Freeform 509"/>
            <p:cNvSpPr>
              <a:spLocks/>
            </p:cNvSpPr>
            <p:nvPr/>
          </p:nvSpPr>
          <p:spPr bwMode="auto">
            <a:xfrm>
              <a:off x="3654" y="2918"/>
              <a:ext cx="3" cy="7"/>
            </a:xfrm>
            <a:custGeom>
              <a:avLst/>
              <a:gdLst>
                <a:gd name="T0" fmla="*/ 1 w 3"/>
                <a:gd name="T1" fmla="*/ 7 h 7"/>
                <a:gd name="T2" fmla="*/ 0 w 3"/>
                <a:gd name="T3" fmla="*/ 7 h 7"/>
                <a:gd name="T4" fmla="*/ 3 w 3"/>
                <a:gd name="T5" fmla="*/ 0 h 7"/>
                <a:gd name="T6" fmla="*/ 1 w 3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1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4" name="Freeform 510"/>
            <p:cNvSpPr>
              <a:spLocks/>
            </p:cNvSpPr>
            <p:nvPr/>
          </p:nvSpPr>
          <p:spPr bwMode="auto">
            <a:xfrm>
              <a:off x="3645" y="2856"/>
              <a:ext cx="16" cy="30"/>
            </a:xfrm>
            <a:custGeom>
              <a:avLst/>
              <a:gdLst>
                <a:gd name="T0" fmla="*/ 0 w 16"/>
                <a:gd name="T1" fmla="*/ 25 h 30"/>
                <a:gd name="T2" fmla="*/ 3 w 16"/>
                <a:gd name="T3" fmla="*/ 20 h 30"/>
                <a:gd name="T4" fmla="*/ 4 w 16"/>
                <a:gd name="T5" fmla="*/ 14 h 30"/>
                <a:gd name="T6" fmla="*/ 5 w 16"/>
                <a:gd name="T7" fmla="*/ 6 h 30"/>
                <a:gd name="T8" fmla="*/ 10 w 16"/>
                <a:gd name="T9" fmla="*/ 0 h 30"/>
                <a:gd name="T10" fmla="*/ 16 w 16"/>
                <a:gd name="T11" fmla="*/ 5 h 30"/>
                <a:gd name="T12" fmla="*/ 12 w 16"/>
                <a:gd name="T13" fmla="*/ 10 h 30"/>
                <a:gd name="T14" fmla="*/ 11 w 16"/>
                <a:gd name="T15" fmla="*/ 17 h 30"/>
                <a:gd name="T16" fmla="*/ 10 w 16"/>
                <a:gd name="T17" fmla="*/ 24 h 30"/>
                <a:gd name="T18" fmla="*/ 6 w 16"/>
                <a:gd name="T19" fmla="*/ 30 h 30"/>
                <a:gd name="T20" fmla="*/ 0 w 16"/>
                <a:gd name="T21" fmla="*/ 25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30"/>
                <a:gd name="T35" fmla="*/ 16 w 16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30">
                  <a:moveTo>
                    <a:pt x="0" y="25"/>
                  </a:moveTo>
                  <a:lnTo>
                    <a:pt x="3" y="20"/>
                  </a:lnTo>
                  <a:lnTo>
                    <a:pt x="4" y="14"/>
                  </a:lnTo>
                  <a:lnTo>
                    <a:pt x="5" y="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2" y="10"/>
                  </a:lnTo>
                  <a:lnTo>
                    <a:pt x="11" y="17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5" name="Freeform 511"/>
            <p:cNvSpPr>
              <a:spLocks/>
            </p:cNvSpPr>
            <p:nvPr/>
          </p:nvSpPr>
          <p:spPr bwMode="auto">
            <a:xfrm>
              <a:off x="3644" y="2881"/>
              <a:ext cx="7" cy="5"/>
            </a:xfrm>
            <a:custGeom>
              <a:avLst/>
              <a:gdLst>
                <a:gd name="T0" fmla="*/ 0 w 7"/>
                <a:gd name="T1" fmla="*/ 2 h 5"/>
                <a:gd name="T2" fmla="*/ 1 w 7"/>
                <a:gd name="T3" fmla="*/ 0 h 5"/>
                <a:gd name="T4" fmla="*/ 7 w 7"/>
                <a:gd name="T5" fmla="*/ 5 h 5"/>
                <a:gd name="T6" fmla="*/ 7 w 7"/>
                <a:gd name="T7" fmla="*/ 2 h 5"/>
                <a:gd name="T8" fmla="*/ 0 w 7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2"/>
                  </a:moveTo>
                  <a:lnTo>
                    <a:pt x="1" y="0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6" name="Freeform 512"/>
            <p:cNvSpPr>
              <a:spLocks/>
            </p:cNvSpPr>
            <p:nvPr/>
          </p:nvSpPr>
          <p:spPr bwMode="auto">
            <a:xfrm>
              <a:off x="3651" y="2841"/>
              <a:ext cx="11" cy="18"/>
            </a:xfrm>
            <a:custGeom>
              <a:avLst/>
              <a:gdLst>
                <a:gd name="T0" fmla="*/ 3 w 11"/>
                <a:gd name="T1" fmla="*/ 16 h 18"/>
                <a:gd name="T2" fmla="*/ 4 w 11"/>
                <a:gd name="T3" fmla="*/ 15 h 18"/>
                <a:gd name="T4" fmla="*/ 2 w 11"/>
                <a:gd name="T5" fmla="*/ 13 h 18"/>
                <a:gd name="T6" fmla="*/ 0 w 11"/>
                <a:gd name="T7" fmla="*/ 8 h 18"/>
                <a:gd name="T8" fmla="*/ 1 w 11"/>
                <a:gd name="T9" fmla="*/ 0 h 18"/>
                <a:gd name="T10" fmla="*/ 8 w 11"/>
                <a:gd name="T11" fmla="*/ 2 h 18"/>
                <a:gd name="T12" fmla="*/ 7 w 11"/>
                <a:gd name="T13" fmla="*/ 6 h 18"/>
                <a:gd name="T14" fmla="*/ 9 w 11"/>
                <a:gd name="T15" fmla="*/ 9 h 18"/>
                <a:gd name="T16" fmla="*/ 11 w 11"/>
                <a:gd name="T17" fmla="*/ 13 h 18"/>
                <a:gd name="T18" fmla="*/ 10 w 11"/>
                <a:gd name="T19" fmla="*/ 18 h 18"/>
                <a:gd name="T20" fmla="*/ 3 w 11"/>
                <a:gd name="T21" fmla="*/ 16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8"/>
                <a:gd name="T35" fmla="*/ 11 w 11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8">
                  <a:moveTo>
                    <a:pt x="3" y="16"/>
                  </a:moveTo>
                  <a:lnTo>
                    <a:pt x="4" y="15"/>
                  </a:lnTo>
                  <a:lnTo>
                    <a:pt x="2" y="13"/>
                  </a:lnTo>
                  <a:lnTo>
                    <a:pt x="0" y="8"/>
                  </a:lnTo>
                  <a:lnTo>
                    <a:pt x="1" y="0"/>
                  </a:lnTo>
                  <a:lnTo>
                    <a:pt x="8" y="2"/>
                  </a:lnTo>
                  <a:lnTo>
                    <a:pt x="7" y="6"/>
                  </a:lnTo>
                  <a:lnTo>
                    <a:pt x="9" y="9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7" name="Freeform 513"/>
            <p:cNvSpPr>
              <a:spLocks/>
            </p:cNvSpPr>
            <p:nvPr/>
          </p:nvSpPr>
          <p:spPr bwMode="auto">
            <a:xfrm>
              <a:off x="3654" y="2856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7 w 7"/>
                <a:gd name="T5" fmla="*/ 3 h 6"/>
                <a:gd name="T6" fmla="*/ 0 w 7"/>
                <a:gd name="T7" fmla="*/ 1 h 6"/>
                <a:gd name="T8" fmla="*/ 1 w 7"/>
                <a:gd name="T9" fmla="*/ 0 h 6"/>
                <a:gd name="T10" fmla="*/ 7 w 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7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8" name="Freeform 514"/>
            <p:cNvSpPr>
              <a:spLocks/>
            </p:cNvSpPr>
            <p:nvPr/>
          </p:nvSpPr>
          <p:spPr bwMode="auto">
            <a:xfrm>
              <a:off x="3653" y="2798"/>
              <a:ext cx="44" cy="47"/>
            </a:xfrm>
            <a:custGeom>
              <a:avLst/>
              <a:gdLst>
                <a:gd name="T0" fmla="*/ 0 w 44"/>
                <a:gd name="T1" fmla="*/ 41 h 47"/>
                <a:gd name="T2" fmla="*/ 10 w 44"/>
                <a:gd name="T3" fmla="*/ 31 h 47"/>
                <a:gd name="T4" fmla="*/ 22 w 44"/>
                <a:gd name="T5" fmla="*/ 21 h 47"/>
                <a:gd name="T6" fmla="*/ 32 w 44"/>
                <a:gd name="T7" fmla="*/ 12 h 47"/>
                <a:gd name="T8" fmla="*/ 37 w 44"/>
                <a:gd name="T9" fmla="*/ 0 h 47"/>
                <a:gd name="T10" fmla="*/ 44 w 44"/>
                <a:gd name="T11" fmla="*/ 4 h 47"/>
                <a:gd name="T12" fmla="*/ 38 w 44"/>
                <a:gd name="T13" fmla="*/ 17 h 47"/>
                <a:gd name="T14" fmla="*/ 27 w 44"/>
                <a:gd name="T15" fmla="*/ 28 h 47"/>
                <a:gd name="T16" fmla="*/ 16 w 44"/>
                <a:gd name="T17" fmla="*/ 37 h 47"/>
                <a:gd name="T18" fmla="*/ 5 w 44"/>
                <a:gd name="T19" fmla="*/ 47 h 47"/>
                <a:gd name="T20" fmla="*/ 0 w 44"/>
                <a:gd name="T21" fmla="*/ 41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7"/>
                <a:gd name="T35" fmla="*/ 44 w 44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7">
                  <a:moveTo>
                    <a:pt x="0" y="41"/>
                  </a:moveTo>
                  <a:lnTo>
                    <a:pt x="10" y="31"/>
                  </a:lnTo>
                  <a:lnTo>
                    <a:pt x="22" y="21"/>
                  </a:lnTo>
                  <a:lnTo>
                    <a:pt x="32" y="12"/>
                  </a:lnTo>
                  <a:lnTo>
                    <a:pt x="37" y="0"/>
                  </a:lnTo>
                  <a:lnTo>
                    <a:pt x="44" y="4"/>
                  </a:lnTo>
                  <a:lnTo>
                    <a:pt x="38" y="17"/>
                  </a:lnTo>
                  <a:lnTo>
                    <a:pt x="27" y="28"/>
                  </a:lnTo>
                  <a:lnTo>
                    <a:pt x="16" y="37"/>
                  </a:lnTo>
                  <a:lnTo>
                    <a:pt x="5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19" name="Freeform 515"/>
            <p:cNvSpPr>
              <a:spLocks/>
            </p:cNvSpPr>
            <p:nvPr/>
          </p:nvSpPr>
          <p:spPr bwMode="auto">
            <a:xfrm>
              <a:off x="3652" y="2839"/>
              <a:ext cx="7" cy="6"/>
            </a:xfrm>
            <a:custGeom>
              <a:avLst/>
              <a:gdLst>
                <a:gd name="T0" fmla="*/ 0 w 7"/>
                <a:gd name="T1" fmla="*/ 2 h 6"/>
                <a:gd name="T2" fmla="*/ 0 w 7"/>
                <a:gd name="T3" fmla="*/ 1 h 6"/>
                <a:gd name="T4" fmla="*/ 1 w 7"/>
                <a:gd name="T5" fmla="*/ 0 h 6"/>
                <a:gd name="T6" fmla="*/ 6 w 7"/>
                <a:gd name="T7" fmla="*/ 6 h 6"/>
                <a:gd name="T8" fmla="*/ 7 w 7"/>
                <a:gd name="T9" fmla="*/ 4 h 6"/>
                <a:gd name="T10" fmla="*/ 0 w 7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" y="6"/>
                  </a:lnTo>
                  <a:lnTo>
                    <a:pt x="7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0" name="Freeform 516"/>
            <p:cNvSpPr>
              <a:spLocks/>
            </p:cNvSpPr>
            <p:nvPr/>
          </p:nvSpPr>
          <p:spPr bwMode="auto">
            <a:xfrm>
              <a:off x="3644" y="2773"/>
              <a:ext cx="53" cy="27"/>
            </a:xfrm>
            <a:custGeom>
              <a:avLst/>
              <a:gdLst>
                <a:gd name="T0" fmla="*/ 46 w 53"/>
                <a:gd name="T1" fmla="*/ 27 h 27"/>
                <a:gd name="T2" fmla="*/ 45 w 53"/>
                <a:gd name="T3" fmla="*/ 19 h 27"/>
                <a:gd name="T4" fmla="*/ 43 w 53"/>
                <a:gd name="T5" fmla="*/ 14 h 27"/>
                <a:gd name="T6" fmla="*/ 39 w 53"/>
                <a:gd name="T7" fmla="*/ 11 h 27"/>
                <a:gd name="T8" fmla="*/ 33 w 53"/>
                <a:gd name="T9" fmla="*/ 7 h 27"/>
                <a:gd name="T10" fmla="*/ 28 w 53"/>
                <a:gd name="T11" fmla="*/ 7 h 27"/>
                <a:gd name="T12" fmla="*/ 20 w 53"/>
                <a:gd name="T13" fmla="*/ 9 h 27"/>
                <a:gd name="T14" fmla="*/ 12 w 53"/>
                <a:gd name="T15" fmla="*/ 12 h 27"/>
                <a:gd name="T16" fmla="*/ 5 w 53"/>
                <a:gd name="T17" fmla="*/ 18 h 27"/>
                <a:gd name="T18" fmla="*/ 0 w 53"/>
                <a:gd name="T19" fmla="*/ 12 h 27"/>
                <a:gd name="T20" fmla="*/ 7 w 53"/>
                <a:gd name="T21" fmla="*/ 5 h 27"/>
                <a:gd name="T22" fmla="*/ 16 w 53"/>
                <a:gd name="T23" fmla="*/ 2 h 27"/>
                <a:gd name="T24" fmla="*/ 26 w 53"/>
                <a:gd name="T25" fmla="*/ 0 h 27"/>
                <a:gd name="T26" fmla="*/ 35 w 53"/>
                <a:gd name="T27" fmla="*/ 0 h 27"/>
                <a:gd name="T28" fmla="*/ 43 w 53"/>
                <a:gd name="T29" fmla="*/ 3 h 27"/>
                <a:gd name="T30" fmla="*/ 49 w 53"/>
                <a:gd name="T31" fmla="*/ 8 h 27"/>
                <a:gd name="T32" fmla="*/ 52 w 53"/>
                <a:gd name="T33" fmla="*/ 17 h 27"/>
                <a:gd name="T34" fmla="*/ 53 w 53"/>
                <a:gd name="T35" fmla="*/ 27 h 27"/>
                <a:gd name="T36" fmla="*/ 46 w 53"/>
                <a:gd name="T37" fmla="*/ 2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27"/>
                <a:gd name="T59" fmla="*/ 53 w 53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27">
                  <a:moveTo>
                    <a:pt x="46" y="27"/>
                  </a:moveTo>
                  <a:lnTo>
                    <a:pt x="45" y="19"/>
                  </a:lnTo>
                  <a:lnTo>
                    <a:pt x="43" y="14"/>
                  </a:lnTo>
                  <a:lnTo>
                    <a:pt x="39" y="11"/>
                  </a:lnTo>
                  <a:lnTo>
                    <a:pt x="33" y="7"/>
                  </a:lnTo>
                  <a:lnTo>
                    <a:pt x="28" y="7"/>
                  </a:lnTo>
                  <a:lnTo>
                    <a:pt x="20" y="9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0" y="12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49" y="8"/>
                  </a:lnTo>
                  <a:lnTo>
                    <a:pt x="52" y="17"/>
                  </a:lnTo>
                  <a:lnTo>
                    <a:pt x="53" y="27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1" name="Freeform 517"/>
            <p:cNvSpPr>
              <a:spLocks/>
            </p:cNvSpPr>
            <p:nvPr/>
          </p:nvSpPr>
          <p:spPr bwMode="auto">
            <a:xfrm>
              <a:off x="3690" y="2798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2 h 4"/>
                <a:gd name="T4" fmla="*/ 0 w 7"/>
                <a:gd name="T5" fmla="*/ 2 h 4"/>
                <a:gd name="T6" fmla="*/ 0 w 7"/>
                <a:gd name="T7" fmla="*/ 0 h 4"/>
                <a:gd name="T8" fmla="*/ 7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7" y="4"/>
                  </a:move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2" name="Freeform 518"/>
            <p:cNvSpPr>
              <a:spLocks/>
            </p:cNvSpPr>
            <p:nvPr/>
          </p:nvSpPr>
          <p:spPr bwMode="auto">
            <a:xfrm>
              <a:off x="3640" y="2787"/>
              <a:ext cx="11" cy="21"/>
            </a:xfrm>
            <a:custGeom>
              <a:avLst/>
              <a:gdLst>
                <a:gd name="T0" fmla="*/ 11 w 11"/>
                <a:gd name="T1" fmla="*/ 2 h 21"/>
                <a:gd name="T2" fmla="*/ 9 w 11"/>
                <a:gd name="T3" fmla="*/ 5 h 21"/>
                <a:gd name="T4" fmla="*/ 9 w 11"/>
                <a:gd name="T5" fmla="*/ 9 h 21"/>
                <a:gd name="T6" fmla="*/ 8 w 11"/>
                <a:gd name="T7" fmla="*/ 21 h 21"/>
                <a:gd name="T8" fmla="*/ 0 w 11"/>
                <a:gd name="T9" fmla="*/ 21 h 21"/>
                <a:gd name="T10" fmla="*/ 1 w 11"/>
                <a:gd name="T11" fmla="*/ 9 h 21"/>
                <a:gd name="T12" fmla="*/ 1 w 11"/>
                <a:gd name="T13" fmla="*/ 4 h 21"/>
                <a:gd name="T14" fmla="*/ 3 w 11"/>
                <a:gd name="T15" fmla="*/ 0 h 21"/>
                <a:gd name="T16" fmla="*/ 11 w 11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1"/>
                <a:gd name="T29" fmla="*/ 11 w 1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1">
                  <a:moveTo>
                    <a:pt x="11" y="2"/>
                  </a:moveTo>
                  <a:lnTo>
                    <a:pt x="9" y="5"/>
                  </a:lnTo>
                  <a:lnTo>
                    <a:pt x="9" y="9"/>
                  </a:lnTo>
                  <a:lnTo>
                    <a:pt x="8" y="21"/>
                  </a:lnTo>
                  <a:lnTo>
                    <a:pt x="0" y="21"/>
                  </a:lnTo>
                  <a:lnTo>
                    <a:pt x="1" y="9"/>
                  </a:lnTo>
                  <a:lnTo>
                    <a:pt x="1" y="4"/>
                  </a:lnTo>
                  <a:lnTo>
                    <a:pt x="3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3" name="Freeform 519"/>
            <p:cNvSpPr>
              <a:spLocks/>
            </p:cNvSpPr>
            <p:nvPr/>
          </p:nvSpPr>
          <p:spPr bwMode="auto">
            <a:xfrm>
              <a:off x="3643" y="2785"/>
              <a:ext cx="8" cy="6"/>
            </a:xfrm>
            <a:custGeom>
              <a:avLst/>
              <a:gdLst>
                <a:gd name="T0" fmla="*/ 1 w 8"/>
                <a:gd name="T1" fmla="*/ 0 h 6"/>
                <a:gd name="T2" fmla="*/ 0 w 8"/>
                <a:gd name="T3" fmla="*/ 2 h 6"/>
                <a:gd name="T4" fmla="*/ 8 w 8"/>
                <a:gd name="T5" fmla="*/ 4 h 6"/>
                <a:gd name="T6" fmla="*/ 6 w 8"/>
                <a:gd name="T7" fmla="*/ 6 h 6"/>
                <a:gd name="T8" fmla="*/ 1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1" y="0"/>
                  </a:moveTo>
                  <a:lnTo>
                    <a:pt x="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4" name="Freeform 520"/>
            <p:cNvSpPr>
              <a:spLocks/>
            </p:cNvSpPr>
            <p:nvPr/>
          </p:nvSpPr>
          <p:spPr bwMode="auto">
            <a:xfrm>
              <a:off x="3621" y="2806"/>
              <a:ext cx="26" cy="31"/>
            </a:xfrm>
            <a:custGeom>
              <a:avLst/>
              <a:gdLst>
                <a:gd name="T0" fmla="*/ 26 w 26"/>
                <a:gd name="T1" fmla="*/ 5 h 31"/>
                <a:gd name="T2" fmla="*/ 13 w 26"/>
                <a:gd name="T3" fmla="*/ 18 h 31"/>
                <a:gd name="T4" fmla="*/ 7 w 26"/>
                <a:gd name="T5" fmla="*/ 31 h 31"/>
                <a:gd name="T6" fmla="*/ 0 w 26"/>
                <a:gd name="T7" fmla="*/ 26 h 31"/>
                <a:gd name="T8" fmla="*/ 7 w 26"/>
                <a:gd name="T9" fmla="*/ 13 h 31"/>
                <a:gd name="T10" fmla="*/ 20 w 26"/>
                <a:gd name="T11" fmla="*/ 0 h 31"/>
                <a:gd name="T12" fmla="*/ 26 w 26"/>
                <a:gd name="T13" fmla="*/ 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1"/>
                <a:gd name="T23" fmla="*/ 26 w 2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1">
                  <a:moveTo>
                    <a:pt x="26" y="5"/>
                  </a:moveTo>
                  <a:lnTo>
                    <a:pt x="13" y="18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13"/>
                  </a:lnTo>
                  <a:lnTo>
                    <a:pt x="20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5" name="Freeform 521"/>
            <p:cNvSpPr>
              <a:spLocks/>
            </p:cNvSpPr>
            <p:nvPr/>
          </p:nvSpPr>
          <p:spPr bwMode="auto">
            <a:xfrm>
              <a:off x="3640" y="2806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2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6" name="Freeform 522"/>
            <p:cNvSpPr>
              <a:spLocks/>
            </p:cNvSpPr>
            <p:nvPr/>
          </p:nvSpPr>
          <p:spPr bwMode="auto">
            <a:xfrm>
              <a:off x="3620" y="2834"/>
              <a:ext cx="25" cy="31"/>
            </a:xfrm>
            <a:custGeom>
              <a:avLst/>
              <a:gdLst>
                <a:gd name="T0" fmla="*/ 9 w 25"/>
                <a:gd name="T1" fmla="*/ 0 h 31"/>
                <a:gd name="T2" fmla="*/ 10 w 25"/>
                <a:gd name="T3" fmla="*/ 8 h 31"/>
                <a:gd name="T4" fmla="*/ 11 w 25"/>
                <a:gd name="T5" fmla="*/ 12 h 31"/>
                <a:gd name="T6" fmla="*/ 12 w 25"/>
                <a:gd name="T7" fmla="*/ 15 h 31"/>
                <a:gd name="T8" fmla="*/ 16 w 25"/>
                <a:gd name="T9" fmla="*/ 21 h 31"/>
                <a:gd name="T10" fmla="*/ 25 w 25"/>
                <a:gd name="T11" fmla="*/ 24 h 31"/>
                <a:gd name="T12" fmla="*/ 21 w 25"/>
                <a:gd name="T13" fmla="*/ 31 h 31"/>
                <a:gd name="T14" fmla="*/ 11 w 25"/>
                <a:gd name="T15" fmla="*/ 27 h 31"/>
                <a:gd name="T16" fmla="*/ 5 w 25"/>
                <a:gd name="T17" fmla="*/ 19 h 31"/>
                <a:gd name="T18" fmla="*/ 2 w 25"/>
                <a:gd name="T19" fmla="*/ 14 h 31"/>
                <a:gd name="T20" fmla="*/ 1 w 25"/>
                <a:gd name="T21" fmla="*/ 9 h 31"/>
                <a:gd name="T22" fmla="*/ 0 w 25"/>
                <a:gd name="T23" fmla="*/ 1 h 31"/>
                <a:gd name="T24" fmla="*/ 9 w 25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31"/>
                <a:gd name="T41" fmla="*/ 25 w 25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31">
                  <a:moveTo>
                    <a:pt x="9" y="0"/>
                  </a:moveTo>
                  <a:lnTo>
                    <a:pt x="10" y="8"/>
                  </a:lnTo>
                  <a:lnTo>
                    <a:pt x="11" y="12"/>
                  </a:lnTo>
                  <a:lnTo>
                    <a:pt x="12" y="15"/>
                  </a:lnTo>
                  <a:lnTo>
                    <a:pt x="16" y="21"/>
                  </a:lnTo>
                  <a:lnTo>
                    <a:pt x="25" y="24"/>
                  </a:lnTo>
                  <a:lnTo>
                    <a:pt x="21" y="31"/>
                  </a:lnTo>
                  <a:lnTo>
                    <a:pt x="11" y="27"/>
                  </a:lnTo>
                  <a:lnTo>
                    <a:pt x="5" y="19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7" name="Freeform 523"/>
            <p:cNvSpPr>
              <a:spLocks/>
            </p:cNvSpPr>
            <p:nvPr/>
          </p:nvSpPr>
          <p:spPr bwMode="auto">
            <a:xfrm>
              <a:off x="3620" y="2832"/>
              <a:ext cx="9" cy="5"/>
            </a:xfrm>
            <a:custGeom>
              <a:avLst/>
              <a:gdLst>
                <a:gd name="T0" fmla="*/ 1 w 9"/>
                <a:gd name="T1" fmla="*/ 0 h 5"/>
                <a:gd name="T2" fmla="*/ 0 w 9"/>
                <a:gd name="T3" fmla="*/ 2 h 5"/>
                <a:gd name="T4" fmla="*/ 0 w 9"/>
                <a:gd name="T5" fmla="*/ 3 h 5"/>
                <a:gd name="T6" fmla="*/ 9 w 9"/>
                <a:gd name="T7" fmla="*/ 2 h 5"/>
                <a:gd name="T8" fmla="*/ 8 w 9"/>
                <a:gd name="T9" fmla="*/ 5 h 5"/>
                <a:gd name="T10" fmla="*/ 1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9" y="2"/>
                  </a:lnTo>
                  <a:lnTo>
                    <a:pt x="8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8" name="Freeform 524"/>
            <p:cNvSpPr>
              <a:spLocks/>
            </p:cNvSpPr>
            <p:nvPr/>
          </p:nvSpPr>
          <p:spPr bwMode="auto">
            <a:xfrm>
              <a:off x="3617" y="2858"/>
              <a:ext cx="28" cy="27"/>
            </a:xfrm>
            <a:custGeom>
              <a:avLst/>
              <a:gdLst>
                <a:gd name="T0" fmla="*/ 28 w 28"/>
                <a:gd name="T1" fmla="*/ 6 h 27"/>
                <a:gd name="T2" fmla="*/ 22 w 28"/>
                <a:gd name="T3" fmla="*/ 12 h 27"/>
                <a:gd name="T4" fmla="*/ 18 w 28"/>
                <a:gd name="T5" fmla="*/ 18 h 27"/>
                <a:gd name="T6" fmla="*/ 13 w 28"/>
                <a:gd name="T7" fmla="*/ 24 h 27"/>
                <a:gd name="T8" fmla="*/ 3 w 28"/>
                <a:gd name="T9" fmla="*/ 27 h 27"/>
                <a:gd name="T10" fmla="*/ 0 w 28"/>
                <a:gd name="T11" fmla="*/ 20 h 27"/>
                <a:gd name="T12" fmla="*/ 8 w 28"/>
                <a:gd name="T13" fmla="*/ 18 h 27"/>
                <a:gd name="T14" fmla="*/ 11 w 28"/>
                <a:gd name="T15" fmla="*/ 14 h 27"/>
                <a:gd name="T16" fmla="*/ 16 w 28"/>
                <a:gd name="T17" fmla="*/ 6 h 27"/>
                <a:gd name="T18" fmla="*/ 23 w 28"/>
                <a:gd name="T19" fmla="*/ 0 h 27"/>
                <a:gd name="T20" fmla="*/ 28 w 28"/>
                <a:gd name="T21" fmla="*/ 6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7"/>
                <a:gd name="T35" fmla="*/ 28 w 28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7">
                  <a:moveTo>
                    <a:pt x="28" y="6"/>
                  </a:moveTo>
                  <a:lnTo>
                    <a:pt x="22" y="12"/>
                  </a:lnTo>
                  <a:lnTo>
                    <a:pt x="18" y="18"/>
                  </a:lnTo>
                  <a:lnTo>
                    <a:pt x="13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6" y="6"/>
                  </a:lnTo>
                  <a:lnTo>
                    <a:pt x="23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29" name="Freeform 525"/>
            <p:cNvSpPr>
              <a:spLocks/>
            </p:cNvSpPr>
            <p:nvPr/>
          </p:nvSpPr>
          <p:spPr bwMode="auto">
            <a:xfrm>
              <a:off x="3640" y="2858"/>
              <a:ext cx="10" cy="7"/>
            </a:xfrm>
            <a:custGeom>
              <a:avLst/>
              <a:gdLst>
                <a:gd name="T0" fmla="*/ 5 w 10"/>
                <a:gd name="T1" fmla="*/ 0 h 7"/>
                <a:gd name="T2" fmla="*/ 10 w 10"/>
                <a:gd name="T3" fmla="*/ 2 h 7"/>
                <a:gd name="T4" fmla="*/ 5 w 10"/>
                <a:gd name="T5" fmla="*/ 6 h 7"/>
                <a:gd name="T6" fmla="*/ 0 w 10"/>
                <a:gd name="T7" fmla="*/ 0 h 7"/>
                <a:gd name="T8" fmla="*/ 1 w 10"/>
                <a:gd name="T9" fmla="*/ 7 h 7"/>
                <a:gd name="T10" fmla="*/ 5 w 10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5" y="0"/>
                  </a:moveTo>
                  <a:lnTo>
                    <a:pt x="10" y="2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0" name="Freeform 526"/>
            <p:cNvSpPr>
              <a:spLocks/>
            </p:cNvSpPr>
            <p:nvPr/>
          </p:nvSpPr>
          <p:spPr bwMode="auto">
            <a:xfrm>
              <a:off x="3610" y="2856"/>
              <a:ext cx="13" cy="26"/>
            </a:xfrm>
            <a:custGeom>
              <a:avLst/>
              <a:gdLst>
                <a:gd name="T0" fmla="*/ 5 w 13"/>
                <a:gd name="T1" fmla="*/ 24 h 26"/>
                <a:gd name="T2" fmla="*/ 6 w 13"/>
                <a:gd name="T3" fmla="*/ 19 h 26"/>
                <a:gd name="T4" fmla="*/ 5 w 13"/>
                <a:gd name="T5" fmla="*/ 15 h 26"/>
                <a:gd name="T6" fmla="*/ 0 w 13"/>
                <a:gd name="T7" fmla="*/ 4 h 26"/>
                <a:gd name="T8" fmla="*/ 7 w 13"/>
                <a:gd name="T9" fmla="*/ 0 h 26"/>
                <a:gd name="T10" fmla="*/ 12 w 13"/>
                <a:gd name="T11" fmla="*/ 12 h 26"/>
                <a:gd name="T12" fmla="*/ 13 w 13"/>
                <a:gd name="T13" fmla="*/ 19 h 26"/>
                <a:gd name="T14" fmla="*/ 12 w 13"/>
                <a:gd name="T15" fmla="*/ 26 h 26"/>
                <a:gd name="T16" fmla="*/ 5 w 13"/>
                <a:gd name="T17" fmla="*/ 24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6"/>
                <a:gd name="T29" fmla="*/ 13 w 1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6">
                  <a:moveTo>
                    <a:pt x="5" y="24"/>
                  </a:moveTo>
                  <a:lnTo>
                    <a:pt x="6" y="19"/>
                  </a:lnTo>
                  <a:lnTo>
                    <a:pt x="5" y="15"/>
                  </a:lnTo>
                  <a:lnTo>
                    <a:pt x="0" y="4"/>
                  </a:lnTo>
                  <a:lnTo>
                    <a:pt x="7" y="0"/>
                  </a:lnTo>
                  <a:lnTo>
                    <a:pt x="12" y="12"/>
                  </a:lnTo>
                  <a:lnTo>
                    <a:pt x="13" y="19"/>
                  </a:lnTo>
                  <a:lnTo>
                    <a:pt x="12" y="26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1" name="Freeform 527"/>
            <p:cNvSpPr>
              <a:spLocks/>
            </p:cNvSpPr>
            <p:nvPr/>
          </p:nvSpPr>
          <p:spPr bwMode="auto">
            <a:xfrm>
              <a:off x="3614" y="2878"/>
              <a:ext cx="8" cy="8"/>
            </a:xfrm>
            <a:custGeom>
              <a:avLst/>
              <a:gdLst>
                <a:gd name="T0" fmla="*/ 6 w 8"/>
                <a:gd name="T1" fmla="*/ 7 h 8"/>
                <a:gd name="T2" fmla="*/ 0 w 8"/>
                <a:gd name="T3" fmla="*/ 8 h 8"/>
                <a:gd name="T4" fmla="*/ 1 w 8"/>
                <a:gd name="T5" fmla="*/ 2 h 8"/>
                <a:gd name="T6" fmla="*/ 8 w 8"/>
                <a:gd name="T7" fmla="*/ 4 h 8"/>
                <a:gd name="T8" fmla="*/ 3 w 8"/>
                <a:gd name="T9" fmla="*/ 0 h 8"/>
                <a:gd name="T10" fmla="*/ 6 w 8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6" y="7"/>
                  </a:moveTo>
                  <a:lnTo>
                    <a:pt x="0" y="8"/>
                  </a:lnTo>
                  <a:lnTo>
                    <a:pt x="1" y="2"/>
                  </a:lnTo>
                  <a:lnTo>
                    <a:pt x="8" y="4"/>
                  </a:lnTo>
                  <a:lnTo>
                    <a:pt x="3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2" name="Freeform 528"/>
            <p:cNvSpPr>
              <a:spLocks/>
            </p:cNvSpPr>
            <p:nvPr/>
          </p:nvSpPr>
          <p:spPr bwMode="auto">
            <a:xfrm>
              <a:off x="3565" y="2846"/>
              <a:ext cx="51" cy="15"/>
            </a:xfrm>
            <a:custGeom>
              <a:avLst/>
              <a:gdLst>
                <a:gd name="T0" fmla="*/ 46 w 51"/>
                <a:gd name="T1" fmla="*/ 15 h 15"/>
                <a:gd name="T2" fmla="*/ 36 w 51"/>
                <a:gd name="T3" fmla="*/ 10 h 15"/>
                <a:gd name="T4" fmla="*/ 27 w 51"/>
                <a:gd name="T5" fmla="*/ 7 h 15"/>
                <a:gd name="T6" fmla="*/ 16 w 51"/>
                <a:gd name="T7" fmla="*/ 7 h 15"/>
                <a:gd name="T8" fmla="*/ 3 w 51"/>
                <a:gd name="T9" fmla="*/ 11 h 15"/>
                <a:gd name="T10" fmla="*/ 0 w 51"/>
                <a:gd name="T11" fmla="*/ 4 h 15"/>
                <a:gd name="T12" fmla="*/ 14 w 51"/>
                <a:gd name="T13" fmla="*/ 0 h 15"/>
                <a:gd name="T14" fmla="*/ 27 w 51"/>
                <a:gd name="T15" fmla="*/ 0 h 15"/>
                <a:gd name="T16" fmla="*/ 40 w 51"/>
                <a:gd name="T17" fmla="*/ 3 h 15"/>
                <a:gd name="T18" fmla="*/ 51 w 51"/>
                <a:gd name="T19" fmla="*/ 9 h 15"/>
                <a:gd name="T20" fmla="*/ 46 w 51"/>
                <a:gd name="T21" fmla="*/ 15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15"/>
                <a:gd name="T35" fmla="*/ 51 w 5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15">
                  <a:moveTo>
                    <a:pt x="46" y="15"/>
                  </a:moveTo>
                  <a:lnTo>
                    <a:pt x="36" y="10"/>
                  </a:lnTo>
                  <a:lnTo>
                    <a:pt x="27" y="7"/>
                  </a:lnTo>
                  <a:lnTo>
                    <a:pt x="16" y="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0" y="3"/>
                  </a:lnTo>
                  <a:lnTo>
                    <a:pt x="51" y="9"/>
                  </a:lnTo>
                  <a:lnTo>
                    <a:pt x="46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3" name="Freeform 529"/>
            <p:cNvSpPr>
              <a:spLocks/>
            </p:cNvSpPr>
            <p:nvPr/>
          </p:nvSpPr>
          <p:spPr bwMode="auto">
            <a:xfrm>
              <a:off x="3610" y="2855"/>
              <a:ext cx="7" cy="6"/>
            </a:xfrm>
            <a:custGeom>
              <a:avLst/>
              <a:gdLst>
                <a:gd name="T0" fmla="*/ 7 w 7"/>
                <a:gd name="T1" fmla="*/ 1 h 6"/>
                <a:gd name="T2" fmla="*/ 6 w 7"/>
                <a:gd name="T3" fmla="*/ 0 h 6"/>
                <a:gd name="T4" fmla="*/ 1 w 7"/>
                <a:gd name="T5" fmla="*/ 6 h 6"/>
                <a:gd name="T6" fmla="*/ 0 w 7"/>
                <a:gd name="T7" fmla="*/ 5 h 6"/>
                <a:gd name="T8" fmla="*/ 7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1"/>
                  </a:moveTo>
                  <a:lnTo>
                    <a:pt x="6" y="0"/>
                  </a:lnTo>
                  <a:lnTo>
                    <a:pt x="1" y="6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4" name="Freeform 530"/>
            <p:cNvSpPr>
              <a:spLocks/>
            </p:cNvSpPr>
            <p:nvPr/>
          </p:nvSpPr>
          <p:spPr bwMode="auto">
            <a:xfrm>
              <a:off x="3542" y="2851"/>
              <a:ext cx="28" cy="52"/>
            </a:xfrm>
            <a:custGeom>
              <a:avLst/>
              <a:gdLst>
                <a:gd name="T0" fmla="*/ 28 w 28"/>
                <a:gd name="T1" fmla="*/ 5 h 52"/>
                <a:gd name="T2" fmla="*/ 19 w 28"/>
                <a:gd name="T3" fmla="*/ 15 h 52"/>
                <a:gd name="T4" fmla="*/ 13 w 28"/>
                <a:gd name="T5" fmla="*/ 27 h 52"/>
                <a:gd name="T6" fmla="*/ 11 w 28"/>
                <a:gd name="T7" fmla="*/ 38 h 52"/>
                <a:gd name="T8" fmla="*/ 8 w 28"/>
                <a:gd name="T9" fmla="*/ 52 h 52"/>
                <a:gd name="T10" fmla="*/ 0 w 28"/>
                <a:gd name="T11" fmla="*/ 51 h 52"/>
                <a:gd name="T12" fmla="*/ 3 w 28"/>
                <a:gd name="T13" fmla="*/ 37 h 52"/>
                <a:gd name="T14" fmla="*/ 6 w 28"/>
                <a:gd name="T15" fmla="*/ 24 h 52"/>
                <a:gd name="T16" fmla="*/ 12 w 28"/>
                <a:gd name="T17" fmla="*/ 11 h 52"/>
                <a:gd name="T18" fmla="*/ 22 w 28"/>
                <a:gd name="T19" fmla="*/ 0 h 52"/>
                <a:gd name="T20" fmla="*/ 28 w 28"/>
                <a:gd name="T21" fmla="*/ 5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52"/>
                <a:gd name="T35" fmla="*/ 28 w 28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52">
                  <a:moveTo>
                    <a:pt x="28" y="5"/>
                  </a:moveTo>
                  <a:lnTo>
                    <a:pt x="19" y="15"/>
                  </a:lnTo>
                  <a:lnTo>
                    <a:pt x="13" y="27"/>
                  </a:lnTo>
                  <a:lnTo>
                    <a:pt x="11" y="38"/>
                  </a:lnTo>
                  <a:lnTo>
                    <a:pt x="8" y="52"/>
                  </a:lnTo>
                  <a:lnTo>
                    <a:pt x="0" y="51"/>
                  </a:lnTo>
                  <a:lnTo>
                    <a:pt x="3" y="37"/>
                  </a:lnTo>
                  <a:lnTo>
                    <a:pt x="6" y="24"/>
                  </a:lnTo>
                  <a:lnTo>
                    <a:pt x="12" y="11"/>
                  </a:lnTo>
                  <a:lnTo>
                    <a:pt x="22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5" name="Freeform 531"/>
            <p:cNvSpPr>
              <a:spLocks/>
            </p:cNvSpPr>
            <p:nvPr/>
          </p:nvSpPr>
          <p:spPr bwMode="auto">
            <a:xfrm>
              <a:off x="3564" y="2850"/>
              <a:ext cx="6" cy="7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1 h 7"/>
                <a:gd name="T4" fmla="*/ 6 w 6"/>
                <a:gd name="T5" fmla="*/ 6 h 7"/>
                <a:gd name="T6" fmla="*/ 4 w 6"/>
                <a:gd name="T7" fmla="*/ 7 h 7"/>
                <a:gd name="T8" fmla="*/ 1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1" y="0"/>
                  </a:moveTo>
                  <a:lnTo>
                    <a:pt x="0" y="1"/>
                  </a:lnTo>
                  <a:lnTo>
                    <a:pt x="6" y="6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6" name="Freeform 532"/>
            <p:cNvSpPr>
              <a:spLocks/>
            </p:cNvSpPr>
            <p:nvPr/>
          </p:nvSpPr>
          <p:spPr bwMode="auto">
            <a:xfrm>
              <a:off x="3542" y="2903"/>
              <a:ext cx="11" cy="30"/>
            </a:xfrm>
            <a:custGeom>
              <a:avLst/>
              <a:gdLst>
                <a:gd name="T0" fmla="*/ 8 w 11"/>
                <a:gd name="T1" fmla="*/ 0 h 30"/>
                <a:gd name="T2" fmla="*/ 8 w 11"/>
                <a:gd name="T3" fmla="*/ 6 h 30"/>
                <a:gd name="T4" fmla="*/ 10 w 11"/>
                <a:gd name="T5" fmla="*/ 13 h 30"/>
                <a:gd name="T6" fmla="*/ 11 w 11"/>
                <a:gd name="T7" fmla="*/ 22 h 30"/>
                <a:gd name="T8" fmla="*/ 10 w 11"/>
                <a:gd name="T9" fmla="*/ 30 h 30"/>
                <a:gd name="T10" fmla="*/ 2 w 11"/>
                <a:gd name="T11" fmla="*/ 29 h 30"/>
                <a:gd name="T12" fmla="*/ 3 w 11"/>
                <a:gd name="T13" fmla="*/ 22 h 30"/>
                <a:gd name="T14" fmla="*/ 2 w 11"/>
                <a:gd name="T15" fmla="*/ 15 h 30"/>
                <a:gd name="T16" fmla="*/ 0 w 11"/>
                <a:gd name="T17" fmla="*/ 8 h 30"/>
                <a:gd name="T18" fmla="*/ 0 w 11"/>
                <a:gd name="T19" fmla="*/ 0 h 30"/>
                <a:gd name="T20" fmla="*/ 8 w 11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30"/>
                <a:gd name="T35" fmla="*/ 11 w 11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30">
                  <a:moveTo>
                    <a:pt x="8" y="0"/>
                  </a:moveTo>
                  <a:lnTo>
                    <a:pt x="8" y="6"/>
                  </a:lnTo>
                  <a:lnTo>
                    <a:pt x="10" y="13"/>
                  </a:lnTo>
                  <a:lnTo>
                    <a:pt x="11" y="22"/>
                  </a:lnTo>
                  <a:lnTo>
                    <a:pt x="10" y="30"/>
                  </a:lnTo>
                  <a:lnTo>
                    <a:pt x="2" y="29"/>
                  </a:lnTo>
                  <a:lnTo>
                    <a:pt x="3" y="22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7" name="Freeform 533"/>
            <p:cNvSpPr>
              <a:spLocks/>
            </p:cNvSpPr>
            <p:nvPr/>
          </p:nvSpPr>
          <p:spPr bwMode="auto">
            <a:xfrm>
              <a:off x="3542" y="2902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8 w 8"/>
                <a:gd name="T5" fmla="*/ 1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8" name="Freeform 534"/>
            <p:cNvSpPr>
              <a:spLocks/>
            </p:cNvSpPr>
            <p:nvPr/>
          </p:nvSpPr>
          <p:spPr bwMode="auto">
            <a:xfrm>
              <a:off x="3504" y="2931"/>
              <a:ext cx="47" cy="57"/>
            </a:xfrm>
            <a:custGeom>
              <a:avLst/>
              <a:gdLst>
                <a:gd name="T0" fmla="*/ 47 w 47"/>
                <a:gd name="T1" fmla="*/ 5 h 57"/>
                <a:gd name="T2" fmla="*/ 37 w 47"/>
                <a:gd name="T3" fmla="*/ 18 h 57"/>
                <a:gd name="T4" fmla="*/ 28 w 47"/>
                <a:gd name="T5" fmla="*/ 33 h 57"/>
                <a:gd name="T6" fmla="*/ 19 w 47"/>
                <a:gd name="T7" fmla="*/ 47 h 57"/>
                <a:gd name="T8" fmla="*/ 12 w 47"/>
                <a:gd name="T9" fmla="*/ 52 h 57"/>
                <a:gd name="T10" fmla="*/ 4 w 47"/>
                <a:gd name="T11" fmla="*/ 57 h 57"/>
                <a:gd name="T12" fmla="*/ 0 w 47"/>
                <a:gd name="T13" fmla="*/ 50 h 57"/>
                <a:gd name="T14" fmla="*/ 7 w 47"/>
                <a:gd name="T15" fmla="*/ 46 h 57"/>
                <a:gd name="T16" fmla="*/ 13 w 47"/>
                <a:gd name="T17" fmla="*/ 42 h 57"/>
                <a:gd name="T18" fmla="*/ 21 w 47"/>
                <a:gd name="T19" fmla="*/ 29 h 57"/>
                <a:gd name="T20" fmla="*/ 29 w 47"/>
                <a:gd name="T21" fmla="*/ 14 h 57"/>
                <a:gd name="T22" fmla="*/ 41 w 47"/>
                <a:gd name="T23" fmla="*/ 0 h 57"/>
                <a:gd name="T24" fmla="*/ 47 w 47"/>
                <a:gd name="T25" fmla="*/ 5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7"/>
                <a:gd name="T41" fmla="*/ 47 w 47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7">
                  <a:moveTo>
                    <a:pt x="47" y="5"/>
                  </a:moveTo>
                  <a:lnTo>
                    <a:pt x="37" y="18"/>
                  </a:lnTo>
                  <a:lnTo>
                    <a:pt x="28" y="33"/>
                  </a:lnTo>
                  <a:lnTo>
                    <a:pt x="19" y="47"/>
                  </a:lnTo>
                  <a:lnTo>
                    <a:pt x="12" y="52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7" y="46"/>
                  </a:lnTo>
                  <a:lnTo>
                    <a:pt x="13" y="42"/>
                  </a:lnTo>
                  <a:lnTo>
                    <a:pt x="21" y="29"/>
                  </a:lnTo>
                  <a:lnTo>
                    <a:pt x="29" y="14"/>
                  </a:lnTo>
                  <a:lnTo>
                    <a:pt x="41" y="0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39" name="Freeform 535"/>
            <p:cNvSpPr>
              <a:spLocks/>
            </p:cNvSpPr>
            <p:nvPr/>
          </p:nvSpPr>
          <p:spPr bwMode="auto">
            <a:xfrm>
              <a:off x="3544" y="2931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1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0" name="Freeform 536"/>
            <p:cNvSpPr>
              <a:spLocks/>
            </p:cNvSpPr>
            <p:nvPr/>
          </p:nvSpPr>
          <p:spPr bwMode="auto">
            <a:xfrm>
              <a:off x="3482" y="2960"/>
              <a:ext cx="25" cy="28"/>
            </a:xfrm>
            <a:custGeom>
              <a:avLst/>
              <a:gdLst>
                <a:gd name="T0" fmla="*/ 22 w 25"/>
                <a:gd name="T1" fmla="*/ 28 h 28"/>
                <a:gd name="T2" fmla="*/ 14 w 25"/>
                <a:gd name="T3" fmla="*/ 25 h 28"/>
                <a:gd name="T4" fmla="*/ 7 w 25"/>
                <a:gd name="T5" fmla="*/ 20 h 28"/>
                <a:gd name="T6" fmla="*/ 2 w 25"/>
                <a:gd name="T7" fmla="*/ 11 h 28"/>
                <a:gd name="T8" fmla="*/ 0 w 25"/>
                <a:gd name="T9" fmla="*/ 2 h 28"/>
                <a:gd name="T10" fmla="*/ 7 w 25"/>
                <a:gd name="T11" fmla="*/ 0 h 28"/>
                <a:gd name="T12" fmla="*/ 9 w 25"/>
                <a:gd name="T13" fmla="*/ 8 h 28"/>
                <a:gd name="T14" fmla="*/ 13 w 25"/>
                <a:gd name="T15" fmla="*/ 15 h 28"/>
                <a:gd name="T16" fmla="*/ 19 w 25"/>
                <a:gd name="T17" fmla="*/ 19 h 28"/>
                <a:gd name="T18" fmla="*/ 25 w 25"/>
                <a:gd name="T19" fmla="*/ 21 h 28"/>
                <a:gd name="T20" fmla="*/ 22 w 25"/>
                <a:gd name="T21" fmla="*/ 2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28"/>
                <a:gd name="T35" fmla="*/ 25 w 25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28">
                  <a:moveTo>
                    <a:pt x="22" y="28"/>
                  </a:moveTo>
                  <a:lnTo>
                    <a:pt x="14" y="25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8"/>
                  </a:lnTo>
                  <a:lnTo>
                    <a:pt x="13" y="15"/>
                  </a:lnTo>
                  <a:lnTo>
                    <a:pt x="19" y="19"/>
                  </a:lnTo>
                  <a:lnTo>
                    <a:pt x="25" y="21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1" name="Freeform 537"/>
            <p:cNvSpPr>
              <a:spLocks/>
            </p:cNvSpPr>
            <p:nvPr/>
          </p:nvSpPr>
          <p:spPr bwMode="auto">
            <a:xfrm>
              <a:off x="3504" y="2981"/>
              <a:ext cx="4" cy="8"/>
            </a:xfrm>
            <a:custGeom>
              <a:avLst/>
              <a:gdLst>
                <a:gd name="T0" fmla="*/ 4 w 4"/>
                <a:gd name="T1" fmla="*/ 7 h 8"/>
                <a:gd name="T2" fmla="*/ 3 w 4"/>
                <a:gd name="T3" fmla="*/ 8 h 8"/>
                <a:gd name="T4" fmla="*/ 0 w 4"/>
                <a:gd name="T5" fmla="*/ 7 h 8"/>
                <a:gd name="T6" fmla="*/ 3 w 4"/>
                <a:gd name="T7" fmla="*/ 0 h 8"/>
                <a:gd name="T8" fmla="*/ 0 w 4"/>
                <a:gd name="T9" fmla="*/ 0 h 8"/>
                <a:gd name="T10" fmla="*/ 4 w 4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4" y="7"/>
                  </a:moveTo>
                  <a:lnTo>
                    <a:pt x="3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2" name="Freeform 538"/>
            <p:cNvSpPr>
              <a:spLocks/>
            </p:cNvSpPr>
            <p:nvPr/>
          </p:nvSpPr>
          <p:spPr bwMode="auto">
            <a:xfrm>
              <a:off x="3482" y="2902"/>
              <a:ext cx="26" cy="59"/>
            </a:xfrm>
            <a:custGeom>
              <a:avLst/>
              <a:gdLst>
                <a:gd name="T0" fmla="*/ 0 w 26"/>
                <a:gd name="T1" fmla="*/ 59 h 59"/>
                <a:gd name="T2" fmla="*/ 1 w 26"/>
                <a:gd name="T3" fmla="*/ 44 h 59"/>
                <a:gd name="T4" fmla="*/ 2 w 26"/>
                <a:gd name="T5" fmla="*/ 27 h 59"/>
                <a:gd name="T6" fmla="*/ 3 w 26"/>
                <a:gd name="T7" fmla="*/ 18 h 59"/>
                <a:gd name="T8" fmla="*/ 7 w 26"/>
                <a:gd name="T9" fmla="*/ 12 h 59"/>
                <a:gd name="T10" fmla="*/ 12 w 26"/>
                <a:gd name="T11" fmla="*/ 4 h 59"/>
                <a:gd name="T12" fmla="*/ 22 w 26"/>
                <a:gd name="T13" fmla="*/ 0 h 59"/>
                <a:gd name="T14" fmla="*/ 26 w 26"/>
                <a:gd name="T15" fmla="*/ 7 h 59"/>
                <a:gd name="T16" fmla="*/ 18 w 26"/>
                <a:gd name="T17" fmla="*/ 11 h 59"/>
                <a:gd name="T18" fmla="*/ 13 w 26"/>
                <a:gd name="T19" fmla="*/ 17 h 59"/>
                <a:gd name="T20" fmla="*/ 10 w 26"/>
                <a:gd name="T21" fmla="*/ 22 h 59"/>
                <a:gd name="T22" fmla="*/ 9 w 26"/>
                <a:gd name="T23" fmla="*/ 29 h 59"/>
                <a:gd name="T24" fmla="*/ 8 w 26"/>
                <a:gd name="T25" fmla="*/ 44 h 59"/>
                <a:gd name="T26" fmla="*/ 7 w 26"/>
                <a:gd name="T27" fmla="*/ 59 h 59"/>
                <a:gd name="T28" fmla="*/ 0 w 26"/>
                <a:gd name="T29" fmla="*/ 59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59"/>
                <a:gd name="T47" fmla="*/ 26 w 26"/>
                <a:gd name="T48" fmla="*/ 59 h 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59">
                  <a:moveTo>
                    <a:pt x="0" y="59"/>
                  </a:moveTo>
                  <a:lnTo>
                    <a:pt x="1" y="44"/>
                  </a:lnTo>
                  <a:lnTo>
                    <a:pt x="2" y="27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2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18" y="11"/>
                  </a:lnTo>
                  <a:lnTo>
                    <a:pt x="13" y="17"/>
                  </a:lnTo>
                  <a:lnTo>
                    <a:pt x="10" y="22"/>
                  </a:lnTo>
                  <a:lnTo>
                    <a:pt x="9" y="29"/>
                  </a:lnTo>
                  <a:lnTo>
                    <a:pt x="8" y="44"/>
                  </a:lnTo>
                  <a:lnTo>
                    <a:pt x="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3" name="Freeform 539"/>
            <p:cNvSpPr>
              <a:spLocks/>
            </p:cNvSpPr>
            <p:nvPr/>
          </p:nvSpPr>
          <p:spPr bwMode="auto">
            <a:xfrm>
              <a:off x="3482" y="2960"/>
              <a:ext cx="7" cy="2"/>
            </a:xfrm>
            <a:custGeom>
              <a:avLst/>
              <a:gdLst>
                <a:gd name="T0" fmla="*/ 0 w 7"/>
                <a:gd name="T1" fmla="*/ 2 h 2"/>
                <a:gd name="T2" fmla="*/ 0 w 7"/>
                <a:gd name="T3" fmla="*/ 1 h 2"/>
                <a:gd name="T4" fmla="*/ 7 w 7"/>
                <a:gd name="T5" fmla="*/ 1 h 2"/>
                <a:gd name="T6" fmla="*/ 7 w 7"/>
                <a:gd name="T7" fmla="*/ 0 h 2"/>
                <a:gd name="T8" fmla="*/ 0 w 7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0" y="2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4" name="Freeform 540"/>
            <p:cNvSpPr>
              <a:spLocks/>
            </p:cNvSpPr>
            <p:nvPr/>
          </p:nvSpPr>
          <p:spPr bwMode="auto">
            <a:xfrm>
              <a:off x="3502" y="2892"/>
              <a:ext cx="9" cy="15"/>
            </a:xfrm>
            <a:custGeom>
              <a:avLst/>
              <a:gdLst>
                <a:gd name="T0" fmla="*/ 0 w 9"/>
                <a:gd name="T1" fmla="*/ 12 h 15"/>
                <a:gd name="T2" fmla="*/ 2 w 9"/>
                <a:gd name="T3" fmla="*/ 6 h 15"/>
                <a:gd name="T4" fmla="*/ 2 w 9"/>
                <a:gd name="T5" fmla="*/ 8 h 15"/>
                <a:gd name="T6" fmla="*/ 0 w 9"/>
                <a:gd name="T7" fmla="*/ 6 h 15"/>
                <a:gd name="T8" fmla="*/ 5 w 9"/>
                <a:gd name="T9" fmla="*/ 0 h 15"/>
                <a:gd name="T10" fmla="*/ 8 w 9"/>
                <a:gd name="T11" fmla="*/ 3 h 15"/>
                <a:gd name="T12" fmla="*/ 9 w 9"/>
                <a:gd name="T13" fmla="*/ 8 h 15"/>
                <a:gd name="T14" fmla="*/ 7 w 9"/>
                <a:gd name="T15" fmla="*/ 15 h 15"/>
                <a:gd name="T16" fmla="*/ 0 w 9"/>
                <a:gd name="T17" fmla="*/ 1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0" y="12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8" y="3"/>
                  </a:lnTo>
                  <a:lnTo>
                    <a:pt x="9" y="8"/>
                  </a:lnTo>
                  <a:lnTo>
                    <a:pt x="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5" name="Freeform 541"/>
            <p:cNvSpPr>
              <a:spLocks/>
            </p:cNvSpPr>
            <p:nvPr/>
          </p:nvSpPr>
          <p:spPr bwMode="auto">
            <a:xfrm>
              <a:off x="3502" y="2902"/>
              <a:ext cx="7" cy="7"/>
            </a:xfrm>
            <a:custGeom>
              <a:avLst/>
              <a:gdLst>
                <a:gd name="T0" fmla="*/ 6 w 7"/>
                <a:gd name="T1" fmla="*/ 7 h 7"/>
                <a:gd name="T2" fmla="*/ 7 w 7"/>
                <a:gd name="T3" fmla="*/ 5 h 7"/>
                <a:gd name="T4" fmla="*/ 0 w 7"/>
                <a:gd name="T5" fmla="*/ 2 h 7"/>
                <a:gd name="T6" fmla="*/ 2 w 7"/>
                <a:gd name="T7" fmla="*/ 0 h 7"/>
                <a:gd name="T8" fmla="*/ 6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6" y="7"/>
                  </a:moveTo>
                  <a:lnTo>
                    <a:pt x="7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6" name="Freeform 542"/>
            <p:cNvSpPr>
              <a:spLocks/>
            </p:cNvSpPr>
            <p:nvPr/>
          </p:nvSpPr>
          <p:spPr bwMode="auto">
            <a:xfrm>
              <a:off x="3481" y="2887"/>
              <a:ext cx="25" cy="12"/>
            </a:xfrm>
            <a:custGeom>
              <a:avLst/>
              <a:gdLst>
                <a:gd name="T0" fmla="*/ 22 w 25"/>
                <a:gd name="T1" fmla="*/ 12 h 12"/>
                <a:gd name="T2" fmla="*/ 16 w 25"/>
                <a:gd name="T3" fmla="*/ 10 h 12"/>
                <a:gd name="T4" fmla="*/ 11 w 25"/>
                <a:gd name="T5" fmla="*/ 10 h 12"/>
                <a:gd name="T6" fmla="*/ 0 w 25"/>
                <a:gd name="T7" fmla="*/ 7 h 12"/>
                <a:gd name="T8" fmla="*/ 2 w 25"/>
                <a:gd name="T9" fmla="*/ 0 h 12"/>
                <a:gd name="T10" fmla="*/ 13 w 25"/>
                <a:gd name="T11" fmla="*/ 3 h 12"/>
                <a:gd name="T12" fmla="*/ 19 w 25"/>
                <a:gd name="T13" fmla="*/ 3 h 12"/>
                <a:gd name="T14" fmla="*/ 25 w 25"/>
                <a:gd name="T15" fmla="*/ 5 h 12"/>
                <a:gd name="T16" fmla="*/ 22 w 25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"/>
                <a:gd name="T29" fmla="*/ 25 w 2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">
                  <a:moveTo>
                    <a:pt x="22" y="12"/>
                  </a:moveTo>
                  <a:lnTo>
                    <a:pt x="16" y="10"/>
                  </a:lnTo>
                  <a:lnTo>
                    <a:pt x="11" y="1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3" y="3"/>
                  </a:lnTo>
                  <a:lnTo>
                    <a:pt x="19" y="3"/>
                  </a:lnTo>
                  <a:lnTo>
                    <a:pt x="25" y="5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7" name="Freeform 543"/>
            <p:cNvSpPr>
              <a:spLocks/>
            </p:cNvSpPr>
            <p:nvPr/>
          </p:nvSpPr>
          <p:spPr bwMode="auto">
            <a:xfrm>
              <a:off x="3502" y="2892"/>
              <a:ext cx="5" cy="7"/>
            </a:xfrm>
            <a:custGeom>
              <a:avLst/>
              <a:gdLst>
                <a:gd name="T0" fmla="*/ 5 w 5"/>
                <a:gd name="T1" fmla="*/ 0 h 7"/>
                <a:gd name="T2" fmla="*/ 4 w 5"/>
                <a:gd name="T3" fmla="*/ 0 h 7"/>
                <a:gd name="T4" fmla="*/ 1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4" y="0"/>
                  </a:lnTo>
                  <a:lnTo>
                    <a:pt x="1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8" name="Freeform 544"/>
            <p:cNvSpPr>
              <a:spLocks/>
            </p:cNvSpPr>
            <p:nvPr/>
          </p:nvSpPr>
          <p:spPr bwMode="auto">
            <a:xfrm>
              <a:off x="3448" y="2886"/>
              <a:ext cx="34" cy="39"/>
            </a:xfrm>
            <a:custGeom>
              <a:avLst/>
              <a:gdLst>
                <a:gd name="T0" fmla="*/ 34 w 34"/>
                <a:gd name="T1" fmla="*/ 8 h 39"/>
                <a:gd name="T2" fmla="*/ 27 w 34"/>
                <a:gd name="T3" fmla="*/ 8 h 39"/>
                <a:gd name="T4" fmla="*/ 22 w 34"/>
                <a:gd name="T5" fmla="*/ 9 h 39"/>
                <a:gd name="T6" fmla="*/ 20 w 34"/>
                <a:gd name="T7" fmla="*/ 11 h 39"/>
                <a:gd name="T8" fmla="*/ 19 w 34"/>
                <a:gd name="T9" fmla="*/ 13 h 39"/>
                <a:gd name="T10" fmla="*/ 16 w 34"/>
                <a:gd name="T11" fmla="*/ 25 h 39"/>
                <a:gd name="T12" fmla="*/ 12 w 34"/>
                <a:gd name="T13" fmla="*/ 32 h 39"/>
                <a:gd name="T14" fmla="*/ 6 w 34"/>
                <a:gd name="T15" fmla="*/ 39 h 39"/>
                <a:gd name="T16" fmla="*/ 0 w 34"/>
                <a:gd name="T17" fmla="*/ 34 h 39"/>
                <a:gd name="T18" fmla="*/ 4 w 34"/>
                <a:gd name="T19" fmla="*/ 28 h 39"/>
                <a:gd name="T20" fmla="*/ 7 w 34"/>
                <a:gd name="T21" fmla="*/ 22 h 39"/>
                <a:gd name="T22" fmla="*/ 11 w 34"/>
                <a:gd name="T23" fmla="*/ 11 h 39"/>
                <a:gd name="T24" fmla="*/ 13 w 34"/>
                <a:gd name="T25" fmla="*/ 7 h 39"/>
                <a:gd name="T26" fmla="*/ 17 w 34"/>
                <a:gd name="T27" fmla="*/ 3 h 39"/>
                <a:gd name="T28" fmla="*/ 25 w 34"/>
                <a:gd name="T29" fmla="*/ 1 h 39"/>
                <a:gd name="T30" fmla="*/ 34 w 34"/>
                <a:gd name="T31" fmla="*/ 0 h 39"/>
                <a:gd name="T32" fmla="*/ 34 w 34"/>
                <a:gd name="T33" fmla="*/ 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34" y="8"/>
                  </a:moveTo>
                  <a:lnTo>
                    <a:pt x="27" y="8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9" y="13"/>
                  </a:lnTo>
                  <a:lnTo>
                    <a:pt x="16" y="25"/>
                  </a:lnTo>
                  <a:lnTo>
                    <a:pt x="12" y="32"/>
                  </a:lnTo>
                  <a:lnTo>
                    <a:pt x="6" y="39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7" y="2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7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49" name="Freeform 545"/>
            <p:cNvSpPr>
              <a:spLocks/>
            </p:cNvSpPr>
            <p:nvPr/>
          </p:nvSpPr>
          <p:spPr bwMode="auto">
            <a:xfrm>
              <a:off x="3481" y="2886"/>
              <a:ext cx="2" cy="8"/>
            </a:xfrm>
            <a:custGeom>
              <a:avLst/>
              <a:gdLst>
                <a:gd name="T0" fmla="*/ 2 w 2"/>
                <a:gd name="T1" fmla="*/ 1 h 8"/>
                <a:gd name="T2" fmla="*/ 1 w 2"/>
                <a:gd name="T3" fmla="*/ 0 h 8"/>
                <a:gd name="T4" fmla="*/ 1 w 2"/>
                <a:gd name="T5" fmla="*/ 8 h 8"/>
                <a:gd name="T6" fmla="*/ 0 w 2"/>
                <a:gd name="T7" fmla="*/ 8 h 8"/>
                <a:gd name="T8" fmla="*/ 2 w 2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2" y="1"/>
                  </a:moveTo>
                  <a:lnTo>
                    <a:pt x="1" y="0"/>
                  </a:lnTo>
                  <a:lnTo>
                    <a:pt x="1" y="8"/>
                  </a:lnTo>
                  <a:lnTo>
                    <a:pt x="0" y="8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0" name="Freeform 546"/>
            <p:cNvSpPr>
              <a:spLocks/>
            </p:cNvSpPr>
            <p:nvPr/>
          </p:nvSpPr>
          <p:spPr bwMode="auto">
            <a:xfrm>
              <a:off x="3400" y="2920"/>
              <a:ext cx="54" cy="70"/>
            </a:xfrm>
            <a:custGeom>
              <a:avLst/>
              <a:gdLst>
                <a:gd name="T0" fmla="*/ 54 w 54"/>
                <a:gd name="T1" fmla="*/ 5 h 70"/>
                <a:gd name="T2" fmla="*/ 33 w 54"/>
                <a:gd name="T3" fmla="*/ 26 h 70"/>
                <a:gd name="T4" fmla="*/ 20 w 54"/>
                <a:gd name="T5" fmla="*/ 45 h 70"/>
                <a:gd name="T6" fmla="*/ 7 w 54"/>
                <a:gd name="T7" fmla="*/ 70 h 70"/>
                <a:gd name="T8" fmla="*/ 0 w 54"/>
                <a:gd name="T9" fmla="*/ 66 h 70"/>
                <a:gd name="T10" fmla="*/ 12 w 54"/>
                <a:gd name="T11" fmla="*/ 41 h 70"/>
                <a:gd name="T12" fmla="*/ 27 w 54"/>
                <a:gd name="T13" fmla="*/ 21 h 70"/>
                <a:gd name="T14" fmla="*/ 48 w 54"/>
                <a:gd name="T15" fmla="*/ 0 h 70"/>
                <a:gd name="T16" fmla="*/ 54 w 54"/>
                <a:gd name="T17" fmla="*/ 5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70"/>
                <a:gd name="T29" fmla="*/ 54 w 54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70">
                  <a:moveTo>
                    <a:pt x="54" y="5"/>
                  </a:moveTo>
                  <a:lnTo>
                    <a:pt x="33" y="26"/>
                  </a:lnTo>
                  <a:lnTo>
                    <a:pt x="20" y="45"/>
                  </a:lnTo>
                  <a:lnTo>
                    <a:pt x="7" y="70"/>
                  </a:lnTo>
                  <a:lnTo>
                    <a:pt x="0" y="66"/>
                  </a:lnTo>
                  <a:lnTo>
                    <a:pt x="12" y="41"/>
                  </a:lnTo>
                  <a:lnTo>
                    <a:pt x="27" y="21"/>
                  </a:lnTo>
                  <a:lnTo>
                    <a:pt x="48" y="0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1" name="Freeform 547"/>
            <p:cNvSpPr>
              <a:spLocks/>
            </p:cNvSpPr>
            <p:nvPr/>
          </p:nvSpPr>
          <p:spPr bwMode="auto">
            <a:xfrm>
              <a:off x="3448" y="2920"/>
              <a:ext cx="6" cy="5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2" name="Freeform 548"/>
            <p:cNvSpPr>
              <a:spLocks/>
            </p:cNvSpPr>
            <p:nvPr/>
          </p:nvSpPr>
          <p:spPr bwMode="auto">
            <a:xfrm>
              <a:off x="3265" y="2970"/>
              <a:ext cx="140" cy="22"/>
            </a:xfrm>
            <a:custGeom>
              <a:avLst/>
              <a:gdLst>
                <a:gd name="T0" fmla="*/ 138 w 140"/>
                <a:gd name="T1" fmla="*/ 22 h 22"/>
                <a:gd name="T2" fmla="*/ 98 w 140"/>
                <a:gd name="T3" fmla="*/ 14 h 22"/>
                <a:gd name="T4" fmla="*/ 65 w 140"/>
                <a:gd name="T5" fmla="*/ 9 h 22"/>
                <a:gd name="T6" fmla="*/ 51 w 140"/>
                <a:gd name="T7" fmla="*/ 8 h 22"/>
                <a:gd name="T8" fmla="*/ 37 w 140"/>
                <a:gd name="T9" fmla="*/ 8 h 22"/>
                <a:gd name="T10" fmla="*/ 20 w 140"/>
                <a:gd name="T11" fmla="*/ 10 h 22"/>
                <a:gd name="T12" fmla="*/ 3 w 140"/>
                <a:gd name="T13" fmla="*/ 13 h 22"/>
                <a:gd name="T14" fmla="*/ 0 w 140"/>
                <a:gd name="T15" fmla="*/ 6 h 22"/>
                <a:gd name="T16" fmla="*/ 18 w 140"/>
                <a:gd name="T17" fmla="*/ 3 h 22"/>
                <a:gd name="T18" fmla="*/ 35 w 140"/>
                <a:gd name="T19" fmla="*/ 1 h 22"/>
                <a:gd name="T20" fmla="*/ 51 w 140"/>
                <a:gd name="T21" fmla="*/ 0 h 22"/>
                <a:gd name="T22" fmla="*/ 67 w 140"/>
                <a:gd name="T23" fmla="*/ 2 h 22"/>
                <a:gd name="T24" fmla="*/ 100 w 140"/>
                <a:gd name="T25" fmla="*/ 7 h 22"/>
                <a:gd name="T26" fmla="*/ 140 w 140"/>
                <a:gd name="T27" fmla="*/ 15 h 22"/>
                <a:gd name="T28" fmla="*/ 138 w 140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22"/>
                <a:gd name="T47" fmla="*/ 140 w 14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22">
                  <a:moveTo>
                    <a:pt x="138" y="22"/>
                  </a:moveTo>
                  <a:lnTo>
                    <a:pt x="98" y="14"/>
                  </a:lnTo>
                  <a:lnTo>
                    <a:pt x="65" y="9"/>
                  </a:lnTo>
                  <a:lnTo>
                    <a:pt x="51" y="8"/>
                  </a:lnTo>
                  <a:lnTo>
                    <a:pt x="37" y="8"/>
                  </a:lnTo>
                  <a:lnTo>
                    <a:pt x="20" y="10"/>
                  </a:lnTo>
                  <a:lnTo>
                    <a:pt x="3" y="13"/>
                  </a:lnTo>
                  <a:lnTo>
                    <a:pt x="0" y="6"/>
                  </a:lnTo>
                  <a:lnTo>
                    <a:pt x="18" y="3"/>
                  </a:lnTo>
                  <a:lnTo>
                    <a:pt x="35" y="1"/>
                  </a:lnTo>
                  <a:lnTo>
                    <a:pt x="51" y="0"/>
                  </a:lnTo>
                  <a:lnTo>
                    <a:pt x="67" y="2"/>
                  </a:lnTo>
                  <a:lnTo>
                    <a:pt x="100" y="7"/>
                  </a:lnTo>
                  <a:lnTo>
                    <a:pt x="140" y="15"/>
                  </a:lnTo>
                  <a:lnTo>
                    <a:pt x="138" y="2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3" name="Freeform 549"/>
            <p:cNvSpPr>
              <a:spLocks/>
            </p:cNvSpPr>
            <p:nvPr/>
          </p:nvSpPr>
          <p:spPr bwMode="auto">
            <a:xfrm>
              <a:off x="3400" y="2985"/>
              <a:ext cx="7" cy="8"/>
            </a:xfrm>
            <a:custGeom>
              <a:avLst/>
              <a:gdLst>
                <a:gd name="T0" fmla="*/ 7 w 7"/>
                <a:gd name="T1" fmla="*/ 5 h 8"/>
                <a:gd name="T2" fmla="*/ 6 w 7"/>
                <a:gd name="T3" fmla="*/ 8 h 8"/>
                <a:gd name="T4" fmla="*/ 3 w 7"/>
                <a:gd name="T5" fmla="*/ 7 h 8"/>
                <a:gd name="T6" fmla="*/ 5 w 7"/>
                <a:gd name="T7" fmla="*/ 0 h 8"/>
                <a:gd name="T8" fmla="*/ 0 w 7"/>
                <a:gd name="T9" fmla="*/ 1 h 8"/>
                <a:gd name="T10" fmla="*/ 7 w 7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5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4" name="Freeform 550"/>
            <p:cNvSpPr>
              <a:spLocks/>
            </p:cNvSpPr>
            <p:nvPr/>
          </p:nvSpPr>
          <p:spPr bwMode="auto">
            <a:xfrm>
              <a:off x="3219" y="2976"/>
              <a:ext cx="50" cy="14"/>
            </a:xfrm>
            <a:custGeom>
              <a:avLst/>
              <a:gdLst>
                <a:gd name="T0" fmla="*/ 50 w 50"/>
                <a:gd name="T1" fmla="*/ 7 h 14"/>
                <a:gd name="T2" fmla="*/ 39 w 50"/>
                <a:gd name="T3" fmla="*/ 11 h 14"/>
                <a:gd name="T4" fmla="*/ 27 w 50"/>
                <a:gd name="T5" fmla="*/ 14 h 14"/>
                <a:gd name="T6" fmla="*/ 13 w 50"/>
                <a:gd name="T7" fmla="*/ 13 h 14"/>
                <a:gd name="T8" fmla="*/ 7 w 50"/>
                <a:gd name="T9" fmla="*/ 11 h 14"/>
                <a:gd name="T10" fmla="*/ 0 w 50"/>
                <a:gd name="T11" fmla="*/ 7 h 14"/>
                <a:gd name="T12" fmla="*/ 5 w 50"/>
                <a:gd name="T13" fmla="*/ 1 h 14"/>
                <a:gd name="T14" fmla="*/ 11 w 50"/>
                <a:gd name="T15" fmla="*/ 4 h 14"/>
                <a:gd name="T16" fmla="*/ 15 w 50"/>
                <a:gd name="T17" fmla="*/ 6 h 14"/>
                <a:gd name="T18" fmla="*/ 25 w 50"/>
                <a:gd name="T19" fmla="*/ 7 h 14"/>
                <a:gd name="T20" fmla="*/ 36 w 50"/>
                <a:gd name="T21" fmla="*/ 4 h 14"/>
                <a:gd name="T22" fmla="*/ 46 w 50"/>
                <a:gd name="T23" fmla="*/ 0 h 14"/>
                <a:gd name="T24" fmla="*/ 50 w 50"/>
                <a:gd name="T25" fmla="*/ 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4"/>
                <a:gd name="T41" fmla="*/ 50 w 5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4">
                  <a:moveTo>
                    <a:pt x="50" y="7"/>
                  </a:moveTo>
                  <a:lnTo>
                    <a:pt x="39" y="11"/>
                  </a:lnTo>
                  <a:lnTo>
                    <a:pt x="27" y="14"/>
                  </a:lnTo>
                  <a:lnTo>
                    <a:pt x="13" y="13"/>
                  </a:lnTo>
                  <a:lnTo>
                    <a:pt x="7" y="11"/>
                  </a:lnTo>
                  <a:lnTo>
                    <a:pt x="0" y="7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5" y="7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5" name="Freeform 551"/>
            <p:cNvSpPr>
              <a:spLocks/>
            </p:cNvSpPr>
            <p:nvPr/>
          </p:nvSpPr>
          <p:spPr bwMode="auto">
            <a:xfrm>
              <a:off x="3265" y="2976"/>
              <a:ext cx="4" cy="7"/>
            </a:xfrm>
            <a:custGeom>
              <a:avLst/>
              <a:gdLst>
                <a:gd name="T0" fmla="*/ 0 w 4"/>
                <a:gd name="T1" fmla="*/ 0 h 7"/>
                <a:gd name="T2" fmla="*/ 4 w 4"/>
                <a:gd name="T3" fmla="*/ 7 h 7"/>
                <a:gd name="T4" fmla="*/ 3 w 4"/>
                <a:gd name="T5" fmla="*/ 7 h 7"/>
                <a:gd name="T6" fmla="*/ 0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6" name="Freeform 552"/>
            <p:cNvSpPr>
              <a:spLocks/>
            </p:cNvSpPr>
            <p:nvPr/>
          </p:nvSpPr>
          <p:spPr bwMode="auto">
            <a:xfrm>
              <a:off x="3220" y="2956"/>
              <a:ext cx="57" cy="28"/>
            </a:xfrm>
            <a:custGeom>
              <a:avLst/>
              <a:gdLst>
                <a:gd name="T0" fmla="*/ 0 w 57"/>
                <a:gd name="T1" fmla="*/ 21 h 28"/>
                <a:gd name="T2" fmla="*/ 14 w 57"/>
                <a:gd name="T3" fmla="*/ 13 h 28"/>
                <a:gd name="T4" fmla="*/ 31 w 57"/>
                <a:gd name="T5" fmla="*/ 10 h 28"/>
                <a:gd name="T6" fmla="*/ 44 w 57"/>
                <a:gd name="T7" fmla="*/ 7 h 28"/>
                <a:gd name="T8" fmla="*/ 47 w 57"/>
                <a:gd name="T9" fmla="*/ 5 h 28"/>
                <a:gd name="T10" fmla="*/ 52 w 57"/>
                <a:gd name="T11" fmla="*/ 0 h 28"/>
                <a:gd name="T12" fmla="*/ 57 w 57"/>
                <a:gd name="T13" fmla="*/ 6 h 28"/>
                <a:gd name="T14" fmla="*/ 52 w 57"/>
                <a:gd name="T15" fmla="*/ 11 h 28"/>
                <a:gd name="T16" fmla="*/ 46 w 57"/>
                <a:gd name="T17" fmla="*/ 15 h 28"/>
                <a:gd name="T18" fmla="*/ 32 w 57"/>
                <a:gd name="T19" fmla="*/ 18 h 28"/>
                <a:gd name="T20" fmla="*/ 16 w 57"/>
                <a:gd name="T21" fmla="*/ 21 h 28"/>
                <a:gd name="T22" fmla="*/ 4 w 57"/>
                <a:gd name="T23" fmla="*/ 28 h 28"/>
                <a:gd name="T24" fmla="*/ 0 w 57"/>
                <a:gd name="T25" fmla="*/ 21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28"/>
                <a:gd name="T41" fmla="*/ 57 w 57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28">
                  <a:moveTo>
                    <a:pt x="0" y="21"/>
                  </a:moveTo>
                  <a:lnTo>
                    <a:pt x="14" y="13"/>
                  </a:lnTo>
                  <a:lnTo>
                    <a:pt x="31" y="10"/>
                  </a:lnTo>
                  <a:lnTo>
                    <a:pt x="44" y="7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7" y="6"/>
                  </a:lnTo>
                  <a:lnTo>
                    <a:pt x="52" y="11"/>
                  </a:lnTo>
                  <a:lnTo>
                    <a:pt x="46" y="15"/>
                  </a:lnTo>
                  <a:lnTo>
                    <a:pt x="32" y="18"/>
                  </a:lnTo>
                  <a:lnTo>
                    <a:pt x="16" y="21"/>
                  </a:lnTo>
                  <a:lnTo>
                    <a:pt x="4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7" name="Freeform 553"/>
            <p:cNvSpPr>
              <a:spLocks/>
            </p:cNvSpPr>
            <p:nvPr/>
          </p:nvSpPr>
          <p:spPr bwMode="auto">
            <a:xfrm>
              <a:off x="3214" y="2977"/>
              <a:ext cx="10" cy="7"/>
            </a:xfrm>
            <a:custGeom>
              <a:avLst/>
              <a:gdLst>
                <a:gd name="T0" fmla="*/ 5 w 10"/>
                <a:gd name="T1" fmla="*/ 6 h 7"/>
                <a:gd name="T2" fmla="*/ 0 w 10"/>
                <a:gd name="T3" fmla="*/ 3 h 7"/>
                <a:gd name="T4" fmla="*/ 6 w 10"/>
                <a:gd name="T5" fmla="*/ 0 h 7"/>
                <a:gd name="T6" fmla="*/ 10 w 10"/>
                <a:gd name="T7" fmla="*/ 7 h 7"/>
                <a:gd name="T8" fmla="*/ 10 w 10"/>
                <a:gd name="T9" fmla="*/ 0 h 7"/>
                <a:gd name="T10" fmla="*/ 5 w 10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5" y="6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8" name="Freeform 554"/>
            <p:cNvSpPr>
              <a:spLocks/>
            </p:cNvSpPr>
            <p:nvPr/>
          </p:nvSpPr>
          <p:spPr bwMode="auto">
            <a:xfrm>
              <a:off x="3261" y="2940"/>
              <a:ext cx="18" cy="20"/>
            </a:xfrm>
            <a:custGeom>
              <a:avLst/>
              <a:gdLst>
                <a:gd name="T0" fmla="*/ 10 w 18"/>
                <a:gd name="T1" fmla="*/ 18 h 20"/>
                <a:gd name="T2" fmla="*/ 11 w 18"/>
                <a:gd name="T3" fmla="*/ 15 h 20"/>
                <a:gd name="T4" fmla="*/ 10 w 18"/>
                <a:gd name="T5" fmla="*/ 13 h 20"/>
                <a:gd name="T6" fmla="*/ 0 w 18"/>
                <a:gd name="T7" fmla="*/ 7 h 20"/>
                <a:gd name="T8" fmla="*/ 4 w 18"/>
                <a:gd name="T9" fmla="*/ 0 h 20"/>
                <a:gd name="T10" fmla="*/ 15 w 18"/>
                <a:gd name="T11" fmla="*/ 6 h 20"/>
                <a:gd name="T12" fmla="*/ 18 w 18"/>
                <a:gd name="T13" fmla="*/ 13 h 20"/>
                <a:gd name="T14" fmla="*/ 17 w 18"/>
                <a:gd name="T15" fmla="*/ 20 h 20"/>
                <a:gd name="T16" fmla="*/ 10 w 18"/>
                <a:gd name="T17" fmla="*/ 18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0"/>
                <a:gd name="T29" fmla="*/ 18 w 18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0">
                  <a:moveTo>
                    <a:pt x="10" y="18"/>
                  </a:moveTo>
                  <a:lnTo>
                    <a:pt x="11" y="15"/>
                  </a:lnTo>
                  <a:lnTo>
                    <a:pt x="10" y="13"/>
                  </a:lnTo>
                  <a:lnTo>
                    <a:pt x="0" y="7"/>
                  </a:lnTo>
                  <a:lnTo>
                    <a:pt x="4" y="0"/>
                  </a:lnTo>
                  <a:lnTo>
                    <a:pt x="15" y="6"/>
                  </a:lnTo>
                  <a:lnTo>
                    <a:pt x="18" y="13"/>
                  </a:lnTo>
                  <a:lnTo>
                    <a:pt x="17" y="2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59" name="Freeform 555"/>
            <p:cNvSpPr>
              <a:spLocks/>
            </p:cNvSpPr>
            <p:nvPr/>
          </p:nvSpPr>
          <p:spPr bwMode="auto">
            <a:xfrm>
              <a:off x="3271" y="2956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7 w 7"/>
                <a:gd name="T5" fmla="*/ 4 h 6"/>
                <a:gd name="T6" fmla="*/ 0 w 7"/>
                <a:gd name="T7" fmla="*/ 2 h 6"/>
                <a:gd name="T8" fmla="*/ 1 w 7"/>
                <a:gd name="T9" fmla="*/ 0 h 6"/>
                <a:gd name="T10" fmla="*/ 6 w 7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0" name="Freeform 556"/>
            <p:cNvSpPr>
              <a:spLocks/>
            </p:cNvSpPr>
            <p:nvPr/>
          </p:nvSpPr>
          <p:spPr bwMode="auto">
            <a:xfrm>
              <a:off x="3207" y="2937"/>
              <a:ext cx="58" cy="17"/>
            </a:xfrm>
            <a:custGeom>
              <a:avLst/>
              <a:gdLst>
                <a:gd name="T0" fmla="*/ 58 w 58"/>
                <a:gd name="T1" fmla="*/ 10 h 17"/>
                <a:gd name="T2" fmla="*/ 47 w 58"/>
                <a:gd name="T3" fmla="*/ 14 h 17"/>
                <a:gd name="T4" fmla="*/ 39 w 58"/>
                <a:gd name="T5" fmla="*/ 16 h 17"/>
                <a:gd name="T6" fmla="*/ 31 w 58"/>
                <a:gd name="T7" fmla="*/ 17 h 17"/>
                <a:gd name="T8" fmla="*/ 24 w 58"/>
                <a:gd name="T9" fmla="*/ 16 h 17"/>
                <a:gd name="T10" fmla="*/ 0 w 58"/>
                <a:gd name="T11" fmla="*/ 7 h 17"/>
                <a:gd name="T12" fmla="*/ 4 w 58"/>
                <a:gd name="T13" fmla="*/ 0 h 17"/>
                <a:gd name="T14" fmla="*/ 27 w 58"/>
                <a:gd name="T15" fmla="*/ 8 h 17"/>
                <a:gd name="T16" fmla="*/ 31 w 58"/>
                <a:gd name="T17" fmla="*/ 9 h 17"/>
                <a:gd name="T18" fmla="*/ 37 w 58"/>
                <a:gd name="T19" fmla="*/ 8 h 17"/>
                <a:gd name="T20" fmla="*/ 44 w 58"/>
                <a:gd name="T21" fmla="*/ 7 h 17"/>
                <a:gd name="T22" fmla="*/ 54 w 58"/>
                <a:gd name="T23" fmla="*/ 3 h 17"/>
                <a:gd name="T24" fmla="*/ 58 w 58"/>
                <a:gd name="T25" fmla="*/ 1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17"/>
                <a:gd name="T41" fmla="*/ 58 w 5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17">
                  <a:moveTo>
                    <a:pt x="58" y="10"/>
                  </a:moveTo>
                  <a:lnTo>
                    <a:pt x="47" y="14"/>
                  </a:lnTo>
                  <a:lnTo>
                    <a:pt x="39" y="16"/>
                  </a:lnTo>
                  <a:lnTo>
                    <a:pt x="31" y="17"/>
                  </a:lnTo>
                  <a:lnTo>
                    <a:pt x="24" y="16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31" y="9"/>
                  </a:lnTo>
                  <a:lnTo>
                    <a:pt x="37" y="8"/>
                  </a:lnTo>
                  <a:lnTo>
                    <a:pt x="44" y="7"/>
                  </a:lnTo>
                  <a:lnTo>
                    <a:pt x="54" y="3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1" name="Freeform 557"/>
            <p:cNvSpPr>
              <a:spLocks/>
            </p:cNvSpPr>
            <p:nvPr/>
          </p:nvSpPr>
          <p:spPr bwMode="auto">
            <a:xfrm>
              <a:off x="3261" y="2939"/>
              <a:ext cx="4" cy="8"/>
            </a:xfrm>
            <a:custGeom>
              <a:avLst/>
              <a:gdLst>
                <a:gd name="T0" fmla="*/ 4 w 4"/>
                <a:gd name="T1" fmla="*/ 1 h 8"/>
                <a:gd name="T2" fmla="*/ 2 w 4"/>
                <a:gd name="T3" fmla="*/ 0 h 8"/>
                <a:gd name="T4" fmla="*/ 0 w 4"/>
                <a:gd name="T5" fmla="*/ 1 h 8"/>
                <a:gd name="T6" fmla="*/ 4 w 4"/>
                <a:gd name="T7" fmla="*/ 8 h 8"/>
                <a:gd name="T8" fmla="*/ 0 w 4"/>
                <a:gd name="T9" fmla="*/ 8 h 8"/>
                <a:gd name="T10" fmla="*/ 4 w 4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2" name="Freeform 558"/>
            <p:cNvSpPr>
              <a:spLocks/>
            </p:cNvSpPr>
            <p:nvPr/>
          </p:nvSpPr>
          <p:spPr bwMode="auto">
            <a:xfrm>
              <a:off x="3205" y="2939"/>
              <a:ext cx="14" cy="24"/>
            </a:xfrm>
            <a:custGeom>
              <a:avLst/>
              <a:gdLst>
                <a:gd name="T0" fmla="*/ 9 w 14"/>
                <a:gd name="T1" fmla="*/ 0 h 24"/>
                <a:gd name="T2" fmla="*/ 14 w 14"/>
                <a:gd name="T3" fmla="*/ 22 h 24"/>
                <a:gd name="T4" fmla="*/ 6 w 14"/>
                <a:gd name="T5" fmla="*/ 24 h 24"/>
                <a:gd name="T6" fmla="*/ 0 w 14"/>
                <a:gd name="T7" fmla="*/ 2 h 24"/>
                <a:gd name="T8" fmla="*/ 9 w 1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4"/>
                <a:gd name="T17" fmla="*/ 14 w 1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4">
                  <a:moveTo>
                    <a:pt x="9" y="0"/>
                  </a:moveTo>
                  <a:lnTo>
                    <a:pt x="14" y="22"/>
                  </a:lnTo>
                  <a:lnTo>
                    <a:pt x="6" y="24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3" name="Freeform 559"/>
            <p:cNvSpPr>
              <a:spLocks/>
            </p:cNvSpPr>
            <p:nvPr/>
          </p:nvSpPr>
          <p:spPr bwMode="auto">
            <a:xfrm>
              <a:off x="3204" y="2935"/>
              <a:ext cx="10" cy="9"/>
            </a:xfrm>
            <a:custGeom>
              <a:avLst/>
              <a:gdLst>
                <a:gd name="T0" fmla="*/ 7 w 10"/>
                <a:gd name="T1" fmla="*/ 2 h 9"/>
                <a:gd name="T2" fmla="*/ 0 w 10"/>
                <a:gd name="T3" fmla="*/ 0 h 9"/>
                <a:gd name="T4" fmla="*/ 1 w 10"/>
                <a:gd name="T5" fmla="*/ 6 h 9"/>
                <a:gd name="T6" fmla="*/ 10 w 10"/>
                <a:gd name="T7" fmla="*/ 4 h 9"/>
                <a:gd name="T8" fmla="*/ 3 w 10"/>
                <a:gd name="T9" fmla="*/ 9 h 9"/>
                <a:gd name="T10" fmla="*/ 7 w 10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"/>
                <a:gd name="T20" fmla="*/ 10 w 1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">
                  <a:moveTo>
                    <a:pt x="7" y="2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10" y="4"/>
                  </a:lnTo>
                  <a:lnTo>
                    <a:pt x="3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4" name="Freeform 560"/>
            <p:cNvSpPr>
              <a:spLocks/>
            </p:cNvSpPr>
            <p:nvPr/>
          </p:nvSpPr>
          <p:spPr bwMode="auto">
            <a:xfrm>
              <a:off x="3198" y="2958"/>
              <a:ext cx="19" cy="10"/>
            </a:xfrm>
            <a:custGeom>
              <a:avLst/>
              <a:gdLst>
                <a:gd name="T0" fmla="*/ 19 w 19"/>
                <a:gd name="T1" fmla="*/ 7 h 10"/>
                <a:gd name="T2" fmla="*/ 16 w 19"/>
                <a:gd name="T3" fmla="*/ 10 h 10"/>
                <a:gd name="T4" fmla="*/ 9 w 19"/>
                <a:gd name="T5" fmla="*/ 10 h 10"/>
                <a:gd name="T6" fmla="*/ 0 w 19"/>
                <a:gd name="T7" fmla="*/ 7 h 10"/>
                <a:gd name="T8" fmla="*/ 3 w 19"/>
                <a:gd name="T9" fmla="*/ 0 h 10"/>
                <a:gd name="T10" fmla="*/ 12 w 19"/>
                <a:gd name="T11" fmla="*/ 3 h 10"/>
                <a:gd name="T12" fmla="*/ 13 w 19"/>
                <a:gd name="T13" fmla="*/ 3 h 10"/>
                <a:gd name="T14" fmla="*/ 14 w 19"/>
                <a:gd name="T15" fmla="*/ 1 h 10"/>
                <a:gd name="T16" fmla="*/ 19 w 19"/>
                <a:gd name="T17" fmla="*/ 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0"/>
                <a:gd name="T29" fmla="*/ 19 w 1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0">
                  <a:moveTo>
                    <a:pt x="19" y="7"/>
                  </a:moveTo>
                  <a:lnTo>
                    <a:pt x="16" y="10"/>
                  </a:lnTo>
                  <a:lnTo>
                    <a:pt x="9" y="1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5" name="Freeform 561"/>
            <p:cNvSpPr>
              <a:spLocks/>
            </p:cNvSpPr>
            <p:nvPr/>
          </p:nvSpPr>
          <p:spPr bwMode="auto">
            <a:xfrm>
              <a:off x="3211" y="2959"/>
              <a:ext cx="9" cy="6"/>
            </a:xfrm>
            <a:custGeom>
              <a:avLst/>
              <a:gdLst>
                <a:gd name="T0" fmla="*/ 8 w 9"/>
                <a:gd name="T1" fmla="*/ 2 h 6"/>
                <a:gd name="T2" fmla="*/ 9 w 9"/>
                <a:gd name="T3" fmla="*/ 4 h 6"/>
                <a:gd name="T4" fmla="*/ 6 w 9"/>
                <a:gd name="T5" fmla="*/ 6 h 6"/>
                <a:gd name="T6" fmla="*/ 1 w 9"/>
                <a:gd name="T7" fmla="*/ 0 h 6"/>
                <a:gd name="T8" fmla="*/ 0 w 9"/>
                <a:gd name="T9" fmla="*/ 4 h 6"/>
                <a:gd name="T10" fmla="*/ 8 w 9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8" y="2"/>
                  </a:moveTo>
                  <a:lnTo>
                    <a:pt x="9" y="4"/>
                  </a:lnTo>
                  <a:lnTo>
                    <a:pt x="6" y="6"/>
                  </a:lnTo>
                  <a:lnTo>
                    <a:pt x="1" y="0"/>
                  </a:lnTo>
                  <a:lnTo>
                    <a:pt x="0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6" name="Freeform 562"/>
            <p:cNvSpPr>
              <a:spLocks/>
            </p:cNvSpPr>
            <p:nvPr/>
          </p:nvSpPr>
          <p:spPr bwMode="auto">
            <a:xfrm>
              <a:off x="3192" y="2894"/>
              <a:ext cx="18" cy="69"/>
            </a:xfrm>
            <a:custGeom>
              <a:avLst/>
              <a:gdLst>
                <a:gd name="T0" fmla="*/ 4 w 18"/>
                <a:gd name="T1" fmla="*/ 69 h 69"/>
                <a:gd name="T2" fmla="*/ 1 w 18"/>
                <a:gd name="T3" fmla="*/ 60 h 69"/>
                <a:gd name="T4" fmla="*/ 0 w 18"/>
                <a:gd name="T5" fmla="*/ 49 h 69"/>
                <a:gd name="T6" fmla="*/ 2 w 18"/>
                <a:gd name="T7" fmla="*/ 29 h 69"/>
                <a:gd name="T8" fmla="*/ 10 w 18"/>
                <a:gd name="T9" fmla="*/ 0 h 69"/>
                <a:gd name="T10" fmla="*/ 18 w 18"/>
                <a:gd name="T11" fmla="*/ 3 h 69"/>
                <a:gd name="T12" fmla="*/ 9 w 18"/>
                <a:gd name="T13" fmla="*/ 32 h 69"/>
                <a:gd name="T14" fmla="*/ 7 w 18"/>
                <a:gd name="T15" fmla="*/ 49 h 69"/>
                <a:gd name="T16" fmla="*/ 8 w 18"/>
                <a:gd name="T17" fmla="*/ 57 h 69"/>
                <a:gd name="T18" fmla="*/ 11 w 18"/>
                <a:gd name="T19" fmla="*/ 66 h 69"/>
                <a:gd name="T20" fmla="*/ 4 w 18"/>
                <a:gd name="T21" fmla="*/ 69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9"/>
                <a:gd name="T35" fmla="*/ 18 w 18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9">
                  <a:moveTo>
                    <a:pt x="4" y="69"/>
                  </a:moveTo>
                  <a:lnTo>
                    <a:pt x="1" y="60"/>
                  </a:lnTo>
                  <a:lnTo>
                    <a:pt x="0" y="49"/>
                  </a:lnTo>
                  <a:lnTo>
                    <a:pt x="2" y="29"/>
                  </a:lnTo>
                  <a:lnTo>
                    <a:pt x="10" y="0"/>
                  </a:lnTo>
                  <a:lnTo>
                    <a:pt x="18" y="3"/>
                  </a:lnTo>
                  <a:lnTo>
                    <a:pt x="9" y="32"/>
                  </a:lnTo>
                  <a:lnTo>
                    <a:pt x="7" y="49"/>
                  </a:lnTo>
                  <a:lnTo>
                    <a:pt x="8" y="57"/>
                  </a:lnTo>
                  <a:lnTo>
                    <a:pt x="11" y="66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7" name="Freeform 563"/>
            <p:cNvSpPr>
              <a:spLocks/>
            </p:cNvSpPr>
            <p:nvPr/>
          </p:nvSpPr>
          <p:spPr bwMode="auto">
            <a:xfrm>
              <a:off x="3196" y="2958"/>
              <a:ext cx="7" cy="7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0 w 7"/>
                <a:gd name="T5" fmla="*/ 5 h 7"/>
                <a:gd name="T6" fmla="*/ 7 w 7"/>
                <a:gd name="T7" fmla="*/ 2 h 7"/>
                <a:gd name="T8" fmla="*/ 5 w 7"/>
                <a:gd name="T9" fmla="*/ 0 h 7"/>
                <a:gd name="T10" fmla="*/ 2 w 7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2" y="7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8" name="Freeform 564"/>
            <p:cNvSpPr>
              <a:spLocks/>
            </p:cNvSpPr>
            <p:nvPr/>
          </p:nvSpPr>
          <p:spPr bwMode="auto">
            <a:xfrm>
              <a:off x="3164" y="2889"/>
              <a:ext cx="45" cy="24"/>
            </a:xfrm>
            <a:custGeom>
              <a:avLst/>
              <a:gdLst>
                <a:gd name="T0" fmla="*/ 39 w 45"/>
                <a:gd name="T1" fmla="*/ 9 h 24"/>
                <a:gd name="T2" fmla="*/ 36 w 45"/>
                <a:gd name="T3" fmla="*/ 7 h 24"/>
                <a:gd name="T4" fmla="*/ 34 w 45"/>
                <a:gd name="T5" fmla="*/ 7 h 24"/>
                <a:gd name="T6" fmla="*/ 29 w 45"/>
                <a:gd name="T7" fmla="*/ 8 h 24"/>
                <a:gd name="T8" fmla="*/ 22 w 45"/>
                <a:gd name="T9" fmla="*/ 10 h 24"/>
                <a:gd name="T10" fmla="*/ 11 w 45"/>
                <a:gd name="T11" fmla="*/ 18 h 24"/>
                <a:gd name="T12" fmla="*/ 8 w 45"/>
                <a:gd name="T13" fmla="*/ 24 h 24"/>
                <a:gd name="T14" fmla="*/ 0 w 45"/>
                <a:gd name="T15" fmla="*/ 19 h 24"/>
                <a:gd name="T16" fmla="*/ 6 w 45"/>
                <a:gd name="T17" fmla="*/ 12 h 24"/>
                <a:gd name="T18" fmla="*/ 17 w 45"/>
                <a:gd name="T19" fmla="*/ 4 h 24"/>
                <a:gd name="T20" fmla="*/ 25 w 45"/>
                <a:gd name="T21" fmla="*/ 1 h 24"/>
                <a:gd name="T22" fmla="*/ 32 w 45"/>
                <a:gd name="T23" fmla="*/ 0 h 24"/>
                <a:gd name="T24" fmla="*/ 39 w 45"/>
                <a:gd name="T25" fmla="*/ 0 h 24"/>
                <a:gd name="T26" fmla="*/ 45 w 45"/>
                <a:gd name="T27" fmla="*/ 3 h 24"/>
                <a:gd name="T28" fmla="*/ 39 w 45"/>
                <a:gd name="T29" fmla="*/ 9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24"/>
                <a:gd name="T47" fmla="*/ 45 w 45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24">
                  <a:moveTo>
                    <a:pt x="39" y="9"/>
                  </a:moveTo>
                  <a:lnTo>
                    <a:pt x="36" y="7"/>
                  </a:lnTo>
                  <a:lnTo>
                    <a:pt x="34" y="7"/>
                  </a:lnTo>
                  <a:lnTo>
                    <a:pt x="29" y="8"/>
                  </a:lnTo>
                  <a:lnTo>
                    <a:pt x="22" y="10"/>
                  </a:lnTo>
                  <a:lnTo>
                    <a:pt x="11" y="18"/>
                  </a:lnTo>
                  <a:lnTo>
                    <a:pt x="8" y="24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7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3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69" name="Freeform 565"/>
            <p:cNvSpPr>
              <a:spLocks/>
            </p:cNvSpPr>
            <p:nvPr/>
          </p:nvSpPr>
          <p:spPr bwMode="auto">
            <a:xfrm>
              <a:off x="3202" y="2892"/>
              <a:ext cx="9" cy="6"/>
            </a:xfrm>
            <a:custGeom>
              <a:avLst/>
              <a:gdLst>
                <a:gd name="T0" fmla="*/ 8 w 9"/>
                <a:gd name="T1" fmla="*/ 5 h 6"/>
                <a:gd name="T2" fmla="*/ 9 w 9"/>
                <a:gd name="T3" fmla="*/ 2 h 6"/>
                <a:gd name="T4" fmla="*/ 7 w 9"/>
                <a:gd name="T5" fmla="*/ 0 h 6"/>
                <a:gd name="T6" fmla="*/ 1 w 9"/>
                <a:gd name="T7" fmla="*/ 6 h 6"/>
                <a:gd name="T8" fmla="*/ 0 w 9"/>
                <a:gd name="T9" fmla="*/ 2 h 6"/>
                <a:gd name="T10" fmla="*/ 8 w 9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8" y="5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1" y="6"/>
                  </a:lnTo>
                  <a:lnTo>
                    <a:pt x="0" y="2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0" name="Freeform 566"/>
            <p:cNvSpPr>
              <a:spLocks/>
            </p:cNvSpPr>
            <p:nvPr/>
          </p:nvSpPr>
          <p:spPr bwMode="auto">
            <a:xfrm>
              <a:off x="3138" y="2909"/>
              <a:ext cx="37" cy="63"/>
            </a:xfrm>
            <a:custGeom>
              <a:avLst/>
              <a:gdLst>
                <a:gd name="T0" fmla="*/ 35 w 37"/>
                <a:gd name="T1" fmla="*/ 0 h 63"/>
                <a:gd name="T2" fmla="*/ 37 w 37"/>
                <a:gd name="T3" fmla="*/ 10 h 63"/>
                <a:gd name="T4" fmla="*/ 35 w 37"/>
                <a:gd name="T5" fmla="*/ 20 h 63"/>
                <a:gd name="T6" fmla="*/ 30 w 37"/>
                <a:gd name="T7" fmla="*/ 30 h 63"/>
                <a:gd name="T8" fmla="*/ 24 w 37"/>
                <a:gd name="T9" fmla="*/ 40 h 63"/>
                <a:gd name="T10" fmla="*/ 12 w 37"/>
                <a:gd name="T11" fmla="*/ 55 h 63"/>
                <a:gd name="T12" fmla="*/ 7 w 37"/>
                <a:gd name="T13" fmla="*/ 63 h 63"/>
                <a:gd name="T14" fmla="*/ 0 w 37"/>
                <a:gd name="T15" fmla="*/ 59 h 63"/>
                <a:gd name="T16" fmla="*/ 5 w 37"/>
                <a:gd name="T17" fmla="*/ 51 h 63"/>
                <a:gd name="T18" fmla="*/ 18 w 37"/>
                <a:gd name="T19" fmla="*/ 35 h 63"/>
                <a:gd name="T20" fmla="*/ 22 w 37"/>
                <a:gd name="T21" fmla="*/ 26 h 63"/>
                <a:gd name="T22" fmla="*/ 26 w 37"/>
                <a:gd name="T23" fmla="*/ 18 h 63"/>
                <a:gd name="T24" fmla="*/ 28 w 37"/>
                <a:gd name="T25" fmla="*/ 10 h 63"/>
                <a:gd name="T26" fmla="*/ 26 w 37"/>
                <a:gd name="T27" fmla="*/ 3 h 63"/>
                <a:gd name="T28" fmla="*/ 35 w 37"/>
                <a:gd name="T29" fmla="*/ 0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63"/>
                <a:gd name="T47" fmla="*/ 37 w 37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63">
                  <a:moveTo>
                    <a:pt x="35" y="0"/>
                  </a:moveTo>
                  <a:lnTo>
                    <a:pt x="37" y="10"/>
                  </a:lnTo>
                  <a:lnTo>
                    <a:pt x="35" y="20"/>
                  </a:lnTo>
                  <a:lnTo>
                    <a:pt x="30" y="30"/>
                  </a:lnTo>
                  <a:lnTo>
                    <a:pt x="24" y="40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0" y="59"/>
                  </a:lnTo>
                  <a:lnTo>
                    <a:pt x="5" y="51"/>
                  </a:lnTo>
                  <a:lnTo>
                    <a:pt x="18" y="35"/>
                  </a:lnTo>
                  <a:lnTo>
                    <a:pt x="22" y="26"/>
                  </a:lnTo>
                  <a:lnTo>
                    <a:pt x="26" y="18"/>
                  </a:lnTo>
                  <a:lnTo>
                    <a:pt x="28" y="10"/>
                  </a:lnTo>
                  <a:lnTo>
                    <a:pt x="26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1" name="Freeform 567"/>
            <p:cNvSpPr>
              <a:spLocks/>
            </p:cNvSpPr>
            <p:nvPr/>
          </p:nvSpPr>
          <p:spPr bwMode="auto">
            <a:xfrm>
              <a:off x="3163" y="2908"/>
              <a:ext cx="10" cy="5"/>
            </a:xfrm>
            <a:custGeom>
              <a:avLst/>
              <a:gdLst>
                <a:gd name="T0" fmla="*/ 1 w 10"/>
                <a:gd name="T1" fmla="*/ 0 h 5"/>
                <a:gd name="T2" fmla="*/ 0 w 10"/>
                <a:gd name="T3" fmla="*/ 1 h 5"/>
                <a:gd name="T4" fmla="*/ 1 w 10"/>
                <a:gd name="T5" fmla="*/ 4 h 5"/>
                <a:gd name="T6" fmla="*/ 10 w 10"/>
                <a:gd name="T7" fmla="*/ 1 h 5"/>
                <a:gd name="T8" fmla="*/ 9 w 10"/>
                <a:gd name="T9" fmla="*/ 5 h 5"/>
                <a:gd name="T10" fmla="*/ 1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10" y="1"/>
                  </a:lnTo>
                  <a:lnTo>
                    <a:pt x="9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2" name="Freeform 568"/>
            <p:cNvSpPr>
              <a:spLocks/>
            </p:cNvSpPr>
            <p:nvPr/>
          </p:nvSpPr>
          <p:spPr bwMode="auto">
            <a:xfrm>
              <a:off x="3138" y="2968"/>
              <a:ext cx="67" cy="49"/>
            </a:xfrm>
            <a:custGeom>
              <a:avLst/>
              <a:gdLst>
                <a:gd name="T0" fmla="*/ 7 w 67"/>
                <a:gd name="T1" fmla="*/ 0 h 49"/>
                <a:gd name="T2" fmla="*/ 10 w 67"/>
                <a:gd name="T3" fmla="*/ 5 h 49"/>
                <a:gd name="T4" fmla="*/ 13 w 67"/>
                <a:gd name="T5" fmla="*/ 10 h 49"/>
                <a:gd name="T6" fmla="*/ 16 w 67"/>
                <a:gd name="T7" fmla="*/ 12 h 49"/>
                <a:gd name="T8" fmla="*/ 20 w 67"/>
                <a:gd name="T9" fmla="*/ 15 h 49"/>
                <a:gd name="T10" fmla="*/ 30 w 67"/>
                <a:gd name="T11" fmla="*/ 19 h 49"/>
                <a:gd name="T12" fmla="*/ 39 w 67"/>
                <a:gd name="T13" fmla="*/ 23 h 49"/>
                <a:gd name="T14" fmla="*/ 56 w 67"/>
                <a:gd name="T15" fmla="*/ 31 h 49"/>
                <a:gd name="T16" fmla="*/ 63 w 67"/>
                <a:gd name="T17" fmla="*/ 38 h 49"/>
                <a:gd name="T18" fmla="*/ 66 w 67"/>
                <a:gd name="T19" fmla="*/ 42 h 49"/>
                <a:gd name="T20" fmla="*/ 67 w 67"/>
                <a:gd name="T21" fmla="*/ 47 h 49"/>
                <a:gd name="T22" fmla="*/ 59 w 67"/>
                <a:gd name="T23" fmla="*/ 49 h 49"/>
                <a:gd name="T24" fmla="*/ 58 w 67"/>
                <a:gd name="T25" fmla="*/ 44 h 49"/>
                <a:gd name="T26" fmla="*/ 56 w 67"/>
                <a:gd name="T27" fmla="*/ 42 h 49"/>
                <a:gd name="T28" fmla="*/ 52 w 67"/>
                <a:gd name="T29" fmla="*/ 38 h 49"/>
                <a:gd name="T30" fmla="*/ 35 w 67"/>
                <a:gd name="T31" fmla="*/ 31 h 49"/>
                <a:gd name="T32" fmla="*/ 25 w 67"/>
                <a:gd name="T33" fmla="*/ 27 h 49"/>
                <a:gd name="T34" fmla="*/ 16 w 67"/>
                <a:gd name="T35" fmla="*/ 22 h 49"/>
                <a:gd name="T36" fmla="*/ 11 w 67"/>
                <a:gd name="T37" fmla="*/ 18 h 49"/>
                <a:gd name="T38" fmla="*/ 7 w 67"/>
                <a:gd name="T39" fmla="*/ 15 h 49"/>
                <a:gd name="T40" fmla="*/ 3 w 67"/>
                <a:gd name="T41" fmla="*/ 9 h 49"/>
                <a:gd name="T42" fmla="*/ 0 w 67"/>
                <a:gd name="T43" fmla="*/ 4 h 49"/>
                <a:gd name="T44" fmla="*/ 7 w 67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49"/>
                <a:gd name="T71" fmla="*/ 67 w 6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49">
                  <a:moveTo>
                    <a:pt x="7" y="0"/>
                  </a:moveTo>
                  <a:lnTo>
                    <a:pt x="10" y="5"/>
                  </a:lnTo>
                  <a:lnTo>
                    <a:pt x="13" y="10"/>
                  </a:lnTo>
                  <a:lnTo>
                    <a:pt x="16" y="12"/>
                  </a:lnTo>
                  <a:lnTo>
                    <a:pt x="20" y="15"/>
                  </a:lnTo>
                  <a:lnTo>
                    <a:pt x="30" y="19"/>
                  </a:lnTo>
                  <a:lnTo>
                    <a:pt x="39" y="23"/>
                  </a:lnTo>
                  <a:lnTo>
                    <a:pt x="56" y="31"/>
                  </a:lnTo>
                  <a:lnTo>
                    <a:pt x="63" y="38"/>
                  </a:lnTo>
                  <a:lnTo>
                    <a:pt x="66" y="42"/>
                  </a:lnTo>
                  <a:lnTo>
                    <a:pt x="67" y="47"/>
                  </a:lnTo>
                  <a:lnTo>
                    <a:pt x="59" y="49"/>
                  </a:lnTo>
                  <a:lnTo>
                    <a:pt x="58" y="44"/>
                  </a:lnTo>
                  <a:lnTo>
                    <a:pt x="56" y="42"/>
                  </a:lnTo>
                  <a:lnTo>
                    <a:pt x="52" y="38"/>
                  </a:lnTo>
                  <a:lnTo>
                    <a:pt x="35" y="31"/>
                  </a:lnTo>
                  <a:lnTo>
                    <a:pt x="25" y="27"/>
                  </a:lnTo>
                  <a:lnTo>
                    <a:pt x="16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9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3" name="Freeform 569"/>
            <p:cNvSpPr>
              <a:spLocks/>
            </p:cNvSpPr>
            <p:nvPr/>
          </p:nvSpPr>
          <p:spPr bwMode="auto">
            <a:xfrm>
              <a:off x="3137" y="2968"/>
              <a:ext cx="8" cy="4"/>
            </a:xfrm>
            <a:custGeom>
              <a:avLst/>
              <a:gdLst>
                <a:gd name="T0" fmla="*/ 1 w 8"/>
                <a:gd name="T1" fmla="*/ 0 h 4"/>
                <a:gd name="T2" fmla="*/ 0 w 8"/>
                <a:gd name="T3" fmla="*/ 2 h 4"/>
                <a:gd name="T4" fmla="*/ 1 w 8"/>
                <a:gd name="T5" fmla="*/ 4 h 4"/>
                <a:gd name="T6" fmla="*/ 8 w 8"/>
                <a:gd name="T7" fmla="*/ 0 h 4"/>
                <a:gd name="T8" fmla="*/ 8 w 8"/>
                <a:gd name="T9" fmla="*/ 4 h 4"/>
                <a:gd name="T10" fmla="*/ 1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4" name="Freeform 570"/>
            <p:cNvSpPr>
              <a:spLocks/>
            </p:cNvSpPr>
            <p:nvPr/>
          </p:nvSpPr>
          <p:spPr bwMode="auto">
            <a:xfrm>
              <a:off x="3195" y="3016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9 w 10"/>
                <a:gd name="T3" fmla="*/ 14 h 28"/>
                <a:gd name="T4" fmla="*/ 8 w 10"/>
                <a:gd name="T5" fmla="*/ 28 h 28"/>
                <a:gd name="T6" fmla="*/ 0 w 10"/>
                <a:gd name="T7" fmla="*/ 28 h 28"/>
                <a:gd name="T8" fmla="*/ 1 w 10"/>
                <a:gd name="T9" fmla="*/ 14 h 28"/>
                <a:gd name="T10" fmla="*/ 2 w 10"/>
                <a:gd name="T11" fmla="*/ 0 h 28"/>
                <a:gd name="T12" fmla="*/ 10 w 1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8"/>
                <a:gd name="T23" fmla="*/ 10 w 1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8">
                  <a:moveTo>
                    <a:pt x="10" y="0"/>
                  </a:moveTo>
                  <a:lnTo>
                    <a:pt x="9" y="1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1" y="14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5" name="Freeform 571"/>
            <p:cNvSpPr>
              <a:spLocks/>
            </p:cNvSpPr>
            <p:nvPr/>
          </p:nvSpPr>
          <p:spPr bwMode="auto">
            <a:xfrm>
              <a:off x="3197" y="3015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1 h 2"/>
                <a:gd name="T4" fmla="*/ 0 w 8"/>
                <a:gd name="T5" fmla="*/ 1 h 2"/>
                <a:gd name="T6" fmla="*/ 0 w 8"/>
                <a:gd name="T7" fmla="*/ 2 h 2"/>
                <a:gd name="T8" fmla="*/ 8 w 8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0"/>
                  </a:moveTo>
                  <a:lnTo>
                    <a:pt x="8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6" name="Freeform 572"/>
            <p:cNvSpPr>
              <a:spLocks/>
            </p:cNvSpPr>
            <p:nvPr/>
          </p:nvSpPr>
          <p:spPr bwMode="auto">
            <a:xfrm>
              <a:off x="3177" y="3035"/>
              <a:ext cx="25" cy="16"/>
            </a:xfrm>
            <a:custGeom>
              <a:avLst/>
              <a:gdLst>
                <a:gd name="T0" fmla="*/ 25 w 25"/>
                <a:gd name="T1" fmla="*/ 12 h 16"/>
                <a:gd name="T2" fmla="*/ 22 w 25"/>
                <a:gd name="T3" fmla="*/ 14 h 16"/>
                <a:gd name="T4" fmla="*/ 16 w 25"/>
                <a:gd name="T5" fmla="*/ 16 h 16"/>
                <a:gd name="T6" fmla="*/ 11 w 25"/>
                <a:gd name="T7" fmla="*/ 13 h 16"/>
                <a:gd name="T8" fmla="*/ 4 w 25"/>
                <a:gd name="T9" fmla="*/ 10 h 16"/>
                <a:gd name="T10" fmla="*/ 3 w 25"/>
                <a:gd name="T11" fmla="*/ 9 h 16"/>
                <a:gd name="T12" fmla="*/ 0 w 25"/>
                <a:gd name="T13" fmla="*/ 9 h 16"/>
                <a:gd name="T14" fmla="*/ 0 w 25"/>
                <a:gd name="T15" fmla="*/ 0 h 16"/>
                <a:gd name="T16" fmla="*/ 3 w 25"/>
                <a:gd name="T17" fmla="*/ 2 h 16"/>
                <a:gd name="T18" fmla="*/ 8 w 25"/>
                <a:gd name="T19" fmla="*/ 3 h 16"/>
                <a:gd name="T20" fmla="*/ 15 w 25"/>
                <a:gd name="T21" fmla="*/ 6 h 16"/>
                <a:gd name="T22" fmla="*/ 19 w 25"/>
                <a:gd name="T23" fmla="*/ 9 h 16"/>
                <a:gd name="T24" fmla="*/ 17 w 25"/>
                <a:gd name="T25" fmla="*/ 8 h 16"/>
                <a:gd name="T26" fmla="*/ 19 w 25"/>
                <a:gd name="T27" fmla="*/ 7 h 16"/>
                <a:gd name="T28" fmla="*/ 25 w 25"/>
                <a:gd name="T29" fmla="*/ 12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6"/>
                <a:gd name="T47" fmla="*/ 25 w 25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6">
                  <a:moveTo>
                    <a:pt x="25" y="12"/>
                  </a:moveTo>
                  <a:lnTo>
                    <a:pt x="22" y="14"/>
                  </a:lnTo>
                  <a:lnTo>
                    <a:pt x="16" y="16"/>
                  </a:lnTo>
                  <a:lnTo>
                    <a:pt x="11" y="13"/>
                  </a:lnTo>
                  <a:lnTo>
                    <a:pt x="4" y="10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3"/>
                  </a:lnTo>
                  <a:lnTo>
                    <a:pt x="15" y="6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9" y="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7" name="Freeform 573"/>
            <p:cNvSpPr>
              <a:spLocks/>
            </p:cNvSpPr>
            <p:nvPr/>
          </p:nvSpPr>
          <p:spPr bwMode="auto">
            <a:xfrm>
              <a:off x="3195" y="3042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2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8" name="Freeform 574"/>
            <p:cNvSpPr>
              <a:spLocks/>
            </p:cNvSpPr>
            <p:nvPr/>
          </p:nvSpPr>
          <p:spPr bwMode="auto">
            <a:xfrm>
              <a:off x="3111" y="3037"/>
              <a:ext cx="67" cy="28"/>
            </a:xfrm>
            <a:custGeom>
              <a:avLst/>
              <a:gdLst>
                <a:gd name="T0" fmla="*/ 67 w 67"/>
                <a:gd name="T1" fmla="*/ 7 h 28"/>
                <a:gd name="T2" fmla="*/ 48 w 67"/>
                <a:gd name="T3" fmla="*/ 12 h 28"/>
                <a:gd name="T4" fmla="*/ 31 w 67"/>
                <a:gd name="T5" fmla="*/ 19 h 28"/>
                <a:gd name="T6" fmla="*/ 17 w 67"/>
                <a:gd name="T7" fmla="*/ 25 h 28"/>
                <a:gd name="T8" fmla="*/ 3 w 67"/>
                <a:gd name="T9" fmla="*/ 28 h 28"/>
                <a:gd name="T10" fmla="*/ 0 w 67"/>
                <a:gd name="T11" fmla="*/ 21 h 28"/>
                <a:gd name="T12" fmla="*/ 12 w 67"/>
                <a:gd name="T13" fmla="*/ 18 h 28"/>
                <a:gd name="T14" fmla="*/ 27 w 67"/>
                <a:gd name="T15" fmla="*/ 12 h 28"/>
                <a:gd name="T16" fmla="*/ 44 w 67"/>
                <a:gd name="T17" fmla="*/ 5 h 28"/>
                <a:gd name="T18" fmla="*/ 64 w 67"/>
                <a:gd name="T19" fmla="*/ 0 h 28"/>
                <a:gd name="T20" fmla="*/ 67 w 67"/>
                <a:gd name="T21" fmla="*/ 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28"/>
                <a:gd name="T35" fmla="*/ 67 w 6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28">
                  <a:moveTo>
                    <a:pt x="67" y="7"/>
                  </a:moveTo>
                  <a:lnTo>
                    <a:pt x="48" y="12"/>
                  </a:lnTo>
                  <a:lnTo>
                    <a:pt x="31" y="19"/>
                  </a:lnTo>
                  <a:lnTo>
                    <a:pt x="17" y="25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2" y="18"/>
                  </a:lnTo>
                  <a:lnTo>
                    <a:pt x="27" y="12"/>
                  </a:lnTo>
                  <a:lnTo>
                    <a:pt x="44" y="5"/>
                  </a:lnTo>
                  <a:lnTo>
                    <a:pt x="6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79" name="Freeform 575"/>
            <p:cNvSpPr>
              <a:spLocks/>
            </p:cNvSpPr>
            <p:nvPr/>
          </p:nvSpPr>
          <p:spPr bwMode="auto">
            <a:xfrm>
              <a:off x="3175" y="3035"/>
              <a:ext cx="4" cy="9"/>
            </a:xfrm>
            <a:custGeom>
              <a:avLst/>
              <a:gdLst>
                <a:gd name="T0" fmla="*/ 2 w 4"/>
                <a:gd name="T1" fmla="*/ 0 h 9"/>
                <a:gd name="T2" fmla="*/ 4 w 4"/>
                <a:gd name="T3" fmla="*/ 0 h 9"/>
                <a:gd name="T4" fmla="*/ 0 w 4"/>
                <a:gd name="T5" fmla="*/ 2 h 9"/>
                <a:gd name="T6" fmla="*/ 3 w 4"/>
                <a:gd name="T7" fmla="*/ 9 h 9"/>
                <a:gd name="T8" fmla="*/ 2 w 4"/>
                <a:gd name="T9" fmla="*/ 9 h 9"/>
                <a:gd name="T10" fmla="*/ 2 w 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2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0" name="Freeform 576"/>
            <p:cNvSpPr>
              <a:spLocks/>
            </p:cNvSpPr>
            <p:nvPr/>
          </p:nvSpPr>
          <p:spPr bwMode="auto">
            <a:xfrm>
              <a:off x="3061" y="3058"/>
              <a:ext cx="54" cy="74"/>
            </a:xfrm>
            <a:custGeom>
              <a:avLst/>
              <a:gdLst>
                <a:gd name="T0" fmla="*/ 54 w 54"/>
                <a:gd name="T1" fmla="*/ 7 h 74"/>
                <a:gd name="T2" fmla="*/ 48 w 54"/>
                <a:gd name="T3" fmla="*/ 8 h 74"/>
                <a:gd name="T4" fmla="*/ 48 w 54"/>
                <a:gd name="T5" fmla="*/ 15 h 74"/>
                <a:gd name="T6" fmla="*/ 44 w 54"/>
                <a:gd name="T7" fmla="*/ 25 h 74"/>
                <a:gd name="T8" fmla="*/ 38 w 54"/>
                <a:gd name="T9" fmla="*/ 37 h 74"/>
                <a:gd name="T10" fmla="*/ 26 w 54"/>
                <a:gd name="T11" fmla="*/ 53 h 74"/>
                <a:gd name="T12" fmla="*/ 6 w 54"/>
                <a:gd name="T13" fmla="*/ 74 h 74"/>
                <a:gd name="T14" fmla="*/ 0 w 54"/>
                <a:gd name="T15" fmla="*/ 69 h 74"/>
                <a:gd name="T16" fmla="*/ 19 w 54"/>
                <a:gd name="T17" fmla="*/ 48 h 74"/>
                <a:gd name="T18" fmla="*/ 31 w 54"/>
                <a:gd name="T19" fmla="*/ 33 h 74"/>
                <a:gd name="T20" fmla="*/ 37 w 54"/>
                <a:gd name="T21" fmla="*/ 21 h 74"/>
                <a:gd name="T22" fmla="*/ 40 w 54"/>
                <a:gd name="T23" fmla="*/ 14 h 74"/>
                <a:gd name="T24" fmla="*/ 41 w 54"/>
                <a:gd name="T25" fmla="*/ 4 h 74"/>
                <a:gd name="T26" fmla="*/ 50 w 54"/>
                <a:gd name="T27" fmla="*/ 0 h 74"/>
                <a:gd name="T28" fmla="*/ 54 w 54"/>
                <a:gd name="T29" fmla="*/ 7 h 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74"/>
                <a:gd name="T47" fmla="*/ 54 w 54"/>
                <a:gd name="T48" fmla="*/ 74 h 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74">
                  <a:moveTo>
                    <a:pt x="54" y="7"/>
                  </a:moveTo>
                  <a:lnTo>
                    <a:pt x="48" y="8"/>
                  </a:lnTo>
                  <a:lnTo>
                    <a:pt x="48" y="15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26" y="53"/>
                  </a:lnTo>
                  <a:lnTo>
                    <a:pt x="6" y="74"/>
                  </a:lnTo>
                  <a:lnTo>
                    <a:pt x="0" y="69"/>
                  </a:lnTo>
                  <a:lnTo>
                    <a:pt x="19" y="48"/>
                  </a:lnTo>
                  <a:lnTo>
                    <a:pt x="31" y="33"/>
                  </a:lnTo>
                  <a:lnTo>
                    <a:pt x="37" y="21"/>
                  </a:lnTo>
                  <a:lnTo>
                    <a:pt x="40" y="14"/>
                  </a:lnTo>
                  <a:lnTo>
                    <a:pt x="41" y="4"/>
                  </a:lnTo>
                  <a:lnTo>
                    <a:pt x="50" y="0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1" name="Freeform 577"/>
            <p:cNvSpPr>
              <a:spLocks/>
            </p:cNvSpPr>
            <p:nvPr/>
          </p:nvSpPr>
          <p:spPr bwMode="auto">
            <a:xfrm>
              <a:off x="3111" y="3058"/>
              <a:ext cx="4" cy="7"/>
            </a:xfrm>
            <a:custGeom>
              <a:avLst/>
              <a:gdLst>
                <a:gd name="T0" fmla="*/ 0 w 4"/>
                <a:gd name="T1" fmla="*/ 0 h 7"/>
                <a:gd name="T2" fmla="*/ 4 w 4"/>
                <a:gd name="T3" fmla="*/ 7 h 7"/>
                <a:gd name="T4" fmla="*/ 3 w 4"/>
                <a:gd name="T5" fmla="*/ 7 h 7"/>
                <a:gd name="T6" fmla="*/ 0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2" name="Freeform 578"/>
            <p:cNvSpPr>
              <a:spLocks/>
            </p:cNvSpPr>
            <p:nvPr/>
          </p:nvSpPr>
          <p:spPr bwMode="auto">
            <a:xfrm>
              <a:off x="3044" y="3127"/>
              <a:ext cx="23" cy="31"/>
            </a:xfrm>
            <a:custGeom>
              <a:avLst/>
              <a:gdLst>
                <a:gd name="T0" fmla="*/ 23 w 23"/>
                <a:gd name="T1" fmla="*/ 5 h 31"/>
                <a:gd name="T2" fmla="*/ 18 w 23"/>
                <a:gd name="T3" fmla="*/ 11 h 31"/>
                <a:gd name="T4" fmla="*/ 14 w 23"/>
                <a:gd name="T5" fmla="*/ 17 h 31"/>
                <a:gd name="T6" fmla="*/ 7 w 23"/>
                <a:gd name="T7" fmla="*/ 31 h 31"/>
                <a:gd name="T8" fmla="*/ 0 w 23"/>
                <a:gd name="T9" fmla="*/ 27 h 31"/>
                <a:gd name="T10" fmla="*/ 7 w 23"/>
                <a:gd name="T11" fmla="*/ 13 h 31"/>
                <a:gd name="T12" fmla="*/ 12 w 23"/>
                <a:gd name="T13" fmla="*/ 6 h 31"/>
                <a:gd name="T14" fmla="*/ 17 w 23"/>
                <a:gd name="T15" fmla="*/ 0 h 31"/>
                <a:gd name="T16" fmla="*/ 23 w 23"/>
                <a:gd name="T17" fmla="*/ 5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31"/>
                <a:gd name="T29" fmla="*/ 23 w 2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31">
                  <a:moveTo>
                    <a:pt x="23" y="5"/>
                  </a:moveTo>
                  <a:lnTo>
                    <a:pt x="18" y="11"/>
                  </a:lnTo>
                  <a:lnTo>
                    <a:pt x="14" y="17"/>
                  </a:lnTo>
                  <a:lnTo>
                    <a:pt x="7" y="31"/>
                  </a:lnTo>
                  <a:lnTo>
                    <a:pt x="0" y="27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3" name="Freeform 579"/>
            <p:cNvSpPr>
              <a:spLocks/>
            </p:cNvSpPr>
            <p:nvPr/>
          </p:nvSpPr>
          <p:spPr bwMode="auto">
            <a:xfrm>
              <a:off x="3061" y="3127"/>
              <a:ext cx="6" cy="5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  <a:gd name="T4" fmla="*/ 0 w 6"/>
                <a:gd name="T5" fmla="*/ 0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4" name="Freeform 580"/>
            <p:cNvSpPr>
              <a:spLocks/>
            </p:cNvSpPr>
            <p:nvPr/>
          </p:nvSpPr>
          <p:spPr bwMode="auto">
            <a:xfrm>
              <a:off x="3017" y="3155"/>
              <a:ext cx="35" cy="41"/>
            </a:xfrm>
            <a:custGeom>
              <a:avLst/>
              <a:gdLst>
                <a:gd name="T0" fmla="*/ 35 w 35"/>
                <a:gd name="T1" fmla="*/ 1 h 41"/>
                <a:gd name="T2" fmla="*/ 33 w 35"/>
                <a:gd name="T3" fmla="*/ 9 h 41"/>
                <a:gd name="T4" fmla="*/ 30 w 35"/>
                <a:gd name="T5" fmla="*/ 14 h 41"/>
                <a:gd name="T6" fmla="*/ 22 w 35"/>
                <a:gd name="T7" fmla="*/ 22 h 41"/>
                <a:gd name="T8" fmla="*/ 14 w 35"/>
                <a:gd name="T9" fmla="*/ 31 h 41"/>
                <a:gd name="T10" fmla="*/ 7 w 35"/>
                <a:gd name="T11" fmla="*/ 41 h 41"/>
                <a:gd name="T12" fmla="*/ 0 w 35"/>
                <a:gd name="T13" fmla="*/ 37 h 41"/>
                <a:gd name="T14" fmla="*/ 8 w 35"/>
                <a:gd name="T15" fmla="*/ 26 h 41"/>
                <a:gd name="T16" fmla="*/ 16 w 35"/>
                <a:gd name="T17" fmla="*/ 17 h 41"/>
                <a:gd name="T18" fmla="*/ 23 w 35"/>
                <a:gd name="T19" fmla="*/ 9 h 41"/>
                <a:gd name="T20" fmla="*/ 26 w 35"/>
                <a:gd name="T21" fmla="*/ 5 h 41"/>
                <a:gd name="T22" fmla="*/ 27 w 35"/>
                <a:gd name="T23" fmla="*/ 0 h 41"/>
                <a:gd name="T24" fmla="*/ 35 w 35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41"/>
                <a:gd name="T41" fmla="*/ 35 w 35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41">
                  <a:moveTo>
                    <a:pt x="35" y="1"/>
                  </a:moveTo>
                  <a:lnTo>
                    <a:pt x="33" y="9"/>
                  </a:lnTo>
                  <a:lnTo>
                    <a:pt x="30" y="14"/>
                  </a:lnTo>
                  <a:lnTo>
                    <a:pt x="22" y="22"/>
                  </a:lnTo>
                  <a:lnTo>
                    <a:pt x="14" y="31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8" y="26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26" y="5"/>
                  </a:lnTo>
                  <a:lnTo>
                    <a:pt x="27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5" name="Freeform 581"/>
            <p:cNvSpPr>
              <a:spLocks/>
            </p:cNvSpPr>
            <p:nvPr/>
          </p:nvSpPr>
          <p:spPr bwMode="auto">
            <a:xfrm>
              <a:off x="3044" y="3154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6" name="Freeform 582"/>
            <p:cNvSpPr>
              <a:spLocks/>
            </p:cNvSpPr>
            <p:nvPr/>
          </p:nvSpPr>
          <p:spPr bwMode="auto">
            <a:xfrm>
              <a:off x="2961" y="3166"/>
              <a:ext cx="62" cy="31"/>
            </a:xfrm>
            <a:custGeom>
              <a:avLst/>
              <a:gdLst>
                <a:gd name="T0" fmla="*/ 57 w 62"/>
                <a:gd name="T1" fmla="*/ 31 h 31"/>
                <a:gd name="T2" fmla="*/ 51 w 62"/>
                <a:gd name="T3" fmla="*/ 27 h 31"/>
                <a:gd name="T4" fmla="*/ 44 w 62"/>
                <a:gd name="T5" fmla="*/ 24 h 31"/>
                <a:gd name="T6" fmla="*/ 29 w 62"/>
                <a:gd name="T7" fmla="*/ 19 h 31"/>
                <a:gd name="T8" fmla="*/ 14 w 62"/>
                <a:gd name="T9" fmla="*/ 15 h 31"/>
                <a:gd name="T10" fmla="*/ 0 w 62"/>
                <a:gd name="T11" fmla="*/ 7 h 31"/>
                <a:gd name="T12" fmla="*/ 4 w 62"/>
                <a:gd name="T13" fmla="*/ 0 h 31"/>
                <a:gd name="T14" fmla="*/ 18 w 62"/>
                <a:gd name="T15" fmla="*/ 8 h 31"/>
                <a:gd name="T16" fmla="*/ 32 w 62"/>
                <a:gd name="T17" fmla="*/ 12 h 31"/>
                <a:gd name="T18" fmla="*/ 47 w 62"/>
                <a:gd name="T19" fmla="*/ 17 h 31"/>
                <a:gd name="T20" fmla="*/ 55 w 62"/>
                <a:gd name="T21" fmla="*/ 20 h 31"/>
                <a:gd name="T22" fmla="*/ 62 w 62"/>
                <a:gd name="T23" fmla="*/ 25 h 31"/>
                <a:gd name="T24" fmla="*/ 57 w 62"/>
                <a:gd name="T25" fmla="*/ 31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31"/>
                <a:gd name="T41" fmla="*/ 62 w 62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31">
                  <a:moveTo>
                    <a:pt x="57" y="31"/>
                  </a:moveTo>
                  <a:lnTo>
                    <a:pt x="51" y="27"/>
                  </a:lnTo>
                  <a:lnTo>
                    <a:pt x="44" y="24"/>
                  </a:lnTo>
                  <a:lnTo>
                    <a:pt x="29" y="19"/>
                  </a:lnTo>
                  <a:lnTo>
                    <a:pt x="14" y="15"/>
                  </a:lnTo>
                  <a:lnTo>
                    <a:pt x="0" y="7"/>
                  </a:lnTo>
                  <a:lnTo>
                    <a:pt x="4" y="0"/>
                  </a:lnTo>
                  <a:lnTo>
                    <a:pt x="18" y="8"/>
                  </a:lnTo>
                  <a:lnTo>
                    <a:pt x="32" y="12"/>
                  </a:lnTo>
                  <a:lnTo>
                    <a:pt x="47" y="17"/>
                  </a:lnTo>
                  <a:lnTo>
                    <a:pt x="55" y="20"/>
                  </a:lnTo>
                  <a:lnTo>
                    <a:pt x="62" y="25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7" name="Freeform 583"/>
            <p:cNvSpPr>
              <a:spLocks/>
            </p:cNvSpPr>
            <p:nvPr/>
          </p:nvSpPr>
          <p:spPr bwMode="auto">
            <a:xfrm>
              <a:off x="3017" y="3191"/>
              <a:ext cx="7" cy="8"/>
            </a:xfrm>
            <a:custGeom>
              <a:avLst/>
              <a:gdLst>
                <a:gd name="T0" fmla="*/ 7 w 7"/>
                <a:gd name="T1" fmla="*/ 5 h 8"/>
                <a:gd name="T2" fmla="*/ 5 w 7"/>
                <a:gd name="T3" fmla="*/ 8 h 8"/>
                <a:gd name="T4" fmla="*/ 1 w 7"/>
                <a:gd name="T5" fmla="*/ 6 h 8"/>
                <a:gd name="T6" fmla="*/ 6 w 7"/>
                <a:gd name="T7" fmla="*/ 0 h 8"/>
                <a:gd name="T8" fmla="*/ 0 w 7"/>
                <a:gd name="T9" fmla="*/ 1 h 8"/>
                <a:gd name="T10" fmla="*/ 7 w 7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5"/>
                  </a:moveTo>
                  <a:lnTo>
                    <a:pt x="5" y="8"/>
                  </a:lnTo>
                  <a:lnTo>
                    <a:pt x="1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8" name="Freeform 584"/>
            <p:cNvSpPr>
              <a:spLocks/>
            </p:cNvSpPr>
            <p:nvPr/>
          </p:nvSpPr>
          <p:spPr bwMode="auto">
            <a:xfrm>
              <a:off x="2949" y="3144"/>
              <a:ext cx="17" cy="27"/>
            </a:xfrm>
            <a:custGeom>
              <a:avLst/>
              <a:gdLst>
                <a:gd name="T0" fmla="*/ 9 w 17"/>
                <a:gd name="T1" fmla="*/ 27 h 27"/>
                <a:gd name="T2" fmla="*/ 4 w 17"/>
                <a:gd name="T3" fmla="*/ 16 h 27"/>
                <a:gd name="T4" fmla="*/ 2 w 17"/>
                <a:gd name="T5" fmla="*/ 10 h 27"/>
                <a:gd name="T6" fmla="*/ 0 w 17"/>
                <a:gd name="T7" fmla="*/ 2 h 27"/>
                <a:gd name="T8" fmla="*/ 7 w 17"/>
                <a:gd name="T9" fmla="*/ 0 h 27"/>
                <a:gd name="T10" fmla="*/ 9 w 17"/>
                <a:gd name="T11" fmla="*/ 7 h 27"/>
                <a:gd name="T12" fmla="*/ 12 w 17"/>
                <a:gd name="T13" fmla="*/ 12 h 27"/>
                <a:gd name="T14" fmla="*/ 17 w 17"/>
                <a:gd name="T15" fmla="*/ 23 h 27"/>
                <a:gd name="T16" fmla="*/ 9 w 17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7"/>
                <a:gd name="T29" fmla="*/ 17 w 1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7">
                  <a:moveTo>
                    <a:pt x="9" y="27"/>
                  </a:moveTo>
                  <a:lnTo>
                    <a:pt x="4" y="16"/>
                  </a:lnTo>
                  <a:lnTo>
                    <a:pt x="2" y="10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2"/>
                  </a:lnTo>
                  <a:lnTo>
                    <a:pt x="17" y="23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89" name="Freeform 585"/>
            <p:cNvSpPr>
              <a:spLocks/>
            </p:cNvSpPr>
            <p:nvPr/>
          </p:nvSpPr>
          <p:spPr bwMode="auto">
            <a:xfrm>
              <a:off x="2958" y="3166"/>
              <a:ext cx="8" cy="7"/>
            </a:xfrm>
            <a:custGeom>
              <a:avLst/>
              <a:gdLst>
                <a:gd name="T0" fmla="*/ 3 w 8"/>
                <a:gd name="T1" fmla="*/ 7 h 7"/>
                <a:gd name="T2" fmla="*/ 2 w 8"/>
                <a:gd name="T3" fmla="*/ 6 h 7"/>
                <a:gd name="T4" fmla="*/ 0 w 8"/>
                <a:gd name="T5" fmla="*/ 5 h 7"/>
                <a:gd name="T6" fmla="*/ 8 w 8"/>
                <a:gd name="T7" fmla="*/ 1 h 7"/>
                <a:gd name="T8" fmla="*/ 7 w 8"/>
                <a:gd name="T9" fmla="*/ 0 h 7"/>
                <a:gd name="T10" fmla="*/ 3 w 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3" y="7"/>
                  </a:moveTo>
                  <a:lnTo>
                    <a:pt x="2" y="6"/>
                  </a:lnTo>
                  <a:lnTo>
                    <a:pt x="0" y="5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0" name="Freeform 586"/>
            <p:cNvSpPr>
              <a:spLocks/>
            </p:cNvSpPr>
            <p:nvPr/>
          </p:nvSpPr>
          <p:spPr bwMode="auto">
            <a:xfrm>
              <a:off x="2903" y="3092"/>
              <a:ext cx="53" cy="55"/>
            </a:xfrm>
            <a:custGeom>
              <a:avLst/>
              <a:gdLst>
                <a:gd name="T0" fmla="*/ 46 w 53"/>
                <a:gd name="T1" fmla="*/ 55 h 55"/>
                <a:gd name="T2" fmla="*/ 43 w 53"/>
                <a:gd name="T3" fmla="*/ 48 h 55"/>
                <a:gd name="T4" fmla="*/ 40 w 53"/>
                <a:gd name="T5" fmla="*/ 42 h 55"/>
                <a:gd name="T6" fmla="*/ 28 w 53"/>
                <a:gd name="T7" fmla="*/ 31 h 55"/>
                <a:gd name="T8" fmla="*/ 13 w 53"/>
                <a:gd name="T9" fmla="*/ 20 h 55"/>
                <a:gd name="T10" fmla="*/ 0 w 53"/>
                <a:gd name="T11" fmla="*/ 6 h 55"/>
                <a:gd name="T12" fmla="*/ 5 w 53"/>
                <a:gd name="T13" fmla="*/ 0 h 55"/>
                <a:gd name="T14" fmla="*/ 19 w 53"/>
                <a:gd name="T15" fmla="*/ 14 h 55"/>
                <a:gd name="T16" fmla="*/ 33 w 53"/>
                <a:gd name="T17" fmla="*/ 24 h 55"/>
                <a:gd name="T18" fmla="*/ 45 w 53"/>
                <a:gd name="T19" fmla="*/ 36 h 55"/>
                <a:gd name="T20" fmla="*/ 50 w 53"/>
                <a:gd name="T21" fmla="*/ 44 h 55"/>
                <a:gd name="T22" fmla="*/ 53 w 53"/>
                <a:gd name="T23" fmla="*/ 52 h 55"/>
                <a:gd name="T24" fmla="*/ 46 w 53"/>
                <a:gd name="T25" fmla="*/ 55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5"/>
                <a:gd name="T41" fmla="*/ 53 w 53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5">
                  <a:moveTo>
                    <a:pt x="46" y="55"/>
                  </a:moveTo>
                  <a:lnTo>
                    <a:pt x="43" y="48"/>
                  </a:lnTo>
                  <a:lnTo>
                    <a:pt x="40" y="42"/>
                  </a:lnTo>
                  <a:lnTo>
                    <a:pt x="28" y="31"/>
                  </a:lnTo>
                  <a:lnTo>
                    <a:pt x="13" y="20"/>
                  </a:lnTo>
                  <a:lnTo>
                    <a:pt x="0" y="6"/>
                  </a:lnTo>
                  <a:lnTo>
                    <a:pt x="5" y="0"/>
                  </a:lnTo>
                  <a:lnTo>
                    <a:pt x="19" y="14"/>
                  </a:lnTo>
                  <a:lnTo>
                    <a:pt x="33" y="24"/>
                  </a:lnTo>
                  <a:lnTo>
                    <a:pt x="45" y="36"/>
                  </a:lnTo>
                  <a:lnTo>
                    <a:pt x="50" y="44"/>
                  </a:lnTo>
                  <a:lnTo>
                    <a:pt x="53" y="52"/>
                  </a:lnTo>
                  <a:lnTo>
                    <a:pt x="46" y="5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1" name="Freeform 587"/>
            <p:cNvSpPr>
              <a:spLocks/>
            </p:cNvSpPr>
            <p:nvPr/>
          </p:nvSpPr>
          <p:spPr bwMode="auto">
            <a:xfrm>
              <a:off x="2949" y="3144"/>
              <a:ext cx="7" cy="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0 w 7"/>
                <a:gd name="T5" fmla="*/ 2 h 3"/>
                <a:gd name="T6" fmla="*/ 7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2" name="Freeform 588"/>
            <p:cNvSpPr>
              <a:spLocks/>
            </p:cNvSpPr>
            <p:nvPr/>
          </p:nvSpPr>
          <p:spPr bwMode="auto">
            <a:xfrm>
              <a:off x="2906" y="3061"/>
              <a:ext cx="22" cy="38"/>
            </a:xfrm>
            <a:custGeom>
              <a:avLst/>
              <a:gdLst>
                <a:gd name="T0" fmla="*/ 0 w 22"/>
                <a:gd name="T1" fmla="*/ 30 h 38"/>
                <a:gd name="T2" fmla="*/ 4 w 22"/>
                <a:gd name="T3" fmla="*/ 30 h 38"/>
                <a:gd name="T4" fmla="*/ 7 w 22"/>
                <a:gd name="T5" fmla="*/ 28 h 38"/>
                <a:gd name="T6" fmla="*/ 8 w 22"/>
                <a:gd name="T7" fmla="*/ 25 h 38"/>
                <a:gd name="T8" fmla="*/ 9 w 22"/>
                <a:gd name="T9" fmla="*/ 21 h 38"/>
                <a:gd name="T10" fmla="*/ 10 w 22"/>
                <a:gd name="T11" fmla="*/ 11 h 38"/>
                <a:gd name="T12" fmla="*/ 15 w 22"/>
                <a:gd name="T13" fmla="*/ 0 h 38"/>
                <a:gd name="T14" fmla="*/ 22 w 22"/>
                <a:gd name="T15" fmla="*/ 4 h 38"/>
                <a:gd name="T16" fmla="*/ 18 w 22"/>
                <a:gd name="T17" fmla="*/ 14 h 38"/>
                <a:gd name="T18" fmla="*/ 17 w 22"/>
                <a:gd name="T19" fmla="*/ 23 h 38"/>
                <a:gd name="T20" fmla="*/ 16 w 22"/>
                <a:gd name="T21" fmla="*/ 29 h 38"/>
                <a:gd name="T22" fmla="*/ 14 w 22"/>
                <a:gd name="T23" fmla="*/ 33 h 38"/>
                <a:gd name="T24" fmla="*/ 7 w 22"/>
                <a:gd name="T25" fmla="*/ 37 h 38"/>
                <a:gd name="T26" fmla="*/ 1 w 22"/>
                <a:gd name="T27" fmla="*/ 38 h 38"/>
                <a:gd name="T28" fmla="*/ 0 w 22"/>
                <a:gd name="T29" fmla="*/ 3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8"/>
                <a:gd name="T47" fmla="*/ 22 w 2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8">
                  <a:moveTo>
                    <a:pt x="0" y="30"/>
                  </a:moveTo>
                  <a:lnTo>
                    <a:pt x="4" y="30"/>
                  </a:lnTo>
                  <a:lnTo>
                    <a:pt x="7" y="28"/>
                  </a:lnTo>
                  <a:lnTo>
                    <a:pt x="8" y="25"/>
                  </a:lnTo>
                  <a:lnTo>
                    <a:pt x="9" y="21"/>
                  </a:lnTo>
                  <a:lnTo>
                    <a:pt x="10" y="11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14"/>
                  </a:lnTo>
                  <a:lnTo>
                    <a:pt x="17" y="23"/>
                  </a:lnTo>
                  <a:lnTo>
                    <a:pt x="16" y="29"/>
                  </a:lnTo>
                  <a:lnTo>
                    <a:pt x="14" y="33"/>
                  </a:lnTo>
                  <a:lnTo>
                    <a:pt x="7" y="37"/>
                  </a:lnTo>
                  <a:lnTo>
                    <a:pt x="1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3" name="Freeform 589"/>
            <p:cNvSpPr>
              <a:spLocks/>
            </p:cNvSpPr>
            <p:nvPr/>
          </p:nvSpPr>
          <p:spPr bwMode="auto">
            <a:xfrm>
              <a:off x="2898" y="3091"/>
              <a:ext cx="10" cy="8"/>
            </a:xfrm>
            <a:custGeom>
              <a:avLst/>
              <a:gdLst>
                <a:gd name="T0" fmla="*/ 5 w 10"/>
                <a:gd name="T1" fmla="*/ 7 h 8"/>
                <a:gd name="T2" fmla="*/ 0 w 10"/>
                <a:gd name="T3" fmla="*/ 2 h 8"/>
                <a:gd name="T4" fmla="*/ 8 w 10"/>
                <a:gd name="T5" fmla="*/ 0 h 8"/>
                <a:gd name="T6" fmla="*/ 9 w 10"/>
                <a:gd name="T7" fmla="*/ 8 h 8"/>
                <a:gd name="T8" fmla="*/ 10 w 10"/>
                <a:gd name="T9" fmla="*/ 1 h 8"/>
                <a:gd name="T10" fmla="*/ 5 w 10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"/>
                <a:gd name="T20" fmla="*/ 10 w 1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">
                  <a:moveTo>
                    <a:pt x="5" y="7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9" y="8"/>
                  </a:lnTo>
                  <a:lnTo>
                    <a:pt x="10" y="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4" name="Freeform 590"/>
            <p:cNvSpPr>
              <a:spLocks/>
            </p:cNvSpPr>
            <p:nvPr/>
          </p:nvSpPr>
          <p:spPr bwMode="auto">
            <a:xfrm>
              <a:off x="2911" y="3024"/>
              <a:ext cx="18" cy="39"/>
            </a:xfrm>
            <a:custGeom>
              <a:avLst/>
              <a:gdLst>
                <a:gd name="T0" fmla="*/ 10 w 18"/>
                <a:gd name="T1" fmla="*/ 39 h 39"/>
                <a:gd name="T2" fmla="*/ 10 w 18"/>
                <a:gd name="T3" fmla="*/ 33 h 39"/>
                <a:gd name="T4" fmla="*/ 4 w 18"/>
                <a:gd name="T5" fmla="*/ 24 h 39"/>
                <a:gd name="T6" fmla="*/ 0 w 18"/>
                <a:gd name="T7" fmla="*/ 15 h 39"/>
                <a:gd name="T8" fmla="*/ 0 w 18"/>
                <a:gd name="T9" fmla="*/ 6 h 39"/>
                <a:gd name="T10" fmla="*/ 1 w 18"/>
                <a:gd name="T11" fmla="*/ 0 h 39"/>
                <a:gd name="T12" fmla="*/ 9 w 18"/>
                <a:gd name="T13" fmla="*/ 3 h 39"/>
                <a:gd name="T14" fmla="*/ 8 w 18"/>
                <a:gd name="T15" fmla="*/ 8 h 39"/>
                <a:gd name="T16" fmla="*/ 8 w 18"/>
                <a:gd name="T17" fmla="*/ 11 h 39"/>
                <a:gd name="T18" fmla="*/ 12 w 18"/>
                <a:gd name="T19" fmla="*/ 20 h 39"/>
                <a:gd name="T20" fmla="*/ 17 w 18"/>
                <a:gd name="T21" fmla="*/ 30 h 39"/>
                <a:gd name="T22" fmla="*/ 18 w 18"/>
                <a:gd name="T23" fmla="*/ 39 h 39"/>
                <a:gd name="T24" fmla="*/ 10 w 18"/>
                <a:gd name="T25" fmla="*/ 39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9"/>
                <a:gd name="T41" fmla="*/ 18 w 1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9">
                  <a:moveTo>
                    <a:pt x="10" y="39"/>
                  </a:moveTo>
                  <a:lnTo>
                    <a:pt x="10" y="33"/>
                  </a:lnTo>
                  <a:lnTo>
                    <a:pt x="4" y="24"/>
                  </a:lnTo>
                  <a:lnTo>
                    <a:pt x="0" y="15"/>
                  </a:lnTo>
                  <a:lnTo>
                    <a:pt x="0" y="6"/>
                  </a:lnTo>
                  <a:lnTo>
                    <a:pt x="1" y="0"/>
                  </a:lnTo>
                  <a:lnTo>
                    <a:pt x="9" y="3"/>
                  </a:lnTo>
                  <a:lnTo>
                    <a:pt x="8" y="8"/>
                  </a:lnTo>
                  <a:lnTo>
                    <a:pt x="8" y="11"/>
                  </a:lnTo>
                  <a:lnTo>
                    <a:pt x="12" y="20"/>
                  </a:lnTo>
                  <a:lnTo>
                    <a:pt x="17" y="30"/>
                  </a:lnTo>
                  <a:lnTo>
                    <a:pt x="18" y="39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5" name="Freeform 591"/>
            <p:cNvSpPr>
              <a:spLocks/>
            </p:cNvSpPr>
            <p:nvPr/>
          </p:nvSpPr>
          <p:spPr bwMode="auto">
            <a:xfrm>
              <a:off x="2921" y="3061"/>
              <a:ext cx="8" cy="4"/>
            </a:xfrm>
            <a:custGeom>
              <a:avLst/>
              <a:gdLst>
                <a:gd name="T0" fmla="*/ 7 w 8"/>
                <a:gd name="T1" fmla="*/ 4 h 4"/>
                <a:gd name="T2" fmla="*/ 8 w 8"/>
                <a:gd name="T3" fmla="*/ 2 h 4"/>
                <a:gd name="T4" fmla="*/ 0 w 8"/>
                <a:gd name="T5" fmla="*/ 2 h 4"/>
                <a:gd name="T6" fmla="*/ 0 w 8"/>
                <a:gd name="T7" fmla="*/ 0 h 4"/>
                <a:gd name="T8" fmla="*/ 7 w 8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4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6" name="Freeform 592"/>
            <p:cNvSpPr>
              <a:spLocks/>
            </p:cNvSpPr>
            <p:nvPr/>
          </p:nvSpPr>
          <p:spPr bwMode="auto">
            <a:xfrm>
              <a:off x="2916" y="3020"/>
              <a:ext cx="13" cy="9"/>
            </a:xfrm>
            <a:custGeom>
              <a:avLst/>
              <a:gdLst>
                <a:gd name="T0" fmla="*/ 0 w 13"/>
                <a:gd name="T1" fmla="*/ 1 h 9"/>
                <a:gd name="T2" fmla="*/ 0 w 13"/>
                <a:gd name="T3" fmla="*/ 9 h 9"/>
                <a:gd name="T4" fmla="*/ 13 w 13"/>
                <a:gd name="T5" fmla="*/ 8 h 9"/>
                <a:gd name="T6" fmla="*/ 13 w 13"/>
                <a:gd name="T7" fmla="*/ 0 h 9"/>
                <a:gd name="T8" fmla="*/ 0 w 13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0" y="1"/>
                  </a:move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7" name="Freeform 593"/>
            <p:cNvSpPr>
              <a:spLocks/>
            </p:cNvSpPr>
            <p:nvPr/>
          </p:nvSpPr>
          <p:spPr bwMode="auto">
            <a:xfrm>
              <a:off x="2912" y="3021"/>
              <a:ext cx="8" cy="8"/>
            </a:xfrm>
            <a:custGeom>
              <a:avLst/>
              <a:gdLst>
                <a:gd name="T0" fmla="*/ 0 w 8"/>
                <a:gd name="T1" fmla="*/ 3 h 8"/>
                <a:gd name="T2" fmla="*/ 1 w 8"/>
                <a:gd name="T3" fmla="*/ 0 h 8"/>
                <a:gd name="T4" fmla="*/ 4 w 8"/>
                <a:gd name="T5" fmla="*/ 0 h 8"/>
                <a:gd name="T6" fmla="*/ 4 w 8"/>
                <a:gd name="T7" fmla="*/ 8 h 8"/>
                <a:gd name="T8" fmla="*/ 8 w 8"/>
                <a:gd name="T9" fmla="*/ 6 h 8"/>
                <a:gd name="T10" fmla="*/ 0 w 8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0" y="3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8" name="Freeform 594"/>
            <p:cNvSpPr>
              <a:spLocks/>
            </p:cNvSpPr>
            <p:nvPr/>
          </p:nvSpPr>
          <p:spPr bwMode="auto">
            <a:xfrm>
              <a:off x="2926" y="2983"/>
              <a:ext cx="46" cy="44"/>
            </a:xfrm>
            <a:custGeom>
              <a:avLst/>
              <a:gdLst>
                <a:gd name="T0" fmla="*/ 0 w 46"/>
                <a:gd name="T1" fmla="*/ 38 h 44"/>
                <a:gd name="T2" fmla="*/ 13 w 46"/>
                <a:gd name="T3" fmla="*/ 28 h 44"/>
                <a:gd name="T4" fmla="*/ 25 w 46"/>
                <a:gd name="T5" fmla="*/ 20 h 44"/>
                <a:gd name="T6" fmla="*/ 29 w 46"/>
                <a:gd name="T7" fmla="*/ 17 h 44"/>
                <a:gd name="T8" fmla="*/ 34 w 46"/>
                <a:gd name="T9" fmla="*/ 13 h 44"/>
                <a:gd name="T10" fmla="*/ 37 w 46"/>
                <a:gd name="T11" fmla="*/ 6 h 44"/>
                <a:gd name="T12" fmla="*/ 39 w 46"/>
                <a:gd name="T13" fmla="*/ 0 h 44"/>
                <a:gd name="T14" fmla="*/ 46 w 46"/>
                <a:gd name="T15" fmla="*/ 3 h 44"/>
                <a:gd name="T16" fmla="*/ 44 w 46"/>
                <a:gd name="T17" fmla="*/ 10 h 44"/>
                <a:gd name="T18" fmla="*/ 40 w 46"/>
                <a:gd name="T19" fmla="*/ 18 h 44"/>
                <a:gd name="T20" fmla="*/ 35 w 46"/>
                <a:gd name="T21" fmla="*/ 23 h 44"/>
                <a:gd name="T22" fmla="*/ 29 w 46"/>
                <a:gd name="T23" fmla="*/ 27 h 44"/>
                <a:gd name="T24" fmla="*/ 18 w 46"/>
                <a:gd name="T25" fmla="*/ 34 h 44"/>
                <a:gd name="T26" fmla="*/ 5 w 46"/>
                <a:gd name="T27" fmla="*/ 44 h 44"/>
                <a:gd name="T28" fmla="*/ 0 w 46"/>
                <a:gd name="T29" fmla="*/ 38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44"/>
                <a:gd name="T47" fmla="*/ 46 w 46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44">
                  <a:moveTo>
                    <a:pt x="0" y="38"/>
                  </a:moveTo>
                  <a:lnTo>
                    <a:pt x="13" y="28"/>
                  </a:lnTo>
                  <a:lnTo>
                    <a:pt x="25" y="20"/>
                  </a:lnTo>
                  <a:lnTo>
                    <a:pt x="29" y="17"/>
                  </a:lnTo>
                  <a:lnTo>
                    <a:pt x="34" y="13"/>
                  </a:lnTo>
                  <a:lnTo>
                    <a:pt x="37" y="6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44" y="10"/>
                  </a:lnTo>
                  <a:lnTo>
                    <a:pt x="40" y="18"/>
                  </a:lnTo>
                  <a:lnTo>
                    <a:pt x="35" y="23"/>
                  </a:lnTo>
                  <a:lnTo>
                    <a:pt x="29" y="27"/>
                  </a:lnTo>
                  <a:lnTo>
                    <a:pt x="18" y="34"/>
                  </a:lnTo>
                  <a:lnTo>
                    <a:pt x="5" y="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599" name="Freeform 595"/>
            <p:cNvSpPr>
              <a:spLocks/>
            </p:cNvSpPr>
            <p:nvPr/>
          </p:nvSpPr>
          <p:spPr bwMode="auto">
            <a:xfrm>
              <a:off x="2926" y="3020"/>
              <a:ext cx="5" cy="8"/>
            </a:xfrm>
            <a:custGeom>
              <a:avLst/>
              <a:gdLst>
                <a:gd name="T0" fmla="*/ 3 w 5"/>
                <a:gd name="T1" fmla="*/ 8 h 8"/>
                <a:gd name="T2" fmla="*/ 4 w 5"/>
                <a:gd name="T3" fmla="*/ 8 h 8"/>
                <a:gd name="T4" fmla="*/ 5 w 5"/>
                <a:gd name="T5" fmla="*/ 7 h 8"/>
                <a:gd name="T6" fmla="*/ 0 w 5"/>
                <a:gd name="T7" fmla="*/ 1 h 8"/>
                <a:gd name="T8" fmla="*/ 3 w 5"/>
                <a:gd name="T9" fmla="*/ 0 h 8"/>
                <a:gd name="T10" fmla="*/ 3 w 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3" y="8"/>
                  </a:moveTo>
                  <a:lnTo>
                    <a:pt x="4" y="8"/>
                  </a:lnTo>
                  <a:lnTo>
                    <a:pt x="5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0" name="Freeform 596"/>
            <p:cNvSpPr>
              <a:spLocks/>
            </p:cNvSpPr>
            <p:nvPr/>
          </p:nvSpPr>
          <p:spPr bwMode="auto">
            <a:xfrm>
              <a:off x="2956" y="2947"/>
              <a:ext cx="18" cy="38"/>
            </a:xfrm>
            <a:custGeom>
              <a:avLst/>
              <a:gdLst>
                <a:gd name="T0" fmla="*/ 9 w 18"/>
                <a:gd name="T1" fmla="*/ 36 h 38"/>
                <a:gd name="T2" fmla="*/ 10 w 18"/>
                <a:gd name="T3" fmla="*/ 28 h 38"/>
                <a:gd name="T4" fmla="*/ 9 w 18"/>
                <a:gd name="T5" fmla="*/ 19 h 38"/>
                <a:gd name="T6" fmla="*/ 5 w 18"/>
                <a:gd name="T7" fmla="*/ 10 h 38"/>
                <a:gd name="T8" fmla="*/ 5 w 18"/>
                <a:gd name="T9" fmla="*/ 9 h 38"/>
                <a:gd name="T10" fmla="*/ 0 w 18"/>
                <a:gd name="T11" fmla="*/ 8 h 38"/>
                <a:gd name="T12" fmla="*/ 5 w 18"/>
                <a:gd name="T13" fmla="*/ 0 h 38"/>
                <a:gd name="T14" fmla="*/ 9 w 18"/>
                <a:gd name="T15" fmla="*/ 1 h 38"/>
                <a:gd name="T16" fmla="*/ 12 w 18"/>
                <a:gd name="T17" fmla="*/ 6 h 38"/>
                <a:gd name="T18" fmla="*/ 16 w 18"/>
                <a:gd name="T19" fmla="*/ 17 h 38"/>
                <a:gd name="T20" fmla="*/ 18 w 18"/>
                <a:gd name="T21" fmla="*/ 28 h 38"/>
                <a:gd name="T22" fmla="*/ 16 w 18"/>
                <a:gd name="T23" fmla="*/ 38 h 38"/>
                <a:gd name="T24" fmla="*/ 9 w 18"/>
                <a:gd name="T25" fmla="*/ 36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8"/>
                <a:gd name="T41" fmla="*/ 18 w 1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8">
                  <a:moveTo>
                    <a:pt x="9" y="36"/>
                  </a:moveTo>
                  <a:lnTo>
                    <a:pt x="10" y="28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5" y="9"/>
                  </a:lnTo>
                  <a:lnTo>
                    <a:pt x="0" y="8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6"/>
                  </a:lnTo>
                  <a:lnTo>
                    <a:pt x="16" y="17"/>
                  </a:lnTo>
                  <a:lnTo>
                    <a:pt x="18" y="28"/>
                  </a:lnTo>
                  <a:lnTo>
                    <a:pt x="16" y="38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1" name="Freeform 597"/>
            <p:cNvSpPr>
              <a:spLocks/>
            </p:cNvSpPr>
            <p:nvPr/>
          </p:nvSpPr>
          <p:spPr bwMode="auto">
            <a:xfrm>
              <a:off x="2965" y="2983"/>
              <a:ext cx="7" cy="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2 h 3"/>
                <a:gd name="T4" fmla="*/ 0 w 7"/>
                <a:gd name="T5" fmla="*/ 0 h 3"/>
                <a:gd name="T6" fmla="*/ 7 w 7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3"/>
                  </a:moveTo>
                  <a:lnTo>
                    <a:pt x="7" y="2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2" name="Freeform 598"/>
            <p:cNvSpPr>
              <a:spLocks/>
            </p:cNvSpPr>
            <p:nvPr/>
          </p:nvSpPr>
          <p:spPr bwMode="auto">
            <a:xfrm>
              <a:off x="2919" y="2946"/>
              <a:ext cx="39" cy="29"/>
            </a:xfrm>
            <a:custGeom>
              <a:avLst/>
              <a:gdLst>
                <a:gd name="T0" fmla="*/ 39 w 39"/>
                <a:gd name="T1" fmla="*/ 9 h 29"/>
                <a:gd name="T2" fmla="*/ 34 w 39"/>
                <a:gd name="T3" fmla="*/ 9 h 29"/>
                <a:gd name="T4" fmla="*/ 29 w 39"/>
                <a:gd name="T5" fmla="*/ 10 h 29"/>
                <a:gd name="T6" fmla="*/ 21 w 39"/>
                <a:gd name="T7" fmla="*/ 15 h 29"/>
                <a:gd name="T8" fmla="*/ 14 w 39"/>
                <a:gd name="T9" fmla="*/ 22 h 29"/>
                <a:gd name="T10" fmla="*/ 9 w 39"/>
                <a:gd name="T11" fmla="*/ 25 h 29"/>
                <a:gd name="T12" fmla="*/ 4 w 39"/>
                <a:gd name="T13" fmla="*/ 29 h 29"/>
                <a:gd name="T14" fmla="*/ 0 w 39"/>
                <a:gd name="T15" fmla="*/ 22 h 29"/>
                <a:gd name="T16" fmla="*/ 4 w 39"/>
                <a:gd name="T17" fmla="*/ 19 h 29"/>
                <a:gd name="T18" fmla="*/ 9 w 39"/>
                <a:gd name="T19" fmla="*/ 16 h 29"/>
                <a:gd name="T20" fmla="*/ 16 w 39"/>
                <a:gd name="T21" fmla="*/ 9 h 29"/>
                <a:gd name="T22" fmla="*/ 25 w 39"/>
                <a:gd name="T23" fmla="*/ 2 h 29"/>
                <a:gd name="T24" fmla="*/ 32 w 39"/>
                <a:gd name="T25" fmla="*/ 1 h 29"/>
                <a:gd name="T26" fmla="*/ 39 w 39"/>
                <a:gd name="T27" fmla="*/ 0 h 29"/>
                <a:gd name="T28" fmla="*/ 39 w 39"/>
                <a:gd name="T29" fmla="*/ 9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9"/>
                <a:gd name="T47" fmla="*/ 39 w 39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9">
                  <a:moveTo>
                    <a:pt x="39" y="9"/>
                  </a:moveTo>
                  <a:lnTo>
                    <a:pt x="34" y="9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4" y="22"/>
                  </a:lnTo>
                  <a:lnTo>
                    <a:pt x="9" y="25"/>
                  </a:lnTo>
                  <a:lnTo>
                    <a:pt x="4" y="2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3" name="Freeform 599"/>
            <p:cNvSpPr>
              <a:spLocks/>
            </p:cNvSpPr>
            <p:nvPr/>
          </p:nvSpPr>
          <p:spPr bwMode="auto">
            <a:xfrm>
              <a:off x="2956" y="2946"/>
              <a:ext cx="5" cy="9"/>
            </a:xfrm>
            <a:custGeom>
              <a:avLst/>
              <a:gdLst>
                <a:gd name="T0" fmla="*/ 5 w 5"/>
                <a:gd name="T1" fmla="*/ 1 h 9"/>
                <a:gd name="T2" fmla="*/ 2 w 5"/>
                <a:gd name="T3" fmla="*/ 0 h 9"/>
                <a:gd name="T4" fmla="*/ 2 w 5"/>
                <a:gd name="T5" fmla="*/ 9 h 9"/>
                <a:gd name="T6" fmla="*/ 0 w 5"/>
                <a:gd name="T7" fmla="*/ 9 h 9"/>
                <a:gd name="T8" fmla="*/ 5 w 5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5" y="1"/>
                  </a:moveTo>
                  <a:lnTo>
                    <a:pt x="2" y="0"/>
                  </a:lnTo>
                  <a:lnTo>
                    <a:pt x="2" y="9"/>
                  </a:lnTo>
                  <a:lnTo>
                    <a:pt x="0" y="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4" name="Freeform 600"/>
            <p:cNvSpPr>
              <a:spLocks/>
            </p:cNvSpPr>
            <p:nvPr/>
          </p:nvSpPr>
          <p:spPr bwMode="auto">
            <a:xfrm>
              <a:off x="2897" y="2957"/>
              <a:ext cx="26" cy="17"/>
            </a:xfrm>
            <a:custGeom>
              <a:avLst/>
              <a:gdLst>
                <a:gd name="T0" fmla="*/ 21 w 26"/>
                <a:gd name="T1" fmla="*/ 17 h 17"/>
                <a:gd name="T2" fmla="*/ 26 w 26"/>
                <a:gd name="T3" fmla="*/ 11 h 17"/>
                <a:gd name="T4" fmla="*/ 5 w 26"/>
                <a:gd name="T5" fmla="*/ 0 h 17"/>
                <a:gd name="T6" fmla="*/ 0 w 26"/>
                <a:gd name="T7" fmla="*/ 6 h 17"/>
                <a:gd name="T8" fmla="*/ 21 w 26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21" y="17"/>
                  </a:moveTo>
                  <a:lnTo>
                    <a:pt x="26" y="11"/>
                  </a:lnTo>
                  <a:lnTo>
                    <a:pt x="5" y="0"/>
                  </a:lnTo>
                  <a:lnTo>
                    <a:pt x="0" y="6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5" name="Freeform 601"/>
            <p:cNvSpPr>
              <a:spLocks/>
            </p:cNvSpPr>
            <p:nvPr/>
          </p:nvSpPr>
          <p:spPr bwMode="auto">
            <a:xfrm>
              <a:off x="2918" y="2968"/>
              <a:ext cx="5" cy="8"/>
            </a:xfrm>
            <a:custGeom>
              <a:avLst/>
              <a:gdLst>
                <a:gd name="T0" fmla="*/ 5 w 5"/>
                <a:gd name="T1" fmla="*/ 7 h 8"/>
                <a:gd name="T2" fmla="*/ 3 w 5"/>
                <a:gd name="T3" fmla="*/ 8 h 8"/>
                <a:gd name="T4" fmla="*/ 0 w 5"/>
                <a:gd name="T5" fmla="*/ 6 h 8"/>
                <a:gd name="T6" fmla="*/ 5 w 5"/>
                <a:gd name="T7" fmla="*/ 0 h 8"/>
                <a:gd name="T8" fmla="*/ 1 w 5"/>
                <a:gd name="T9" fmla="*/ 0 h 8"/>
                <a:gd name="T10" fmla="*/ 5 w 5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7"/>
                  </a:moveTo>
                  <a:lnTo>
                    <a:pt x="3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1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6" name="Freeform 602"/>
            <p:cNvSpPr>
              <a:spLocks/>
            </p:cNvSpPr>
            <p:nvPr/>
          </p:nvSpPr>
          <p:spPr bwMode="auto">
            <a:xfrm>
              <a:off x="2839" y="2929"/>
              <a:ext cx="62" cy="35"/>
            </a:xfrm>
            <a:custGeom>
              <a:avLst/>
              <a:gdLst>
                <a:gd name="T0" fmla="*/ 59 w 62"/>
                <a:gd name="T1" fmla="*/ 35 h 35"/>
                <a:gd name="T2" fmla="*/ 52 w 62"/>
                <a:gd name="T3" fmla="*/ 32 h 35"/>
                <a:gd name="T4" fmla="*/ 43 w 62"/>
                <a:gd name="T5" fmla="*/ 27 h 35"/>
                <a:gd name="T6" fmla="*/ 28 w 62"/>
                <a:gd name="T7" fmla="*/ 17 h 35"/>
                <a:gd name="T8" fmla="*/ 15 w 62"/>
                <a:gd name="T9" fmla="*/ 10 h 35"/>
                <a:gd name="T10" fmla="*/ 9 w 62"/>
                <a:gd name="T11" fmla="*/ 8 h 35"/>
                <a:gd name="T12" fmla="*/ 0 w 62"/>
                <a:gd name="T13" fmla="*/ 8 h 35"/>
                <a:gd name="T14" fmla="*/ 0 w 62"/>
                <a:gd name="T15" fmla="*/ 0 h 35"/>
                <a:gd name="T16" fmla="*/ 9 w 62"/>
                <a:gd name="T17" fmla="*/ 1 h 35"/>
                <a:gd name="T18" fmla="*/ 19 w 62"/>
                <a:gd name="T19" fmla="*/ 3 h 35"/>
                <a:gd name="T20" fmla="*/ 33 w 62"/>
                <a:gd name="T21" fmla="*/ 11 h 35"/>
                <a:gd name="T22" fmla="*/ 48 w 62"/>
                <a:gd name="T23" fmla="*/ 20 h 35"/>
                <a:gd name="T24" fmla="*/ 56 w 62"/>
                <a:gd name="T25" fmla="*/ 25 h 35"/>
                <a:gd name="T26" fmla="*/ 62 w 62"/>
                <a:gd name="T27" fmla="*/ 28 h 35"/>
                <a:gd name="T28" fmla="*/ 59 w 62"/>
                <a:gd name="T29" fmla="*/ 35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35"/>
                <a:gd name="T47" fmla="*/ 62 w 62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35">
                  <a:moveTo>
                    <a:pt x="59" y="35"/>
                  </a:moveTo>
                  <a:lnTo>
                    <a:pt x="52" y="32"/>
                  </a:lnTo>
                  <a:lnTo>
                    <a:pt x="43" y="27"/>
                  </a:lnTo>
                  <a:lnTo>
                    <a:pt x="28" y="17"/>
                  </a:lnTo>
                  <a:lnTo>
                    <a:pt x="15" y="1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1"/>
                  </a:lnTo>
                  <a:lnTo>
                    <a:pt x="19" y="3"/>
                  </a:lnTo>
                  <a:lnTo>
                    <a:pt x="33" y="11"/>
                  </a:lnTo>
                  <a:lnTo>
                    <a:pt x="48" y="20"/>
                  </a:lnTo>
                  <a:lnTo>
                    <a:pt x="56" y="25"/>
                  </a:lnTo>
                  <a:lnTo>
                    <a:pt x="62" y="28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7" name="Freeform 603"/>
            <p:cNvSpPr>
              <a:spLocks/>
            </p:cNvSpPr>
            <p:nvPr/>
          </p:nvSpPr>
          <p:spPr bwMode="auto">
            <a:xfrm>
              <a:off x="2897" y="2957"/>
              <a:ext cx="5" cy="7"/>
            </a:xfrm>
            <a:custGeom>
              <a:avLst/>
              <a:gdLst>
                <a:gd name="T0" fmla="*/ 5 w 5"/>
                <a:gd name="T1" fmla="*/ 0 h 7"/>
                <a:gd name="T2" fmla="*/ 4 w 5"/>
                <a:gd name="T3" fmla="*/ 0 h 7"/>
                <a:gd name="T4" fmla="*/ 1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4" y="0"/>
                  </a:lnTo>
                  <a:lnTo>
                    <a:pt x="1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8" name="Freeform 604"/>
            <p:cNvSpPr>
              <a:spLocks/>
            </p:cNvSpPr>
            <p:nvPr/>
          </p:nvSpPr>
          <p:spPr bwMode="auto">
            <a:xfrm>
              <a:off x="2730" y="2930"/>
              <a:ext cx="110" cy="63"/>
            </a:xfrm>
            <a:custGeom>
              <a:avLst/>
              <a:gdLst>
                <a:gd name="T0" fmla="*/ 110 w 110"/>
                <a:gd name="T1" fmla="*/ 7 h 63"/>
                <a:gd name="T2" fmla="*/ 78 w 110"/>
                <a:gd name="T3" fmla="*/ 13 h 63"/>
                <a:gd name="T4" fmla="*/ 51 w 110"/>
                <a:gd name="T5" fmla="*/ 24 h 63"/>
                <a:gd name="T6" fmla="*/ 38 w 110"/>
                <a:gd name="T7" fmla="*/ 30 h 63"/>
                <a:gd name="T8" fmla="*/ 26 w 110"/>
                <a:gd name="T9" fmla="*/ 39 h 63"/>
                <a:gd name="T10" fmla="*/ 16 w 110"/>
                <a:gd name="T11" fmla="*/ 51 h 63"/>
                <a:gd name="T12" fmla="*/ 7 w 110"/>
                <a:gd name="T13" fmla="*/ 63 h 63"/>
                <a:gd name="T14" fmla="*/ 0 w 110"/>
                <a:gd name="T15" fmla="*/ 59 h 63"/>
                <a:gd name="T16" fmla="*/ 10 w 110"/>
                <a:gd name="T17" fmla="*/ 46 h 63"/>
                <a:gd name="T18" fmla="*/ 20 w 110"/>
                <a:gd name="T19" fmla="*/ 33 h 63"/>
                <a:gd name="T20" fmla="*/ 33 w 110"/>
                <a:gd name="T21" fmla="*/ 24 h 63"/>
                <a:gd name="T22" fmla="*/ 47 w 110"/>
                <a:gd name="T23" fmla="*/ 16 h 63"/>
                <a:gd name="T24" fmla="*/ 75 w 110"/>
                <a:gd name="T25" fmla="*/ 6 h 63"/>
                <a:gd name="T26" fmla="*/ 107 w 110"/>
                <a:gd name="T27" fmla="*/ 0 h 63"/>
                <a:gd name="T28" fmla="*/ 110 w 110"/>
                <a:gd name="T29" fmla="*/ 7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63"/>
                <a:gd name="T47" fmla="*/ 110 w 110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63">
                  <a:moveTo>
                    <a:pt x="110" y="7"/>
                  </a:moveTo>
                  <a:lnTo>
                    <a:pt x="78" y="13"/>
                  </a:lnTo>
                  <a:lnTo>
                    <a:pt x="51" y="24"/>
                  </a:lnTo>
                  <a:lnTo>
                    <a:pt x="38" y="30"/>
                  </a:lnTo>
                  <a:lnTo>
                    <a:pt x="26" y="39"/>
                  </a:lnTo>
                  <a:lnTo>
                    <a:pt x="16" y="51"/>
                  </a:lnTo>
                  <a:lnTo>
                    <a:pt x="7" y="63"/>
                  </a:lnTo>
                  <a:lnTo>
                    <a:pt x="0" y="59"/>
                  </a:lnTo>
                  <a:lnTo>
                    <a:pt x="10" y="46"/>
                  </a:lnTo>
                  <a:lnTo>
                    <a:pt x="20" y="33"/>
                  </a:lnTo>
                  <a:lnTo>
                    <a:pt x="33" y="24"/>
                  </a:lnTo>
                  <a:lnTo>
                    <a:pt x="47" y="16"/>
                  </a:lnTo>
                  <a:lnTo>
                    <a:pt x="75" y="6"/>
                  </a:lnTo>
                  <a:lnTo>
                    <a:pt x="107" y="0"/>
                  </a:lnTo>
                  <a:lnTo>
                    <a:pt x="11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09" name="Freeform 605"/>
            <p:cNvSpPr>
              <a:spLocks/>
            </p:cNvSpPr>
            <p:nvPr/>
          </p:nvSpPr>
          <p:spPr bwMode="auto">
            <a:xfrm>
              <a:off x="2837" y="2929"/>
              <a:ext cx="5" cy="8"/>
            </a:xfrm>
            <a:custGeom>
              <a:avLst/>
              <a:gdLst>
                <a:gd name="T0" fmla="*/ 2 w 5"/>
                <a:gd name="T1" fmla="*/ 0 h 8"/>
                <a:gd name="T2" fmla="*/ 5 w 5"/>
                <a:gd name="T3" fmla="*/ 0 h 8"/>
                <a:gd name="T4" fmla="*/ 0 w 5"/>
                <a:gd name="T5" fmla="*/ 1 h 8"/>
                <a:gd name="T6" fmla="*/ 3 w 5"/>
                <a:gd name="T7" fmla="*/ 8 h 8"/>
                <a:gd name="T8" fmla="*/ 2 w 5"/>
                <a:gd name="T9" fmla="*/ 8 h 8"/>
                <a:gd name="T10" fmla="*/ 2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2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0" name="Freeform 606"/>
            <p:cNvSpPr>
              <a:spLocks/>
            </p:cNvSpPr>
            <p:nvPr/>
          </p:nvSpPr>
          <p:spPr bwMode="auto">
            <a:xfrm>
              <a:off x="2709" y="2986"/>
              <a:ext cx="26" cy="10"/>
            </a:xfrm>
            <a:custGeom>
              <a:avLst/>
              <a:gdLst>
                <a:gd name="T0" fmla="*/ 24 w 26"/>
                <a:gd name="T1" fmla="*/ 10 h 10"/>
                <a:gd name="T2" fmla="*/ 18 w 26"/>
                <a:gd name="T3" fmla="*/ 7 h 10"/>
                <a:gd name="T4" fmla="*/ 11 w 26"/>
                <a:gd name="T5" fmla="*/ 9 h 10"/>
                <a:gd name="T6" fmla="*/ 0 w 26"/>
                <a:gd name="T7" fmla="*/ 9 h 10"/>
                <a:gd name="T8" fmla="*/ 0 w 26"/>
                <a:gd name="T9" fmla="*/ 1 h 10"/>
                <a:gd name="T10" fmla="*/ 11 w 26"/>
                <a:gd name="T11" fmla="*/ 1 h 10"/>
                <a:gd name="T12" fmla="*/ 18 w 26"/>
                <a:gd name="T13" fmla="*/ 0 h 10"/>
                <a:gd name="T14" fmla="*/ 26 w 26"/>
                <a:gd name="T15" fmla="*/ 2 h 10"/>
                <a:gd name="T16" fmla="*/ 24 w 26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0"/>
                <a:gd name="T29" fmla="*/ 26 w 2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0">
                  <a:moveTo>
                    <a:pt x="24" y="10"/>
                  </a:moveTo>
                  <a:lnTo>
                    <a:pt x="18" y="7"/>
                  </a:lnTo>
                  <a:lnTo>
                    <a:pt x="11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1" name="Freeform 607"/>
            <p:cNvSpPr>
              <a:spLocks/>
            </p:cNvSpPr>
            <p:nvPr/>
          </p:nvSpPr>
          <p:spPr bwMode="auto">
            <a:xfrm>
              <a:off x="2730" y="2988"/>
              <a:ext cx="7" cy="8"/>
            </a:xfrm>
            <a:custGeom>
              <a:avLst/>
              <a:gdLst>
                <a:gd name="T0" fmla="*/ 7 w 7"/>
                <a:gd name="T1" fmla="*/ 5 h 8"/>
                <a:gd name="T2" fmla="*/ 5 w 7"/>
                <a:gd name="T3" fmla="*/ 8 h 8"/>
                <a:gd name="T4" fmla="*/ 3 w 7"/>
                <a:gd name="T5" fmla="*/ 8 h 8"/>
                <a:gd name="T6" fmla="*/ 5 w 7"/>
                <a:gd name="T7" fmla="*/ 0 h 8"/>
                <a:gd name="T8" fmla="*/ 0 w 7"/>
                <a:gd name="T9" fmla="*/ 1 h 8"/>
                <a:gd name="T10" fmla="*/ 7 w 7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5"/>
                  </a:moveTo>
                  <a:lnTo>
                    <a:pt x="5" y="8"/>
                  </a:lnTo>
                  <a:lnTo>
                    <a:pt x="3" y="8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2" name="Freeform 608"/>
            <p:cNvSpPr>
              <a:spLocks/>
            </p:cNvSpPr>
            <p:nvPr/>
          </p:nvSpPr>
          <p:spPr bwMode="auto">
            <a:xfrm>
              <a:off x="2694" y="2972"/>
              <a:ext cx="19" cy="19"/>
            </a:xfrm>
            <a:custGeom>
              <a:avLst/>
              <a:gdLst>
                <a:gd name="T0" fmla="*/ 11 w 19"/>
                <a:gd name="T1" fmla="*/ 19 h 19"/>
                <a:gd name="T2" fmla="*/ 8 w 19"/>
                <a:gd name="T3" fmla="*/ 6 h 19"/>
                <a:gd name="T4" fmla="*/ 11 w 19"/>
                <a:gd name="T5" fmla="*/ 7 h 19"/>
                <a:gd name="T6" fmla="*/ 4 w 19"/>
                <a:gd name="T7" fmla="*/ 10 h 19"/>
                <a:gd name="T8" fmla="*/ 0 w 19"/>
                <a:gd name="T9" fmla="*/ 3 h 19"/>
                <a:gd name="T10" fmla="*/ 7 w 19"/>
                <a:gd name="T11" fmla="*/ 0 h 19"/>
                <a:gd name="T12" fmla="*/ 15 w 19"/>
                <a:gd name="T13" fmla="*/ 2 h 19"/>
                <a:gd name="T14" fmla="*/ 19 w 19"/>
                <a:gd name="T15" fmla="*/ 17 h 19"/>
                <a:gd name="T16" fmla="*/ 11 w 19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11" y="19"/>
                  </a:moveTo>
                  <a:lnTo>
                    <a:pt x="8" y="6"/>
                  </a:lnTo>
                  <a:lnTo>
                    <a:pt x="11" y="7"/>
                  </a:lnTo>
                  <a:lnTo>
                    <a:pt x="4" y="10"/>
                  </a:lnTo>
                  <a:lnTo>
                    <a:pt x="0" y="3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9" y="17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613" name="Freeform 609"/>
            <p:cNvSpPr>
              <a:spLocks/>
            </p:cNvSpPr>
            <p:nvPr/>
          </p:nvSpPr>
          <p:spPr bwMode="auto">
            <a:xfrm>
              <a:off x="2705" y="2987"/>
              <a:ext cx="8" cy="8"/>
            </a:xfrm>
            <a:custGeom>
              <a:avLst/>
              <a:gdLst>
                <a:gd name="T0" fmla="*/ 4 w 8"/>
                <a:gd name="T1" fmla="*/ 8 h 8"/>
                <a:gd name="T2" fmla="*/ 1 w 8"/>
                <a:gd name="T3" fmla="*/ 8 h 8"/>
                <a:gd name="T4" fmla="*/ 0 w 8"/>
                <a:gd name="T5" fmla="*/ 4 h 8"/>
                <a:gd name="T6" fmla="*/ 8 w 8"/>
                <a:gd name="T7" fmla="*/ 2 h 8"/>
                <a:gd name="T8" fmla="*/ 4 w 8"/>
                <a:gd name="T9" fmla="*/ 0 h 8"/>
                <a:gd name="T10" fmla="*/ 4 w 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4" y="8"/>
                  </a:moveTo>
                  <a:lnTo>
                    <a:pt x="1" y="8"/>
                  </a:lnTo>
                  <a:lnTo>
                    <a:pt x="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2535" name="Group 610"/>
          <p:cNvGrpSpPr>
            <a:grpSpLocks/>
          </p:cNvGrpSpPr>
          <p:nvPr/>
        </p:nvGrpSpPr>
        <p:grpSpPr bwMode="auto">
          <a:xfrm>
            <a:off x="2320572" y="1308100"/>
            <a:ext cx="4013200" cy="4140200"/>
            <a:chOff x="2043" y="890"/>
            <a:chExt cx="2429" cy="2716"/>
          </a:xfrm>
        </p:grpSpPr>
        <p:sp>
          <p:nvSpPr>
            <p:cNvPr id="23214" name="Freeform 611"/>
            <p:cNvSpPr>
              <a:spLocks/>
            </p:cNvSpPr>
            <p:nvPr/>
          </p:nvSpPr>
          <p:spPr bwMode="auto">
            <a:xfrm>
              <a:off x="2687" y="2975"/>
              <a:ext cx="11" cy="10"/>
            </a:xfrm>
            <a:custGeom>
              <a:avLst/>
              <a:gdLst>
                <a:gd name="T0" fmla="*/ 11 w 11"/>
                <a:gd name="T1" fmla="*/ 7 h 10"/>
                <a:gd name="T2" fmla="*/ 7 w 11"/>
                <a:gd name="T3" fmla="*/ 0 h 10"/>
                <a:gd name="T4" fmla="*/ 0 w 11"/>
                <a:gd name="T5" fmla="*/ 3 h 10"/>
                <a:gd name="T6" fmla="*/ 4 w 11"/>
                <a:gd name="T7" fmla="*/ 10 h 10"/>
                <a:gd name="T8" fmla="*/ 11 w 11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11" y="7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5" name="Freeform 612"/>
            <p:cNvSpPr>
              <a:spLocks/>
            </p:cNvSpPr>
            <p:nvPr/>
          </p:nvSpPr>
          <p:spPr bwMode="auto">
            <a:xfrm>
              <a:off x="2694" y="2975"/>
              <a:ext cx="4" cy="7"/>
            </a:xfrm>
            <a:custGeom>
              <a:avLst/>
              <a:gdLst>
                <a:gd name="T0" fmla="*/ 0 w 4"/>
                <a:gd name="T1" fmla="*/ 0 h 7"/>
                <a:gd name="T2" fmla="*/ 4 w 4"/>
                <a:gd name="T3" fmla="*/ 7 h 7"/>
                <a:gd name="T4" fmla="*/ 0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6" name="Freeform 613"/>
            <p:cNvSpPr>
              <a:spLocks/>
            </p:cNvSpPr>
            <p:nvPr/>
          </p:nvSpPr>
          <p:spPr bwMode="auto">
            <a:xfrm>
              <a:off x="2630" y="2976"/>
              <a:ext cx="60" cy="23"/>
            </a:xfrm>
            <a:custGeom>
              <a:avLst/>
              <a:gdLst>
                <a:gd name="T0" fmla="*/ 57 w 60"/>
                <a:gd name="T1" fmla="*/ 9 h 23"/>
                <a:gd name="T2" fmla="*/ 49 w 60"/>
                <a:gd name="T3" fmla="*/ 7 h 23"/>
                <a:gd name="T4" fmla="*/ 42 w 60"/>
                <a:gd name="T5" fmla="*/ 7 h 23"/>
                <a:gd name="T6" fmla="*/ 33 w 60"/>
                <a:gd name="T7" fmla="*/ 8 h 23"/>
                <a:gd name="T8" fmla="*/ 27 w 60"/>
                <a:gd name="T9" fmla="*/ 10 h 23"/>
                <a:gd name="T10" fmla="*/ 14 w 60"/>
                <a:gd name="T11" fmla="*/ 16 h 23"/>
                <a:gd name="T12" fmla="*/ 5 w 60"/>
                <a:gd name="T13" fmla="*/ 23 h 23"/>
                <a:gd name="T14" fmla="*/ 0 w 60"/>
                <a:gd name="T15" fmla="*/ 16 h 23"/>
                <a:gd name="T16" fmla="*/ 9 w 60"/>
                <a:gd name="T17" fmla="*/ 10 h 23"/>
                <a:gd name="T18" fmla="*/ 23 w 60"/>
                <a:gd name="T19" fmla="*/ 3 h 23"/>
                <a:gd name="T20" fmla="*/ 30 w 60"/>
                <a:gd name="T21" fmla="*/ 1 h 23"/>
                <a:gd name="T22" fmla="*/ 42 w 60"/>
                <a:gd name="T23" fmla="*/ 0 h 23"/>
                <a:gd name="T24" fmla="*/ 51 w 60"/>
                <a:gd name="T25" fmla="*/ 0 h 23"/>
                <a:gd name="T26" fmla="*/ 60 w 60"/>
                <a:gd name="T27" fmla="*/ 2 h 23"/>
                <a:gd name="T28" fmla="*/ 57 w 60"/>
                <a:gd name="T29" fmla="*/ 9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23"/>
                <a:gd name="T47" fmla="*/ 60 w 6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23">
                  <a:moveTo>
                    <a:pt x="57" y="9"/>
                  </a:moveTo>
                  <a:lnTo>
                    <a:pt x="49" y="7"/>
                  </a:lnTo>
                  <a:lnTo>
                    <a:pt x="42" y="7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14" y="16"/>
                  </a:lnTo>
                  <a:lnTo>
                    <a:pt x="5" y="23"/>
                  </a:lnTo>
                  <a:lnTo>
                    <a:pt x="0" y="16"/>
                  </a:lnTo>
                  <a:lnTo>
                    <a:pt x="9" y="10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7" name="Freeform 614"/>
            <p:cNvSpPr>
              <a:spLocks/>
            </p:cNvSpPr>
            <p:nvPr/>
          </p:nvSpPr>
          <p:spPr bwMode="auto">
            <a:xfrm>
              <a:off x="2687" y="2978"/>
              <a:ext cx="4" cy="8"/>
            </a:xfrm>
            <a:custGeom>
              <a:avLst/>
              <a:gdLst>
                <a:gd name="T0" fmla="*/ 4 w 4"/>
                <a:gd name="T1" fmla="*/ 7 h 8"/>
                <a:gd name="T2" fmla="*/ 3 w 4"/>
                <a:gd name="T3" fmla="*/ 8 h 8"/>
                <a:gd name="T4" fmla="*/ 0 w 4"/>
                <a:gd name="T5" fmla="*/ 7 h 8"/>
                <a:gd name="T6" fmla="*/ 3 w 4"/>
                <a:gd name="T7" fmla="*/ 0 h 8"/>
                <a:gd name="T8" fmla="*/ 0 w 4"/>
                <a:gd name="T9" fmla="*/ 0 h 8"/>
                <a:gd name="T10" fmla="*/ 4 w 4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4" y="7"/>
                  </a:moveTo>
                  <a:lnTo>
                    <a:pt x="3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8" name="Freeform 615"/>
            <p:cNvSpPr>
              <a:spLocks/>
            </p:cNvSpPr>
            <p:nvPr/>
          </p:nvSpPr>
          <p:spPr bwMode="auto">
            <a:xfrm>
              <a:off x="2622" y="2988"/>
              <a:ext cx="13" cy="12"/>
            </a:xfrm>
            <a:custGeom>
              <a:avLst/>
              <a:gdLst>
                <a:gd name="T0" fmla="*/ 9 w 13"/>
                <a:gd name="T1" fmla="*/ 12 h 12"/>
                <a:gd name="T2" fmla="*/ 13 w 13"/>
                <a:gd name="T3" fmla="*/ 4 h 12"/>
                <a:gd name="T4" fmla="*/ 4 w 13"/>
                <a:gd name="T5" fmla="*/ 0 h 12"/>
                <a:gd name="T6" fmla="*/ 0 w 13"/>
                <a:gd name="T7" fmla="*/ 8 h 12"/>
                <a:gd name="T8" fmla="*/ 9 w 13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9" y="12"/>
                  </a:moveTo>
                  <a:lnTo>
                    <a:pt x="13" y="4"/>
                  </a:lnTo>
                  <a:lnTo>
                    <a:pt x="4" y="0"/>
                  </a:lnTo>
                  <a:lnTo>
                    <a:pt x="0" y="8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9" name="Freeform 616"/>
            <p:cNvSpPr>
              <a:spLocks/>
            </p:cNvSpPr>
            <p:nvPr/>
          </p:nvSpPr>
          <p:spPr bwMode="auto">
            <a:xfrm>
              <a:off x="2630" y="2992"/>
              <a:ext cx="5" cy="9"/>
            </a:xfrm>
            <a:custGeom>
              <a:avLst/>
              <a:gdLst>
                <a:gd name="T0" fmla="*/ 5 w 5"/>
                <a:gd name="T1" fmla="*/ 7 h 9"/>
                <a:gd name="T2" fmla="*/ 2 w 5"/>
                <a:gd name="T3" fmla="*/ 9 h 9"/>
                <a:gd name="T4" fmla="*/ 1 w 5"/>
                <a:gd name="T5" fmla="*/ 8 h 9"/>
                <a:gd name="T6" fmla="*/ 5 w 5"/>
                <a:gd name="T7" fmla="*/ 0 h 9"/>
                <a:gd name="T8" fmla="*/ 0 w 5"/>
                <a:gd name="T9" fmla="*/ 0 h 9"/>
                <a:gd name="T10" fmla="*/ 5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5" y="7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0" name="Freeform 617"/>
            <p:cNvSpPr>
              <a:spLocks/>
            </p:cNvSpPr>
            <p:nvPr/>
          </p:nvSpPr>
          <p:spPr bwMode="auto">
            <a:xfrm>
              <a:off x="2521" y="2987"/>
              <a:ext cx="104" cy="40"/>
            </a:xfrm>
            <a:custGeom>
              <a:avLst/>
              <a:gdLst>
                <a:gd name="T0" fmla="*/ 102 w 104"/>
                <a:gd name="T1" fmla="*/ 9 h 40"/>
                <a:gd name="T2" fmla="*/ 97 w 104"/>
                <a:gd name="T3" fmla="*/ 8 h 40"/>
                <a:gd name="T4" fmla="*/ 89 w 104"/>
                <a:gd name="T5" fmla="*/ 10 h 40"/>
                <a:gd name="T6" fmla="*/ 63 w 104"/>
                <a:gd name="T7" fmla="*/ 19 h 40"/>
                <a:gd name="T8" fmla="*/ 4 w 104"/>
                <a:gd name="T9" fmla="*/ 40 h 40"/>
                <a:gd name="T10" fmla="*/ 0 w 104"/>
                <a:gd name="T11" fmla="*/ 33 h 40"/>
                <a:gd name="T12" fmla="*/ 59 w 104"/>
                <a:gd name="T13" fmla="*/ 12 h 40"/>
                <a:gd name="T14" fmla="*/ 86 w 104"/>
                <a:gd name="T15" fmla="*/ 2 h 40"/>
                <a:gd name="T16" fmla="*/ 97 w 104"/>
                <a:gd name="T17" fmla="*/ 0 h 40"/>
                <a:gd name="T18" fmla="*/ 104 w 104"/>
                <a:gd name="T19" fmla="*/ 1 h 40"/>
                <a:gd name="T20" fmla="*/ 102 w 104"/>
                <a:gd name="T21" fmla="*/ 9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40"/>
                <a:gd name="T35" fmla="*/ 104 w 104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40">
                  <a:moveTo>
                    <a:pt x="102" y="9"/>
                  </a:moveTo>
                  <a:lnTo>
                    <a:pt x="97" y="8"/>
                  </a:lnTo>
                  <a:lnTo>
                    <a:pt x="89" y="10"/>
                  </a:lnTo>
                  <a:lnTo>
                    <a:pt x="63" y="19"/>
                  </a:lnTo>
                  <a:lnTo>
                    <a:pt x="4" y="40"/>
                  </a:lnTo>
                  <a:lnTo>
                    <a:pt x="0" y="33"/>
                  </a:lnTo>
                  <a:lnTo>
                    <a:pt x="59" y="12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4" y="1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1" name="Freeform 618"/>
            <p:cNvSpPr>
              <a:spLocks/>
            </p:cNvSpPr>
            <p:nvPr/>
          </p:nvSpPr>
          <p:spPr bwMode="auto">
            <a:xfrm>
              <a:off x="2622" y="2988"/>
              <a:ext cx="4" cy="8"/>
            </a:xfrm>
            <a:custGeom>
              <a:avLst/>
              <a:gdLst>
                <a:gd name="T0" fmla="*/ 4 w 4"/>
                <a:gd name="T1" fmla="*/ 0 h 8"/>
                <a:gd name="T2" fmla="*/ 3 w 4"/>
                <a:gd name="T3" fmla="*/ 0 h 8"/>
                <a:gd name="T4" fmla="*/ 1 w 4"/>
                <a:gd name="T5" fmla="*/ 8 h 8"/>
                <a:gd name="T6" fmla="*/ 0 w 4"/>
                <a:gd name="T7" fmla="*/ 8 h 8"/>
                <a:gd name="T8" fmla="*/ 4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2" name="Freeform 619"/>
            <p:cNvSpPr>
              <a:spLocks/>
            </p:cNvSpPr>
            <p:nvPr/>
          </p:nvSpPr>
          <p:spPr bwMode="auto">
            <a:xfrm>
              <a:off x="2492" y="2993"/>
              <a:ext cx="31" cy="34"/>
            </a:xfrm>
            <a:custGeom>
              <a:avLst/>
              <a:gdLst>
                <a:gd name="T0" fmla="*/ 31 w 31"/>
                <a:gd name="T1" fmla="*/ 34 h 34"/>
                <a:gd name="T2" fmla="*/ 25 w 31"/>
                <a:gd name="T3" fmla="*/ 34 h 34"/>
                <a:gd name="T4" fmla="*/ 18 w 31"/>
                <a:gd name="T5" fmla="*/ 31 h 34"/>
                <a:gd name="T6" fmla="*/ 12 w 31"/>
                <a:gd name="T7" fmla="*/ 23 h 34"/>
                <a:gd name="T8" fmla="*/ 5 w 31"/>
                <a:gd name="T9" fmla="*/ 13 h 34"/>
                <a:gd name="T10" fmla="*/ 0 w 31"/>
                <a:gd name="T11" fmla="*/ 7 h 34"/>
                <a:gd name="T12" fmla="*/ 5 w 31"/>
                <a:gd name="T13" fmla="*/ 0 h 34"/>
                <a:gd name="T14" fmla="*/ 12 w 31"/>
                <a:gd name="T15" fmla="*/ 8 h 34"/>
                <a:gd name="T16" fmla="*/ 18 w 31"/>
                <a:gd name="T17" fmla="*/ 18 h 34"/>
                <a:gd name="T18" fmla="*/ 23 w 31"/>
                <a:gd name="T19" fmla="*/ 25 h 34"/>
                <a:gd name="T20" fmla="*/ 27 w 31"/>
                <a:gd name="T21" fmla="*/ 27 h 34"/>
                <a:gd name="T22" fmla="*/ 31 w 31"/>
                <a:gd name="T23" fmla="*/ 27 h 34"/>
                <a:gd name="T24" fmla="*/ 31 w 31"/>
                <a:gd name="T25" fmla="*/ 34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4"/>
                <a:gd name="T41" fmla="*/ 31 w 31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4">
                  <a:moveTo>
                    <a:pt x="31" y="34"/>
                  </a:moveTo>
                  <a:lnTo>
                    <a:pt x="25" y="34"/>
                  </a:lnTo>
                  <a:lnTo>
                    <a:pt x="18" y="31"/>
                  </a:lnTo>
                  <a:lnTo>
                    <a:pt x="12" y="23"/>
                  </a:lnTo>
                  <a:lnTo>
                    <a:pt x="5" y="13"/>
                  </a:lnTo>
                  <a:lnTo>
                    <a:pt x="0" y="7"/>
                  </a:lnTo>
                  <a:lnTo>
                    <a:pt x="5" y="0"/>
                  </a:lnTo>
                  <a:lnTo>
                    <a:pt x="12" y="8"/>
                  </a:lnTo>
                  <a:lnTo>
                    <a:pt x="18" y="18"/>
                  </a:lnTo>
                  <a:lnTo>
                    <a:pt x="23" y="25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3" name="Freeform 620"/>
            <p:cNvSpPr>
              <a:spLocks/>
            </p:cNvSpPr>
            <p:nvPr/>
          </p:nvSpPr>
          <p:spPr bwMode="auto">
            <a:xfrm>
              <a:off x="2521" y="3020"/>
              <a:ext cx="4" cy="7"/>
            </a:xfrm>
            <a:custGeom>
              <a:avLst/>
              <a:gdLst>
                <a:gd name="T0" fmla="*/ 4 w 4"/>
                <a:gd name="T1" fmla="*/ 7 h 7"/>
                <a:gd name="T2" fmla="*/ 2 w 4"/>
                <a:gd name="T3" fmla="*/ 7 h 7"/>
                <a:gd name="T4" fmla="*/ 2 w 4"/>
                <a:gd name="T5" fmla="*/ 0 h 7"/>
                <a:gd name="T6" fmla="*/ 0 w 4"/>
                <a:gd name="T7" fmla="*/ 0 h 7"/>
                <a:gd name="T8" fmla="*/ 4 w 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7"/>
                  </a:move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4" name="Freeform 621"/>
            <p:cNvSpPr>
              <a:spLocks/>
            </p:cNvSpPr>
            <p:nvPr/>
          </p:nvSpPr>
          <p:spPr bwMode="auto">
            <a:xfrm>
              <a:off x="2444" y="2990"/>
              <a:ext cx="52" cy="72"/>
            </a:xfrm>
            <a:custGeom>
              <a:avLst/>
              <a:gdLst>
                <a:gd name="T0" fmla="*/ 50 w 52"/>
                <a:gd name="T1" fmla="*/ 11 h 72"/>
                <a:gd name="T2" fmla="*/ 39 w 52"/>
                <a:gd name="T3" fmla="*/ 8 h 72"/>
                <a:gd name="T4" fmla="*/ 33 w 52"/>
                <a:gd name="T5" fmla="*/ 9 h 72"/>
                <a:gd name="T6" fmla="*/ 28 w 52"/>
                <a:gd name="T7" fmla="*/ 15 h 72"/>
                <a:gd name="T8" fmla="*/ 25 w 52"/>
                <a:gd name="T9" fmla="*/ 23 h 72"/>
                <a:gd name="T10" fmla="*/ 18 w 52"/>
                <a:gd name="T11" fmla="*/ 48 h 72"/>
                <a:gd name="T12" fmla="*/ 12 w 52"/>
                <a:gd name="T13" fmla="*/ 61 h 72"/>
                <a:gd name="T14" fmla="*/ 7 w 52"/>
                <a:gd name="T15" fmla="*/ 72 h 72"/>
                <a:gd name="T16" fmla="*/ 0 w 52"/>
                <a:gd name="T17" fmla="*/ 68 h 72"/>
                <a:gd name="T18" fmla="*/ 5 w 52"/>
                <a:gd name="T19" fmla="*/ 57 h 72"/>
                <a:gd name="T20" fmla="*/ 9 w 52"/>
                <a:gd name="T21" fmla="*/ 45 h 72"/>
                <a:gd name="T22" fmla="*/ 17 w 52"/>
                <a:gd name="T23" fmla="*/ 21 h 72"/>
                <a:gd name="T24" fmla="*/ 21 w 52"/>
                <a:gd name="T25" fmla="*/ 11 h 72"/>
                <a:gd name="T26" fmla="*/ 28 w 52"/>
                <a:gd name="T27" fmla="*/ 2 h 72"/>
                <a:gd name="T28" fmla="*/ 39 w 52"/>
                <a:gd name="T29" fmla="*/ 0 h 72"/>
                <a:gd name="T30" fmla="*/ 52 w 52"/>
                <a:gd name="T31" fmla="*/ 3 h 72"/>
                <a:gd name="T32" fmla="*/ 50 w 52"/>
                <a:gd name="T33" fmla="*/ 1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2"/>
                <a:gd name="T53" fmla="*/ 52 w 5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2">
                  <a:moveTo>
                    <a:pt x="50" y="11"/>
                  </a:moveTo>
                  <a:lnTo>
                    <a:pt x="39" y="8"/>
                  </a:lnTo>
                  <a:lnTo>
                    <a:pt x="33" y="9"/>
                  </a:lnTo>
                  <a:lnTo>
                    <a:pt x="28" y="15"/>
                  </a:lnTo>
                  <a:lnTo>
                    <a:pt x="25" y="23"/>
                  </a:lnTo>
                  <a:lnTo>
                    <a:pt x="18" y="48"/>
                  </a:lnTo>
                  <a:lnTo>
                    <a:pt x="12" y="61"/>
                  </a:lnTo>
                  <a:lnTo>
                    <a:pt x="7" y="72"/>
                  </a:lnTo>
                  <a:lnTo>
                    <a:pt x="0" y="68"/>
                  </a:lnTo>
                  <a:lnTo>
                    <a:pt x="5" y="57"/>
                  </a:lnTo>
                  <a:lnTo>
                    <a:pt x="9" y="45"/>
                  </a:lnTo>
                  <a:lnTo>
                    <a:pt x="17" y="21"/>
                  </a:lnTo>
                  <a:lnTo>
                    <a:pt x="21" y="11"/>
                  </a:lnTo>
                  <a:lnTo>
                    <a:pt x="28" y="2"/>
                  </a:lnTo>
                  <a:lnTo>
                    <a:pt x="39" y="0"/>
                  </a:lnTo>
                  <a:lnTo>
                    <a:pt x="52" y="3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5" name="Freeform 622"/>
            <p:cNvSpPr>
              <a:spLocks/>
            </p:cNvSpPr>
            <p:nvPr/>
          </p:nvSpPr>
          <p:spPr bwMode="auto">
            <a:xfrm>
              <a:off x="2492" y="2993"/>
              <a:ext cx="5" cy="8"/>
            </a:xfrm>
            <a:custGeom>
              <a:avLst/>
              <a:gdLst>
                <a:gd name="T0" fmla="*/ 5 w 5"/>
                <a:gd name="T1" fmla="*/ 0 h 8"/>
                <a:gd name="T2" fmla="*/ 4 w 5"/>
                <a:gd name="T3" fmla="*/ 0 h 8"/>
                <a:gd name="T4" fmla="*/ 2 w 5"/>
                <a:gd name="T5" fmla="*/ 8 h 8"/>
                <a:gd name="T6" fmla="*/ 0 w 5"/>
                <a:gd name="T7" fmla="*/ 7 h 8"/>
                <a:gd name="T8" fmla="*/ 5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0"/>
                  </a:moveTo>
                  <a:lnTo>
                    <a:pt x="4" y="0"/>
                  </a:lnTo>
                  <a:lnTo>
                    <a:pt x="2" y="8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6" name="Freeform 623"/>
            <p:cNvSpPr>
              <a:spLocks/>
            </p:cNvSpPr>
            <p:nvPr/>
          </p:nvSpPr>
          <p:spPr bwMode="auto">
            <a:xfrm>
              <a:off x="2434" y="3057"/>
              <a:ext cx="16" cy="25"/>
            </a:xfrm>
            <a:custGeom>
              <a:avLst/>
              <a:gdLst>
                <a:gd name="T0" fmla="*/ 16 w 16"/>
                <a:gd name="T1" fmla="*/ 6 h 25"/>
                <a:gd name="T2" fmla="*/ 12 w 16"/>
                <a:gd name="T3" fmla="*/ 9 h 25"/>
                <a:gd name="T4" fmla="*/ 10 w 16"/>
                <a:gd name="T5" fmla="*/ 12 h 25"/>
                <a:gd name="T6" fmla="*/ 8 w 16"/>
                <a:gd name="T7" fmla="*/ 14 h 25"/>
                <a:gd name="T8" fmla="*/ 9 w 16"/>
                <a:gd name="T9" fmla="*/ 24 h 25"/>
                <a:gd name="T10" fmla="*/ 1 w 16"/>
                <a:gd name="T11" fmla="*/ 25 h 25"/>
                <a:gd name="T12" fmla="*/ 0 w 16"/>
                <a:gd name="T13" fmla="*/ 14 h 25"/>
                <a:gd name="T14" fmla="*/ 4 w 16"/>
                <a:gd name="T15" fmla="*/ 7 h 25"/>
                <a:gd name="T16" fmla="*/ 7 w 16"/>
                <a:gd name="T17" fmla="*/ 3 h 25"/>
                <a:gd name="T18" fmla="*/ 11 w 16"/>
                <a:gd name="T19" fmla="*/ 0 h 25"/>
                <a:gd name="T20" fmla="*/ 16 w 16"/>
                <a:gd name="T21" fmla="*/ 6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5"/>
                <a:gd name="T35" fmla="*/ 16 w 1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5">
                  <a:moveTo>
                    <a:pt x="16" y="6"/>
                  </a:moveTo>
                  <a:lnTo>
                    <a:pt x="12" y="9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9" y="24"/>
                  </a:lnTo>
                  <a:lnTo>
                    <a:pt x="1" y="25"/>
                  </a:lnTo>
                  <a:lnTo>
                    <a:pt x="0" y="14"/>
                  </a:lnTo>
                  <a:lnTo>
                    <a:pt x="4" y="7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7" name="Freeform 624"/>
            <p:cNvSpPr>
              <a:spLocks/>
            </p:cNvSpPr>
            <p:nvPr/>
          </p:nvSpPr>
          <p:spPr bwMode="auto">
            <a:xfrm>
              <a:off x="2444" y="3057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1 w 7"/>
                <a:gd name="T5" fmla="*/ 0 h 6"/>
                <a:gd name="T6" fmla="*/ 0 w 7"/>
                <a:gd name="T7" fmla="*/ 1 h 6"/>
                <a:gd name="T8" fmla="*/ 7 w 7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8" name="Freeform 625"/>
            <p:cNvSpPr>
              <a:spLocks/>
            </p:cNvSpPr>
            <p:nvPr/>
          </p:nvSpPr>
          <p:spPr bwMode="auto">
            <a:xfrm>
              <a:off x="2382" y="3054"/>
              <a:ext cx="58" cy="31"/>
            </a:xfrm>
            <a:custGeom>
              <a:avLst/>
              <a:gdLst>
                <a:gd name="T0" fmla="*/ 55 w 58"/>
                <a:gd name="T1" fmla="*/ 31 h 31"/>
                <a:gd name="T2" fmla="*/ 48 w 58"/>
                <a:gd name="T3" fmla="*/ 29 h 31"/>
                <a:gd name="T4" fmla="*/ 41 w 58"/>
                <a:gd name="T5" fmla="*/ 25 h 31"/>
                <a:gd name="T6" fmla="*/ 26 w 58"/>
                <a:gd name="T7" fmla="*/ 16 h 31"/>
                <a:gd name="T8" fmla="*/ 15 w 58"/>
                <a:gd name="T9" fmla="*/ 10 h 31"/>
                <a:gd name="T10" fmla="*/ 0 w 58"/>
                <a:gd name="T11" fmla="*/ 7 h 31"/>
                <a:gd name="T12" fmla="*/ 2 w 58"/>
                <a:gd name="T13" fmla="*/ 0 h 31"/>
                <a:gd name="T14" fmla="*/ 18 w 58"/>
                <a:gd name="T15" fmla="*/ 3 h 31"/>
                <a:gd name="T16" fmla="*/ 31 w 58"/>
                <a:gd name="T17" fmla="*/ 10 h 31"/>
                <a:gd name="T18" fmla="*/ 45 w 58"/>
                <a:gd name="T19" fmla="*/ 18 h 31"/>
                <a:gd name="T20" fmla="*/ 51 w 58"/>
                <a:gd name="T21" fmla="*/ 21 h 31"/>
                <a:gd name="T22" fmla="*/ 58 w 58"/>
                <a:gd name="T23" fmla="*/ 23 h 31"/>
                <a:gd name="T24" fmla="*/ 55 w 58"/>
                <a:gd name="T25" fmla="*/ 31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31"/>
                <a:gd name="T41" fmla="*/ 58 w 5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31">
                  <a:moveTo>
                    <a:pt x="55" y="31"/>
                  </a:moveTo>
                  <a:lnTo>
                    <a:pt x="48" y="29"/>
                  </a:lnTo>
                  <a:lnTo>
                    <a:pt x="41" y="25"/>
                  </a:lnTo>
                  <a:lnTo>
                    <a:pt x="26" y="16"/>
                  </a:lnTo>
                  <a:lnTo>
                    <a:pt x="15" y="1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3"/>
                  </a:lnTo>
                  <a:lnTo>
                    <a:pt x="31" y="10"/>
                  </a:lnTo>
                  <a:lnTo>
                    <a:pt x="45" y="18"/>
                  </a:lnTo>
                  <a:lnTo>
                    <a:pt x="51" y="21"/>
                  </a:lnTo>
                  <a:lnTo>
                    <a:pt x="58" y="23"/>
                  </a:lnTo>
                  <a:lnTo>
                    <a:pt x="55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29" name="Freeform 626"/>
            <p:cNvSpPr>
              <a:spLocks/>
            </p:cNvSpPr>
            <p:nvPr/>
          </p:nvSpPr>
          <p:spPr bwMode="auto">
            <a:xfrm>
              <a:off x="2435" y="3077"/>
              <a:ext cx="9" cy="10"/>
            </a:xfrm>
            <a:custGeom>
              <a:avLst/>
              <a:gdLst>
                <a:gd name="T0" fmla="*/ 8 w 9"/>
                <a:gd name="T1" fmla="*/ 4 h 10"/>
                <a:gd name="T2" fmla="*/ 9 w 9"/>
                <a:gd name="T3" fmla="*/ 10 h 10"/>
                <a:gd name="T4" fmla="*/ 2 w 9"/>
                <a:gd name="T5" fmla="*/ 8 h 10"/>
                <a:gd name="T6" fmla="*/ 5 w 9"/>
                <a:gd name="T7" fmla="*/ 0 h 10"/>
                <a:gd name="T8" fmla="*/ 0 w 9"/>
                <a:gd name="T9" fmla="*/ 5 h 10"/>
                <a:gd name="T10" fmla="*/ 8 w 9"/>
                <a:gd name="T11" fmla="*/ 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8" y="4"/>
                  </a:moveTo>
                  <a:lnTo>
                    <a:pt x="9" y="10"/>
                  </a:lnTo>
                  <a:lnTo>
                    <a:pt x="2" y="8"/>
                  </a:lnTo>
                  <a:lnTo>
                    <a:pt x="5" y="0"/>
                  </a:lnTo>
                  <a:lnTo>
                    <a:pt x="0" y="5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0" name="Freeform 627"/>
            <p:cNvSpPr>
              <a:spLocks/>
            </p:cNvSpPr>
            <p:nvPr/>
          </p:nvSpPr>
          <p:spPr bwMode="auto">
            <a:xfrm>
              <a:off x="2380" y="3050"/>
              <a:ext cx="9" cy="10"/>
            </a:xfrm>
            <a:custGeom>
              <a:avLst/>
              <a:gdLst>
                <a:gd name="T0" fmla="*/ 0 w 9"/>
                <a:gd name="T1" fmla="*/ 4 h 10"/>
                <a:gd name="T2" fmla="*/ 5 w 9"/>
                <a:gd name="T3" fmla="*/ 10 h 10"/>
                <a:gd name="T4" fmla="*/ 9 w 9"/>
                <a:gd name="T5" fmla="*/ 6 h 10"/>
                <a:gd name="T6" fmla="*/ 4 w 9"/>
                <a:gd name="T7" fmla="*/ 0 h 10"/>
                <a:gd name="T8" fmla="*/ 0 w 9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0" y="4"/>
                  </a:moveTo>
                  <a:lnTo>
                    <a:pt x="5" y="10"/>
                  </a:lnTo>
                  <a:lnTo>
                    <a:pt x="9" y="6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1" name="Freeform 628"/>
            <p:cNvSpPr>
              <a:spLocks/>
            </p:cNvSpPr>
            <p:nvPr/>
          </p:nvSpPr>
          <p:spPr bwMode="auto">
            <a:xfrm>
              <a:off x="2373" y="3054"/>
              <a:ext cx="12" cy="7"/>
            </a:xfrm>
            <a:custGeom>
              <a:avLst/>
              <a:gdLst>
                <a:gd name="T0" fmla="*/ 9 w 12"/>
                <a:gd name="T1" fmla="*/ 7 h 7"/>
                <a:gd name="T2" fmla="*/ 0 w 12"/>
                <a:gd name="T3" fmla="*/ 5 h 7"/>
                <a:gd name="T4" fmla="*/ 7 w 12"/>
                <a:gd name="T5" fmla="*/ 0 h 7"/>
                <a:gd name="T6" fmla="*/ 12 w 12"/>
                <a:gd name="T7" fmla="*/ 6 h 7"/>
                <a:gd name="T8" fmla="*/ 11 w 12"/>
                <a:gd name="T9" fmla="*/ 0 h 7"/>
                <a:gd name="T10" fmla="*/ 9 w 12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"/>
                <a:gd name="T20" fmla="*/ 12 w 1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">
                  <a:moveTo>
                    <a:pt x="9" y="7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12" y="6"/>
                  </a:lnTo>
                  <a:lnTo>
                    <a:pt x="11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2" name="Freeform 629"/>
            <p:cNvSpPr>
              <a:spLocks/>
            </p:cNvSpPr>
            <p:nvPr/>
          </p:nvSpPr>
          <p:spPr bwMode="auto">
            <a:xfrm>
              <a:off x="2285" y="3045"/>
              <a:ext cx="105" cy="18"/>
            </a:xfrm>
            <a:custGeom>
              <a:avLst/>
              <a:gdLst>
                <a:gd name="T0" fmla="*/ 98 w 105"/>
                <a:gd name="T1" fmla="*/ 10 h 18"/>
                <a:gd name="T2" fmla="*/ 99 w 105"/>
                <a:gd name="T3" fmla="*/ 9 h 18"/>
                <a:gd name="T4" fmla="*/ 98 w 105"/>
                <a:gd name="T5" fmla="*/ 9 h 18"/>
                <a:gd name="T6" fmla="*/ 90 w 105"/>
                <a:gd name="T7" fmla="*/ 7 h 18"/>
                <a:gd name="T8" fmla="*/ 78 w 105"/>
                <a:gd name="T9" fmla="*/ 7 h 18"/>
                <a:gd name="T10" fmla="*/ 63 w 105"/>
                <a:gd name="T11" fmla="*/ 9 h 18"/>
                <a:gd name="T12" fmla="*/ 2 w 105"/>
                <a:gd name="T13" fmla="*/ 18 h 18"/>
                <a:gd name="T14" fmla="*/ 0 w 105"/>
                <a:gd name="T15" fmla="*/ 11 h 18"/>
                <a:gd name="T16" fmla="*/ 61 w 105"/>
                <a:gd name="T17" fmla="*/ 2 h 18"/>
                <a:gd name="T18" fmla="*/ 76 w 105"/>
                <a:gd name="T19" fmla="*/ 0 h 18"/>
                <a:gd name="T20" fmla="*/ 90 w 105"/>
                <a:gd name="T21" fmla="*/ 0 h 18"/>
                <a:gd name="T22" fmla="*/ 101 w 105"/>
                <a:gd name="T23" fmla="*/ 2 h 18"/>
                <a:gd name="T24" fmla="*/ 105 w 105"/>
                <a:gd name="T25" fmla="*/ 4 h 18"/>
                <a:gd name="T26" fmla="*/ 105 w 105"/>
                <a:gd name="T27" fmla="*/ 7 h 18"/>
                <a:gd name="T28" fmla="*/ 98 w 105"/>
                <a:gd name="T29" fmla="*/ 1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"/>
                <a:gd name="T46" fmla="*/ 0 h 18"/>
                <a:gd name="T47" fmla="*/ 105 w 105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" h="18">
                  <a:moveTo>
                    <a:pt x="98" y="10"/>
                  </a:moveTo>
                  <a:lnTo>
                    <a:pt x="99" y="9"/>
                  </a:lnTo>
                  <a:lnTo>
                    <a:pt x="98" y="9"/>
                  </a:lnTo>
                  <a:lnTo>
                    <a:pt x="90" y="7"/>
                  </a:lnTo>
                  <a:lnTo>
                    <a:pt x="78" y="7"/>
                  </a:lnTo>
                  <a:lnTo>
                    <a:pt x="63" y="9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5" y="4"/>
                  </a:lnTo>
                  <a:lnTo>
                    <a:pt x="105" y="7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3" name="Freeform 630"/>
            <p:cNvSpPr>
              <a:spLocks/>
            </p:cNvSpPr>
            <p:nvPr/>
          </p:nvSpPr>
          <p:spPr bwMode="auto">
            <a:xfrm>
              <a:off x="2383" y="3050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5 h 6"/>
                <a:gd name="T4" fmla="*/ 7 w 8"/>
                <a:gd name="T5" fmla="*/ 2 h 6"/>
                <a:gd name="T6" fmla="*/ 0 w 8"/>
                <a:gd name="T7" fmla="*/ 5 h 6"/>
                <a:gd name="T8" fmla="*/ 1 w 8"/>
                <a:gd name="T9" fmla="*/ 0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6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4" name="Freeform 631"/>
            <p:cNvSpPr>
              <a:spLocks/>
            </p:cNvSpPr>
            <p:nvPr/>
          </p:nvSpPr>
          <p:spPr bwMode="auto">
            <a:xfrm>
              <a:off x="2272" y="3042"/>
              <a:ext cx="17" cy="18"/>
            </a:xfrm>
            <a:custGeom>
              <a:avLst/>
              <a:gdLst>
                <a:gd name="T0" fmla="*/ 10 w 17"/>
                <a:gd name="T1" fmla="*/ 18 h 18"/>
                <a:gd name="T2" fmla="*/ 8 w 17"/>
                <a:gd name="T3" fmla="*/ 13 h 18"/>
                <a:gd name="T4" fmla="*/ 7 w 17"/>
                <a:gd name="T5" fmla="*/ 10 h 18"/>
                <a:gd name="T6" fmla="*/ 0 w 17"/>
                <a:gd name="T7" fmla="*/ 6 h 18"/>
                <a:gd name="T8" fmla="*/ 5 w 17"/>
                <a:gd name="T9" fmla="*/ 0 h 18"/>
                <a:gd name="T10" fmla="*/ 12 w 17"/>
                <a:gd name="T11" fmla="*/ 4 h 18"/>
                <a:gd name="T12" fmla="*/ 15 w 17"/>
                <a:gd name="T13" fmla="*/ 10 h 18"/>
                <a:gd name="T14" fmla="*/ 17 w 17"/>
                <a:gd name="T15" fmla="*/ 16 h 18"/>
                <a:gd name="T16" fmla="*/ 10 w 17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8"/>
                <a:gd name="T29" fmla="*/ 17 w 1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8">
                  <a:moveTo>
                    <a:pt x="10" y="18"/>
                  </a:moveTo>
                  <a:lnTo>
                    <a:pt x="8" y="13"/>
                  </a:lnTo>
                  <a:lnTo>
                    <a:pt x="7" y="10"/>
                  </a:lnTo>
                  <a:lnTo>
                    <a:pt x="0" y="6"/>
                  </a:lnTo>
                  <a:lnTo>
                    <a:pt x="5" y="0"/>
                  </a:lnTo>
                  <a:lnTo>
                    <a:pt x="12" y="4"/>
                  </a:lnTo>
                  <a:lnTo>
                    <a:pt x="15" y="10"/>
                  </a:lnTo>
                  <a:lnTo>
                    <a:pt x="17" y="16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5" name="Freeform 632"/>
            <p:cNvSpPr>
              <a:spLocks/>
            </p:cNvSpPr>
            <p:nvPr/>
          </p:nvSpPr>
          <p:spPr bwMode="auto">
            <a:xfrm>
              <a:off x="2282" y="3056"/>
              <a:ext cx="7" cy="8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8 h 8"/>
                <a:gd name="T4" fmla="*/ 0 w 7"/>
                <a:gd name="T5" fmla="*/ 4 h 8"/>
                <a:gd name="T6" fmla="*/ 7 w 7"/>
                <a:gd name="T7" fmla="*/ 2 h 8"/>
                <a:gd name="T8" fmla="*/ 3 w 7"/>
                <a:gd name="T9" fmla="*/ 0 h 8"/>
                <a:gd name="T10" fmla="*/ 5 w 7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5" y="7"/>
                  </a:moveTo>
                  <a:lnTo>
                    <a:pt x="1" y="8"/>
                  </a:lnTo>
                  <a:lnTo>
                    <a:pt x="0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6" name="Freeform 633"/>
            <p:cNvSpPr>
              <a:spLocks/>
            </p:cNvSpPr>
            <p:nvPr/>
          </p:nvSpPr>
          <p:spPr bwMode="auto">
            <a:xfrm>
              <a:off x="2243" y="3041"/>
              <a:ext cx="32" cy="33"/>
            </a:xfrm>
            <a:custGeom>
              <a:avLst/>
              <a:gdLst>
                <a:gd name="T0" fmla="*/ 32 w 32"/>
                <a:gd name="T1" fmla="*/ 8 h 33"/>
                <a:gd name="T2" fmla="*/ 26 w 32"/>
                <a:gd name="T3" fmla="*/ 7 h 33"/>
                <a:gd name="T4" fmla="*/ 22 w 32"/>
                <a:gd name="T5" fmla="*/ 8 h 33"/>
                <a:gd name="T6" fmla="*/ 18 w 32"/>
                <a:gd name="T7" fmla="*/ 14 h 33"/>
                <a:gd name="T8" fmla="*/ 14 w 32"/>
                <a:gd name="T9" fmla="*/ 24 h 33"/>
                <a:gd name="T10" fmla="*/ 6 w 32"/>
                <a:gd name="T11" fmla="*/ 33 h 33"/>
                <a:gd name="T12" fmla="*/ 0 w 32"/>
                <a:gd name="T13" fmla="*/ 28 h 33"/>
                <a:gd name="T14" fmla="*/ 6 w 32"/>
                <a:gd name="T15" fmla="*/ 20 h 33"/>
                <a:gd name="T16" fmla="*/ 11 w 32"/>
                <a:gd name="T17" fmla="*/ 10 h 33"/>
                <a:gd name="T18" fmla="*/ 17 w 32"/>
                <a:gd name="T19" fmla="*/ 2 h 33"/>
                <a:gd name="T20" fmla="*/ 24 w 32"/>
                <a:gd name="T21" fmla="*/ 0 h 33"/>
                <a:gd name="T22" fmla="*/ 32 w 32"/>
                <a:gd name="T23" fmla="*/ 1 h 33"/>
                <a:gd name="T24" fmla="*/ 32 w 32"/>
                <a:gd name="T25" fmla="*/ 8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32" y="8"/>
                  </a:moveTo>
                  <a:lnTo>
                    <a:pt x="26" y="7"/>
                  </a:lnTo>
                  <a:lnTo>
                    <a:pt x="22" y="8"/>
                  </a:lnTo>
                  <a:lnTo>
                    <a:pt x="18" y="14"/>
                  </a:lnTo>
                  <a:lnTo>
                    <a:pt x="14" y="24"/>
                  </a:lnTo>
                  <a:lnTo>
                    <a:pt x="6" y="33"/>
                  </a:lnTo>
                  <a:lnTo>
                    <a:pt x="0" y="28"/>
                  </a:lnTo>
                  <a:lnTo>
                    <a:pt x="6" y="20"/>
                  </a:lnTo>
                  <a:lnTo>
                    <a:pt x="11" y="10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7" name="Freeform 634"/>
            <p:cNvSpPr>
              <a:spLocks/>
            </p:cNvSpPr>
            <p:nvPr/>
          </p:nvSpPr>
          <p:spPr bwMode="auto">
            <a:xfrm>
              <a:off x="2272" y="3042"/>
              <a:ext cx="5" cy="7"/>
            </a:xfrm>
            <a:custGeom>
              <a:avLst/>
              <a:gdLst>
                <a:gd name="T0" fmla="*/ 5 w 5"/>
                <a:gd name="T1" fmla="*/ 0 h 7"/>
                <a:gd name="T2" fmla="*/ 3 w 5"/>
                <a:gd name="T3" fmla="*/ 0 h 7"/>
                <a:gd name="T4" fmla="*/ 3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8" name="Freeform 635"/>
            <p:cNvSpPr>
              <a:spLocks/>
            </p:cNvSpPr>
            <p:nvPr/>
          </p:nvSpPr>
          <p:spPr bwMode="auto">
            <a:xfrm>
              <a:off x="2242" y="3071"/>
              <a:ext cx="9" cy="11"/>
            </a:xfrm>
            <a:custGeom>
              <a:avLst/>
              <a:gdLst>
                <a:gd name="T0" fmla="*/ 8 w 9"/>
                <a:gd name="T1" fmla="*/ 0 h 11"/>
                <a:gd name="T2" fmla="*/ 0 w 9"/>
                <a:gd name="T3" fmla="*/ 0 h 11"/>
                <a:gd name="T4" fmla="*/ 1 w 9"/>
                <a:gd name="T5" fmla="*/ 11 h 11"/>
                <a:gd name="T6" fmla="*/ 9 w 9"/>
                <a:gd name="T7" fmla="*/ 11 h 11"/>
                <a:gd name="T8" fmla="*/ 8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8" y="0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39" name="Freeform 636"/>
            <p:cNvSpPr>
              <a:spLocks/>
            </p:cNvSpPr>
            <p:nvPr/>
          </p:nvSpPr>
          <p:spPr bwMode="auto">
            <a:xfrm>
              <a:off x="2242" y="3069"/>
              <a:ext cx="8" cy="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2 h 5"/>
                <a:gd name="T6" fmla="*/ 8 w 8"/>
                <a:gd name="T7" fmla="*/ 2 h 5"/>
                <a:gd name="T8" fmla="*/ 7 w 8"/>
                <a:gd name="T9" fmla="*/ 5 h 5"/>
                <a:gd name="T10" fmla="*/ 1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2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0" name="Freeform 637"/>
            <p:cNvSpPr>
              <a:spLocks/>
            </p:cNvSpPr>
            <p:nvPr/>
          </p:nvSpPr>
          <p:spPr bwMode="auto">
            <a:xfrm>
              <a:off x="2244" y="3080"/>
              <a:ext cx="23" cy="44"/>
            </a:xfrm>
            <a:custGeom>
              <a:avLst/>
              <a:gdLst>
                <a:gd name="T0" fmla="*/ 6 w 23"/>
                <a:gd name="T1" fmla="*/ 0 h 44"/>
                <a:gd name="T2" fmla="*/ 10 w 23"/>
                <a:gd name="T3" fmla="*/ 4 h 44"/>
                <a:gd name="T4" fmla="*/ 13 w 23"/>
                <a:gd name="T5" fmla="*/ 10 h 44"/>
                <a:gd name="T6" fmla="*/ 16 w 23"/>
                <a:gd name="T7" fmla="*/ 21 h 44"/>
                <a:gd name="T8" fmla="*/ 18 w 23"/>
                <a:gd name="T9" fmla="*/ 30 h 44"/>
                <a:gd name="T10" fmla="*/ 20 w 23"/>
                <a:gd name="T11" fmla="*/ 33 h 44"/>
                <a:gd name="T12" fmla="*/ 23 w 23"/>
                <a:gd name="T13" fmla="*/ 36 h 44"/>
                <a:gd name="T14" fmla="*/ 19 w 23"/>
                <a:gd name="T15" fmla="*/ 44 h 44"/>
                <a:gd name="T16" fmla="*/ 15 w 23"/>
                <a:gd name="T17" fmla="*/ 39 h 44"/>
                <a:gd name="T18" fmla="*/ 11 w 23"/>
                <a:gd name="T19" fmla="*/ 34 h 44"/>
                <a:gd name="T20" fmla="*/ 7 w 23"/>
                <a:gd name="T21" fmla="*/ 23 h 44"/>
                <a:gd name="T22" fmla="*/ 4 w 23"/>
                <a:gd name="T23" fmla="*/ 12 h 44"/>
                <a:gd name="T24" fmla="*/ 2 w 23"/>
                <a:gd name="T25" fmla="*/ 8 h 44"/>
                <a:gd name="T26" fmla="*/ 0 w 23"/>
                <a:gd name="T27" fmla="*/ 5 h 44"/>
                <a:gd name="T28" fmla="*/ 6 w 23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44"/>
                <a:gd name="T47" fmla="*/ 23 w 23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44">
                  <a:moveTo>
                    <a:pt x="6" y="0"/>
                  </a:moveTo>
                  <a:lnTo>
                    <a:pt x="10" y="4"/>
                  </a:lnTo>
                  <a:lnTo>
                    <a:pt x="13" y="10"/>
                  </a:lnTo>
                  <a:lnTo>
                    <a:pt x="16" y="21"/>
                  </a:lnTo>
                  <a:lnTo>
                    <a:pt x="18" y="30"/>
                  </a:lnTo>
                  <a:lnTo>
                    <a:pt x="20" y="33"/>
                  </a:lnTo>
                  <a:lnTo>
                    <a:pt x="23" y="36"/>
                  </a:lnTo>
                  <a:lnTo>
                    <a:pt x="19" y="44"/>
                  </a:lnTo>
                  <a:lnTo>
                    <a:pt x="15" y="39"/>
                  </a:lnTo>
                  <a:lnTo>
                    <a:pt x="11" y="34"/>
                  </a:lnTo>
                  <a:lnTo>
                    <a:pt x="7" y="23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1" name="Freeform 638"/>
            <p:cNvSpPr>
              <a:spLocks/>
            </p:cNvSpPr>
            <p:nvPr/>
          </p:nvSpPr>
          <p:spPr bwMode="auto">
            <a:xfrm>
              <a:off x="2243" y="3080"/>
              <a:ext cx="8" cy="5"/>
            </a:xfrm>
            <a:custGeom>
              <a:avLst/>
              <a:gdLst>
                <a:gd name="T0" fmla="*/ 0 w 8"/>
                <a:gd name="T1" fmla="*/ 2 h 5"/>
                <a:gd name="T2" fmla="*/ 0 w 8"/>
                <a:gd name="T3" fmla="*/ 4 h 5"/>
                <a:gd name="T4" fmla="*/ 1 w 8"/>
                <a:gd name="T5" fmla="*/ 5 h 5"/>
                <a:gd name="T6" fmla="*/ 7 w 8"/>
                <a:gd name="T7" fmla="*/ 0 h 5"/>
                <a:gd name="T8" fmla="*/ 8 w 8"/>
                <a:gd name="T9" fmla="*/ 2 h 5"/>
                <a:gd name="T10" fmla="*/ 0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2" name="Freeform 639"/>
            <p:cNvSpPr>
              <a:spLocks/>
            </p:cNvSpPr>
            <p:nvPr/>
          </p:nvSpPr>
          <p:spPr bwMode="auto">
            <a:xfrm>
              <a:off x="2264" y="3111"/>
              <a:ext cx="73" cy="15"/>
            </a:xfrm>
            <a:custGeom>
              <a:avLst/>
              <a:gdLst>
                <a:gd name="T0" fmla="*/ 1 w 73"/>
                <a:gd name="T1" fmla="*/ 4 h 15"/>
                <a:gd name="T2" fmla="*/ 18 w 73"/>
                <a:gd name="T3" fmla="*/ 6 h 15"/>
                <a:gd name="T4" fmla="*/ 37 w 73"/>
                <a:gd name="T5" fmla="*/ 5 h 15"/>
                <a:gd name="T6" fmla="*/ 55 w 73"/>
                <a:gd name="T7" fmla="*/ 3 h 15"/>
                <a:gd name="T8" fmla="*/ 71 w 73"/>
                <a:gd name="T9" fmla="*/ 0 h 15"/>
                <a:gd name="T10" fmla="*/ 73 w 73"/>
                <a:gd name="T11" fmla="*/ 8 h 15"/>
                <a:gd name="T12" fmla="*/ 56 w 73"/>
                <a:gd name="T13" fmla="*/ 12 h 15"/>
                <a:gd name="T14" fmla="*/ 37 w 73"/>
                <a:gd name="T15" fmla="*/ 14 h 15"/>
                <a:gd name="T16" fmla="*/ 18 w 73"/>
                <a:gd name="T17" fmla="*/ 15 h 15"/>
                <a:gd name="T18" fmla="*/ 0 w 73"/>
                <a:gd name="T19" fmla="*/ 13 h 15"/>
                <a:gd name="T20" fmla="*/ 1 w 73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15"/>
                <a:gd name="T35" fmla="*/ 73 w 7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15">
                  <a:moveTo>
                    <a:pt x="1" y="4"/>
                  </a:moveTo>
                  <a:lnTo>
                    <a:pt x="18" y="6"/>
                  </a:lnTo>
                  <a:lnTo>
                    <a:pt x="37" y="5"/>
                  </a:lnTo>
                  <a:lnTo>
                    <a:pt x="55" y="3"/>
                  </a:lnTo>
                  <a:lnTo>
                    <a:pt x="71" y="0"/>
                  </a:lnTo>
                  <a:lnTo>
                    <a:pt x="73" y="8"/>
                  </a:lnTo>
                  <a:lnTo>
                    <a:pt x="56" y="12"/>
                  </a:lnTo>
                  <a:lnTo>
                    <a:pt x="37" y="14"/>
                  </a:lnTo>
                  <a:lnTo>
                    <a:pt x="18" y="15"/>
                  </a:lnTo>
                  <a:lnTo>
                    <a:pt x="0" y="1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3" name="Freeform 640"/>
            <p:cNvSpPr>
              <a:spLocks/>
            </p:cNvSpPr>
            <p:nvPr/>
          </p:nvSpPr>
          <p:spPr bwMode="auto">
            <a:xfrm>
              <a:off x="2263" y="3115"/>
              <a:ext cx="4" cy="9"/>
            </a:xfrm>
            <a:custGeom>
              <a:avLst/>
              <a:gdLst>
                <a:gd name="T0" fmla="*/ 0 w 4"/>
                <a:gd name="T1" fmla="*/ 9 h 9"/>
                <a:gd name="T2" fmla="*/ 1 w 4"/>
                <a:gd name="T3" fmla="*/ 9 h 9"/>
                <a:gd name="T4" fmla="*/ 2 w 4"/>
                <a:gd name="T5" fmla="*/ 0 h 9"/>
                <a:gd name="T6" fmla="*/ 4 w 4"/>
                <a:gd name="T7" fmla="*/ 1 h 9"/>
                <a:gd name="T8" fmla="*/ 0 w 4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0" y="9"/>
                  </a:moveTo>
                  <a:lnTo>
                    <a:pt x="1" y="9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4" name="Freeform 641"/>
            <p:cNvSpPr>
              <a:spLocks/>
            </p:cNvSpPr>
            <p:nvPr/>
          </p:nvSpPr>
          <p:spPr bwMode="auto">
            <a:xfrm>
              <a:off x="2335" y="3110"/>
              <a:ext cx="43" cy="43"/>
            </a:xfrm>
            <a:custGeom>
              <a:avLst/>
              <a:gdLst>
                <a:gd name="T0" fmla="*/ 0 w 43"/>
                <a:gd name="T1" fmla="*/ 1 h 43"/>
                <a:gd name="T2" fmla="*/ 9 w 43"/>
                <a:gd name="T3" fmla="*/ 0 h 43"/>
                <a:gd name="T4" fmla="*/ 17 w 43"/>
                <a:gd name="T5" fmla="*/ 3 h 43"/>
                <a:gd name="T6" fmla="*/ 29 w 43"/>
                <a:gd name="T7" fmla="*/ 13 h 43"/>
                <a:gd name="T8" fmla="*/ 36 w 43"/>
                <a:gd name="T9" fmla="*/ 25 h 43"/>
                <a:gd name="T10" fmla="*/ 43 w 43"/>
                <a:gd name="T11" fmla="*/ 39 h 43"/>
                <a:gd name="T12" fmla="*/ 35 w 43"/>
                <a:gd name="T13" fmla="*/ 43 h 43"/>
                <a:gd name="T14" fmla="*/ 29 w 43"/>
                <a:gd name="T15" fmla="*/ 29 h 43"/>
                <a:gd name="T16" fmla="*/ 23 w 43"/>
                <a:gd name="T17" fmla="*/ 18 h 43"/>
                <a:gd name="T18" fmla="*/ 13 w 43"/>
                <a:gd name="T19" fmla="*/ 10 h 43"/>
                <a:gd name="T20" fmla="*/ 8 w 43"/>
                <a:gd name="T21" fmla="*/ 8 h 43"/>
                <a:gd name="T22" fmla="*/ 0 w 43"/>
                <a:gd name="T23" fmla="*/ 9 h 43"/>
                <a:gd name="T24" fmla="*/ 0 w 43"/>
                <a:gd name="T25" fmla="*/ 1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3"/>
                <a:gd name="T41" fmla="*/ 43 w 43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3">
                  <a:moveTo>
                    <a:pt x="0" y="1"/>
                  </a:moveTo>
                  <a:lnTo>
                    <a:pt x="9" y="0"/>
                  </a:lnTo>
                  <a:lnTo>
                    <a:pt x="17" y="3"/>
                  </a:lnTo>
                  <a:lnTo>
                    <a:pt x="29" y="13"/>
                  </a:lnTo>
                  <a:lnTo>
                    <a:pt x="36" y="25"/>
                  </a:lnTo>
                  <a:lnTo>
                    <a:pt x="43" y="39"/>
                  </a:lnTo>
                  <a:lnTo>
                    <a:pt x="35" y="43"/>
                  </a:lnTo>
                  <a:lnTo>
                    <a:pt x="29" y="29"/>
                  </a:lnTo>
                  <a:lnTo>
                    <a:pt x="23" y="18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5" name="Freeform 642"/>
            <p:cNvSpPr>
              <a:spLocks/>
            </p:cNvSpPr>
            <p:nvPr/>
          </p:nvSpPr>
          <p:spPr bwMode="auto">
            <a:xfrm>
              <a:off x="2335" y="3111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8 h 8"/>
                <a:gd name="T4" fmla="*/ 2 w 2"/>
                <a:gd name="T5" fmla="*/ 8 h 8"/>
                <a:gd name="T6" fmla="*/ 0 w 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6" name="Freeform 643"/>
            <p:cNvSpPr>
              <a:spLocks/>
            </p:cNvSpPr>
            <p:nvPr/>
          </p:nvSpPr>
          <p:spPr bwMode="auto">
            <a:xfrm>
              <a:off x="2342" y="3148"/>
              <a:ext cx="34" cy="34"/>
            </a:xfrm>
            <a:custGeom>
              <a:avLst/>
              <a:gdLst>
                <a:gd name="T0" fmla="*/ 34 w 34"/>
                <a:gd name="T1" fmla="*/ 7 h 34"/>
                <a:gd name="T2" fmla="*/ 29 w 34"/>
                <a:gd name="T3" fmla="*/ 9 h 34"/>
                <a:gd name="T4" fmla="*/ 26 w 34"/>
                <a:gd name="T5" fmla="*/ 11 h 34"/>
                <a:gd name="T6" fmla="*/ 20 w 34"/>
                <a:gd name="T7" fmla="*/ 20 h 34"/>
                <a:gd name="T8" fmla="*/ 13 w 34"/>
                <a:gd name="T9" fmla="*/ 28 h 34"/>
                <a:gd name="T10" fmla="*/ 4 w 34"/>
                <a:gd name="T11" fmla="*/ 34 h 34"/>
                <a:gd name="T12" fmla="*/ 0 w 34"/>
                <a:gd name="T13" fmla="*/ 27 h 34"/>
                <a:gd name="T14" fmla="*/ 8 w 34"/>
                <a:gd name="T15" fmla="*/ 22 h 34"/>
                <a:gd name="T16" fmla="*/ 14 w 34"/>
                <a:gd name="T17" fmla="*/ 14 h 34"/>
                <a:gd name="T18" fmla="*/ 20 w 34"/>
                <a:gd name="T19" fmla="*/ 6 h 34"/>
                <a:gd name="T20" fmla="*/ 25 w 34"/>
                <a:gd name="T21" fmla="*/ 2 h 34"/>
                <a:gd name="T22" fmla="*/ 30 w 34"/>
                <a:gd name="T23" fmla="*/ 0 h 34"/>
                <a:gd name="T24" fmla="*/ 34 w 34"/>
                <a:gd name="T25" fmla="*/ 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4"/>
                <a:gd name="T41" fmla="*/ 34 w 3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4">
                  <a:moveTo>
                    <a:pt x="34" y="7"/>
                  </a:moveTo>
                  <a:lnTo>
                    <a:pt x="29" y="9"/>
                  </a:lnTo>
                  <a:lnTo>
                    <a:pt x="26" y="11"/>
                  </a:lnTo>
                  <a:lnTo>
                    <a:pt x="20" y="20"/>
                  </a:lnTo>
                  <a:lnTo>
                    <a:pt x="13" y="28"/>
                  </a:lnTo>
                  <a:lnTo>
                    <a:pt x="4" y="34"/>
                  </a:lnTo>
                  <a:lnTo>
                    <a:pt x="0" y="27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6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7" name="Freeform 644"/>
            <p:cNvSpPr>
              <a:spLocks/>
            </p:cNvSpPr>
            <p:nvPr/>
          </p:nvSpPr>
          <p:spPr bwMode="auto">
            <a:xfrm>
              <a:off x="2370" y="3148"/>
              <a:ext cx="10" cy="7"/>
            </a:xfrm>
            <a:custGeom>
              <a:avLst/>
              <a:gdLst>
                <a:gd name="T0" fmla="*/ 8 w 10"/>
                <a:gd name="T1" fmla="*/ 1 h 7"/>
                <a:gd name="T2" fmla="*/ 10 w 10"/>
                <a:gd name="T3" fmla="*/ 6 h 7"/>
                <a:gd name="T4" fmla="*/ 6 w 10"/>
                <a:gd name="T5" fmla="*/ 7 h 7"/>
                <a:gd name="T6" fmla="*/ 2 w 10"/>
                <a:gd name="T7" fmla="*/ 0 h 7"/>
                <a:gd name="T8" fmla="*/ 0 w 10"/>
                <a:gd name="T9" fmla="*/ 5 h 7"/>
                <a:gd name="T10" fmla="*/ 8 w 10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8" y="1"/>
                  </a:moveTo>
                  <a:lnTo>
                    <a:pt x="10" y="6"/>
                  </a:lnTo>
                  <a:lnTo>
                    <a:pt x="6" y="7"/>
                  </a:lnTo>
                  <a:lnTo>
                    <a:pt x="2" y="0"/>
                  </a:lnTo>
                  <a:lnTo>
                    <a:pt x="0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8" name="Freeform 645"/>
            <p:cNvSpPr>
              <a:spLocks/>
            </p:cNvSpPr>
            <p:nvPr/>
          </p:nvSpPr>
          <p:spPr bwMode="auto">
            <a:xfrm>
              <a:off x="2337" y="3177"/>
              <a:ext cx="11" cy="17"/>
            </a:xfrm>
            <a:custGeom>
              <a:avLst/>
              <a:gdLst>
                <a:gd name="T0" fmla="*/ 11 w 11"/>
                <a:gd name="T1" fmla="*/ 2 h 17"/>
                <a:gd name="T2" fmla="*/ 8 w 11"/>
                <a:gd name="T3" fmla="*/ 8 h 17"/>
                <a:gd name="T4" fmla="*/ 7 w 11"/>
                <a:gd name="T5" fmla="*/ 10 h 17"/>
                <a:gd name="T6" fmla="*/ 9 w 11"/>
                <a:gd name="T7" fmla="*/ 12 h 17"/>
                <a:gd name="T8" fmla="*/ 3 w 11"/>
                <a:gd name="T9" fmla="*/ 17 h 17"/>
                <a:gd name="T10" fmla="*/ 0 w 11"/>
                <a:gd name="T11" fmla="*/ 14 h 17"/>
                <a:gd name="T12" fmla="*/ 0 w 11"/>
                <a:gd name="T13" fmla="*/ 7 h 17"/>
                <a:gd name="T14" fmla="*/ 3 w 11"/>
                <a:gd name="T15" fmla="*/ 0 h 17"/>
                <a:gd name="T16" fmla="*/ 11 w 11"/>
                <a:gd name="T17" fmla="*/ 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7"/>
                <a:gd name="T29" fmla="*/ 11 w 1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7">
                  <a:moveTo>
                    <a:pt x="11" y="2"/>
                  </a:moveTo>
                  <a:lnTo>
                    <a:pt x="8" y="8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49" name="Freeform 646"/>
            <p:cNvSpPr>
              <a:spLocks/>
            </p:cNvSpPr>
            <p:nvPr/>
          </p:nvSpPr>
          <p:spPr bwMode="auto">
            <a:xfrm>
              <a:off x="2340" y="3175"/>
              <a:ext cx="8" cy="7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0 w 8"/>
                <a:gd name="T5" fmla="*/ 2 h 7"/>
                <a:gd name="T6" fmla="*/ 8 w 8"/>
                <a:gd name="T7" fmla="*/ 4 h 7"/>
                <a:gd name="T8" fmla="*/ 6 w 8"/>
                <a:gd name="T9" fmla="*/ 7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4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0" name="Freeform 647"/>
            <p:cNvSpPr>
              <a:spLocks/>
            </p:cNvSpPr>
            <p:nvPr/>
          </p:nvSpPr>
          <p:spPr bwMode="auto">
            <a:xfrm>
              <a:off x="2342" y="3187"/>
              <a:ext cx="46" cy="23"/>
            </a:xfrm>
            <a:custGeom>
              <a:avLst/>
              <a:gdLst>
                <a:gd name="T0" fmla="*/ 2 w 46"/>
                <a:gd name="T1" fmla="*/ 0 h 23"/>
                <a:gd name="T2" fmla="*/ 12 w 46"/>
                <a:gd name="T3" fmla="*/ 3 h 23"/>
                <a:gd name="T4" fmla="*/ 23 w 46"/>
                <a:gd name="T5" fmla="*/ 6 h 23"/>
                <a:gd name="T6" fmla="*/ 37 w 46"/>
                <a:gd name="T7" fmla="*/ 10 h 23"/>
                <a:gd name="T8" fmla="*/ 46 w 46"/>
                <a:gd name="T9" fmla="*/ 15 h 23"/>
                <a:gd name="T10" fmla="*/ 42 w 46"/>
                <a:gd name="T11" fmla="*/ 23 h 23"/>
                <a:gd name="T12" fmla="*/ 32 w 46"/>
                <a:gd name="T13" fmla="*/ 17 h 23"/>
                <a:gd name="T14" fmla="*/ 21 w 46"/>
                <a:gd name="T15" fmla="*/ 14 h 23"/>
                <a:gd name="T16" fmla="*/ 10 w 46"/>
                <a:gd name="T17" fmla="*/ 11 h 23"/>
                <a:gd name="T18" fmla="*/ 0 w 46"/>
                <a:gd name="T19" fmla="*/ 8 h 23"/>
                <a:gd name="T20" fmla="*/ 2 w 46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3"/>
                <a:gd name="T35" fmla="*/ 46 w 46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3">
                  <a:moveTo>
                    <a:pt x="2" y="0"/>
                  </a:moveTo>
                  <a:lnTo>
                    <a:pt x="12" y="3"/>
                  </a:lnTo>
                  <a:lnTo>
                    <a:pt x="23" y="6"/>
                  </a:lnTo>
                  <a:lnTo>
                    <a:pt x="37" y="10"/>
                  </a:lnTo>
                  <a:lnTo>
                    <a:pt x="46" y="15"/>
                  </a:lnTo>
                  <a:lnTo>
                    <a:pt x="42" y="23"/>
                  </a:lnTo>
                  <a:lnTo>
                    <a:pt x="32" y="17"/>
                  </a:lnTo>
                  <a:lnTo>
                    <a:pt x="21" y="14"/>
                  </a:lnTo>
                  <a:lnTo>
                    <a:pt x="10" y="11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1" name="Freeform 648"/>
            <p:cNvSpPr>
              <a:spLocks/>
            </p:cNvSpPr>
            <p:nvPr/>
          </p:nvSpPr>
          <p:spPr bwMode="auto">
            <a:xfrm>
              <a:off x="2340" y="3187"/>
              <a:ext cx="6" cy="8"/>
            </a:xfrm>
            <a:custGeom>
              <a:avLst/>
              <a:gdLst>
                <a:gd name="T0" fmla="*/ 0 w 6"/>
                <a:gd name="T1" fmla="*/ 7 h 8"/>
                <a:gd name="T2" fmla="*/ 0 w 6"/>
                <a:gd name="T3" fmla="*/ 8 h 8"/>
                <a:gd name="T4" fmla="*/ 2 w 6"/>
                <a:gd name="T5" fmla="*/ 8 h 8"/>
                <a:gd name="T6" fmla="*/ 4 w 6"/>
                <a:gd name="T7" fmla="*/ 0 h 8"/>
                <a:gd name="T8" fmla="*/ 6 w 6"/>
                <a:gd name="T9" fmla="*/ 2 h 8"/>
                <a:gd name="T10" fmla="*/ 0 w 6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7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2" name="Freeform 649"/>
            <p:cNvSpPr>
              <a:spLocks/>
            </p:cNvSpPr>
            <p:nvPr/>
          </p:nvSpPr>
          <p:spPr bwMode="auto">
            <a:xfrm>
              <a:off x="2376" y="3204"/>
              <a:ext cx="15" cy="14"/>
            </a:xfrm>
            <a:custGeom>
              <a:avLst/>
              <a:gdLst>
                <a:gd name="T0" fmla="*/ 14 w 15"/>
                <a:gd name="T1" fmla="*/ 0 h 14"/>
                <a:gd name="T2" fmla="*/ 15 w 15"/>
                <a:gd name="T3" fmla="*/ 6 h 14"/>
                <a:gd name="T4" fmla="*/ 11 w 15"/>
                <a:gd name="T5" fmla="*/ 12 h 14"/>
                <a:gd name="T6" fmla="*/ 8 w 15"/>
                <a:gd name="T7" fmla="*/ 14 h 14"/>
                <a:gd name="T8" fmla="*/ 9 w 15"/>
                <a:gd name="T9" fmla="*/ 14 h 14"/>
                <a:gd name="T10" fmla="*/ 0 w 15"/>
                <a:gd name="T11" fmla="*/ 13 h 14"/>
                <a:gd name="T12" fmla="*/ 2 w 15"/>
                <a:gd name="T13" fmla="*/ 9 h 14"/>
                <a:gd name="T14" fmla="*/ 6 w 15"/>
                <a:gd name="T15" fmla="*/ 6 h 14"/>
                <a:gd name="T16" fmla="*/ 7 w 15"/>
                <a:gd name="T17" fmla="*/ 5 h 14"/>
                <a:gd name="T18" fmla="*/ 6 w 15"/>
                <a:gd name="T19" fmla="*/ 3 h 14"/>
                <a:gd name="T20" fmla="*/ 14 w 15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4"/>
                <a:gd name="T35" fmla="*/ 15 w 15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4">
                  <a:moveTo>
                    <a:pt x="14" y="0"/>
                  </a:moveTo>
                  <a:lnTo>
                    <a:pt x="15" y="6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6"/>
                  </a:lnTo>
                  <a:lnTo>
                    <a:pt x="7" y="5"/>
                  </a:lnTo>
                  <a:lnTo>
                    <a:pt x="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3" name="Freeform 650"/>
            <p:cNvSpPr>
              <a:spLocks/>
            </p:cNvSpPr>
            <p:nvPr/>
          </p:nvSpPr>
          <p:spPr bwMode="auto">
            <a:xfrm>
              <a:off x="2382" y="3202"/>
              <a:ext cx="8" cy="8"/>
            </a:xfrm>
            <a:custGeom>
              <a:avLst/>
              <a:gdLst>
                <a:gd name="T0" fmla="*/ 6 w 8"/>
                <a:gd name="T1" fmla="*/ 0 h 8"/>
                <a:gd name="T2" fmla="*/ 8 w 8"/>
                <a:gd name="T3" fmla="*/ 1 h 8"/>
                <a:gd name="T4" fmla="*/ 8 w 8"/>
                <a:gd name="T5" fmla="*/ 2 h 8"/>
                <a:gd name="T6" fmla="*/ 0 w 8"/>
                <a:gd name="T7" fmla="*/ 5 h 8"/>
                <a:gd name="T8" fmla="*/ 2 w 8"/>
                <a:gd name="T9" fmla="*/ 8 h 8"/>
                <a:gd name="T10" fmla="*/ 6 w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6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4" name="Freeform 651"/>
            <p:cNvSpPr>
              <a:spLocks/>
            </p:cNvSpPr>
            <p:nvPr/>
          </p:nvSpPr>
          <p:spPr bwMode="auto">
            <a:xfrm>
              <a:off x="2376" y="3216"/>
              <a:ext cx="23" cy="25"/>
            </a:xfrm>
            <a:custGeom>
              <a:avLst/>
              <a:gdLst>
                <a:gd name="T0" fmla="*/ 8 w 23"/>
                <a:gd name="T1" fmla="*/ 0 h 25"/>
                <a:gd name="T2" fmla="*/ 10 w 23"/>
                <a:gd name="T3" fmla="*/ 6 h 25"/>
                <a:gd name="T4" fmla="*/ 14 w 23"/>
                <a:gd name="T5" fmla="*/ 9 h 25"/>
                <a:gd name="T6" fmla="*/ 20 w 23"/>
                <a:gd name="T7" fmla="*/ 15 h 25"/>
                <a:gd name="T8" fmla="*/ 23 w 23"/>
                <a:gd name="T9" fmla="*/ 21 h 25"/>
                <a:gd name="T10" fmla="*/ 16 w 23"/>
                <a:gd name="T11" fmla="*/ 25 h 25"/>
                <a:gd name="T12" fmla="*/ 14 w 23"/>
                <a:gd name="T13" fmla="*/ 20 h 25"/>
                <a:gd name="T14" fmla="*/ 9 w 23"/>
                <a:gd name="T15" fmla="*/ 15 h 25"/>
                <a:gd name="T16" fmla="*/ 4 w 23"/>
                <a:gd name="T17" fmla="*/ 11 h 25"/>
                <a:gd name="T18" fmla="*/ 0 w 23"/>
                <a:gd name="T19" fmla="*/ 4 h 25"/>
                <a:gd name="T20" fmla="*/ 8 w 23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5"/>
                <a:gd name="T35" fmla="*/ 23 w 23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5">
                  <a:moveTo>
                    <a:pt x="8" y="0"/>
                  </a:moveTo>
                  <a:lnTo>
                    <a:pt x="10" y="6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3" y="21"/>
                  </a:lnTo>
                  <a:lnTo>
                    <a:pt x="16" y="25"/>
                  </a:lnTo>
                  <a:lnTo>
                    <a:pt x="14" y="20"/>
                  </a:lnTo>
                  <a:lnTo>
                    <a:pt x="9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5" name="Freeform 652"/>
            <p:cNvSpPr>
              <a:spLocks/>
            </p:cNvSpPr>
            <p:nvPr/>
          </p:nvSpPr>
          <p:spPr bwMode="auto">
            <a:xfrm>
              <a:off x="2376" y="3216"/>
              <a:ext cx="9" cy="4"/>
            </a:xfrm>
            <a:custGeom>
              <a:avLst/>
              <a:gdLst>
                <a:gd name="T0" fmla="*/ 0 w 9"/>
                <a:gd name="T1" fmla="*/ 1 h 4"/>
                <a:gd name="T2" fmla="*/ 0 w 9"/>
                <a:gd name="T3" fmla="*/ 3 h 4"/>
                <a:gd name="T4" fmla="*/ 0 w 9"/>
                <a:gd name="T5" fmla="*/ 4 h 4"/>
                <a:gd name="T6" fmla="*/ 8 w 9"/>
                <a:gd name="T7" fmla="*/ 0 h 4"/>
                <a:gd name="T8" fmla="*/ 9 w 9"/>
                <a:gd name="T9" fmla="*/ 2 h 4"/>
                <a:gd name="T10" fmla="*/ 0 w 9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4"/>
                <a:gd name="T20" fmla="*/ 9 w 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4">
                  <a:moveTo>
                    <a:pt x="0" y="1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6" name="Freeform 653"/>
            <p:cNvSpPr>
              <a:spLocks/>
            </p:cNvSpPr>
            <p:nvPr/>
          </p:nvSpPr>
          <p:spPr bwMode="auto">
            <a:xfrm>
              <a:off x="2388" y="3239"/>
              <a:ext cx="13" cy="45"/>
            </a:xfrm>
            <a:custGeom>
              <a:avLst/>
              <a:gdLst>
                <a:gd name="T0" fmla="*/ 12 w 13"/>
                <a:gd name="T1" fmla="*/ 0 h 45"/>
                <a:gd name="T2" fmla="*/ 12 w 13"/>
                <a:gd name="T3" fmla="*/ 12 h 45"/>
                <a:gd name="T4" fmla="*/ 13 w 13"/>
                <a:gd name="T5" fmla="*/ 23 h 45"/>
                <a:gd name="T6" fmla="*/ 12 w 13"/>
                <a:gd name="T7" fmla="*/ 34 h 45"/>
                <a:gd name="T8" fmla="*/ 7 w 13"/>
                <a:gd name="T9" fmla="*/ 45 h 45"/>
                <a:gd name="T10" fmla="*/ 0 w 13"/>
                <a:gd name="T11" fmla="*/ 41 h 45"/>
                <a:gd name="T12" fmla="*/ 4 w 13"/>
                <a:gd name="T13" fmla="*/ 33 h 45"/>
                <a:gd name="T14" fmla="*/ 5 w 13"/>
                <a:gd name="T15" fmla="*/ 23 h 45"/>
                <a:gd name="T16" fmla="*/ 4 w 13"/>
                <a:gd name="T17" fmla="*/ 12 h 45"/>
                <a:gd name="T18" fmla="*/ 4 w 13"/>
                <a:gd name="T19" fmla="*/ 0 h 45"/>
                <a:gd name="T20" fmla="*/ 12 w 13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5"/>
                <a:gd name="T35" fmla="*/ 13 w 13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5">
                  <a:moveTo>
                    <a:pt x="12" y="0"/>
                  </a:moveTo>
                  <a:lnTo>
                    <a:pt x="12" y="12"/>
                  </a:lnTo>
                  <a:lnTo>
                    <a:pt x="13" y="23"/>
                  </a:lnTo>
                  <a:lnTo>
                    <a:pt x="12" y="34"/>
                  </a:lnTo>
                  <a:lnTo>
                    <a:pt x="7" y="45"/>
                  </a:lnTo>
                  <a:lnTo>
                    <a:pt x="0" y="41"/>
                  </a:lnTo>
                  <a:lnTo>
                    <a:pt x="4" y="33"/>
                  </a:lnTo>
                  <a:lnTo>
                    <a:pt x="5" y="23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7" name="Freeform 654"/>
            <p:cNvSpPr>
              <a:spLocks/>
            </p:cNvSpPr>
            <p:nvPr/>
          </p:nvSpPr>
          <p:spPr bwMode="auto">
            <a:xfrm>
              <a:off x="2392" y="3237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2 h 4"/>
                <a:gd name="T4" fmla="*/ 0 w 8"/>
                <a:gd name="T5" fmla="*/ 2 h 4"/>
                <a:gd name="T6" fmla="*/ 0 w 8"/>
                <a:gd name="T7" fmla="*/ 4 h 4"/>
                <a:gd name="T8" fmla="*/ 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8" name="Freeform 655"/>
            <p:cNvSpPr>
              <a:spLocks/>
            </p:cNvSpPr>
            <p:nvPr/>
          </p:nvSpPr>
          <p:spPr bwMode="auto">
            <a:xfrm>
              <a:off x="2347" y="3279"/>
              <a:ext cx="47" cy="47"/>
            </a:xfrm>
            <a:custGeom>
              <a:avLst/>
              <a:gdLst>
                <a:gd name="T0" fmla="*/ 47 w 47"/>
                <a:gd name="T1" fmla="*/ 6 h 47"/>
                <a:gd name="T2" fmla="*/ 24 w 47"/>
                <a:gd name="T3" fmla="*/ 26 h 47"/>
                <a:gd name="T4" fmla="*/ 15 w 47"/>
                <a:gd name="T5" fmla="*/ 36 h 47"/>
                <a:gd name="T6" fmla="*/ 6 w 47"/>
                <a:gd name="T7" fmla="*/ 47 h 47"/>
                <a:gd name="T8" fmla="*/ 0 w 47"/>
                <a:gd name="T9" fmla="*/ 42 h 47"/>
                <a:gd name="T10" fmla="*/ 9 w 47"/>
                <a:gd name="T11" fmla="*/ 31 h 47"/>
                <a:gd name="T12" fmla="*/ 19 w 47"/>
                <a:gd name="T13" fmla="*/ 20 h 47"/>
                <a:gd name="T14" fmla="*/ 42 w 47"/>
                <a:gd name="T15" fmla="*/ 0 h 47"/>
                <a:gd name="T16" fmla="*/ 47 w 47"/>
                <a:gd name="T17" fmla="*/ 6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47" y="6"/>
                  </a:moveTo>
                  <a:lnTo>
                    <a:pt x="24" y="26"/>
                  </a:lnTo>
                  <a:lnTo>
                    <a:pt x="15" y="36"/>
                  </a:lnTo>
                  <a:lnTo>
                    <a:pt x="6" y="47"/>
                  </a:lnTo>
                  <a:lnTo>
                    <a:pt x="0" y="42"/>
                  </a:lnTo>
                  <a:lnTo>
                    <a:pt x="9" y="31"/>
                  </a:lnTo>
                  <a:lnTo>
                    <a:pt x="19" y="20"/>
                  </a:lnTo>
                  <a:lnTo>
                    <a:pt x="42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59" name="Freeform 656"/>
            <p:cNvSpPr>
              <a:spLocks/>
            </p:cNvSpPr>
            <p:nvPr/>
          </p:nvSpPr>
          <p:spPr bwMode="auto">
            <a:xfrm>
              <a:off x="2388" y="3279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1 w 7"/>
                <a:gd name="T5" fmla="*/ 0 h 6"/>
                <a:gd name="T6" fmla="*/ 0 w 7"/>
                <a:gd name="T7" fmla="*/ 1 h 6"/>
                <a:gd name="T8" fmla="*/ 7 w 7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0" name="Freeform 657"/>
            <p:cNvSpPr>
              <a:spLocks/>
            </p:cNvSpPr>
            <p:nvPr/>
          </p:nvSpPr>
          <p:spPr bwMode="auto">
            <a:xfrm>
              <a:off x="2338" y="3322"/>
              <a:ext cx="16" cy="25"/>
            </a:xfrm>
            <a:custGeom>
              <a:avLst/>
              <a:gdLst>
                <a:gd name="T0" fmla="*/ 16 w 16"/>
                <a:gd name="T1" fmla="*/ 2 h 25"/>
                <a:gd name="T2" fmla="*/ 13 w 16"/>
                <a:gd name="T3" fmla="*/ 13 h 25"/>
                <a:gd name="T4" fmla="*/ 10 w 16"/>
                <a:gd name="T5" fmla="*/ 21 h 25"/>
                <a:gd name="T6" fmla="*/ 6 w 16"/>
                <a:gd name="T7" fmla="*/ 25 h 25"/>
                <a:gd name="T8" fmla="*/ 0 w 16"/>
                <a:gd name="T9" fmla="*/ 20 h 25"/>
                <a:gd name="T10" fmla="*/ 4 w 16"/>
                <a:gd name="T11" fmla="*/ 16 h 25"/>
                <a:gd name="T12" fmla="*/ 5 w 16"/>
                <a:gd name="T13" fmla="*/ 11 h 25"/>
                <a:gd name="T14" fmla="*/ 8 w 16"/>
                <a:gd name="T15" fmla="*/ 0 h 25"/>
                <a:gd name="T16" fmla="*/ 16 w 16"/>
                <a:gd name="T17" fmla="*/ 2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5"/>
                <a:gd name="T29" fmla="*/ 16 w 1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5">
                  <a:moveTo>
                    <a:pt x="16" y="2"/>
                  </a:moveTo>
                  <a:lnTo>
                    <a:pt x="13" y="13"/>
                  </a:lnTo>
                  <a:lnTo>
                    <a:pt x="10" y="21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1" name="Freeform 658"/>
            <p:cNvSpPr>
              <a:spLocks/>
            </p:cNvSpPr>
            <p:nvPr/>
          </p:nvSpPr>
          <p:spPr bwMode="auto">
            <a:xfrm>
              <a:off x="2346" y="3321"/>
              <a:ext cx="8" cy="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8 w 8"/>
                <a:gd name="T5" fmla="*/ 3 h 5"/>
                <a:gd name="T6" fmla="*/ 7 w 8"/>
                <a:gd name="T7" fmla="*/ 5 h 5"/>
                <a:gd name="T8" fmla="*/ 1 w 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1" y="0"/>
                  </a:moveTo>
                  <a:lnTo>
                    <a:pt x="0" y="1"/>
                  </a:lnTo>
                  <a:lnTo>
                    <a:pt x="8" y="3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2" name="Freeform 659"/>
            <p:cNvSpPr>
              <a:spLocks/>
            </p:cNvSpPr>
            <p:nvPr/>
          </p:nvSpPr>
          <p:spPr bwMode="auto">
            <a:xfrm>
              <a:off x="2284" y="3342"/>
              <a:ext cx="60" cy="156"/>
            </a:xfrm>
            <a:custGeom>
              <a:avLst/>
              <a:gdLst>
                <a:gd name="T0" fmla="*/ 60 w 60"/>
                <a:gd name="T1" fmla="*/ 4 h 156"/>
                <a:gd name="T2" fmla="*/ 42 w 60"/>
                <a:gd name="T3" fmla="*/ 41 h 156"/>
                <a:gd name="T4" fmla="*/ 30 w 60"/>
                <a:gd name="T5" fmla="*/ 78 h 156"/>
                <a:gd name="T6" fmla="*/ 19 w 60"/>
                <a:gd name="T7" fmla="*/ 118 h 156"/>
                <a:gd name="T8" fmla="*/ 8 w 60"/>
                <a:gd name="T9" fmla="*/ 156 h 156"/>
                <a:gd name="T10" fmla="*/ 0 w 60"/>
                <a:gd name="T11" fmla="*/ 155 h 156"/>
                <a:gd name="T12" fmla="*/ 11 w 60"/>
                <a:gd name="T13" fmla="*/ 115 h 156"/>
                <a:gd name="T14" fmla="*/ 22 w 60"/>
                <a:gd name="T15" fmla="*/ 76 h 156"/>
                <a:gd name="T16" fmla="*/ 35 w 60"/>
                <a:gd name="T17" fmla="*/ 37 h 156"/>
                <a:gd name="T18" fmla="*/ 53 w 60"/>
                <a:gd name="T19" fmla="*/ 0 h 156"/>
                <a:gd name="T20" fmla="*/ 60 w 60"/>
                <a:gd name="T21" fmla="*/ 4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156"/>
                <a:gd name="T35" fmla="*/ 60 w 60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156">
                  <a:moveTo>
                    <a:pt x="60" y="4"/>
                  </a:moveTo>
                  <a:lnTo>
                    <a:pt x="42" y="41"/>
                  </a:lnTo>
                  <a:lnTo>
                    <a:pt x="30" y="78"/>
                  </a:lnTo>
                  <a:lnTo>
                    <a:pt x="19" y="118"/>
                  </a:lnTo>
                  <a:lnTo>
                    <a:pt x="8" y="156"/>
                  </a:lnTo>
                  <a:lnTo>
                    <a:pt x="0" y="155"/>
                  </a:lnTo>
                  <a:lnTo>
                    <a:pt x="11" y="115"/>
                  </a:lnTo>
                  <a:lnTo>
                    <a:pt x="22" y="76"/>
                  </a:lnTo>
                  <a:lnTo>
                    <a:pt x="35" y="37"/>
                  </a:lnTo>
                  <a:lnTo>
                    <a:pt x="53" y="0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3" name="Freeform 660"/>
            <p:cNvSpPr>
              <a:spLocks/>
            </p:cNvSpPr>
            <p:nvPr/>
          </p:nvSpPr>
          <p:spPr bwMode="auto">
            <a:xfrm>
              <a:off x="2337" y="3342"/>
              <a:ext cx="7" cy="5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0 h 5"/>
                <a:gd name="T4" fmla="*/ 7 w 7"/>
                <a:gd name="T5" fmla="*/ 4 h 5"/>
                <a:gd name="T6" fmla="*/ 7 w 7"/>
                <a:gd name="T7" fmla="*/ 5 h 5"/>
                <a:gd name="T8" fmla="*/ 1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1" y="0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4" name="Freeform 661"/>
            <p:cNvSpPr>
              <a:spLocks/>
            </p:cNvSpPr>
            <p:nvPr/>
          </p:nvSpPr>
          <p:spPr bwMode="auto">
            <a:xfrm>
              <a:off x="2267" y="3496"/>
              <a:ext cx="24" cy="46"/>
            </a:xfrm>
            <a:custGeom>
              <a:avLst/>
              <a:gdLst>
                <a:gd name="T0" fmla="*/ 24 w 24"/>
                <a:gd name="T1" fmla="*/ 5 h 46"/>
                <a:gd name="T2" fmla="*/ 7 w 24"/>
                <a:gd name="T3" fmla="*/ 46 h 46"/>
                <a:gd name="T4" fmla="*/ 0 w 24"/>
                <a:gd name="T5" fmla="*/ 42 h 46"/>
                <a:gd name="T6" fmla="*/ 17 w 24"/>
                <a:gd name="T7" fmla="*/ 0 h 46"/>
                <a:gd name="T8" fmla="*/ 24 w 24"/>
                <a:gd name="T9" fmla="*/ 5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6"/>
                <a:gd name="T17" fmla="*/ 24 w 2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6">
                  <a:moveTo>
                    <a:pt x="24" y="5"/>
                  </a:moveTo>
                  <a:lnTo>
                    <a:pt x="7" y="46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5" name="Freeform 662"/>
            <p:cNvSpPr>
              <a:spLocks/>
            </p:cNvSpPr>
            <p:nvPr/>
          </p:nvSpPr>
          <p:spPr bwMode="auto">
            <a:xfrm>
              <a:off x="2284" y="3496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1 h 5"/>
                <a:gd name="T4" fmla="*/ 7 w 8"/>
                <a:gd name="T5" fmla="*/ 5 h 5"/>
                <a:gd name="T6" fmla="*/ 0 w 8"/>
                <a:gd name="T7" fmla="*/ 0 h 5"/>
                <a:gd name="T8" fmla="*/ 0 w 8"/>
                <a:gd name="T9" fmla="*/ 1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1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6" name="Freeform 663"/>
            <p:cNvSpPr>
              <a:spLocks/>
            </p:cNvSpPr>
            <p:nvPr/>
          </p:nvSpPr>
          <p:spPr bwMode="auto">
            <a:xfrm>
              <a:off x="2257" y="3538"/>
              <a:ext cx="17" cy="15"/>
            </a:xfrm>
            <a:custGeom>
              <a:avLst/>
              <a:gdLst>
                <a:gd name="T0" fmla="*/ 17 w 17"/>
                <a:gd name="T1" fmla="*/ 6 h 15"/>
                <a:gd name="T2" fmla="*/ 10 w 17"/>
                <a:gd name="T3" fmla="*/ 12 h 15"/>
                <a:gd name="T4" fmla="*/ 5 w 17"/>
                <a:gd name="T5" fmla="*/ 15 h 15"/>
                <a:gd name="T6" fmla="*/ 0 w 17"/>
                <a:gd name="T7" fmla="*/ 15 h 15"/>
                <a:gd name="T8" fmla="*/ 0 w 17"/>
                <a:gd name="T9" fmla="*/ 8 h 15"/>
                <a:gd name="T10" fmla="*/ 2 w 17"/>
                <a:gd name="T11" fmla="*/ 8 h 15"/>
                <a:gd name="T12" fmla="*/ 5 w 17"/>
                <a:gd name="T13" fmla="*/ 6 h 15"/>
                <a:gd name="T14" fmla="*/ 11 w 17"/>
                <a:gd name="T15" fmla="*/ 0 h 15"/>
                <a:gd name="T16" fmla="*/ 17 w 17"/>
                <a:gd name="T17" fmla="*/ 6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5"/>
                <a:gd name="T29" fmla="*/ 17 w 1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5">
                  <a:moveTo>
                    <a:pt x="17" y="6"/>
                  </a:moveTo>
                  <a:lnTo>
                    <a:pt x="10" y="12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6"/>
                  </a:lnTo>
                  <a:lnTo>
                    <a:pt x="11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7" name="Freeform 664"/>
            <p:cNvSpPr>
              <a:spLocks/>
            </p:cNvSpPr>
            <p:nvPr/>
          </p:nvSpPr>
          <p:spPr bwMode="auto">
            <a:xfrm>
              <a:off x="2267" y="3538"/>
              <a:ext cx="7" cy="6"/>
            </a:xfrm>
            <a:custGeom>
              <a:avLst/>
              <a:gdLst>
                <a:gd name="T0" fmla="*/ 7 w 7"/>
                <a:gd name="T1" fmla="*/ 4 h 6"/>
                <a:gd name="T2" fmla="*/ 7 w 7"/>
                <a:gd name="T3" fmla="*/ 6 h 6"/>
                <a:gd name="T4" fmla="*/ 1 w 7"/>
                <a:gd name="T5" fmla="*/ 0 h 6"/>
                <a:gd name="T6" fmla="*/ 0 w 7"/>
                <a:gd name="T7" fmla="*/ 0 h 6"/>
                <a:gd name="T8" fmla="*/ 7 w 7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4"/>
                  </a:moveTo>
                  <a:lnTo>
                    <a:pt x="7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8" name="Freeform 665"/>
            <p:cNvSpPr>
              <a:spLocks/>
            </p:cNvSpPr>
            <p:nvPr/>
          </p:nvSpPr>
          <p:spPr bwMode="auto">
            <a:xfrm>
              <a:off x="2208" y="3526"/>
              <a:ext cx="52" cy="26"/>
            </a:xfrm>
            <a:custGeom>
              <a:avLst/>
              <a:gdLst>
                <a:gd name="T0" fmla="*/ 46 w 52"/>
                <a:gd name="T1" fmla="*/ 26 h 26"/>
                <a:gd name="T2" fmla="*/ 41 w 52"/>
                <a:gd name="T3" fmla="*/ 20 h 26"/>
                <a:gd name="T4" fmla="*/ 36 w 52"/>
                <a:gd name="T5" fmla="*/ 13 h 26"/>
                <a:gd name="T6" fmla="*/ 25 w 52"/>
                <a:gd name="T7" fmla="*/ 7 h 26"/>
                <a:gd name="T8" fmla="*/ 16 w 52"/>
                <a:gd name="T9" fmla="*/ 8 h 26"/>
                <a:gd name="T10" fmla="*/ 11 w 52"/>
                <a:gd name="T11" fmla="*/ 10 h 26"/>
                <a:gd name="T12" fmla="*/ 10 w 52"/>
                <a:gd name="T13" fmla="*/ 13 h 26"/>
                <a:gd name="T14" fmla="*/ 7 w 52"/>
                <a:gd name="T15" fmla="*/ 16 h 26"/>
                <a:gd name="T16" fmla="*/ 0 w 52"/>
                <a:gd name="T17" fmla="*/ 11 h 26"/>
                <a:gd name="T18" fmla="*/ 4 w 52"/>
                <a:gd name="T19" fmla="*/ 8 h 26"/>
                <a:gd name="T20" fmla="*/ 6 w 52"/>
                <a:gd name="T21" fmla="*/ 4 h 26"/>
                <a:gd name="T22" fmla="*/ 13 w 52"/>
                <a:gd name="T23" fmla="*/ 1 h 26"/>
                <a:gd name="T24" fmla="*/ 28 w 52"/>
                <a:gd name="T25" fmla="*/ 0 h 26"/>
                <a:gd name="T26" fmla="*/ 41 w 52"/>
                <a:gd name="T27" fmla="*/ 7 h 26"/>
                <a:gd name="T28" fmla="*/ 48 w 52"/>
                <a:gd name="T29" fmla="*/ 14 h 26"/>
                <a:gd name="T30" fmla="*/ 52 w 52"/>
                <a:gd name="T31" fmla="*/ 21 h 26"/>
                <a:gd name="T32" fmla="*/ 46 w 52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6"/>
                <a:gd name="T53" fmla="*/ 52 w 5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6">
                  <a:moveTo>
                    <a:pt x="46" y="26"/>
                  </a:moveTo>
                  <a:lnTo>
                    <a:pt x="41" y="20"/>
                  </a:lnTo>
                  <a:lnTo>
                    <a:pt x="36" y="13"/>
                  </a:lnTo>
                  <a:lnTo>
                    <a:pt x="25" y="7"/>
                  </a:lnTo>
                  <a:lnTo>
                    <a:pt x="16" y="8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7" y="16"/>
                  </a:lnTo>
                  <a:lnTo>
                    <a:pt x="0" y="11"/>
                  </a:lnTo>
                  <a:lnTo>
                    <a:pt x="4" y="8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8" y="0"/>
                  </a:lnTo>
                  <a:lnTo>
                    <a:pt x="41" y="7"/>
                  </a:lnTo>
                  <a:lnTo>
                    <a:pt x="48" y="14"/>
                  </a:lnTo>
                  <a:lnTo>
                    <a:pt x="52" y="21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69" name="Freeform 666"/>
            <p:cNvSpPr>
              <a:spLocks/>
            </p:cNvSpPr>
            <p:nvPr/>
          </p:nvSpPr>
          <p:spPr bwMode="auto">
            <a:xfrm>
              <a:off x="2254" y="3546"/>
              <a:ext cx="6" cy="7"/>
            </a:xfrm>
            <a:custGeom>
              <a:avLst/>
              <a:gdLst>
                <a:gd name="T0" fmla="*/ 3 w 6"/>
                <a:gd name="T1" fmla="*/ 7 h 7"/>
                <a:gd name="T2" fmla="*/ 1 w 6"/>
                <a:gd name="T3" fmla="*/ 7 h 7"/>
                <a:gd name="T4" fmla="*/ 0 w 6"/>
                <a:gd name="T5" fmla="*/ 6 h 7"/>
                <a:gd name="T6" fmla="*/ 6 w 6"/>
                <a:gd name="T7" fmla="*/ 1 h 7"/>
                <a:gd name="T8" fmla="*/ 3 w 6"/>
                <a:gd name="T9" fmla="*/ 0 h 7"/>
                <a:gd name="T10" fmla="*/ 3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3" y="7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0" name="Freeform 667"/>
            <p:cNvSpPr>
              <a:spLocks/>
            </p:cNvSpPr>
            <p:nvPr/>
          </p:nvSpPr>
          <p:spPr bwMode="auto">
            <a:xfrm>
              <a:off x="2207" y="3539"/>
              <a:ext cx="20" cy="20"/>
            </a:xfrm>
            <a:custGeom>
              <a:avLst/>
              <a:gdLst>
                <a:gd name="T0" fmla="*/ 9 w 20"/>
                <a:gd name="T1" fmla="*/ 0 h 20"/>
                <a:gd name="T2" fmla="*/ 9 w 20"/>
                <a:gd name="T3" fmla="*/ 3 h 20"/>
                <a:gd name="T4" fmla="*/ 9 w 20"/>
                <a:gd name="T5" fmla="*/ 5 h 20"/>
                <a:gd name="T6" fmla="*/ 15 w 20"/>
                <a:gd name="T7" fmla="*/ 11 h 20"/>
                <a:gd name="T8" fmla="*/ 20 w 20"/>
                <a:gd name="T9" fmla="*/ 15 h 20"/>
                <a:gd name="T10" fmla="*/ 20 w 20"/>
                <a:gd name="T11" fmla="*/ 20 h 20"/>
                <a:gd name="T12" fmla="*/ 12 w 20"/>
                <a:gd name="T13" fmla="*/ 20 h 20"/>
                <a:gd name="T14" fmla="*/ 13 w 20"/>
                <a:gd name="T15" fmla="*/ 19 h 20"/>
                <a:gd name="T16" fmla="*/ 9 w 20"/>
                <a:gd name="T17" fmla="*/ 16 h 20"/>
                <a:gd name="T18" fmla="*/ 2 w 20"/>
                <a:gd name="T19" fmla="*/ 10 h 20"/>
                <a:gd name="T20" fmla="*/ 0 w 20"/>
                <a:gd name="T21" fmla="*/ 5 h 20"/>
                <a:gd name="T22" fmla="*/ 0 w 20"/>
                <a:gd name="T23" fmla="*/ 0 h 20"/>
                <a:gd name="T24" fmla="*/ 9 w 20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0"/>
                <a:gd name="T41" fmla="*/ 20 w 2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0">
                  <a:moveTo>
                    <a:pt x="9" y="0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0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1" name="Freeform 668"/>
            <p:cNvSpPr>
              <a:spLocks/>
            </p:cNvSpPr>
            <p:nvPr/>
          </p:nvSpPr>
          <p:spPr bwMode="auto">
            <a:xfrm>
              <a:off x="2207" y="3537"/>
              <a:ext cx="9" cy="5"/>
            </a:xfrm>
            <a:custGeom>
              <a:avLst/>
              <a:gdLst>
                <a:gd name="T0" fmla="*/ 1 w 9"/>
                <a:gd name="T1" fmla="*/ 0 h 5"/>
                <a:gd name="T2" fmla="*/ 0 w 9"/>
                <a:gd name="T3" fmla="*/ 1 h 5"/>
                <a:gd name="T4" fmla="*/ 0 w 9"/>
                <a:gd name="T5" fmla="*/ 2 h 5"/>
                <a:gd name="T6" fmla="*/ 9 w 9"/>
                <a:gd name="T7" fmla="*/ 2 h 5"/>
                <a:gd name="T8" fmla="*/ 8 w 9"/>
                <a:gd name="T9" fmla="*/ 5 h 5"/>
                <a:gd name="T10" fmla="*/ 1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2" name="Freeform 669"/>
            <p:cNvSpPr>
              <a:spLocks/>
            </p:cNvSpPr>
            <p:nvPr/>
          </p:nvSpPr>
          <p:spPr bwMode="auto">
            <a:xfrm>
              <a:off x="2149" y="3557"/>
              <a:ext cx="77" cy="49"/>
            </a:xfrm>
            <a:custGeom>
              <a:avLst/>
              <a:gdLst>
                <a:gd name="T0" fmla="*/ 77 w 77"/>
                <a:gd name="T1" fmla="*/ 5 h 49"/>
                <a:gd name="T2" fmla="*/ 64 w 77"/>
                <a:gd name="T3" fmla="*/ 21 h 49"/>
                <a:gd name="T4" fmla="*/ 48 w 77"/>
                <a:gd name="T5" fmla="*/ 37 h 49"/>
                <a:gd name="T6" fmla="*/ 40 w 77"/>
                <a:gd name="T7" fmla="*/ 43 h 49"/>
                <a:gd name="T8" fmla="*/ 29 w 77"/>
                <a:gd name="T9" fmla="*/ 47 h 49"/>
                <a:gd name="T10" fmla="*/ 15 w 77"/>
                <a:gd name="T11" fmla="*/ 49 h 49"/>
                <a:gd name="T12" fmla="*/ 0 w 77"/>
                <a:gd name="T13" fmla="*/ 48 h 49"/>
                <a:gd name="T14" fmla="*/ 0 w 77"/>
                <a:gd name="T15" fmla="*/ 41 h 49"/>
                <a:gd name="T16" fmla="*/ 15 w 77"/>
                <a:gd name="T17" fmla="*/ 42 h 49"/>
                <a:gd name="T18" fmla="*/ 26 w 77"/>
                <a:gd name="T19" fmla="*/ 40 h 49"/>
                <a:gd name="T20" fmla="*/ 36 w 77"/>
                <a:gd name="T21" fmla="*/ 36 h 49"/>
                <a:gd name="T22" fmla="*/ 43 w 77"/>
                <a:gd name="T23" fmla="*/ 31 h 49"/>
                <a:gd name="T24" fmla="*/ 57 w 77"/>
                <a:gd name="T25" fmla="*/ 16 h 49"/>
                <a:gd name="T26" fmla="*/ 71 w 77"/>
                <a:gd name="T27" fmla="*/ 0 h 49"/>
                <a:gd name="T28" fmla="*/ 77 w 77"/>
                <a:gd name="T29" fmla="*/ 5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49"/>
                <a:gd name="T47" fmla="*/ 77 w 77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49">
                  <a:moveTo>
                    <a:pt x="77" y="5"/>
                  </a:moveTo>
                  <a:lnTo>
                    <a:pt x="64" y="21"/>
                  </a:lnTo>
                  <a:lnTo>
                    <a:pt x="48" y="37"/>
                  </a:lnTo>
                  <a:lnTo>
                    <a:pt x="40" y="43"/>
                  </a:lnTo>
                  <a:lnTo>
                    <a:pt x="29" y="47"/>
                  </a:lnTo>
                  <a:lnTo>
                    <a:pt x="15" y="49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5" y="42"/>
                  </a:lnTo>
                  <a:lnTo>
                    <a:pt x="26" y="40"/>
                  </a:lnTo>
                  <a:lnTo>
                    <a:pt x="36" y="36"/>
                  </a:lnTo>
                  <a:lnTo>
                    <a:pt x="43" y="31"/>
                  </a:lnTo>
                  <a:lnTo>
                    <a:pt x="57" y="16"/>
                  </a:lnTo>
                  <a:lnTo>
                    <a:pt x="71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3" name="Freeform 670"/>
            <p:cNvSpPr>
              <a:spLocks/>
            </p:cNvSpPr>
            <p:nvPr/>
          </p:nvSpPr>
          <p:spPr bwMode="auto">
            <a:xfrm>
              <a:off x="2219" y="3557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2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4" name="Freeform 671"/>
            <p:cNvSpPr>
              <a:spLocks/>
            </p:cNvSpPr>
            <p:nvPr/>
          </p:nvSpPr>
          <p:spPr bwMode="auto">
            <a:xfrm>
              <a:off x="2143" y="3592"/>
              <a:ext cx="9" cy="12"/>
            </a:xfrm>
            <a:custGeom>
              <a:avLst/>
              <a:gdLst>
                <a:gd name="T0" fmla="*/ 3 w 9"/>
                <a:gd name="T1" fmla="*/ 12 h 12"/>
                <a:gd name="T2" fmla="*/ 0 w 9"/>
                <a:gd name="T3" fmla="*/ 7 h 12"/>
                <a:gd name="T4" fmla="*/ 1 w 9"/>
                <a:gd name="T5" fmla="*/ 2 h 12"/>
                <a:gd name="T6" fmla="*/ 8 w 9"/>
                <a:gd name="T7" fmla="*/ 0 h 12"/>
                <a:gd name="T8" fmla="*/ 7 w 9"/>
                <a:gd name="T9" fmla="*/ 5 h 12"/>
                <a:gd name="T10" fmla="*/ 9 w 9"/>
                <a:gd name="T11" fmla="*/ 7 h 12"/>
                <a:gd name="T12" fmla="*/ 3 w 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2"/>
                <a:gd name="T23" fmla="*/ 9 w 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2">
                  <a:moveTo>
                    <a:pt x="3" y="12"/>
                  </a:moveTo>
                  <a:lnTo>
                    <a:pt x="0" y="7"/>
                  </a:lnTo>
                  <a:lnTo>
                    <a:pt x="1" y="2"/>
                  </a:lnTo>
                  <a:lnTo>
                    <a:pt x="8" y="0"/>
                  </a:lnTo>
                  <a:lnTo>
                    <a:pt x="7" y="5"/>
                  </a:lnTo>
                  <a:lnTo>
                    <a:pt x="9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5" name="Freeform 672"/>
            <p:cNvSpPr>
              <a:spLocks/>
            </p:cNvSpPr>
            <p:nvPr/>
          </p:nvSpPr>
          <p:spPr bwMode="auto">
            <a:xfrm>
              <a:off x="2146" y="3598"/>
              <a:ext cx="6" cy="7"/>
            </a:xfrm>
            <a:custGeom>
              <a:avLst/>
              <a:gdLst>
                <a:gd name="T0" fmla="*/ 3 w 6"/>
                <a:gd name="T1" fmla="*/ 7 h 7"/>
                <a:gd name="T2" fmla="*/ 1 w 6"/>
                <a:gd name="T3" fmla="*/ 7 h 7"/>
                <a:gd name="T4" fmla="*/ 0 w 6"/>
                <a:gd name="T5" fmla="*/ 6 h 7"/>
                <a:gd name="T6" fmla="*/ 6 w 6"/>
                <a:gd name="T7" fmla="*/ 1 h 7"/>
                <a:gd name="T8" fmla="*/ 3 w 6"/>
                <a:gd name="T9" fmla="*/ 0 h 7"/>
                <a:gd name="T10" fmla="*/ 3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3" y="7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6" name="Freeform 673"/>
            <p:cNvSpPr>
              <a:spLocks/>
            </p:cNvSpPr>
            <p:nvPr/>
          </p:nvSpPr>
          <p:spPr bwMode="auto">
            <a:xfrm>
              <a:off x="2145" y="3538"/>
              <a:ext cx="30" cy="58"/>
            </a:xfrm>
            <a:custGeom>
              <a:avLst/>
              <a:gdLst>
                <a:gd name="T0" fmla="*/ 0 w 30"/>
                <a:gd name="T1" fmla="*/ 53 h 58"/>
                <a:gd name="T2" fmla="*/ 9 w 30"/>
                <a:gd name="T3" fmla="*/ 41 h 58"/>
                <a:gd name="T4" fmla="*/ 17 w 30"/>
                <a:gd name="T5" fmla="*/ 27 h 58"/>
                <a:gd name="T6" fmla="*/ 21 w 30"/>
                <a:gd name="T7" fmla="*/ 14 h 58"/>
                <a:gd name="T8" fmla="*/ 22 w 30"/>
                <a:gd name="T9" fmla="*/ 8 h 58"/>
                <a:gd name="T10" fmla="*/ 21 w 30"/>
                <a:gd name="T11" fmla="*/ 2 h 58"/>
                <a:gd name="T12" fmla="*/ 29 w 30"/>
                <a:gd name="T13" fmla="*/ 0 h 58"/>
                <a:gd name="T14" fmla="*/ 30 w 30"/>
                <a:gd name="T15" fmla="*/ 8 h 58"/>
                <a:gd name="T16" fmla="*/ 29 w 30"/>
                <a:gd name="T17" fmla="*/ 17 h 58"/>
                <a:gd name="T18" fmla="*/ 24 w 30"/>
                <a:gd name="T19" fmla="*/ 31 h 58"/>
                <a:gd name="T20" fmla="*/ 15 w 30"/>
                <a:gd name="T21" fmla="*/ 46 h 58"/>
                <a:gd name="T22" fmla="*/ 6 w 30"/>
                <a:gd name="T23" fmla="*/ 58 h 58"/>
                <a:gd name="T24" fmla="*/ 0 w 30"/>
                <a:gd name="T25" fmla="*/ 53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8"/>
                <a:gd name="T41" fmla="*/ 30 w 30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8">
                  <a:moveTo>
                    <a:pt x="0" y="53"/>
                  </a:moveTo>
                  <a:lnTo>
                    <a:pt x="9" y="41"/>
                  </a:lnTo>
                  <a:lnTo>
                    <a:pt x="17" y="27"/>
                  </a:lnTo>
                  <a:lnTo>
                    <a:pt x="21" y="14"/>
                  </a:lnTo>
                  <a:lnTo>
                    <a:pt x="22" y="8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0" y="8"/>
                  </a:lnTo>
                  <a:lnTo>
                    <a:pt x="29" y="17"/>
                  </a:lnTo>
                  <a:lnTo>
                    <a:pt x="24" y="31"/>
                  </a:lnTo>
                  <a:lnTo>
                    <a:pt x="15" y="46"/>
                  </a:lnTo>
                  <a:lnTo>
                    <a:pt x="6" y="5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7" name="Freeform 674"/>
            <p:cNvSpPr>
              <a:spLocks/>
            </p:cNvSpPr>
            <p:nvPr/>
          </p:nvSpPr>
          <p:spPr bwMode="auto">
            <a:xfrm>
              <a:off x="2144" y="3591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2 h 5"/>
                <a:gd name="T4" fmla="*/ 1 w 7"/>
                <a:gd name="T5" fmla="*/ 0 h 5"/>
                <a:gd name="T6" fmla="*/ 7 w 7"/>
                <a:gd name="T7" fmla="*/ 5 h 5"/>
                <a:gd name="T8" fmla="*/ 7 w 7"/>
                <a:gd name="T9" fmla="*/ 1 h 5"/>
                <a:gd name="T10" fmla="*/ 0 w 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8" name="Freeform 675"/>
            <p:cNvSpPr>
              <a:spLocks/>
            </p:cNvSpPr>
            <p:nvPr/>
          </p:nvSpPr>
          <p:spPr bwMode="auto">
            <a:xfrm>
              <a:off x="2159" y="3521"/>
              <a:ext cx="17" cy="18"/>
            </a:xfrm>
            <a:custGeom>
              <a:avLst/>
              <a:gdLst>
                <a:gd name="T0" fmla="*/ 7 w 17"/>
                <a:gd name="T1" fmla="*/ 18 h 18"/>
                <a:gd name="T2" fmla="*/ 7 w 17"/>
                <a:gd name="T3" fmla="*/ 10 h 18"/>
                <a:gd name="T4" fmla="*/ 9 w 17"/>
                <a:gd name="T5" fmla="*/ 7 h 18"/>
                <a:gd name="T6" fmla="*/ 12 w 17"/>
                <a:gd name="T7" fmla="*/ 8 h 18"/>
                <a:gd name="T8" fmla="*/ 0 w 17"/>
                <a:gd name="T9" fmla="*/ 8 h 18"/>
                <a:gd name="T10" fmla="*/ 0 w 17"/>
                <a:gd name="T11" fmla="*/ 0 h 18"/>
                <a:gd name="T12" fmla="*/ 12 w 17"/>
                <a:gd name="T13" fmla="*/ 1 h 18"/>
                <a:gd name="T14" fmla="*/ 17 w 17"/>
                <a:gd name="T15" fmla="*/ 7 h 18"/>
                <a:gd name="T16" fmla="*/ 15 w 17"/>
                <a:gd name="T17" fmla="*/ 13 h 18"/>
                <a:gd name="T18" fmla="*/ 15 w 17"/>
                <a:gd name="T19" fmla="*/ 18 h 18"/>
                <a:gd name="T20" fmla="*/ 7 w 17"/>
                <a:gd name="T21" fmla="*/ 1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8"/>
                <a:gd name="T35" fmla="*/ 17 w 1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8">
                  <a:moveTo>
                    <a:pt x="7" y="18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1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15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79" name="Freeform 676"/>
            <p:cNvSpPr>
              <a:spLocks/>
            </p:cNvSpPr>
            <p:nvPr/>
          </p:nvSpPr>
          <p:spPr bwMode="auto">
            <a:xfrm>
              <a:off x="2166" y="3538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1 h 2"/>
                <a:gd name="T4" fmla="*/ 8 w 8"/>
                <a:gd name="T5" fmla="*/ 1 h 2"/>
                <a:gd name="T6" fmla="*/ 8 w 8"/>
                <a:gd name="T7" fmla="*/ 0 h 2"/>
                <a:gd name="T8" fmla="*/ 0 w 8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0" y="2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0" name="Freeform 677"/>
            <p:cNvSpPr>
              <a:spLocks/>
            </p:cNvSpPr>
            <p:nvPr/>
          </p:nvSpPr>
          <p:spPr bwMode="auto">
            <a:xfrm>
              <a:off x="2137" y="3493"/>
              <a:ext cx="25" cy="36"/>
            </a:xfrm>
            <a:custGeom>
              <a:avLst/>
              <a:gdLst>
                <a:gd name="T0" fmla="*/ 22 w 25"/>
                <a:gd name="T1" fmla="*/ 36 h 36"/>
                <a:gd name="T2" fmla="*/ 10 w 25"/>
                <a:gd name="T3" fmla="*/ 35 h 36"/>
                <a:gd name="T4" fmla="*/ 3 w 25"/>
                <a:gd name="T5" fmla="*/ 30 h 36"/>
                <a:gd name="T6" fmla="*/ 0 w 25"/>
                <a:gd name="T7" fmla="*/ 23 h 36"/>
                <a:gd name="T8" fmla="*/ 2 w 25"/>
                <a:gd name="T9" fmla="*/ 15 h 36"/>
                <a:gd name="T10" fmla="*/ 7 w 25"/>
                <a:gd name="T11" fmla="*/ 8 h 36"/>
                <a:gd name="T12" fmla="*/ 13 w 25"/>
                <a:gd name="T13" fmla="*/ 3 h 36"/>
                <a:gd name="T14" fmla="*/ 20 w 25"/>
                <a:gd name="T15" fmla="*/ 0 h 36"/>
                <a:gd name="T16" fmla="*/ 25 w 25"/>
                <a:gd name="T17" fmla="*/ 3 h 36"/>
                <a:gd name="T18" fmla="*/ 21 w 25"/>
                <a:gd name="T19" fmla="*/ 11 h 36"/>
                <a:gd name="T20" fmla="*/ 19 w 25"/>
                <a:gd name="T21" fmla="*/ 9 h 36"/>
                <a:gd name="T22" fmla="*/ 17 w 25"/>
                <a:gd name="T23" fmla="*/ 11 h 36"/>
                <a:gd name="T24" fmla="*/ 12 w 25"/>
                <a:gd name="T25" fmla="*/ 14 h 36"/>
                <a:gd name="T26" fmla="*/ 9 w 25"/>
                <a:gd name="T27" fmla="*/ 19 h 36"/>
                <a:gd name="T28" fmla="*/ 7 w 25"/>
                <a:gd name="T29" fmla="*/ 23 h 36"/>
                <a:gd name="T30" fmla="*/ 9 w 25"/>
                <a:gd name="T31" fmla="*/ 26 h 36"/>
                <a:gd name="T32" fmla="*/ 12 w 25"/>
                <a:gd name="T33" fmla="*/ 28 h 36"/>
                <a:gd name="T34" fmla="*/ 22 w 25"/>
                <a:gd name="T35" fmla="*/ 29 h 36"/>
                <a:gd name="T36" fmla="*/ 22 w 25"/>
                <a:gd name="T37" fmla="*/ 36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36"/>
                <a:gd name="T59" fmla="*/ 25 w 25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36">
                  <a:moveTo>
                    <a:pt x="22" y="36"/>
                  </a:moveTo>
                  <a:lnTo>
                    <a:pt x="10" y="35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3" y="3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22" y="29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1" name="Freeform 678"/>
            <p:cNvSpPr>
              <a:spLocks/>
            </p:cNvSpPr>
            <p:nvPr/>
          </p:nvSpPr>
          <p:spPr bwMode="auto">
            <a:xfrm>
              <a:off x="2159" y="3521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1 h 8"/>
                <a:gd name="T4" fmla="*/ 0 w 1"/>
                <a:gd name="T5" fmla="*/ 0 h 8"/>
                <a:gd name="T6" fmla="*/ 0 w 1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"/>
                <a:gd name="T14" fmla="*/ 1 w 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">
                  <a:moveTo>
                    <a:pt x="0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2" name="Freeform 679"/>
            <p:cNvSpPr>
              <a:spLocks/>
            </p:cNvSpPr>
            <p:nvPr/>
          </p:nvSpPr>
          <p:spPr bwMode="auto">
            <a:xfrm>
              <a:off x="2156" y="3497"/>
              <a:ext cx="25" cy="22"/>
            </a:xfrm>
            <a:custGeom>
              <a:avLst/>
              <a:gdLst>
                <a:gd name="T0" fmla="*/ 7 w 25"/>
                <a:gd name="T1" fmla="*/ 0 h 22"/>
                <a:gd name="T2" fmla="*/ 18 w 25"/>
                <a:gd name="T3" fmla="*/ 14 h 22"/>
                <a:gd name="T4" fmla="*/ 17 w 25"/>
                <a:gd name="T5" fmla="*/ 14 h 22"/>
                <a:gd name="T6" fmla="*/ 15 w 25"/>
                <a:gd name="T7" fmla="*/ 15 h 22"/>
                <a:gd name="T8" fmla="*/ 18 w 25"/>
                <a:gd name="T9" fmla="*/ 5 h 22"/>
                <a:gd name="T10" fmla="*/ 25 w 25"/>
                <a:gd name="T11" fmla="*/ 8 h 22"/>
                <a:gd name="T12" fmla="*/ 22 w 25"/>
                <a:gd name="T13" fmla="*/ 19 h 22"/>
                <a:gd name="T14" fmla="*/ 18 w 25"/>
                <a:gd name="T15" fmla="*/ 22 h 22"/>
                <a:gd name="T16" fmla="*/ 11 w 25"/>
                <a:gd name="T17" fmla="*/ 19 h 22"/>
                <a:gd name="T18" fmla="*/ 0 w 25"/>
                <a:gd name="T19" fmla="*/ 5 h 22"/>
                <a:gd name="T20" fmla="*/ 7 w 25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22"/>
                <a:gd name="T35" fmla="*/ 25 w 25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22">
                  <a:moveTo>
                    <a:pt x="7" y="0"/>
                  </a:moveTo>
                  <a:lnTo>
                    <a:pt x="18" y="14"/>
                  </a:lnTo>
                  <a:lnTo>
                    <a:pt x="17" y="14"/>
                  </a:lnTo>
                  <a:lnTo>
                    <a:pt x="15" y="15"/>
                  </a:lnTo>
                  <a:lnTo>
                    <a:pt x="18" y="5"/>
                  </a:lnTo>
                  <a:lnTo>
                    <a:pt x="25" y="8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1" y="19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3" name="Freeform 680"/>
            <p:cNvSpPr>
              <a:spLocks/>
            </p:cNvSpPr>
            <p:nvPr/>
          </p:nvSpPr>
          <p:spPr bwMode="auto">
            <a:xfrm>
              <a:off x="2156" y="3496"/>
              <a:ext cx="7" cy="8"/>
            </a:xfrm>
            <a:custGeom>
              <a:avLst/>
              <a:gdLst>
                <a:gd name="T0" fmla="*/ 6 w 7"/>
                <a:gd name="T1" fmla="*/ 0 h 8"/>
                <a:gd name="T2" fmla="*/ 7 w 7"/>
                <a:gd name="T3" fmla="*/ 1 h 8"/>
                <a:gd name="T4" fmla="*/ 0 w 7"/>
                <a:gd name="T5" fmla="*/ 6 h 8"/>
                <a:gd name="T6" fmla="*/ 2 w 7"/>
                <a:gd name="T7" fmla="*/ 8 h 8"/>
                <a:gd name="T8" fmla="*/ 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6" y="0"/>
                  </a:moveTo>
                  <a:lnTo>
                    <a:pt x="7" y="1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4" name="Freeform 681"/>
            <p:cNvSpPr>
              <a:spLocks/>
            </p:cNvSpPr>
            <p:nvPr/>
          </p:nvSpPr>
          <p:spPr bwMode="auto">
            <a:xfrm>
              <a:off x="2173" y="3488"/>
              <a:ext cx="8" cy="16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2 h 16"/>
                <a:gd name="T4" fmla="*/ 7 w 8"/>
                <a:gd name="T5" fmla="*/ 0 h 16"/>
                <a:gd name="T6" fmla="*/ 8 w 8"/>
                <a:gd name="T7" fmla="*/ 14 h 16"/>
                <a:gd name="T8" fmla="*/ 1 w 8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1" y="16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8" y="14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5" name="Freeform 682"/>
            <p:cNvSpPr>
              <a:spLocks/>
            </p:cNvSpPr>
            <p:nvPr/>
          </p:nvSpPr>
          <p:spPr bwMode="auto">
            <a:xfrm>
              <a:off x="2174" y="3502"/>
              <a:ext cx="7" cy="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2 h 3"/>
                <a:gd name="T4" fmla="*/ 7 w 7"/>
                <a:gd name="T5" fmla="*/ 0 h 3"/>
                <a:gd name="T6" fmla="*/ 0 w 7"/>
                <a:gd name="T7" fmla="*/ 2 h 3"/>
                <a:gd name="T8" fmla="*/ 0 w 7"/>
                <a:gd name="T9" fmla="*/ 0 h 3"/>
                <a:gd name="T10" fmla="*/ 7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7" y="3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6" name="Freeform 683"/>
            <p:cNvSpPr>
              <a:spLocks/>
            </p:cNvSpPr>
            <p:nvPr/>
          </p:nvSpPr>
          <p:spPr bwMode="auto">
            <a:xfrm>
              <a:off x="2163" y="3472"/>
              <a:ext cx="17" cy="19"/>
            </a:xfrm>
            <a:custGeom>
              <a:avLst/>
              <a:gdLst>
                <a:gd name="T0" fmla="*/ 10 w 17"/>
                <a:gd name="T1" fmla="*/ 19 h 19"/>
                <a:gd name="T2" fmla="*/ 8 w 17"/>
                <a:gd name="T3" fmla="*/ 12 h 19"/>
                <a:gd name="T4" fmla="*/ 5 w 17"/>
                <a:gd name="T5" fmla="*/ 9 h 19"/>
                <a:gd name="T6" fmla="*/ 0 w 17"/>
                <a:gd name="T7" fmla="*/ 7 h 19"/>
                <a:gd name="T8" fmla="*/ 4 w 17"/>
                <a:gd name="T9" fmla="*/ 0 h 19"/>
                <a:gd name="T10" fmla="*/ 11 w 17"/>
                <a:gd name="T11" fmla="*/ 3 h 19"/>
                <a:gd name="T12" fmla="*/ 15 w 17"/>
                <a:gd name="T13" fmla="*/ 8 h 19"/>
                <a:gd name="T14" fmla="*/ 17 w 17"/>
                <a:gd name="T15" fmla="*/ 16 h 19"/>
                <a:gd name="T16" fmla="*/ 10 w 17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9"/>
                <a:gd name="T29" fmla="*/ 17 w 1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9">
                  <a:moveTo>
                    <a:pt x="10" y="19"/>
                  </a:moveTo>
                  <a:lnTo>
                    <a:pt x="8" y="12"/>
                  </a:lnTo>
                  <a:lnTo>
                    <a:pt x="5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7" name="Freeform 684"/>
            <p:cNvSpPr>
              <a:spLocks/>
            </p:cNvSpPr>
            <p:nvPr/>
          </p:nvSpPr>
          <p:spPr bwMode="auto">
            <a:xfrm>
              <a:off x="2173" y="3488"/>
              <a:ext cx="7" cy="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0 w 7"/>
                <a:gd name="T5" fmla="*/ 2 h 3"/>
                <a:gd name="T6" fmla="*/ 7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8" name="Freeform 685"/>
            <p:cNvSpPr>
              <a:spLocks/>
            </p:cNvSpPr>
            <p:nvPr/>
          </p:nvSpPr>
          <p:spPr bwMode="auto">
            <a:xfrm>
              <a:off x="2131" y="3472"/>
              <a:ext cx="34" cy="36"/>
            </a:xfrm>
            <a:custGeom>
              <a:avLst/>
              <a:gdLst>
                <a:gd name="T0" fmla="*/ 34 w 34"/>
                <a:gd name="T1" fmla="*/ 7 h 36"/>
                <a:gd name="T2" fmla="*/ 29 w 34"/>
                <a:gd name="T3" fmla="*/ 7 h 36"/>
                <a:gd name="T4" fmla="*/ 25 w 34"/>
                <a:gd name="T5" fmla="*/ 8 h 36"/>
                <a:gd name="T6" fmla="*/ 18 w 34"/>
                <a:gd name="T7" fmla="*/ 16 h 36"/>
                <a:gd name="T8" fmla="*/ 7 w 34"/>
                <a:gd name="T9" fmla="*/ 36 h 36"/>
                <a:gd name="T10" fmla="*/ 0 w 34"/>
                <a:gd name="T11" fmla="*/ 32 h 36"/>
                <a:gd name="T12" fmla="*/ 11 w 34"/>
                <a:gd name="T13" fmla="*/ 12 h 36"/>
                <a:gd name="T14" fmla="*/ 20 w 34"/>
                <a:gd name="T15" fmla="*/ 2 h 36"/>
                <a:gd name="T16" fmla="*/ 26 w 34"/>
                <a:gd name="T17" fmla="*/ 0 h 36"/>
                <a:gd name="T18" fmla="*/ 34 w 34"/>
                <a:gd name="T19" fmla="*/ 0 h 36"/>
                <a:gd name="T20" fmla="*/ 34 w 34"/>
                <a:gd name="T21" fmla="*/ 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6"/>
                <a:gd name="T35" fmla="*/ 34 w 3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6">
                  <a:moveTo>
                    <a:pt x="34" y="7"/>
                  </a:moveTo>
                  <a:lnTo>
                    <a:pt x="29" y="7"/>
                  </a:lnTo>
                  <a:lnTo>
                    <a:pt x="25" y="8"/>
                  </a:lnTo>
                  <a:lnTo>
                    <a:pt x="18" y="16"/>
                  </a:lnTo>
                  <a:lnTo>
                    <a:pt x="7" y="36"/>
                  </a:lnTo>
                  <a:lnTo>
                    <a:pt x="0" y="32"/>
                  </a:lnTo>
                  <a:lnTo>
                    <a:pt x="11" y="1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89" name="Freeform 686"/>
            <p:cNvSpPr>
              <a:spLocks/>
            </p:cNvSpPr>
            <p:nvPr/>
          </p:nvSpPr>
          <p:spPr bwMode="auto">
            <a:xfrm>
              <a:off x="2163" y="3472"/>
              <a:ext cx="4" cy="7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0 h 7"/>
                <a:gd name="T4" fmla="*/ 2 w 4"/>
                <a:gd name="T5" fmla="*/ 7 h 7"/>
                <a:gd name="T6" fmla="*/ 0 w 4"/>
                <a:gd name="T7" fmla="*/ 7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0" name="Freeform 687"/>
            <p:cNvSpPr>
              <a:spLocks/>
            </p:cNvSpPr>
            <p:nvPr/>
          </p:nvSpPr>
          <p:spPr bwMode="auto">
            <a:xfrm>
              <a:off x="2127" y="3505"/>
              <a:ext cx="25" cy="78"/>
            </a:xfrm>
            <a:custGeom>
              <a:avLst/>
              <a:gdLst>
                <a:gd name="T0" fmla="*/ 12 w 25"/>
                <a:gd name="T1" fmla="*/ 2 h 78"/>
                <a:gd name="T2" fmla="*/ 9 w 25"/>
                <a:gd name="T3" fmla="*/ 11 h 78"/>
                <a:gd name="T4" fmla="*/ 10 w 25"/>
                <a:gd name="T5" fmla="*/ 21 h 78"/>
                <a:gd name="T6" fmla="*/ 18 w 25"/>
                <a:gd name="T7" fmla="*/ 41 h 78"/>
                <a:gd name="T8" fmla="*/ 23 w 25"/>
                <a:gd name="T9" fmla="*/ 51 h 78"/>
                <a:gd name="T10" fmla="*/ 25 w 25"/>
                <a:gd name="T11" fmla="*/ 61 h 78"/>
                <a:gd name="T12" fmla="*/ 22 w 25"/>
                <a:gd name="T13" fmla="*/ 72 h 78"/>
                <a:gd name="T14" fmla="*/ 13 w 25"/>
                <a:gd name="T15" fmla="*/ 78 h 78"/>
                <a:gd name="T16" fmla="*/ 8 w 25"/>
                <a:gd name="T17" fmla="*/ 72 h 78"/>
                <a:gd name="T18" fmla="*/ 16 w 25"/>
                <a:gd name="T19" fmla="*/ 67 h 78"/>
                <a:gd name="T20" fmla="*/ 17 w 25"/>
                <a:gd name="T21" fmla="*/ 61 h 78"/>
                <a:gd name="T22" fmla="*/ 15 w 25"/>
                <a:gd name="T23" fmla="*/ 53 h 78"/>
                <a:gd name="T24" fmla="*/ 11 w 25"/>
                <a:gd name="T25" fmla="*/ 45 h 78"/>
                <a:gd name="T26" fmla="*/ 2 w 25"/>
                <a:gd name="T27" fmla="*/ 23 h 78"/>
                <a:gd name="T28" fmla="*/ 0 w 25"/>
                <a:gd name="T29" fmla="*/ 11 h 78"/>
                <a:gd name="T30" fmla="*/ 4 w 25"/>
                <a:gd name="T31" fmla="*/ 0 h 78"/>
                <a:gd name="T32" fmla="*/ 12 w 25"/>
                <a:gd name="T33" fmla="*/ 2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78"/>
                <a:gd name="T53" fmla="*/ 25 w 2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78">
                  <a:moveTo>
                    <a:pt x="12" y="2"/>
                  </a:moveTo>
                  <a:lnTo>
                    <a:pt x="9" y="11"/>
                  </a:lnTo>
                  <a:lnTo>
                    <a:pt x="10" y="21"/>
                  </a:lnTo>
                  <a:lnTo>
                    <a:pt x="18" y="41"/>
                  </a:lnTo>
                  <a:lnTo>
                    <a:pt x="23" y="51"/>
                  </a:lnTo>
                  <a:lnTo>
                    <a:pt x="25" y="61"/>
                  </a:lnTo>
                  <a:lnTo>
                    <a:pt x="22" y="72"/>
                  </a:lnTo>
                  <a:lnTo>
                    <a:pt x="13" y="78"/>
                  </a:lnTo>
                  <a:lnTo>
                    <a:pt x="8" y="72"/>
                  </a:lnTo>
                  <a:lnTo>
                    <a:pt x="16" y="67"/>
                  </a:lnTo>
                  <a:lnTo>
                    <a:pt x="17" y="61"/>
                  </a:lnTo>
                  <a:lnTo>
                    <a:pt x="15" y="53"/>
                  </a:lnTo>
                  <a:lnTo>
                    <a:pt x="11" y="45"/>
                  </a:lnTo>
                  <a:lnTo>
                    <a:pt x="2" y="23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1" name="Freeform 688"/>
            <p:cNvSpPr>
              <a:spLocks/>
            </p:cNvSpPr>
            <p:nvPr/>
          </p:nvSpPr>
          <p:spPr bwMode="auto">
            <a:xfrm>
              <a:off x="2131" y="3504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3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2" name="Freeform 689"/>
            <p:cNvSpPr>
              <a:spLocks/>
            </p:cNvSpPr>
            <p:nvPr/>
          </p:nvSpPr>
          <p:spPr bwMode="auto">
            <a:xfrm>
              <a:off x="2114" y="3558"/>
              <a:ext cx="24" cy="26"/>
            </a:xfrm>
            <a:custGeom>
              <a:avLst/>
              <a:gdLst>
                <a:gd name="T0" fmla="*/ 24 w 24"/>
                <a:gd name="T1" fmla="*/ 26 h 26"/>
                <a:gd name="T2" fmla="*/ 15 w 24"/>
                <a:gd name="T3" fmla="*/ 26 h 26"/>
                <a:gd name="T4" fmla="*/ 8 w 24"/>
                <a:gd name="T5" fmla="*/ 19 h 26"/>
                <a:gd name="T6" fmla="*/ 0 w 24"/>
                <a:gd name="T7" fmla="*/ 4 h 26"/>
                <a:gd name="T8" fmla="*/ 7 w 24"/>
                <a:gd name="T9" fmla="*/ 0 h 26"/>
                <a:gd name="T10" fmla="*/ 15 w 24"/>
                <a:gd name="T11" fmla="*/ 15 h 26"/>
                <a:gd name="T12" fmla="*/ 19 w 24"/>
                <a:gd name="T13" fmla="*/ 19 h 26"/>
                <a:gd name="T14" fmla="*/ 24 w 24"/>
                <a:gd name="T15" fmla="*/ 19 h 26"/>
                <a:gd name="T16" fmla="*/ 24 w 24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6"/>
                <a:gd name="T29" fmla="*/ 24 w 24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6">
                  <a:moveTo>
                    <a:pt x="24" y="26"/>
                  </a:moveTo>
                  <a:lnTo>
                    <a:pt x="15" y="26"/>
                  </a:lnTo>
                  <a:lnTo>
                    <a:pt x="8" y="19"/>
                  </a:lnTo>
                  <a:lnTo>
                    <a:pt x="0" y="4"/>
                  </a:lnTo>
                  <a:lnTo>
                    <a:pt x="7" y="0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3" name="Freeform 690"/>
            <p:cNvSpPr>
              <a:spLocks/>
            </p:cNvSpPr>
            <p:nvPr/>
          </p:nvSpPr>
          <p:spPr bwMode="auto">
            <a:xfrm>
              <a:off x="2135" y="3577"/>
              <a:ext cx="5" cy="7"/>
            </a:xfrm>
            <a:custGeom>
              <a:avLst/>
              <a:gdLst>
                <a:gd name="T0" fmla="*/ 5 w 5"/>
                <a:gd name="T1" fmla="*/ 6 h 7"/>
                <a:gd name="T2" fmla="*/ 4 w 5"/>
                <a:gd name="T3" fmla="*/ 7 h 7"/>
                <a:gd name="T4" fmla="*/ 3 w 5"/>
                <a:gd name="T5" fmla="*/ 7 h 7"/>
                <a:gd name="T6" fmla="*/ 3 w 5"/>
                <a:gd name="T7" fmla="*/ 0 h 7"/>
                <a:gd name="T8" fmla="*/ 0 w 5"/>
                <a:gd name="T9" fmla="*/ 0 h 7"/>
                <a:gd name="T10" fmla="*/ 5 w 5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6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4" name="Freeform 691"/>
            <p:cNvSpPr>
              <a:spLocks/>
            </p:cNvSpPr>
            <p:nvPr/>
          </p:nvSpPr>
          <p:spPr bwMode="auto">
            <a:xfrm>
              <a:off x="2078" y="3555"/>
              <a:ext cx="41" cy="9"/>
            </a:xfrm>
            <a:custGeom>
              <a:avLst/>
              <a:gdLst>
                <a:gd name="T0" fmla="*/ 39 w 41"/>
                <a:gd name="T1" fmla="*/ 9 h 9"/>
                <a:gd name="T2" fmla="*/ 32 w 41"/>
                <a:gd name="T3" fmla="*/ 7 h 9"/>
                <a:gd name="T4" fmla="*/ 22 w 41"/>
                <a:gd name="T5" fmla="*/ 7 h 9"/>
                <a:gd name="T6" fmla="*/ 2 w 41"/>
                <a:gd name="T7" fmla="*/ 8 h 9"/>
                <a:gd name="T8" fmla="*/ 0 w 41"/>
                <a:gd name="T9" fmla="*/ 1 h 9"/>
                <a:gd name="T10" fmla="*/ 22 w 41"/>
                <a:gd name="T11" fmla="*/ 0 h 9"/>
                <a:gd name="T12" fmla="*/ 32 w 41"/>
                <a:gd name="T13" fmla="*/ 0 h 9"/>
                <a:gd name="T14" fmla="*/ 41 w 41"/>
                <a:gd name="T15" fmla="*/ 2 h 9"/>
                <a:gd name="T16" fmla="*/ 39 w 41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9"/>
                <a:gd name="T29" fmla="*/ 41 w 4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9">
                  <a:moveTo>
                    <a:pt x="39" y="9"/>
                  </a:moveTo>
                  <a:lnTo>
                    <a:pt x="32" y="7"/>
                  </a:lnTo>
                  <a:lnTo>
                    <a:pt x="22" y="7"/>
                  </a:lnTo>
                  <a:lnTo>
                    <a:pt x="2" y="8"/>
                  </a:lnTo>
                  <a:lnTo>
                    <a:pt x="0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5" name="Freeform 692"/>
            <p:cNvSpPr>
              <a:spLocks/>
            </p:cNvSpPr>
            <p:nvPr/>
          </p:nvSpPr>
          <p:spPr bwMode="auto">
            <a:xfrm>
              <a:off x="2114" y="3557"/>
              <a:ext cx="7" cy="7"/>
            </a:xfrm>
            <a:custGeom>
              <a:avLst/>
              <a:gdLst>
                <a:gd name="T0" fmla="*/ 7 w 7"/>
                <a:gd name="T1" fmla="*/ 1 h 7"/>
                <a:gd name="T2" fmla="*/ 7 w 7"/>
                <a:gd name="T3" fmla="*/ 0 h 7"/>
                <a:gd name="T4" fmla="*/ 5 w 7"/>
                <a:gd name="T5" fmla="*/ 0 h 7"/>
                <a:gd name="T6" fmla="*/ 3 w 7"/>
                <a:gd name="T7" fmla="*/ 7 h 7"/>
                <a:gd name="T8" fmla="*/ 0 w 7"/>
                <a:gd name="T9" fmla="*/ 5 h 7"/>
                <a:gd name="T10" fmla="*/ 7 w 7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7" y="1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7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6" name="Freeform 693"/>
            <p:cNvSpPr>
              <a:spLocks/>
            </p:cNvSpPr>
            <p:nvPr/>
          </p:nvSpPr>
          <p:spPr bwMode="auto">
            <a:xfrm>
              <a:off x="2072" y="3555"/>
              <a:ext cx="8" cy="8"/>
            </a:xfrm>
            <a:custGeom>
              <a:avLst/>
              <a:gdLst>
                <a:gd name="T0" fmla="*/ 6 w 8"/>
                <a:gd name="T1" fmla="*/ 8 h 8"/>
                <a:gd name="T2" fmla="*/ 1 w 8"/>
                <a:gd name="T3" fmla="*/ 8 h 8"/>
                <a:gd name="T4" fmla="*/ 0 w 8"/>
                <a:gd name="T5" fmla="*/ 7 h 8"/>
                <a:gd name="T6" fmla="*/ 3 w 8"/>
                <a:gd name="T7" fmla="*/ 0 h 8"/>
                <a:gd name="T8" fmla="*/ 4 w 8"/>
                <a:gd name="T9" fmla="*/ 1 h 8"/>
                <a:gd name="T10" fmla="*/ 8 w 8"/>
                <a:gd name="T11" fmla="*/ 1 h 8"/>
                <a:gd name="T12" fmla="*/ 6 w 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6" y="8"/>
                  </a:moveTo>
                  <a:lnTo>
                    <a:pt x="1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7" name="Freeform 694"/>
            <p:cNvSpPr>
              <a:spLocks/>
            </p:cNvSpPr>
            <p:nvPr/>
          </p:nvSpPr>
          <p:spPr bwMode="auto">
            <a:xfrm>
              <a:off x="2078" y="3556"/>
              <a:ext cx="2" cy="7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0 w 2"/>
                <a:gd name="T5" fmla="*/ 7 h 7"/>
                <a:gd name="T6" fmla="*/ 2 w 2"/>
                <a:gd name="T7" fmla="*/ 0 h 7"/>
                <a:gd name="T8" fmla="*/ 0 w 2"/>
                <a:gd name="T9" fmla="*/ 0 h 7"/>
                <a:gd name="T10" fmla="*/ 2 w 2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2" y="7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8" name="Freeform 695"/>
            <p:cNvSpPr>
              <a:spLocks/>
            </p:cNvSpPr>
            <p:nvPr/>
          </p:nvSpPr>
          <p:spPr bwMode="auto">
            <a:xfrm>
              <a:off x="2059" y="3517"/>
              <a:ext cx="18" cy="41"/>
            </a:xfrm>
            <a:custGeom>
              <a:avLst/>
              <a:gdLst>
                <a:gd name="T0" fmla="*/ 11 w 18"/>
                <a:gd name="T1" fmla="*/ 41 h 41"/>
                <a:gd name="T2" fmla="*/ 11 w 18"/>
                <a:gd name="T3" fmla="*/ 30 h 41"/>
                <a:gd name="T4" fmla="*/ 8 w 18"/>
                <a:gd name="T5" fmla="*/ 21 h 41"/>
                <a:gd name="T6" fmla="*/ 0 w 18"/>
                <a:gd name="T7" fmla="*/ 4 h 41"/>
                <a:gd name="T8" fmla="*/ 7 w 18"/>
                <a:gd name="T9" fmla="*/ 0 h 41"/>
                <a:gd name="T10" fmla="*/ 15 w 18"/>
                <a:gd name="T11" fmla="*/ 17 h 41"/>
                <a:gd name="T12" fmla="*/ 18 w 18"/>
                <a:gd name="T13" fmla="*/ 28 h 41"/>
                <a:gd name="T14" fmla="*/ 18 w 18"/>
                <a:gd name="T15" fmla="*/ 41 h 41"/>
                <a:gd name="T16" fmla="*/ 11 w 18"/>
                <a:gd name="T17" fmla="*/ 41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1"/>
                <a:gd name="T29" fmla="*/ 18 w 1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1">
                  <a:moveTo>
                    <a:pt x="11" y="41"/>
                  </a:moveTo>
                  <a:lnTo>
                    <a:pt x="11" y="30"/>
                  </a:lnTo>
                  <a:lnTo>
                    <a:pt x="8" y="21"/>
                  </a:lnTo>
                  <a:lnTo>
                    <a:pt x="0" y="4"/>
                  </a:lnTo>
                  <a:lnTo>
                    <a:pt x="7" y="0"/>
                  </a:lnTo>
                  <a:lnTo>
                    <a:pt x="15" y="17"/>
                  </a:lnTo>
                  <a:lnTo>
                    <a:pt x="18" y="28"/>
                  </a:lnTo>
                  <a:lnTo>
                    <a:pt x="18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99" name="Freeform 696"/>
            <p:cNvSpPr>
              <a:spLocks/>
            </p:cNvSpPr>
            <p:nvPr/>
          </p:nvSpPr>
          <p:spPr bwMode="auto">
            <a:xfrm>
              <a:off x="2070" y="3555"/>
              <a:ext cx="7" cy="7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6 h 7"/>
                <a:gd name="T4" fmla="*/ 0 w 7"/>
                <a:gd name="T5" fmla="*/ 3 h 7"/>
                <a:gd name="T6" fmla="*/ 7 w 7"/>
                <a:gd name="T7" fmla="*/ 3 h 7"/>
                <a:gd name="T8" fmla="*/ 5 w 7"/>
                <a:gd name="T9" fmla="*/ 0 h 7"/>
                <a:gd name="T10" fmla="*/ 2 w 7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2" y="7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0" name="Freeform 697"/>
            <p:cNvSpPr>
              <a:spLocks/>
            </p:cNvSpPr>
            <p:nvPr/>
          </p:nvSpPr>
          <p:spPr bwMode="auto">
            <a:xfrm>
              <a:off x="2061" y="3514"/>
              <a:ext cx="21" cy="12"/>
            </a:xfrm>
            <a:custGeom>
              <a:avLst/>
              <a:gdLst>
                <a:gd name="T0" fmla="*/ 0 w 21"/>
                <a:gd name="T1" fmla="*/ 2 h 12"/>
                <a:gd name="T2" fmla="*/ 5 w 21"/>
                <a:gd name="T3" fmla="*/ 0 h 12"/>
                <a:gd name="T4" fmla="*/ 11 w 21"/>
                <a:gd name="T5" fmla="*/ 1 h 12"/>
                <a:gd name="T6" fmla="*/ 21 w 21"/>
                <a:gd name="T7" fmla="*/ 4 h 12"/>
                <a:gd name="T8" fmla="*/ 19 w 21"/>
                <a:gd name="T9" fmla="*/ 12 h 12"/>
                <a:gd name="T10" fmla="*/ 9 w 21"/>
                <a:gd name="T11" fmla="*/ 9 h 12"/>
                <a:gd name="T12" fmla="*/ 5 w 21"/>
                <a:gd name="T13" fmla="*/ 8 h 12"/>
                <a:gd name="T14" fmla="*/ 4 w 21"/>
                <a:gd name="T15" fmla="*/ 9 h 12"/>
                <a:gd name="T16" fmla="*/ 0 w 21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2"/>
                <a:gd name="T29" fmla="*/ 21 w 2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2">
                  <a:moveTo>
                    <a:pt x="0" y="2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21" y="4"/>
                  </a:lnTo>
                  <a:lnTo>
                    <a:pt x="19" y="12"/>
                  </a:lnTo>
                  <a:lnTo>
                    <a:pt x="9" y="9"/>
                  </a:lnTo>
                  <a:lnTo>
                    <a:pt x="5" y="8"/>
                  </a:lnTo>
                  <a:lnTo>
                    <a:pt x="4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1" name="Freeform 698"/>
            <p:cNvSpPr>
              <a:spLocks/>
            </p:cNvSpPr>
            <p:nvPr/>
          </p:nvSpPr>
          <p:spPr bwMode="auto">
            <a:xfrm>
              <a:off x="2057" y="3516"/>
              <a:ext cx="9" cy="7"/>
            </a:xfrm>
            <a:custGeom>
              <a:avLst/>
              <a:gdLst>
                <a:gd name="T0" fmla="*/ 2 w 9"/>
                <a:gd name="T1" fmla="*/ 5 h 7"/>
                <a:gd name="T2" fmla="*/ 0 w 9"/>
                <a:gd name="T3" fmla="*/ 2 h 7"/>
                <a:gd name="T4" fmla="*/ 4 w 9"/>
                <a:gd name="T5" fmla="*/ 0 h 7"/>
                <a:gd name="T6" fmla="*/ 8 w 9"/>
                <a:gd name="T7" fmla="*/ 7 h 7"/>
                <a:gd name="T8" fmla="*/ 9 w 9"/>
                <a:gd name="T9" fmla="*/ 1 h 7"/>
                <a:gd name="T10" fmla="*/ 2 w 9"/>
                <a:gd name="T11" fmla="*/ 5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2" y="5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7"/>
                  </a:lnTo>
                  <a:lnTo>
                    <a:pt x="9" y="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2" name="Freeform 699"/>
            <p:cNvSpPr>
              <a:spLocks/>
            </p:cNvSpPr>
            <p:nvPr/>
          </p:nvSpPr>
          <p:spPr bwMode="auto">
            <a:xfrm>
              <a:off x="2079" y="3503"/>
              <a:ext cx="19" cy="23"/>
            </a:xfrm>
            <a:custGeom>
              <a:avLst/>
              <a:gdLst>
                <a:gd name="T0" fmla="*/ 0 w 19"/>
                <a:gd name="T1" fmla="*/ 16 h 23"/>
                <a:gd name="T2" fmla="*/ 5 w 19"/>
                <a:gd name="T3" fmla="*/ 14 h 23"/>
                <a:gd name="T4" fmla="*/ 7 w 19"/>
                <a:gd name="T5" fmla="*/ 9 h 23"/>
                <a:gd name="T6" fmla="*/ 12 w 19"/>
                <a:gd name="T7" fmla="*/ 0 h 23"/>
                <a:gd name="T8" fmla="*/ 19 w 19"/>
                <a:gd name="T9" fmla="*/ 3 h 23"/>
                <a:gd name="T10" fmla="*/ 15 w 19"/>
                <a:gd name="T11" fmla="*/ 13 h 23"/>
                <a:gd name="T12" fmla="*/ 11 w 19"/>
                <a:gd name="T13" fmla="*/ 20 h 23"/>
                <a:gd name="T14" fmla="*/ 4 w 19"/>
                <a:gd name="T15" fmla="*/ 23 h 23"/>
                <a:gd name="T16" fmla="*/ 0 w 19"/>
                <a:gd name="T17" fmla="*/ 16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3"/>
                <a:gd name="T29" fmla="*/ 19 w 19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3">
                  <a:moveTo>
                    <a:pt x="0" y="16"/>
                  </a:moveTo>
                  <a:lnTo>
                    <a:pt x="5" y="14"/>
                  </a:lnTo>
                  <a:lnTo>
                    <a:pt x="7" y="9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15" y="13"/>
                  </a:lnTo>
                  <a:lnTo>
                    <a:pt x="11" y="20"/>
                  </a:lnTo>
                  <a:lnTo>
                    <a:pt x="4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3" name="Freeform 700"/>
            <p:cNvSpPr>
              <a:spLocks/>
            </p:cNvSpPr>
            <p:nvPr/>
          </p:nvSpPr>
          <p:spPr bwMode="auto">
            <a:xfrm>
              <a:off x="2079" y="3518"/>
              <a:ext cx="4" cy="9"/>
            </a:xfrm>
            <a:custGeom>
              <a:avLst/>
              <a:gdLst>
                <a:gd name="T0" fmla="*/ 1 w 4"/>
                <a:gd name="T1" fmla="*/ 8 h 9"/>
                <a:gd name="T2" fmla="*/ 3 w 4"/>
                <a:gd name="T3" fmla="*/ 9 h 9"/>
                <a:gd name="T4" fmla="*/ 4 w 4"/>
                <a:gd name="T5" fmla="*/ 8 h 9"/>
                <a:gd name="T6" fmla="*/ 0 w 4"/>
                <a:gd name="T7" fmla="*/ 1 h 9"/>
                <a:gd name="T8" fmla="*/ 3 w 4"/>
                <a:gd name="T9" fmla="*/ 0 h 9"/>
                <a:gd name="T10" fmla="*/ 1 w 4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1" y="8"/>
                  </a:moveTo>
                  <a:lnTo>
                    <a:pt x="3" y="9"/>
                  </a:lnTo>
                  <a:lnTo>
                    <a:pt x="4" y="8"/>
                  </a:lnTo>
                  <a:lnTo>
                    <a:pt x="0" y="1"/>
                  </a:lnTo>
                  <a:lnTo>
                    <a:pt x="3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4" name="Freeform 701"/>
            <p:cNvSpPr>
              <a:spLocks/>
            </p:cNvSpPr>
            <p:nvPr/>
          </p:nvSpPr>
          <p:spPr bwMode="auto">
            <a:xfrm>
              <a:off x="2079" y="3448"/>
              <a:ext cx="22" cy="58"/>
            </a:xfrm>
            <a:custGeom>
              <a:avLst/>
              <a:gdLst>
                <a:gd name="T0" fmla="*/ 12 w 22"/>
                <a:gd name="T1" fmla="*/ 54 h 58"/>
                <a:gd name="T2" fmla="*/ 14 w 22"/>
                <a:gd name="T3" fmla="*/ 48 h 58"/>
                <a:gd name="T4" fmla="*/ 15 w 22"/>
                <a:gd name="T5" fmla="*/ 44 h 58"/>
                <a:gd name="T6" fmla="*/ 11 w 22"/>
                <a:gd name="T7" fmla="*/ 31 h 58"/>
                <a:gd name="T8" fmla="*/ 4 w 22"/>
                <a:gd name="T9" fmla="*/ 17 h 58"/>
                <a:gd name="T10" fmla="*/ 2 w 22"/>
                <a:gd name="T11" fmla="*/ 9 h 58"/>
                <a:gd name="T12" fmla="*/ 0 w 22"/>
                <a:gd name="T13" fmla="*/ 3 h 58"/>
                <a:gd name="T14" fmla="*/ 7 w 22"/>
                <a:gd name="T15" fmla="*/ 0 h 58"/>
                <a:gd name="T16" fmla="*/ 10 w 22"/>
                <a:gd name="T17" fmla="*/ 6 h 58"/>
                <a:gd name="T18" fmla="*/ 12 w 22"/>
                <a:gd name="T19" fmla="*/ 13 h 58"/>
                <a:gd name="T20" fmla="*/ 18 w 22"/>
                <a:gd name="T21" fmla="*/ 28 h 58"/>
                <a:gd name="T22" fmla="*/ 22 w 22"/>
                <a:gd name="T23" fmla="*/ 42 h 58"/>
                <a:gd name="T24" fmla="*/ 21 w 22"/>
                <a:gd name="T25" fmla="*/ 51 h 58"/>
                <a:gd name="T26" fmla="*/ 19 w 22"/>
                <a:gd name="T27" fmla="*/ 58 h 58"/>
                <a:gd name="T28" fmla="*/ 12 w 22"/>
                <a:gd name="T29" fmla="*/ 54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58"/>
                <a:gd name="T47" fmla="*/ 22 w 22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58">
                  <a:moveTo>
                    <a:pt x="12" y="54"/>
                  </a:moveTo>
                  <a:lnTo>
                    <a:pt x="14" y="48"/>
                  </a:lnTo>
                  <a:lnTo>
                    <a:pt x="15" y="44"/>
                  </a:lnTo>
                  <a:lnTo>
                    <a:pt x="11" y="31"/>
                  </a:lnTo>
                  <a:lnTo>
                    <a:pt x="4" y="17"/>
                  </a:lnTo>
                  <a:lnTo>
                    <a:pt x="2" y="9"/>
                  </a:lnTo>
                  <a:lnTo>
                    <a:pt x="0" y="3"/>
                  </a:lnTo>
                  <a:lnTo>
                    <a:pt x="7" y="0"/>
                  </a:lnTo>
                  <a:lnTo>
                    <a:pt x="10" y="6"/>
                  </a:lnTo>
                  <a:lnTo>
                    <a:pt x="12" y="13"/>
                  </a:lnTo>
                  <a:lnTo>
                    <a:pt x="18" y="28"/>
                  </a:lnTo>
                  <a:lnTo>
                    <a:pt x="22" y="42"/>
                  </a:lnTo>
                  <a:lnTo>
                    <a:pt x="21" y="51"/>
                  </a:lnTo>
                  <a:lnTo>
                    <a:pt x="19" y="58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5" name="Freeform 702"/>
            <p:cNvSpPr>
              <a:spLocks/>
            </p:cNvSpPr>
            <p:nvPr/>
          </p:nvSpPr>
          <p:spPr bwMode="auto">
            <a:xfrm>
              <a:off x="2091" y="3502"/>
              <a:ext cx="7" cy="4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0 h 4"/>
                <a:gd name="T4" fmla="*/ 7 w 7"/>
                <a:gd name="T5" fmla="*/ 4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1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6" name="Freeform 703"/>
            <p:cNvSpPr>
              <a:spLocks/>
            </p:cNvSpPr>
            <p:nvPr/>
          </p:nvSpPr>
          <p:spPr bwMode="auto">
            <a:xfrm>
              <a:off x="2079" y="3399"/>
              <a:ext cx="11" cy="50"/>
            </a:xfrm>
            <a:custGeom>
              <a:avLst/>
              <a:gdLst>
                <a:gd name="T0" fmla="*/ 0 w 11"/>
                <a:gd name="T1" fmla="*/ 50 h 50"/>
                <a:gd name="T2" fmla="*/ 0 w 11"/>
                <a:gd name="T3" fmla="*/ 35 h 50"/>
                <a:gd name="T4" fmla="*/ 2 w 11"/>
                <a:gd name="T5" fmla="*/ 25 h 50"/>
                <a:gd name="T6" fmla="*/ 3 w 11"/>
                <a:gd name="T7" fmla="*/ 15 h 50"/>
                <a:gd name="T8" fmla="*/ 0 w 11"/>
                <a:gd name="T9" fmla="*/ 2 h 50"/>
                <a:gd name="T10" fmla="*/ 7 w 11"/>
                <a:gd name="T11" fmla="*/ 0 h 50"/>
                <a:gd name="T12" fmla="*/ 11 w 11"/>
                <a:gd name="T13" fmla="*/ 15 h 50"/>
                <a:gd name="T14" fmla="*/ 10 w 11"/>
                <a:gd name="T15" fmla="*/ 27 h 50"/>
                <a:gd name="T16" fmla="*/ 7 w 11"/>
                <a:gd name="T17" fmla="*/ 37 h 50"/>
                <a:gd name="T18" fmla="*/ 9 w 11"/>
                <a:gd name="T19" fmla="*/ 50 h 50"/>
                <a:gd name="T20" fmla="*/ 0 w 11"/>
                <a:gd name="T21" fmla="*/ 5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50"/>
                <a:gd name="T35" fmla="*/ 11 w 11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50">
                  <a:moveTo>
                    <a:pt x="0" y="50"/>
                  </a:moveTo>
                  <a:lnTo>
                    <a:pt x="0" y="35"/>
                  </a:lnTo>
                  <a:lnTo>
                    <a:pt x="2" y="25"/>
                  </a:lnTo>
                  <a:lnTo>
                    <a:pt x="3" y="15"/>
                  </a:lnTo>
                  <a:lnTo>
                    <a:pt x="0" y="2"/>
                  </a:lnTo>
                  <a:lnTo>
                    <a:pt x="7" y="0"/>
                  </a:lnTo>
                  <a:lnTo>
                    <a:pt x="11" y="15"/>
                  </a:lnTo>
                  <a:lnTo>
                    <a:pt x="10" y="27"/>
                  </a:lnTo>
                  <a:lnTo>
                    <a:pt x="7" y="37"/>
                  </a:lnTo>
                  <a:lnTo>
                    <a:pt x="9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7" name="Freeform 704"/>
            <p:cNvSpPr>
              <a:spLocks/>
            </p:cNvSpPr>
            <p:nvPr/>
          </p:nvSpPr>
          <p:spPr bwMode="auto">
            <a:xfrm>
              <a:off x="2079" y="3448"/>
              <a:ext cx="9" cy="3"/>
            </a:xfrm>
            <a:custGeom>
              <a:avLst/>
              <a:gdLst>
                <a:gd name="T0" fmla="*/ 0 w 9"/>
                <a:gd name="T1" fmla="*/ 3 h 3"/>
                <a:gd name="T2" fmla="*/ 0 w 9"/>
                <a:gd name="T3" fmla="*/ 1 h 3"/>
                <a:gd name="T4" fmla="*/ 9 w 9"/>
                <a:gd name="T5" fmla="*/ 1 h 3"/>
                <a:gd name="T6" fmla="*/ 7 w 9"/>
                <a:gd name="T7" fmla="*/ 0 h 3"/>
                <a:gd name="T8" fmla="*/ 0 w 9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0" y="3"/>
                  </a:moveTo>
                  <a:lnTo>
                    <a:pt x="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8" name="Freeform 705"/>
            <p:cNvSpPr>
              <a:spLocks/>
            </p:cNvSpPr>
            <p:nvPr/>
          </p:nvSpPr>
          <p:spPr bwMode="auto">
            <a:xfrm>
              <a:off x="2076" y="3387"/>
              <a:ext cx="10" cy="15"/>
            </a:xfrm>
            <a:custGeom>
              <a:avLst/>
              <a:gdLst>
                <a:gd name="T0" fmla="*/ 3 w 10"/>
                <a:gd name="T1" fmla="*/ 15 h 15"/>
                <a:gd name="T2" fmla="*/ 10 w 10"/>
                <a:gd name="T3" fmla="*/ 12 h 15"/>
                <a:gd name="T4" fmla="*/ 7 w 10"/>
                <a:gd name="T5" fmla="*/ 0 h 15"/>
                <a:gd name="T6" fmla="*/ 0 w 10"/>
                <a:gd name="T7" fmla="*/ 3 h 15"/>
                <a:gd name="T8" fmla="*/ 3 w 10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3" y="15"/>
                  </a:moveTo>
                  <a:lnTo>
                    <a:pt x="10" y="12"/>
                  </a:lnTo>
                  <a:lnTo>
                    <a:pt x="7" y="0"/>
                  </a:lnTo>
                  <a:lnTo>
                    <a:pt x="0" y="3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09" name="Freeform 706"/>
            <p:cNvSpPr>
              <a:spLocks/>
            </p:cNvSpPr>
            <p:nvPr/>
          </p:nvSpPr>
          <p:spPr bwMode="auto">
            <a:xfrm>
              <a:off x="2079" y="3399"/>
              <a:ext cx="7" cy="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0 w 7"/>
                <a:gd name="T5" fmla="*/ 2 h 3"/>
                <a:gd name="T6" fmla="*/ 7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0" name="Freeform 707"/>
            <p:cNvSpPr>
              <a:spLocks/>
            </p:cNvSpPr>
            <p:nvPr/>
          </p:nvSpPr>
          <p:spPr bwMode="auto">
            <a:xfrm>
              <a:off x="2080" y="3380"/>
              <a:ext cx="23" cy="12"/>
            </a:xfrm>
            <a:custGeom>
              <a:avLst/>
              <a:gdLst>
                <a:gd name="T0" fmla="*/ 0 w 23"/>
                <a:gd name="T1" fmla="*/ 4 h 12"/>
                <a:gd name="T2" fmla="*/ 22 w 23"/>
                <a:gd name="T3" fmla="*/ 0 h 12"/>
                <a:gd name="T4" fmla="*/ 23 w 23"/>
                <a:gd name="T5" fmla="*/ 8 h 12"/>
                <a:gd name="T6" fmla="*/ 1 w 23"/>
                <a:gd name="T7" fmla="*/ 12 h 12"/>
                <a:gd name="T8" fmla="*/ 0 w 2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4"/>
                  </a:moveTo>
                  <a:lnTo>
                    <a:pt x="22" y="0"/>
                  </a:lnTo>
                  <a:lnTo>
                    <a:pt x="23" y="8"/>
                  </a:lnTo>
                  <a:lnTo>
                    <a:pt x="1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1" name="Freeform 708"/>
            <p:cNvSpPr>
              <a:spLocks/>
            </p:cNvSpPr>
            <p:nvPr/>
          </p:nvSpPr>
          <p:spPr bwMode="auto">
            <a:xfrm>
              <a:off x="2075" y="3384"/>
              <a:ext cx="8" cy="8"/>
            </a:xfrm>
            <a:custGeom>
              <a:avLst/>
              <a:gdLst>
                <a:gd name="T0" fmla="*/ 1 w 8"/>
                <a:gd name="T1" fmla="*/ 6 h 8"/>
                <a:gd name="T2" fmla="*/ 0 w 8"/>
                <a:gd name="T3" fmla="*/ 1 h 8"/>
                <a:gd name="T4" fmla="*/ 5 w 8"/>
                <a:gd name="T5" fmla="*/ 0 h 8"/>
                <a:gd name="T6" fmla="*/ 6 w 8"/>
                <a:gd name="T7" fmla="*/ 8 h 8"/>
                <a:gd name="T8" fmla="*/ 8 w 8"/>
                <a:gd name="T9" fmla="*/ 3 h 8"/>
                <a:gd name="T10" fmla="*/ 1 w 8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1" y="6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8"/>
                  </a:lnTo>
                  <a:lnTo>
                    <a:pt x="8" y="3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2" name="Freeform 709"/>
            <p:cNvSpPr>
              <a:spLocks/>
            </p:cNvSpPr>
            <p:nvPr/>
          </p:nvSpPr>
          <p:spPr bwMode="auto">
            <a:xfrm>
              <a:off x="2099" y="3373"/>
              <a:ext cx="17" cy="14"/>
            </a:xfrm>
            <a:custGeom>
              <a:avLst/>
              <a:gdLst>
                <a:gd name="T0" fmla="*/ 0 w 17"/>
                <a:gd name="T1" fmla="*/ 8 h 14"/>
                <a:gd name="T2" fmla="*/ 9 w 17"/>
                <a:gd name="T3" fmla="*/ 2 h 14"/>
                <a:gd name="T4" fmla="*/ 10 w 17"/>
                <a:gd name="T5" fmla="*/ 0 h 14"/>
                <a:gd name="T6" fmla="*/ 10 w 17"/>
                <a:gd name="T7" fmla="*/ 0 h 14"/>
                <a:gd name="T8" fmla="*/ 17 w 17"/>
                <a:gd name="T9" fmla="*/ 0 h 14"/>
                <a:gd name="T10" fmla="*/ 17 w 17"/>
                <a:gd name="T11" fmla="*/ 5 h 14"/>
                <a:gd name="T12" fmla="*/ 13 w 17"/>
                <a:gd name="T13" fmla="*/ 9 h 14"/>
                <a:gd name="T14" fmla="*/ 5 w 17"/>
                <a:gd name="T15" fmla="*/ 14 h 14"/>
                <a:gd name="T16" fmla="*/ 0 w 17"/>
                <a:gd name="T17" fmla="*/ 8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4"/>
                <a:gd name="T29" fmla="*/ 17 w 1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4">
                  <a:moveTo>
                    <a:pt x="0" y="8"/>
                  </a:moveTo>
                  <a:lnTo>
                    <a:pt x="9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3" y="9"/>
                  </a:lnTo>
                  <a:lnTo>
                    <a:pt x="5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3" name="Freeform 710"/>
            <p:cNvSpPr>
              <a:spLocks/>
            </p:cNvSpPr>
            <p:nvPr/>
          </p:nvSpPr>
          <p:spPr bwMode="auto">
            <a:xfrm>
              <a:off x="2099" y="3380"/>
              <a:ext cx="5" cy="8"/>
            </a:xfrm>
            <a:custGeom>
              <a:avLst/>
              <a:gdLst>
                <a:gd name="T0" fmla="*/ 4 w 5"/>
                <a:gd name="T1" fmla="*/ 8 h 8"/>
                <a:gd name="T2" fmla="*/ 5 w 5"/>
                <a:gd name="T3" fmla="*/ 7 h 8"/>
                <a:gd name="T4" fmla="*/ 0 w 5"/>
                <a:gd name="T5" fmla="*/ 1 h 8"/>
                <a:gd name="T6" fmla="*/ 3 w 5"/>
                <a:gd name="T7" fmla="*/ 0 h 8"/>
                <a:gd name="T8" fmla="*/ 4 w 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4" y="8"/>
                  </a:moveTo>
                  <a:lnTo>
                    <a:pt x="5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4" name="Freeform 711"/>
            <p:cNvSpPr>
              <a:spLocks/>
            </p:cNvSpPr>
            <p:nvPr/>
          </p:nvSpPr>
          <p:spPr bwMode="auto">
            <a:xfrm>
              <a:off x="2110" y="3357"/>
              <a:ext cx="17" cy="20"/>
            </a:xfrm>
            <a:custGeom>
              <a:avLst/>
              <a:gdLst>
                <a:gd name="T0" fmla="*/ 0 w 17"/>
                <a:gd name="T1" fmla="*/ 14 h 20"/>
                <a:gd name="T2" fmla="*/ 6 w 17"/>
                <a:gd name="T3" fmla="*/ 20 h 20"/>
                <a:gd name="T4" fmla="*/ 17 w 17"/>
                <a:gd name="T5" fmla="*/ 5 h 20"/>
                <a:gd name="T6" fmla="*/ 11 w 17"/>
                <a:gd name="T7" fmla="*/ 0 h 20"/>
                <a:gd name="T8" fmla="*/ 0 w 17"/>
                <a:gd name="T9" fmla="*/ 1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0" y="14"/>
                  </a:moveTo>
                  <a:lnTo>
                    <a:pt x="6" y="20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5" name="Freeform 712"/>
            <p:cNvSpPr>
              <a:spLocks/>
            </p:cNvSpPr>
            <p:nvPr/>
          </p:nvSpPr>
          <p:spPr bwMode="auto">
            <a:xfrm>
              <a:off x="2109" y="3371"/>
              <a:ext cx="7" cy="6"/>
            </a:xfrm>
            <a:custGeom>
              <a:avLst/>
              <a:gdLst>
                <a:gd name="T0" fmla="*/ 0 w 7"/>
                <a:gd name="T1" fmla="*/ 2 h 6"/>
                <a:gd name="T2" fmla="*/ 0 w 7"/>
                <a:gd name="T3" fmla="*/ 1 h 6"/>
                <a:gd name="T4" fmla="*/ 1 w 7"/>
                <a:gd name="T5" fmla="*/ 0 h 6"/>
                <a:gd name="T6" fmla="*/ 7 w 7"/>
                <a:gd name="T7" fmla="*/ 6 h 6"/>
                <a:gd name="T8" fmla="*/ 7 w 7"/>
                <a:gd name="T9" fmla="*/ 2 h 6"/>
                <a:gd name="T10" fmla="*/ 0 w 7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7" y="6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6" name="Freeform 713"/>
            <p:cNvSpPr>
              <a:spLocks/>
            </p:cNvSpPr>
            <p:nvPr/>
          </p:nvSpPr>
          <p:spPr bwMode="auto">
            <a:xfrm>
              <a:off x="2121" y="3331"/>
              <a:ext cx="27" cy="31"/>
            </a:xfrm>
            <a:custGeom>
              <a:avLst/>
              <a:gdLst>
                <a:gd name="T0" fmla="*/ 0 w 27"/>
                <a:gd name="T1" fmla="*/ 25 h 31"/>
                <a:gd name="T2" fmla="*/ 14 w 27"/>
                <a:gd name="T3" fmla="*/ 11 h 31"/>
                <a:gd name="T4" fmla="*/ 21 w 27"/>
                <a:gd name="T5" fmla="*/ 0 h 31"/>
                <a:gd name="T6" fmla="*/ 27 w 27"/>
                <a:gd name="T7" fmla="*/ 6 h 31"/>
                <a:gd name="T8" fmla="*/ 20 w 27"/>
                <a:gd name="T9" fmla="*/ 16 h 31"/>
                <a:gd name="T10" fmla="*/ 5 w 27"/>
                <a:gd name="T11" fmla="*/ 31 h 31"/>
                <a:gd name="T12" fmla="*/ 0 w 27"/>
                <a:gd name="T13" fmla="*/ 2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1"/>
                <a:gd name="T23" fmla="*/ 27 w 2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1">
                  <a:moveTo>
                    <a:pt x="0" y="25"/>
                  </a:moveTo>
                  <a:lnTo>
                    <a:pt x="14" y="11"/>
                  </a:lnTo>
                  <a:lnTo>
                    <a:pt x="21" y="0"/>
                  </a:lnTo>
                  <a:lnTo>
                    <a:pt x="27" y="6"/>
                  </a:lnTo>
                  <a:lnTo>
                    <a:pt x="20" y="16"/>
                  </a:lnTo>
                  <a:lnTo>
                    <a:pt x="5" y="3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7" name="Freeform 714"/>
            <p:cNvSpPr>
              <a:spLocks/>
            </p:cNvSpPr>
            <p:nvPr/>
          </p:nvSpPr>
          <p:spPr bwMode="auto">
            <a:xfrm>
              <a:off x="2121" y="3356"/>
              <a:ext cx="6" cy="6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5 w 6"/>
                <a:gd name="T5" fmla="*/ 6 h 6"/>
                <a:gd name="T6" fmla="*/ 6 w 6"/>
                <a:gd name="T7" fmla="*/ 6 h 6"/>
                <a:gd name="T8" fmla="*/ 0 w 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6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8" name="Freeform 715"/>
            <p:cNvSpPr>
              <a:spLocks/>
            </p:cNvSpPr>
            <p:nvPr/>
          </p:nvSpPr>
          <p:spPr bwMode="auto">
            <a:xfrm>
              <a:off x="2141" y="3305"/>
              <a:ext cx="16" cy="31"/>
            </a:xfrm>
            <a:custGeom>
              <a:avLst/>
              <a:gdLst>
                <a:gd name="T0" fmla="*/ 0 w 16"/>
                <a:gd name="T1" fmla="*/ 26 h 31"/>
                <a:gd name="T2" fmla="*/ 7 w 16"/>
                <a:gd name="T3" fmla="*/ 31 h 31"/>
                <a:gd name="T4" fmla="*/ 16 w 16"/>
                <a:gd name="T5" fmla="*/ 4 h 31"/>
                <a:gd name="T6" fmla="*/ 9 w 16"/>
                <a:gd name="T7" fmla="*/ 0 h 31"/>
                <a:gd name="T8" fmla="*/ 0 w 16"/>
                <a:gd name="T9" fmla="*/ 2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1"/>
                <a:gd name="T17" fmla="*/ 16 w 1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1">
                  <a:moveTo>
                    <a:pt x="0" y="26"/>
                  </a:moveTo>
                  <a:lnTo>
                    <a:pt x="7" y="31"/>
                  </a:lnTo>
                  <a:lnTo>
                    <a:pt x="16" y="4"/>
                  </a:lnTo>
                  <a:lnTo>
                    <a:pt x="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19" name="Freeform 716"/>
            <p:cNvSpPr>
              <a:spLocks/>
            </p:cNvSpPr>
            <p:nvPr/>
          </p:nvSpPr>
          <p:spPr bwMode="auto">
            <a:xfrm>
              <a:off x="2141" y="3331"/>
              <a:ext cx="7" cy="6"/>
            </a:xfrm>
            <a:custGeom>
              <a:avLst/>
              <a:gdLst>
                <a:gd name="T0" fmla="*/ 7 w 7"/>
                <a:gd name="T1" fmla="*/ 6 h 6"/>
                <a:gd name="T2" fmla="*/ 7 w 7"/>
                <a:gd name="T3" fmla="*/ 5 h 6"/>
                <a:gd name="T4" fmla="*/ 0 w 7"/>
                <a:gd name="T5" fmla="*/ 0 h 6"/>
                <a:gd name="T6" fmla="*/ 1 w 7"/>
                <a:gd name="T7" fmla="*/ 0 h 6"/>
                <a:gd name="T8" fmla="*/ 7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6"/>
                  </a:moveTo>
                  <a:lnTo>
                    <a:pt x="7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0" name="Freeform 717"/>
            <p:cNvSpPr>
              <a:spLocks/>
            </p:cNvSpPr>
            <p:nvPr/>
          </p:nvSpPr>
          <p:spPr bwMode="auto">
            <a:xfrm>
              <a:off x="2150" y="3304"/>
              <a:ext cx="8" cy="6"/>
            </a:xfrm>
            <a:custGeom>
              <a:avLst/>
              <a:gdLst>
                <a:gd name="T0" fmla="*/ 7 w 8"/>
                <a:gd name="T1" fmla="*/ 5 h 6"/>
                <a:gd name="T2" fmla="*/ 8 w 8"/>
                <a:gd name="T3" fmla="*/ 2 h 6"/>
                <a:gd name="T4" fmla="*/ 6 w 8"/>
                <a:gd name="T5" fmla="*/ 0 h 6"/>
                <a:gd name="T6" fmla="*/ 1 w 8"/>
                <a:gd name="T7" fmla="*/ 6 h 6"/>
                <a:gd name="T8" fmla="*/ 0 w 8"/>
                <a:gd name="T9" fmla="*/ 1 h 6"/>
                <a:gd name="T10" fmla="*/ 7 w 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7" y="5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1" y="6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1" name="Freeform 718"/>
            <p:cNvSpPr>
              <a:spLocks/>
            </p:cNvSpPr>
            <p:nvPr/>
          </p:nvSpPr>
          <p:spPr bwMode="auto">
            <a:xfrm>
              <a:off x="2048" y="3277"/>
              <a:ext cx="64" cy="79"/>
            </a:xfrm>
            <a:custGeom>
              <a:avLst/>
              <a:gdLst>
                <a:gd name="T0" fmla="*/ 60 w 64"/>
                <a:gd name="T1" fmla="*/ 29 h 79"/>
                <a:gd name="T2" fmla="*/ 25 w 64"/>
                <a:gd name="T3" fmla="*/ 45 h 79"/>
                <a:gd name="T4" fmla="*/ 25 w 64"/>
                <a:gd name="T5" fmla="*/ 47 h 79"/>
                <a:gd name="T6" fmla="*/ 25 w 64"/>
                <a:gd name="T7" fmla="*/ 48 h 79"/>
                <a:gd name="T8" fmla="*/ 25 w 64"/>
                <a:gd name="T9" fmla="*/ 50 h 79"/>
                <a:gd name="T10" fmla="*/ 26 w 64"/>
                <a:gd name="T11" fmla="*/ 53 h 79"/>
                <a:gd name="T12" fmla="*/ 26 w 64"/>
                <a:gd name="T13" fmla="*/ 54 h 79"/>
                <a:gd name="T14" fmla="*/ 26 w 64"/>
                <a:gd name="T15" fmla="*/ 56 h 79"/>
                <a:gd name="T16" fmla="*/ 23 w 64"/>
                <a:gd name="T17" fmla="*/ 62 h 79"/>
                <a:gd name="T18" fmla="*/ 22 w 64"/>
                <a:gd name="T19" fmla="*/ 64 h 79"/>
                <a:gd name="T20" fmla="*/ 20 w 64"/>
                <a:gd name="T21" fmla="*/ 67 h 79"/>
                <a:gd name="T22" fmla="*/ 17 w 64"/>
                <a:gd name="T23" fmla="*/ 70 h 79"/>
                <a:gd name="T24" fmla="*/ 14 w 64"/>
                <a:gd name="T25" fmla="*/ 73 h 79"/>
                <a:gd name="T26" fmla="*/ 5 w 64"/>
                <a:gd name="T27" fmla="*/ 79 h 79"/>
                <a:gd name="T28" fmla="*/ 2 w 64"/>
                <a:gd name="T29" fmla="*/ 73 h 79"/>
                <a:gd name="T30" fmla="*/ 1 w 64"/>
                <a:gd name="T31" fmla="*/ 70 h 79"/>
                <a:gd name="T32" fmla="*/ 0 w 64"/>
                <a:gd name="T33" fmla="*/ 65 h 79"/>
                <a:gd name="T34" fmla="*/ 0 w 64"/>
                <a:gd name="T35" fmla="*/ 52 h 79"/>
                <a:gd name="T36" fmla="*/ 0 w 64"/>
                <a:gd name="T37" fmla="*/ 36 h 79"/>
                <a:gd name="T38" fmla="*/ 1 w 64"/>
                <a:gd name="T39" fmla="*/ 28 h 79"/>
                <a:gd name="T40" fmla="*/ 2 w 64"/>
                <a:gd name="T41" fmla="*/ 21 h 79"/>
                <a:gd name="T42" fmla="*/ 10 w 64"/>
                <a:gd name="T43" fmla="*/ 22 h 79"/>
                <a:gd name="T44" fmla="*/ 17 w 64"/>
                <a:gd name="T45" fmla="*/ 23 h 79"/>
                <a:gd name="T46" fmla="*/ 21 w 64"/>
                <a:gd name="T47" fmla="*/ 23 h 79"/>
                <a:gd name="T48" fmla="*/ 25 w 64"/>
                <a:gd name="T49" fmla="*/ 23 h 79"/>
                <a:gd name="T50" fmla="*/ 31 w 64"/>
                <a:gd name="T51" fmla="*/ 21 h 79"/>
                <a:gd name="T52" fmla="*/ 35 w 64"/>
                <a:gd name="T53" fmla="*/ 20 h 79"/>
                <a:gd name="T54" fmla="*/ 38 w 64"/>
                <a:gd name="T55" fmla="*/ 18 h 79"/>
                <a:gd name="T56" fmla="*/ 42 w 64"/>
                <a:gd name="T57" fmla="*/ 17 h 79"/>
                <a:gd name="T58" fmla="*/ 46 w 64"/>
                <a:gd name="T59" fmla="*/ 14 h 79"/>
                <a:gd name="T60" fmla="*/ 49 w 64"/>
                <a:gd name="T61" fmla="*/ 11 h 79"/>
                <a:gd name="T62" fmla="*/ 52 w 64"/>
                <a:gd name="T63" fmla="*/ 8 h 79"/>
                <a:gd name="T64" fmla="*/ 59 w 64"/>
                <a:gd name="T65" fmla="*/ 1 h 79"/>
                <a:gd name="T66" fmla="*/ 60 w 64"/>
                <a:gd name="T67" fmla="*/ 0 h 79"/>
                <a:gd name="T68" fmla="*/ 60 w 64"/>
                <a:gd name="T69" fmla="*/ 2 h 79"/>
                <a:gd name="T70" fmla="*/ 60 w 64"/>
                <a:gd name="T71" fmla="*/ 7 h 79"/>
                <a:gd name="T72" fmla="*/ 61 w 64"/>
                <a:gd name="T73" fmla="*/ 16 h 79"/>
                <a:gd name="T74" fmla="*/ 62 w 64"/>
                <a:gd name="T75" fmla="*/ 20 h 79"/>
                <a:gd name="T76" fmla="*/ 64 w 64"/>
                <a:gd name="T77" fmla="*/ 23 h 79"/>
                <a:gd name="T78" fmla="*/ 60 w 64"/>
                <a:gd name="T79" fmla="*/ 29 h 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79"/>
                <a:gd name="T122" fmla="*/ 64 w 64"/>
                <a:gd name="T123" fmla="*/ 79 h 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79">
                  <a:moveTo>
                    <a:pt x="60" y="29"/>
                  </a:move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3" y="62"/>
                  </a:lnTo>
                  <a:lnTo>
                    <a:pt x="22" y="64"/>
                  </a:lnTo>
                  <a:lnTo>
                    <a:pt x="20" y="67"/>
                  </a:lnTo>
                  <a:lnTo>
                    <a:pt x="17" y="70"/>
                  </a:lnTo>
                  <a:lnTo>
                    <a:pt x="14" y="73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10" y="22"/>
                  </a:lnTo>
                  <a:lnTo>
                    <a:pt x="17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6" y="14"/>
                  </a:lnTo>
                  <a:lnTo>
                    <a:pt x="49" y="11"/>
                  </a:lnTo>
                  <a:lnTo>
                    <a:pt x="52" y="8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7"/>
                  </a:lnTo>
                  <a:lnTo>
                    <a:pt x="61" y="16"/>
                  </a:lnTo>
                  <a:lnTo>
                    <a:pt x="62" y="20"/>
                  </a:lnTo>
                  <a:lnTo>
                    <a:pt x="64" y="23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9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2" name="Freeform 719"/>
            <p:cNvSpPr>
              <a:spLocks/>
            </p:cNvSpPr>
            <p:nvPr/>
          </p:nvSpPr>
          <p:spPr bwMode="auto">
            <a:xfrm>
              <a:off x="2071" y="3303"/>
              <a:ext cx="39" cy="23"/>
            </a:xfrm>
            <a:custGeom>
              <a:avLst/>
              <a:gdLst>
                <a:gd name="T0" fmla="*/ 39 w 39"/>
                <a:gd name="T1" fmla="*/ 7 h 23"/>
                <a:gd name="T2" fmla="*/ 4 w 39"/>
                <a:gd name="T3" fmla="*/ 23 h 23"/>
                <a:gd name="T4" fmla="*/ 0 w 39"/>
                <a:gd name="T5" fmla="*/ 16 h 23"/>
                <a:gd name="T6" fmla="*/ 35 w 39"/>
                <a:gd name="T7" fmla="*/ 0 h 23"/>
                <a:gd name="T8" fmla="*/ 39 w 39"/>
                <a:gd name="T9" fmla="*/ 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3"/>
                <a:gd name="T17" fmla="*/ 39 w 3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3">
                  <a:moveTo>
                    <a:pt x="39" y="7"/>
                  </a:moveTo>
                  <a:lnTo>
                    <a:pt x="4" y="23"/>
                  </a:lnTo>
                  <a:lnTo>
                    <a:pt x="0" y="16"/>
                  </a:lnTo>
                  <a:lnTo>
                    <a:pt x="35" y="0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3" name="Freeform 720"/>
            <p:cNvSpPr>
              <a:spLocks/>
            </p:cNvSpPr>
            <p:nvPr/>
          </p:nvSpPr>
          <p:spPr bwMode="auto">
            <a:xfrm>
              <a:off x="2069" y="3322"/>
              <a:ext cx="8" cy="11"/>
            </a:xfrm>
            <a:custGeom>
              <a:avLst/>
              <a:gdLst>
                <a:gd name="T0" fmla="*/ 8 w 8"/>
                <a:gd name="T1" fmla="*/ 0 h 11"/>
                <a:gd name="T2" fmla="*/ 8 w 8"/>
                <a:gd name="T3" fmla="*/ 5 h 11"/>
                <a:gd name="T4" fmla="*/ 8 w 8"/>
                <a:gd name="T5" fmla="*/ 11 h 11"/>
                <a:gd name="T6" fmla="*/ 0 w 8"/>
                <a:gd name="T7" fmla="*/ 11 h 11"/>
                <a:gd name="T8" fmla="*/ 0 w 8"/>
                <a:gd name="T9" fmla="*/ 5 h 11"/>
                <a:gd name="T10" fmla="*/ 0 w 8"/>
                <a:gd name="T11" fmla="*/ 0 h 11"/>
                <a:gd name="T12" fmla="*/ 8 w 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1"/>
                <a:gd name="T23" fmla="*/ 8 w 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1">
                  <a:moveTo>
                    <a:pt x="8" y="0"/>
                  </a:moveTo>
                  <a:lnTo>
                    <a:pt x="8" y="5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4" name="Freeform 721"/>
            <p:cNvSpPr>
              <a:spLocks/>
            </p:cNvSpPr>
            <p:nvPr/>
          </p:nvSpPr>
          <p:spPr bwMode="auto">
            <a:xfrm>
              <a:off x="2069" y="3319"/>
              <a:ext cx="8" cy="7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0 w 8"/>
                <a:gd name="T5" fmla="*/ 3 h 7"/>
                <a:gd name="T6" fmla="*/ 8 w 8"/>
                <a:gd name="T7" fmla="*/ 3 h 7"/>
                <a:gd name="T8" fmla="*/ 6 w 8"/>
                <a:gd name="T9" fmla="*/ 7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8" y="3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5" name="Freeform 722"/>
            <p:cNvSpPr>
              <a:spLocks/>
            </p:cNvSpPr>
            <p:nvPr/>
          </p:nvSpPr>
          <p:spPr bwMode="auto">
            <a:xfrm>
              <a:off x="2050" y="3330"/>
              <a:ext cx="26" cy="29"/>
            </a:xfrm>
            <a:custGeom>
              <a:avLst/>
              <a:gdLst>
                <a:gd name="T0" fmla="*/ 26 w 26"/>
                <a:gd name="T1" fmla="*/ 5 h 29"/>
                <a:gd name="T2" fmla="*/ 21 w 26"/>
                <a:gd name="T3" fmla="*/ 16 h 29"/>
                <a:gd name="T4" fmla="*/ 14 w 26"/>
                <a:gd name="T5" fmla="*/ 23 h 29"/>
                <a:gd name="T6" fmla="*/ 5 w 26"/>
                <a:gd name="T7" fmla="*/ 29 h 29"/>
                <a:gd name="T8" fmla="*/ 0 w 26"/>
                <a:gd name="T9" fmla="*/ 23 h 29"/>
                <a:gd name="T10" fmla="*/ 9 w 26"/>
                <a:gd name="T11" fmla="*/ 17 h 29"/>
                <a:gd name="T12" fmla="*/ 14 w 26"/>
                <a:gd name="T13" fmla="*/ 12 h 29"/>
                <a:gd name="T14" fmla="*/ 19 w 26"/>
                <a:gd name="T15" fmla="*/ 0 h 29"/>
                <a:gd name="T16" fmla="*/ 26 w 26"/>
                <a:gd name="T17" fmla="*/ 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9"/>
                <a:gd name="T29" fmla="*/ 26 w 2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9">
                  <a:moveTo>
                    <a:pt x="26" y="5"/>
                  </a:moveTo>
                  <a:lnTo>
                    <a:pt x="21" y="16"/>
                  </a:lnTo>
                  <a:lnTo>
                    <a:pt x="14" y="23"/>
                  </a:lnTo>
                  <a:lnTo>
                    <a:pt x="5" y="29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14" y="12"/>
                  </a:lnTo>
                  <a:lnTo>
                    <a:pt x="19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6" name="Freeform 723"/>
            <p:cNvSpPr>
              <a:spLocks/>
            </p:cNvSpPr>
            <p:nvPr/>
          </p:nvSpPr>
          <p:spPr bwMode="auto">
            <a:xfrm>
              <a:off x="2069" y="3330"/>
              <a:ext cx="8" cy="5"/>
            </a:xfrm>
            <a:custGeom>
              <a:avLst/>
              <a:gdLst>
                <a:gd name="T0" fmla="*/ 8 w 8"/>
                <a:gd name="T1" fmla="*/ 3 h 5"/>
                <a:gd name="T2" fmla="*/ 7 w 8"/>
                <a:gd name="T3" fmla="*/ 5 h 5"/>
                <a:gd name="T4" fmla="*/ 0 w 8"/>
                <a:gd name="T5" fmla="*/ 0 h 5"/>
                <a:gd name="T6" fmla="*/ 0 w 8"/>
                <a:gd name="T7" fmla="*/ 3 h 5"/>
                <a:gd name="T8" fmla="*/ 8 w 8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lnTo>
                    <a:pt x="7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7" name="Freeform 724"/>
            <p:cNvSpPr>
              <a:spLocks/>
            </p:cNvSpPr>
            <p:nvPr/>
          </p:nvSpPr>
          <p:spPr bwMode="auto">
            <a:xfrm>
              <a:off x="2044" y="3344"/>
              <a:ext cx="12" cy="14"/>
            </a:xfrm>
            <a:custGeom>
              <a:avLst/>
              <a:gdLst>
                <a:gd name="T0" fmla="*/ 5 w 12"/>
                <a:gd name="T1" fmla="*/ 14 h 14"/>
                <a:gd name="T2" fmla="*/ 0 w 12"/>
                <a:gd name="T3" fmla="*/ 4 h 14"/>
                <a:gd name="T4" fmla="*/ 8 w 12"/>
                <a:gd name="T5" fmla="*/ 0 h 14"/>
                <a:gd name="T6" fmla="*/ 12 w 12"/>
                <a:gd name="T7" fmla="*/ 10 h 14"/>
                <a:gd name="T8" fmla="*/ 5 w 12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5" y="14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12" y="1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8" name="Freeform 725"/>
            <p:cNvSpPr>
              <a:spLocks/>
            </p:cNvSpPr>
            <p:nvPr/>
          </p:nvSpPr>
          <p:spPr bwMode="auto">
            <a:xfrm>
              <a:off x="2049" y="3353"/>
              <a:ext cx="7" cy="9"/>
            </a:xfrm>
            <a:custGeom>
              <a:avLst/>
              <a:gdLst>
                <a:gd name="T0" fmla="*/ 6 w 7"/>
                <a:gd name="T1" fmla="*/ 6 h 9"/>
                <a:gd name="T2" fmla="*/ 2 w 7"/>
                <a:gd name="T3" fmla="*/ 9 h 9"/>
                <a:gd name="T4" fmla="*/ 0 w 7"/>
                <a:gd name="T5" fmla="*/ 5 h 9"/>
                <a:gd name="T6" fmla="*/ 7 w 7"/>
                <a:gd name="T7" fmla="*/ 1 h 9"/>
                <a:gd name="T8" fmla="*/ 1 w 7"/>
                <a:gd name="T9" fmla="*/ 0 h 9"/>
                <a:gd name="T10" fmla="*/ 6 w 7"/>
                <a:gd name="T11" fmla="*/ 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6" y="6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7" y="1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29" name="Freeform 726"/>
            <p:cNvSpPr>
              <a:spLocks/>
            </p:cNvSpPr>
            <p:nvPr/>
          </p:nvSpPr>
          <p:spPr bwMode="auto">
            <a:xfrm>
              <a:off x="2043" y="3297"/>
              <a:ext cx="10" cy="49"/>
            </a:xfrm>
            <a:custGeom>
              <a:avLst/>
              <a:gdLst>
                <a:gd name="T0" fmla="*/ 1 w 10"/>
                <a:gd name="T1" fmla="*/ 49 h 49"/>
                <a:gd name="T2" fmla="*/ 0 w 10"/>
                <a:gd name="T3" fmla="*/ 31 h 49"/>
                <a:gd name="T4" fmla="*/ 0 w 10"/>
                <a:gd name="T5" fmla="*/ 15 h 49"/>
                <a:gd name="T6" fmla="*/ 3 w 10"/>
                <a:gd name="T7" fmla="*/ 0 h 49"/>
                <a:gd name="T8" fmla="*/ 10 w 10"/>
                <a:gd name="T9" fmla="*/ 2 h 49"/>
                <a:gd name="T10" fmla="*/ 8 w 10"/>
                <a:gd name="T11" fmla="*/ 17 h 49"/>
                <a:gd name="T12" fmla="*/ 9 w 10"/>
                <a:gd name="T13" fmla="*/ 31 h 49"/>
                <a:gd name="T14" fmla="*/ 9 w 10"/>
                <a:gd name="T15" fmla="*/ 49 h 49"/>
                <a:gd name="T16" fmla="*/ 1 w 10"/>
                <a:gd name="T17" fmla="*/ 4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9"/>
                <a:gd name="T29" fmla="*/ 10 w 1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9">
                  <a:moveTo>
                    <a:pt x="1" y="49"/>
                  </a:moveTo>
                  <a:lnTo>
                    <a:pt x="0" y="31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0" y="2"/>
                  </a:lnTo>
                  <a:lnTo>
                    <a:pt x="8" y="17"/>
                  </a:lnTo>
                  <a:lnTo>
                    <a:pt x="9" y="31"/>
                  </a:lnTo>
                  <a:lnTo>
                    <a:pt x="9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0" name="Freeform 727"/>
            <p:cNvSpPr>
              <a:spLocks/>
            </p:cNvSpPr>
            <p:nvPr/>
          </p:nvSpPr>
          <p:spPr bwMode="auto">
            <a:xfrm>
              <a:off x="2044" y="3344"/>
              <a:ext cx="8" cy="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2 h 4"/>
                <a:gd name="T4" fmla="*/ 8 w 8"/>
                <a:gd name="T5" fmla="*/ 2 h 4"/>
                <a:gd name="T6" fmla="*/ 8 w 8"/>
                <a:gd name="T7" fmla="*/ 0 h 4"/>
                <a:gd name="T8" fmla="*/ 0 w 8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1" name="Freeform 728"/>
            <p:cNvSpPr>
              <a:spLocks/>
            </p:cNvSpPr>
            <p:nvPr/>
          </p:nvSpPr>
          <p:spPr bwMode="auto">
            <a:xfrm>
              <a:off x="2049" y="3275"/>
              <a:ext cx="60" cy="29"/>
            </a:xfrm>
            <a:custGeom>
              <a:avLst/>
              <a:gdLst>
                <a:gd name="T0" fmla="*/ 1 w 60"/>
                <a:gd name="T1" fmla="*/ 19 h 29"/>
                <a:gd name="T2" fmla="*/ 16 w 60"/>
                <a:gd name="T3" fmla="*/ 21 h 29"/>
                <a:gd name="T4" fmla="*/ 29 w 60"/>
                <a:gd name="T5" fmla="*/ 19 h 29"/>
                <a:gd name="T6" fmla="*/ 43 w 60"/>
                <a:gd name="T7" fmla="*/ 12 h 29"/>
                <a:gd name="T8" fmla="*/ 55 w 60"/>
                <a:gd name="T9" fmla="*/ 0 h 29"/>
                <a:gd name="T10" fmla="*/ 60 w 60"/>
                <a:gd name="T11" fmla="*/ 6 h 29"/>
                <a:gd name="T12" fmla="*/ 47 w 60"/>
                <a:gd name="T13" fmla="*/ 20 h 29"/>
                <a:gd name="T14" fmla="*/ 31 w 60"/>
                <a:gd name="T15" fmla="*/ 27 h 29"/>
                <a:gd name="T16" fmla="*/ 16 w 60"/>
                <a:gd name="T17" fmla="*/ 29 h 29"/>
                <a:gd name="T18" fmla="*/ 0 w 60"/>
                <a:gd name="T19" fmla="*/ 27 h 29"/>
                <a:gd name="T20" fmla="*/ 1 w 60"/>
                <a:gd name="T21" fmla="*/ 19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29"/>
                <a:gd name="T35" fmla="*/ 60 w 6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29">
                  <a:moveTo>
                    <a:pt x="1" y="19"/>
                  </a:moveTo>
                  <a:lnTo>
                    <a:pt x="16" y="21"/>
                  </a:lnTo>
                  <a:lnTo>
                    <a:pt x="29" y="19"/>
                  </a:lnTo>
                  <a:lnTo>
                    <a:pt x="43" y="12"/>
                  </a:lnTo>
                  <a:lnTo>
                    <a:pt x="55" y="0"/>
                  </a:lnTo>
                  <a:lnTo>
                    <a:pt x="60" y="6"/>
                  </a:lnTo>
                  <a:lnTo>
                    <a:pt x="47" y="20"/>
                  </a:lnTo>
                  <a:lnTo>
                    <a:pt x="31" y="27"/>
                  </a:lnTo>
                  <a:lnTo>
                    <a:pt x="16" y="29"/>
                  </a:lnTo>
                  <a:lnTo>
                    <a:pt x="0" y="2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2" name="Freeform 729"/>
            <p:cNvSpPr>
              <a:spLocks/>
            </p:cNvSpPr>
            <p:nvPr/>
          </p:nvSpPr>
          <p:spPr bwMode="auto">
            <a:xfrm>
              <a:off x="2046" y="3294"/>
              <a:ext cx="7" cy="8"/>
            </a:xfrm>
            <a:custGeom>
              <a:avLst/>
              <a:gdLst>
                <a:gd name="T0" fmla="*/ 0 w 7"/>
                <a:gd name="T1" fmla="*/ 3 h 8"/>
                <a:gd name="T2" fmla="*/ 0 w 7"/>
                <a:gd name="T3" fmla="*/ 0 h 8"/>
                <a:gd name="T4" fmla="*/ 4 w 7"/>
                <a:gd name="T5" fmla="*/ 0 h 8"/>
                <a:gd name="T6" fmla="*/ 3 w 7"/>
                <a:gd name="T7" fmla="*/ 8 h 8"/>
                <a:gd name="T8" fmla="*/ 7 w 7"/>
                <a:gd name="T9" fmla="*/ 5 h 8"/>
                <a:gd name="T10" fmla="*/ 0 w 7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8"/>
                  </a:lnTo>
                  <a:lnTo>
                    <a:pt x="7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3" name="Freeform 730"/>
            <p:cNvSpPr>
              <a:spLocks/>
            </p:cNvSpPr>
            <p:nvPr/>
          </p:nvSpPr>
          <p:spPr bwMode="auto">
            <a:xfrm>
              <a:off x="2104" y="3275"/>
              <a:ext cx="11" cy="27"/>
            </a:xfrm>
            <a:custGeom>
              <a:avLst/>
              <a:gdLst>
                <a:gd name="T0" fmla="*/ 5 w 11"/>
                <a:gd name="T1" fmla="*/ 0 h 27"/>
                <a:gd name="T2" fmla="*/ 8 w 11"/>
                <a:gd name="T3" fmla="*/ 3 h 27"/>
                <a:gd name="T4" fmla="*/ 8 w 11"/>
                <a:gd name="T5" fmla="*/ 9 h 27"/>
                <a:gd name="T6" fmla="*/ 9 w 11"/>
                <a:gd name="T7" fmla="*/ 17 h 27"/>
                <a:gd name="T8" fmla="*/ 11 w 11"/>
                <a:gd name="T9" fmla="*/ 23 h 27"/>
                <a:gd name="T10" fmla="*/ 4 w 11"/>
                <a:gd name="T11" fmla="*/ 27 h 27"/>
                <a:gd name="T12" fmla="*/ 1 w 11"/>
                <a:gd name="T13" fmla="*/ 19 h 27"/>
                <a:gd name="T14" fmla="*/ 0 w 11"/>
                <a:gd name="T15" fmla="*/ 10 h 27"/>
                <a:gd name="T16" fmla="*/ 0 w 11"/>
                <a:gd name="T17" fmla="*/ 4 h 27"/>
                <a:gd name="T18" fmla="*/ 0 w 11"/>
                <a:gd name="T19" fmla="*/ 6 h 27"/>
                <a:gd name="T20" fmla="*/ 5 w 11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7"/>
                <a:gd name="T35" fmla="*/ 11 w 11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7">
                  <a:moveTo>
                    <a:pt x="5" y="0"/>
                  </a:moveTo>
                  <a:lnTo>
                    <a:pt x="8" y="3"/>
                  </a:lnTo>
                  <a:lnTo>
                    <a:pt x="8" y="9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4" y="27"/>
                  </a:lnTo>
                  <a:lnTo>
                    <a:pt x="1" y="19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4" name="Freeform 731"/>
            <p:cNvSpPr>
              <a:spLocks/>
            </p:cNvSpPr>
            <p:nvPr/>
          </p:nvSpPr>
          <p:spPr bwMode="auto">
            <a:xfrm>
              <a:off x="2104" y="3273"/>
              <a:ext cx="5" cy="8"/>
            </a:xfrm>
            <a:custGeom>
              <a:avLst/>
              <a:gdLst>
                <a:gd name="T0" fmla="*/ 0 w 5"/>
                <a:gd name="T1" fmla="*/ 2 h 8"/>
                <a:gd name="T2" fmla="*/ 2 w 5"/>
                <a:gd name="T3" fmla="*/ 0 h 8"/>
                <a:gd name="T4" fmla="*/ 5 w 5"/>
                <a:gd name="T5" fmla="*/ 2 h 8"/>
                <a:gd name="T6" fmla="*/ 0 w 5"/>
                <a:gd name="T7" fmla="*/ 8 h 8"/>
                <a:gd name="T8" fmla="*/ 5 w 5"/>
                <a:gd name="T9" fmla="*/ 8 h 8"/>
                <a:gd name="T10" fmla="*/ 0 w 5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5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5" name="Freeform 732"/>
            <p:cNvSpPr>
              <a:spLocks/>
            </p:cNvSpPr>
            <p:nvPr/>
          </p:nvSpPr>
          <p:spPr bwMode="auto">
            <a:xfrm>
              <a:off x="2105" y="3298"/>
              <a:ext cx="10" cy="11"/>
            </a:xfrm>
            <a:custGeom>
              <a:avLst/>
              <a:gdLst>
                <a:gd name="T0" fmla="*/ 10 w 10"/>
                <a:gd name="T1" fmla="*/ 5 h 11"/>
                <a:gd name="T2" fmla="*/ 4 w 10"/>
                <a:gd name="T3" fmla="*/ 0 h 11"/>
                <a:gd name="T4" fmla="*/ 0 w 10"/>
                <a:gd name="T5" fmla="*/ 6 h 11"/>
                <a:gd name="T6" fmla="*/ 6 w 10"/>
                <a:gd name="T7" fmla="*/ 11 h 11"/>
                <a:gd name="T8" fmla="*/ 10 w 10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10" y="5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1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6" name="Freeform 733"/>
            <p:cNvSpPr>
              <a:spLocks/>
            </p:cNvSpPr>
            <p:nvPr/>
          </p:nvSpPr>
          <p:spPr bwMode="auto">
            <a:xfrm>
              <a:off x="2108" y="3298"/>
              <a:ext cx="8" cy="5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3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4 h 5"/>
                <a:gd name="T10" fmla="*/ 7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7" y="0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7" name="Freeform 734"/>
            <p:cNvSpPr>
              <a:spLocks/>
            </p:cNvSpPr>
            <p:nvPr/>
          </p:nvSpPr>
          <p:spPr bwMode="auto">
            <a:xfrm>
              <a:off x="2105" y="3303"/>
              <a:ext cx="6" cy="7"/>
            </a:xfrm>
            <a:custGeom>
              <a:avLst/>
              <a:gdLst>
                <a:gd name="T0" fmla="*/ 6 w 6"/>
                <a:gd name="T1" fmla="*/ 6 h 7"/>
                <a:gd name="T2" fmla="*/ 5 w 6"/>
                <a:gd name="T3" fmla="*/ 7 h 7"/>
                <a:gd name="T4" fmla="*/ 1 w 6"/>
                <a:gd name="T5" fmla="*/ 0 h 7"/>
                <a:gd name="T6" fmla="*/ 0 w 6"/>
                <a:gd name="T7" fmla="*/ 1 h 7"/>
                <a:gd name="T8" fmla="*/ 6 w 6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6"/>
                  </a:moveTo>
                  <a:lnTo>
                    <a:pt x="5" y="7"/>
                  </a:lnTo>
                  <a:lnTo>
                    <a:pt x="1" y="0"/>
                  </a:lnTo>
                  <a:lnTo>
                    <a:pt x="0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8" name="Freeform 735"/>
            <p:cNvSpPr>
              <a:spLocks/>
            </p:cNvSpPr>
            <p:nvPr/>
          </p:nvSpPr>
          <p:spPr bwMode="auto">
            <a:xfrm>
              <a:off x="3609" y="894"/>
              <a:ext cx="858" cy="796"/>
            </a:xfrm>
            <a:custGeom>
              <a:avLst/>
              <a:gdLst>
                <a:gd name="T0" fmla="*/ 246 w 858"/>
                <a:gd name="T1" fmla="*/ 62 h 796"/>
                <a:gd name="T2" fmla="*/ 263 w 858"/>
                <a:gd name="T3" fmla="*/ 25 h 796"/>
                <a:gd name="T4" fmla="*/ 284 w 858"/>
                <a:gd name="T5" fmla="*/ 11 h 796"/>
                <a:gd name="T6" fmla="*/ 304 w 858"/>
                <a:gd name="T7" fmla="*/ 7 h 796"/>
                <a:gd name="T8" fmla="*/ 352 w 858"/>
                <a:gd name="T9" fmla="*/ 60 h 796"/>
                <a:gd name="T10" fmla="*/ 466 w 858"/>
                <a:gd name="T11" fmla="*/ 196 h 796"/>
                <a:gd name="T12" fmla="*/ 603 w 858"/>
                <a:gd name="T13" fmla="*/ 258 h 796"/>
                <a:gd name="T14" fmla="*/ 664 w 858"/>
                <a:gd name="T15" fmla="*/ 291 h 796"/>
                <a:gd name="T16" fmla="*/ 713 w 858"/>
                <a:gd name="T17" fmla="*/ 280 h 796"/>
                <a:gd name="T18" fmla="*/ 783 w 858"/>
                <a:gd name="T19" fmla="*/ 208 h 796"/>
                <a:gd name="T20" fmla="*/ 776 w 858"/>
                <a:gd name="T21" fmla="*/ 259 h 796"/>
                <a:gd name="T22" fmla="*/ 750 w 858"/>
                <a:gd name="T23" fmla="*/ 314 h 796"/>
                <a:gd name="T24" fmla="*/ 765 w 858"/>
                <a:gd name="T25" fmla="*/ 338 h 796"/>
                <a:gd name="T26" fmla="*/ 791 w 858"/>
                <a:gd name="T27" fmla="*/ 359 h 796"/>
                <a:gd name="T28" fmla="*/ 775 w 858"/>
                <a:gd name="T29" fmla="*/ 362 h 796"/>
                <a:gd name="T30" fmla="*/ 795 w 858"/>
                <a:gd name="T31" fmla="*/ 400 h 796"/>
                <a:gd name="T32" fmla="*/ 821 w 858"/>
                <a:gd name="T33" fmla="*/ 402 h 796"/>
                <a:gd name="T34" fmla="*/ 856 w 858"/>
                <a:gd name="T35" fmla="*/ 385 h 796"/>
                <a:gd name="T36" fmla="*/ 803 w 858"/>
                <a:gd name="T37" fmla="*/ 428 h 796"/>
                <a:gd name="T38" fmla="*/ 757 w 858"/>
                <a:gd name="T39" fmla="*/ 462 h 796"/>
                <a:gd name="T40" fmla="*/ 735 w 858"/>
                <a:gd name="T41" fmla="*/ 474 h 796"/>
                <a:gd name="T42" fmla="*/ 722 w 858"/>
                <a:gd name="T43" fmla="*/ 477 h 796"/>
                <a:gd name="T44" fmla="*/ 642 w 858"/>
                <a:gd name="T45" fmla="*/ 477 h 796"/>
                <a:gd name="T46" fmla="*/ 611 w 858"/>
                <a:gd name="T47" fmla="*/ 486 h 796"/>
                <a:gd name="T48" fmla="*/ 541 w 858"/>
                <a:gd name="T49" fmla="*/ 555 h 796"/>
                <a:gd name="T50" fmla="*/ 521 w 858"/>
                <a:gd name="T51" fmla="*/ 600 h 796"/>
                <a:gd name="T52" fmla="*/ 519 w 858"/>
                <a:gd name="T53" fmla="*/ 652 h 796"/>
                <a:gd name="T54" fmla="*/ 509 w 858"/>
                <a:gd name="T55" fmla="*/ 681 h 796"/>
                <a:gd name="T56" fmla="*/ 404 w 858"/>
                <a:gd name="T57" fmla="*/ 620 h 796"/>
                <a:gd name="T58" fmla="*/ 266 w 858"/>
                <a:gd name="T59" fmla="*/ 555 h 796"/>
                <a:gd name="T60" fmla="*/ 187 w 858"/>
                <a:gd name="T61" fmla="*/ 607 h 796"/>
                <a:gd name="T62" fmla="*/ 157 w 858"/>
                <a:gd name="T63" fmla="*/ 589 h 796"/>
                <a:gd name="T64" fmla="*/ 124 w 858"/>
                <a:gd name="T65" fmla="*/ 564 h 796"/>
                <a:gd name="T66" fmla="*/ 91 w 858"/>
                <a:gd name="T67" fmla="*/ 585 h 796"/>
                <a:gd name="T68" fmla="*/ 84 w 858"/>
                <a:gd name="T69" fmla="*/ 625 h 796"/>
                <a:gd name="T70" fmla="*/ 138 w 858"/>
                <a:gd name="T71" fmla="*/ 648 h 796"/>
                <a:gd name="T72" fmla="*/ 169 w 858"/>
                <a:gd name="T73" fmla="*/ 676 h 796"/>
                <a:gd name="T74" fmla="*/ 201 w 858"/>
                <a:gd name="T75" fmla="*/ 698 h 796"/>
                <a:gd name="T76" fmla="*/ 210 w 858"/>
                <a:gd name="T77" fmla="*/ 716 h 796"/>
                <a:gd name="T78" fmla="*/ 186 w 858"/>
                <a:gd name="T79" fmla="*/ 734 h 796"/>
                <a:gd name="T80" fmla="*/ 118 w 858"/>
                <a:gd name="T81" fmla="*/ 731 h 796"/>
                <a:gd name="T82" fmla="*/ 104 w 858"/>
                <a:gd name="T83" fmla="*/ 764 h 796"/>
                <a:gd name="T84" fmla="*/ 66 w 858"/>
                <a:gd name="T85" fmla="*/ 796 h 796"/>
                <a:gd name="T86" fmla="*/ 36 w 858"/>
                <a:gd name="T87" fmla="*/ 767 h 796"/>
                <a:gd name="T88" fmla="*/ 49 w 858"/>
                <a:gd name="T89" fmla="*/ 708 h 796"/>
                <a:gd name="T90" fmla="*/ 47 w 858"/>
                <a:gd name="T91" fmla="*/ 666 h 796"/>
                <a:gd name="T92" fmla="*/ 0 w 858"/>
                <a:gd name="T93" fmla="*/ 616 h 796"/>
                <a:gd name="T94" fmla="*/ 9 w 858"/>
                <a:gd name="T95" fmla="*/ 578 h 796"/>
                <a:gd name="T96" fmla="*/ 17 w 858"/>
                <a:gd name="T97" fmla="*/ 546 h 796"/>
                <a:gd name="T98" fmla="*/ 59 w 858"/>
                <a:gd name="T99" fmla="*/ 516 h 796"/>
                <a:gd name="T100" fmla="*/ 80 w 858"/>
                <a:gd name="T101" fmla="*/ 511 h 796"/>
                <a:gd name="T102" fmla="*/ 102 w 858"/>
                <a:gd name="T103" fmla="*/ 478 h 796"/>
                <a:gd name="T104" fmla="*/ 81 w 858"/>
                <a:gd name="T105" fmla="*/ 441 h 796"/>
                <a:gd name="T106" fmla="*/ 94 w 858"/>
                <a:gd name="T107" fmla="*/ 410 h 796"/>
                <a:gd name="T108" fmla="*/ 143 w 858"/>
                <a:gd name="T109" fmla="*/ 440 h 796"/>
                <a:gd name="T110" fmla="*/ 203 w 858"/>
                <a:gd name="T111" fmla="*/ 450 h 796"/>
                <a:gd name="T112" fmla="*/ 231 w 858"/>
                <a:gd name="T113" fmla="*/ 414 h 796"/>
                <a:gd name="T114" fmla="*/ 215 w 858"/>
                <a:gd name="T115" fmla="*/ 363 h 796"/>
                <a:gd name="T116" fmla="*/ 232 w 858"/>
                <a:gd name="T117" fmla="*/ 326 h 796"/>
                <a:gd name="T118" fmla="*/ 262 w 858"/>
                <a:gd name="T119" fmla="*/ 291 h 796"/>
                <a:gd name="T120" fmla="*/ 261 w 858"/>
                <a:gd name="T121" fmla="*/ 237 h 796"/>
                <a:gd name="T122" fmla="*/ 276 w 858"/>
                <a:gd name="T123" fmla="*/ 162 h 7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8"/>
                <a:gd name="T187" fmla="*/ 0 h 796"/>
                <a:gd name="T188" fmla="*/ 858 w 858"/>
                <a:gd name="T189" fmla="*/ 796 h 7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8" h="796">
                  <a:moveTo>
                    <a:pt x="276" y="162"/>
                  </a:moveTo>
                  <a:lnTo>
                    <a:pt x="274" y="149"/>
                  </a:lnTo>
                  <a:lnTo>
                    <a:pt x="272" y="138"/>
                  </a:lnTo>
                  <a:lnTo>
                    <a:pt x="268" y="126"/>
                  </a:lnTo>
                  <a:lnTo>
                    <a:pt x="265" y="114"/>
                  </a:lnTo>
                  <a:lnTo>
                    <a:pt x="255" y="92"/>
                  </a:lnTo>
                  <a:lnTo>
                    <a:pt x="246" y="70"/>
                  </a:lnTo>
                  <a:lnTo>
                    <a:pt x="246" y="62"/>
                  </a:lnTo>
                  <a:lnTo>
                    <a:pt x="246" y="50"/>
                  </a:lnTo>
                  <a:lnTo>
                    <a:pt x="247" y="38"/>
                  </a:lnTo>
                  <a:lnTo>
                    <a:pt x="248" y="34"/>
                  </a:lnTo>
                  <a:lnTo>
                    <a:pt x="249" y="30"/>
                  </a:lnTo>
                  <a:lnTo>
                    <a:pt x="252" y="28"/>
                  </a:lnTo>
                  <a:lnTo>
                    <a:pt x="256" y="26"/>
                  </a:lnTo>
                  <a:lnTo>
                    <a:pt x="260" y="25"/>
                  </a:lnTo>
                  <a:lnTo>
                    <a:pt x="263" y="25"/>
                  </a:lnTo>
                  <a:lnTo>
                    <a:pt x="272" y="25"/>
                  </a:lnTo>
                  <a:lnTo>
                    <a:pt x="278" y="26"/>
                  </a:lnTo>
                  <a:lnTo>
                    <a:pt x="280" y="26"/>
                  </a:lnTo>
                  <a:lnTo>
                    <a:pt x="282" y="25"/>
                  </a:lnTo>
                  <a:lnTo>
                    <a:pt x="283" y="24"/>
                  </a:lnTo>
                  <a:lnTo>
                    <a:pt x="283" y="22"/>
                  </a:lnTo>
                  <a:lnTo>
                    <a:pt x="284" y="17"/>
                  </a:lnTo>
                  <a:lnTo>
                    <a:pt x="284" y="11"/>
                  </a:lnTo>
                  <a:lnTo>
                    <a:pt x="284" y="6"/>
                  </a:lnTo>
                  <a:lnTo>
                    <a:pt x="285" y="2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89" y="0"/>
                  </a:lnTo>
                  <a:lnTo>
                    <a:pt x="292" y="0"/>
                  </a:lnTo>
                  <a:lnTo>
                    <a:pt x="298" y="3"/>
                  </a:lnTo>
                  <a:lnTo>
                    <a:pt x="304" y="7"/>
                  </a:lnTo>
                  <a:lnTo>
                    <a:pt x="310" y="10"/>
                  </a:lnTo>
                  <a:lnTo>
                    <a:pt x="315" y="15"/>
                  </a:lnTo>
                  <a:lnTo>
                    <a:pt x="320" y="19"/>
                  </a:lnTo>
                  <a:lnTo>
                    <a:pt x="325" y="25"/>
                  </a:lnTo>
                  <a:lnTo>
                    <a:pt x="330" y="30"/>
                  </a:lnTo>
                  <a:lnTo>
                    <a:pt x="334" y="36"/>
                  </a:lnTo>
                  <a:lnTo>
                    <a:pt x="343" y="48"/>
                  </a:lnTo>
                  <a:lnTo>
                    <a:pt x="352" y="60"/>
                  </a:lnTo>
                  <a:lnTo>
                    <a:pt x="368" y="84"/>
                  </a:lnTo>
                  <a:lnTo>
                    <a:pt x="387" y="107"/>
                  </a:lnTo>
                  <a:lnTo>
                    <a:pt x="407" y="132"/>
                  </a:lnTo>
                  <a:lnTo>
                    <a:pt x="427" y="157"/>
                  </a:lnTo>
                  <a:lnTo>
                    <a:pt x="438" y="170"/>
                  </a:lnTo>
                  <a:lnTo>
                    <a:pt x="449" y="182"/>
                  </a:lnTo>
                  <a:lnTo>
                    <a:pt x="457" y="189"/>
                  </a:lnTo>
                  <a:lnTo>
                    <a:pt x="466" y="196"/>
                  </a:lnTo>
                  <a:lnTo>
                    <a:pt x="484" y="209"/>
                  </a:lnTo>
                  <a:lnTo>
                    <a:pt x="503" y="221"/>
                  </a:lnTo>
                  <a:lnTo>
                    <a:pt x="521" y="233"/>
                  </a:lnTo>
                  <a:lnTo>
                    <a:pt x="534" y="237"/>
                  </a:lnTo>
                  <a:lnTo>
                    <a:pt x="547" y="242"/>
                  </a:lnTo>
                  <a:lnTo>
                    <a:pt x="561" y="247"/>
                  </a:lnTo>
                  <a:lnTo>
                    <a:pt x="575" y="251"/>
                  </a:lnTo>
                  <a:lnTo>
                    <a:pt x="603" y="258"/>
                  </a:lnTo>
                  <a:lnTo>
                    <a:pt x="630" y="265"/>
                  </a:lnTo>
                  <a:lnTo>
                    <a:pt x="633" y="267"/>
                  </a:lnTo>
                  <a:lnTo>
                    <a:pt x="637" y="271"/>
                  </a:lnTo>
                  <a:lnTo>
                    <a:pt x="641" y="276"/>
                  </a:lnTo>
                  <a:lnTo>
                    <a:pt x="643" y="280"/>
                  </a:lnTo>
                  <a:lnTo>
                    <a:pt x="649" y="284"/>
                  </a:lnTo>
                  <a:lnTo>
                    <a:pt x="656" y="288"/>
                  </a:lnTo>
                  <a:lnTo>
                    <a:pt x="664" y="291"/>
                  </a:lnTo>
                  <a:lnTo>
                    <a:pt x="671" y="293"/>
                  </a:lnTo>
                  <a:lnTo>
                    <a:pt x="681" y="293"/>
                  </a:lnTo>
                  <a:lnTo>
                    <a:pt x="685" y="293"/>
                  </a:lnTo>
                  <a:lnTo>
                    <a:pt x="689" y="293"/>
                  </a:lnTo>
                  <a:lnTo>
                    <a:pt x="697" y="291"/>
                  </a:lnTo>
                  <a:lnTo>
                    <a:pt x="700" y="290"/>
                  </a:lnTo>
                  <a:lnTo>
                    <a:pt x="704" y="288"/>
                  </a:lnTo>
                  <a:lnTo>
                    <a:pt x="713" y="280"/>
                  </a:lnTo>
                  <a:lnTo>
                    <a:pt x="723" y="273"/>
                  </a:lnTo>
                  <a:lnTo>
                    <a:pt x="732" y="266"/>
                  </a:lnTo>
                  <a:lnTo>
                    <a:pt x="741" y="259"/>
                  </a:lnTo>
                  <a:lnTo>
                    <a:pt x="751" y="245"/>
                  </a:lnTo>
                  <a:lnTo>
                    <a:pt x="761" y="231"/>
                  </a:lnTo>
                  <a:lnTo>
                    <a:pt x="772" y="219"/>
                  </a:lnTo>
                  <a:lnTo>
                    <a:pt x="777" y="213"/>
                  </a:lnTo>
                  <a:lnTo>
                    <a:pt x="783" y="208"/>
                  </a:lnTo>
                  <a:lnTo>
                    <a:pt x="784" y="216"/>
                  </a:lnTo>
                  <a:lnTo>
                    <a:pt x="786" y="223"/>
                  </a:lnTo>
                  <a:lnTo>
                    <a:pt x="787" y="228"/>
                  </a:lnTo>
                  <a:lnTo>
                    <a:pt x="787" y="231"/>
                  </a:lnTo>
                  <a:lnTo>
                    <a:pt x="787" y="232"/>
                  </a:lnTo>
                  <a:lnTo>
                    <a:pt x="784" y="242"/>
                  </a:lnTo>
                  <a:lnTo>
                    <a:pt x="780" y="251"/>
                  </a:lnTo>
                  <a:lnTo>
                    <a:pt x="776" y="259"/>
                  </a:lnTo>
                  <a:lnTo>
                    <a:pt x="772" y="266"/>
                  </a:lnTo>
                  <a:lnTo>
                    <a:pt x="763" y="281"/>
                  </a:lnTo>
                  <a:lnTo>
                    <a:pt x="757" y="290"/>
                  </a:lnTo>
                  <a:lnTo>
                    <a:pt x="753" y="299"/>
                  </a:lnTo>
                  <a:lnTo>
                    <a:pt x="752" y="302"/>
                  </a:lnTo>
                  <a:lnTo>
                    <a:pt x="751" y="306"/>
                  </a:lnTo>
                  <a:lnTo>
                    <a:pt x="750" y="310"/>
                  </a:lnTo>
                  <a:lnTo>
                    <a:pt x="750" y="314"/>
                  </a:lnTo>
                  <a:lnTo>
                    <a:pt x="751" y="318"/>
                  </a:lnTo>
                  <a:lnTo>
                    <a:pt x="751" y="322"/>
                  </a:lnTo>
                  <a:lnTo>
                    <a:pt x="752" y="324"/>
                  </a:lnTo>
                  <a:lnTo>
                    <a:pt x="753" y="325"/>
                  </a:lnTo>
                  <a:lnTo>
                    <a:pt x="755" y="329"/>
                  </a:lnTo>
                  <a:lnTo>
                    <a:pt x="757" y="332"/>
                  </a:lnTo>
                  <a:lnTo>
                    <a:pt x="759" y="334"/>
                  </a:lnTo>
                  <a:lnTo>
                    <a:pt x="765" y="338"/>
                  </a:lnTo>
                  <a:lnTo>
                    <a:pt x="770" y="341"/>
                  </a:lnTo>
                  <a:lnTo>
                    <a:pt x="776" y="343"/>
                  </a:lnTo>
                  <a:lnTo>
                    <a:pt x="781" y="346"/>
                  </a:lnTo>
                  <a:lnTo>
                    <a:pt x="786" y="350"/>
                  </a:lnTo>
                  <a:lnTo>
                    <a:pt x="788" y="352"/>
                  </a:lnTo>
                  <a:lnTo>
                    <a:pt x="789" y="354"/>
                  </a:lnTo>
                  <a:lnTo>
                    <a:pt x="790" y="356"/>
                  </a:lnTo>
                  <a:lnTo>
                    <a:pt x="791" y="359"/>
                  </a:lnTo>
                  <a:lnTo>
                    <a:pt x="790" y="360"/>
                  </a:lnTo>
                  <a:lnTo>
                    <a:pt x="788" y="361"/>
                  </a:lnTo>
                  <a:lnTo>
                    <a:pt x="786" y="361"/>
                  </a:lnTo>
                  <a:lnTo>
                    <a:pt x="783" y="361"/>
                  </a:lnTo>
                  <a:lnTo>
                    <a:pt x="778" y="360"/>
                  </a:lnTo>
                  <a:lnTo>
                    <a:pt x="777" y="361"/>
                  </a:lnTo>
                  <a:lnTo>
                    <a:pt x="776" y="361"/>
                  </a:lnTo>
                  <a:lnTo>
                    <a:pt x="775" y="362"/>
                  </a:lnTo>
                  <a:lnTo>
                    <a:pt x="778" y="367"/>
                  </a:lnTo>
                  <a:lnTo>
                    <a:pt x="781" y="374"/>
                  </a:lnTo>
                  <a:lnTo>
                    <a:pt x="785" y="385"/>
                  </a:lnTo>
                  <a:lnTo>
                    <a:pt x="787" y="390"/>
                  </a:lnTo>
                  <a:lnTo>
                    <a:pt x="790" y="395"/>
                  </a:lnTo>
                  <a:lnTo>
                    <a:pt x="792" y="397"/>
                  </a:lnTo>
                  <a:lnTo>
                    <a:pt x="793" y="399"/>
                  </a:lnTo>
                  <a:lnTo>
                    <a:pt x="795" y="400"/>
                  </a:lnTo>
                  <a:lnTo>
                    <a:pt x="797" y="401"/>
                  </a:lnTo>
                  <a:lnTo>
                    <a:pt x="801" y="404"/>
                  </a:lnTo>
                  <a:lnTo>
                    <a:pt x="806" y="406"/>
                  </a:lnTo>
                  <a:lnTo>
                    <a:pt x="809" y="407"/>
                  </a:lnTo>
                  <a:lnTo>
                    <a:pt x="812" y="407"/>
                  </a:lnTo>
                  <a:lnTo>
                    <a:pt x="815" y="406"/>
                  </a:lnTo>
                  <a:lnTo>
                    <a:pt x="818" y="404"/>
                  </a:lnTo>
                  <a:lnTo>
                    <a:pt x="821" y="402"/>
                  </a:lnTo>
                  <a:lnTo>
                    <a:pt x="824" y="400"/>
                  </a:lnTo>
                  <a:lnTo>
                    <a:pt x="836" y="389"/>
                  </a:lnTo>
                  <a:lnTo>
                    <a:pt x="840" y="386"/>
                  </a:lnTo>
                  <a:lnTo>
                    <a:pt x="843" y="384"/>
                  </a:lnTo>
                  <a:lnTo>
                    <a:pt x="848" y="382"/>
                  </a:lnTo>
                  <a:lnTo>
                    <a:pt x="852" y="381"/>
                  </a:lnTo>
                  <a:lnTo>
                    <a:pt x="854" y="382"/>
                  </a:lnTo>
                  <a:lnTo>
                    <a:pt x="856" y="385"/>
                  </a:lnTo>
                  <a:lnTo>
                    <a:pt x="858" y="388"/>
                  </a:lnTo>
                  <a:lnTo>
                    <a:pt x="849" y="395"/>
                  </a:lnTo>
                  <a:lnTo>
                    <a:pt x="839" y="402"/>
                  </a:lnTo>
                  <a:lnTo>
                    <a:pt x="819" y="421"/>
                  </a:lnTo>
                  <a:lnTo>
                    <a:pt x="815" y="424"/>
                  </a:lnTo>
                  <a:lnTo>
                    <a:pt x="813" y="425"/>
                  </a:lnTo>
                  <a:lnTo>
                    <a:pt x="810" y="426"/>
                  </a:lnTo>
                  <a:lnTo>
                    <a:pt x="803" y="428"/>
                  </a:lnTo>
                  <a:lnTo>
                    <a:pt x="797" y="429"/>
                  </a:lnTo>
                  <a:lnTo>
                    <a:pt x="791" y="431"/>
                  </a:lnTo>
                  <a:lnTo>
                    <a:pt x="784" y="433"/>
                  </a:lnTo>
                  <a:lnTo>
                    <a:pt x="778" y="435"/>
                  </a:lnTo>
                  <a:lnTo>
                    <a:pt x="772" y="439"/>
                  </a:lnTo>
                  <a:lnTo>
                    <a:pt x="768" y="445"/>
                  </a:lnTo>
                  <a:lnTo>
                    <a:pt x="765" y="450"/>
                  </a:lnTo>
                  <a:lnTo>
                    <a:pt x="757" y="462"/>
                  </a:lnTo>
                  <a:lnTo>
                    <a:pt x="754" y="467"/>
                  </a:lnTo>
                  <a:lnTo>
                    <a:pt x="751" y="468"/>
                  </a:lnTo>
                  <a:lnTo>
                    <a:pt x="749" y="470"/>
                  </a:lnTo>
                  <a:lnTo>
                    <a:pt x="747" y="472"/>
                  </a:lnTo>
                  <a:lnTo>
                    <a:pt x="744" y="473"/>
                  </a:lnTo>
                  <a:lnTo>
                    <a:pt x="741" y="473"/>
                  </a:lnTo>
                  <a:lnTo>
                    <a:pt x="737" y="474"/>
                  </a:lnTo>
                  <a:lnTo>
                    <a:pt x="735" y="474"/>
                  </a:lnTo>
                  <a:lnTo>
                    <a:pt x="733" y="473"/>
                  </a:lnTo>
                  <a:lnTo>
                    <a:pt x="729" y="471"/>
                  </a:lnTo>
                  <a:lnTo>
                    <a:pt x="727" y="470"/>
                  </a:lnTo>
                  <a:lnTo>
                    <a:pt x="724" y="469"/>
                  </a:lnTo>
                  <a:lnTo>
                    <a:pt x="722" y="469"/>
                  </a:lnTo>
                  <a:lnTo>
                    <a:pt x="718" y="471"/>
                  </a:lnTo>
                  <a:lnTo>
                    <a:pt x="722" y="475"/>
                  </a:lnTo>
                  <a:lnTo>
                    <a:pt x="722" y="477"/>
                  </a:lnTo>
                  <a:lnTo>
                    <a:pt x="722" y="478"/>
                  </a:lnTo>
                  <a:lnTo>
                    <a:pt x="720" y="480"/>
                  </a:lnTo>
                  <a:lnTo>
                    <a:pt x="719" y="481"/>
                  </a:lnTo>
                  <a:lnTo>
                    <a:pt x="709" y="482"/>
                  </a:lnTo>
                  <a:lnTo>
                    <a:pt x="700" y="482"/>
                  </a:lnTo>
                  <a:lnTo>
                    <a:pt x="682" y="481"/>
                  </a:lnTo>
                  <a:lnTo>
                    <a:pt x="662" y="479"/>
                  </a:lnTo>
                  <a:lnTo>
                    <a:pt x="642" y="477"/>
                  </a:lnTo>
                  <a:lnTo>
                    <a:pt x="640" y="476"/>
                  </a:lnTo>
                  <a:lnTo>
                    <a:pt x="637" y="476"/>
                  </a:lnTo>
                  <a:lnTo>
                    <a:pt x="634" y="476"/>
                  </a:lnTo>
                  <a:lnTo>
                    <a:pt x="632" y="476"/>
                  </a:lnTo>
                  <a:lnTo>
                    <a:pt x="627" y="478"/>
                  </a:lnTo>
                  <a:lnTo>
                    <a:pt x="621" y="480"/>
                  </a:lnTo>
                  <a:lnTo>
                    <a:pt x="616" y="483"/>
                  </a:lnTo>
                  <a:lnTo>
                    <a:pt x="611" y="486"/>
                  </a:lnTo>
                  <a:lnTo>
                    <a:pt x="601" y="493"/>
                  </a:lnTo>
                  <a:lnTo>
                    <a:pt x="588" y="504"/>
                  </a:lnTo>
                  <a:lnTo>
                    <a:pt x="577" y="514"/>
                  </a:lnTo>
                  <a:lnTo>
                    <a:pt x="566" y="525"/>
                  </a:lnTo>
                  <a:lnTo>
                    <a:pt x="561" y="530"/>
                  </a:lnTo>
                  <a:lnTo>
                    <a:pt x="556" y="536"/>
                  </a:lnTo>
                  <a:lnTo>
                    <a:pt x="545" y="549"/>
                  </a:lnTo>
                  <a:lnTo>
                    <a:pt x="541" y="555"/>
                  </a:lnTo>
                  <a:lnTo>
                    <a:pt x="537" y="561"/>
                  </a:lnTo>
                  <a:lnTo>
                    <a:pt x="533" y="568"/>
                  </a:lnTo>
                  <a:lnTo>
                    <a:pt x="530" y="574"/>
                  </a:lnTo>
                  <a:lnTo>
                    <a:pt x="527" y="582"/>
                  </a:lnTo>
                  <a:lnTo>
                    <a:pt x="525" y="589"/>
                  </a:lnTo>
                  <a:lnTo>
                    <a:pt x="524" y="593"/>
                  </a:lnTo>
                  <a:lnTo>
                    <a:pt x="523" y="596"/>
                  </a:lnTo>
                  <a:lnTo>
                    <a:pt x="521" y="600"/>
                  </a:lnTo>
                  <a:lnTo>
                    <a:pt x="518" y="603"/>
                  </a:lnTo>
                  <a:lnTo>
                    <a:pt x="517" y="607"/>
                  </a:lnTo>
                  <a:lnTo>
                    <a:pt x="515" y="611"/>
                  </a:lnTo>
                  <a:lnTo>
                    <a:pt x="515" y="619"/>
                  </a:lnTo>
                  <a:lnTo>
                    <a:pt x="515" y="625"/>
                  </a:lnTo>
                  <a:lnTo>
                    <a:pt x="516" y="631"/>
                  </a:lnTo>
                  <a:lnTo>
                    <a:pt x="519" y="647"/>
                  </a:lnTo>
                  <a:lnTo>
                    <a:pt x="519" y="652"/>
                  </a:lnTo>
                  <a:lnTo>
                    <a:pt x="519" y="655"/>
                  </a:lnTo>
                  <a:lnTo>
                    <a:pt x="519" y="659"/>
                  </a:lnTo>
                  <a:lnTo>
                    <a:pt x="518" y="662"/>
                  </a:lnTo>
                  <a:lnTo>
                    <a:pt x="516" y="668"/>
                  </a:lnTo>
                  <a:lnTo>
                    <a:pt x="514" y="673"/>
                  </a:lnTo>
                  <a:lnTo>
                    <a:pt x="509" y="678"/>
                  </a:lnTo>
                  <a:lnTo>
                    <a:pt x="508" y="680"/>
                  </a:lnTo>
                  <a:lnTo>
                    <a:pt x="509" y="681"/>
                  </a:lnTo>
                  <a:lnTo>
                    <a:pt x="502" y="674"/>
                  </a:lnTo>
                  <a:lnTo>
                    <a:pt x="494" y="666"/>
                  </a:lnTo>
                  <a:lnTo>
                    <a:pt x="486" y="658"/>
                  </a:lnTo>
                  <a:lnTo>
                    <a:pt x="482" y="655"/>
                  </a:lnTo>
                  <a:lnTo>
                    <a:pt x="478" y="652"/>
                  </a:lnTo>
                  <a:lnTo>
                    <a:pt x="452" y="643"/>
                  </a:lnTo>
                  <a:lnTo>
                    <a:pt x="427" y="632"/>
                  </a:lnTo>
                  <a:lnTo>
                    <a:pt x="404" y="620"/>
                  </a:lnTo>
                  <a:lnTo>
                    <a:pt x="380" y="609"/>
                  </a:lnTo>
                  <a:lnTo>
                    <a:pt x="358" y="596"/>
                  </a:lnTo>
                  <a:lnTo>
                    <a:pt x="334" y="584"/>
                  </a:lnTo>
                  <a:lnTo>
                    <a:pt x="288" y="556"/>
                  </a:lnTo>
                  <a:lnTo>
                    <a:pt x="280" y="554"/>
                  </a:lnTo>
                  <a:lnTo>
                    <a:pt x="277" y="553"/>
                  </a:lnTo>
                  <a:lnTo>
                    <a:pt x="273" y="554"/>
                  </a:lnTo>
                  <a:lnTo>
                    <a:pt x="266" y="555"/>
                  </a:lnTo>
                  <a:lnTo>
                    <a:pt x="258" y="557"/>
                  </a:lnTo>
                  <a:lnTo>
                    <a:pt x="245" y="564"/>
                  </a:lnTo>
                  <a:lnTo>
                    <a:pt x="239" y="568"/>
                  </a:lnTo>
                  <a:lnTo>
                    <a:pt x="232" y="571"/>
                  </a:lnTo>
                  <a:lnTo>
                    <a:pt x="224" y="577"/>
                  </a:lnTo>
                  <a:lnTo>
                    <a:pt x="216" y="583"/>
                  </a:lnTo>
                  <a:lnTo>
                    <a:pt x="202" y="595"/>
                  </a:lnTo>
                  <a:lnTo>
                    <a:pt x="187" y="607"/>
                  </a:lnTo>
                  <a:lnTo>
                    <a:pt x="179" y="613"/>
                  </a:lnTo>
                  <a:lnTo>
                    <a:pt x="171" y="619"/>
                  </a:lnTo>
                  <a:lnTo>
                    <a:pt x="171" y="614"/>
                  </a:lnTo>
                  <a:lnTo>
                    <a:pt x="170" y="610"/>
                  </a:lnTo>
                  <a:lnTo>
                    <a:pt x="168" y="606"/>
                  </a:lnTo>
                  <a:lnTo>
                    <a:pt x="166" y="602"/>
                  </a:lnTo>
                  <a:lnTo>
                    <a:pt x="162" y="595"/>
                  </a:lnTo>
                  <a:lnTo>
                    <a:pt x="157" y="589"/>
                  </a:lnTo>
                  <a:lnTo>
                    <a:pt x="152" y="583"/>
                  </a:lnTo>
                  <a:lnTo>
                    <a:pt x="146" y="577"/>
                  </a:lnTo>
                  <a:lnTo>
                    <a:pt x="134" y="568"/>
                  </a:lnTo>
                  <a:lnTo>
                    <a:pt x="133" y="567"/>
                  </a:lnTo>
                  <a:lnTo>
                    <a:pt x="131" y="566"/>
                  </a:lnTo>
                  <a:lnTo>
                    <a:pt x="130" y="565"/>
                  </a:lnTo>
                  <a:lnTo>
                    <a:pt x="128" y="564"/>
                  </a:lnTo>
                  <a:lnTo>
                    <a:pt x="124" y="564"/>
                  </a:lnTo>
                  <a:lnTo>
                    <a:pt x="119" y="564"/>
                  </a:lnTo>
                  <a:lnTo>
                    <a:pt x="114" y="565"/>
                  </a:lnTo>
                  <a:lnTo>
                    <a:pt x="109" y="567"/>
                  </a:lnTo>
                  <a:lnTo>
                    <a:pt x="104" y="569"/>
                  </a:lnTo>
                  <a:lnTo>
                    <a:pt x="99" y="572"/>
                  </a:lnTo>
                  <a:lnTo>
                    <a:pt x="96" y="575"/>
                  </a:lnTo>
                  <a:lnTo>
                    <a:pt x="94" y="577"/>
                  </a:lnTo>
                  <a:lnTo>
                    <a:pt x="91" y="585"/>
                  </a:lnTo>
                  <a:lnTo>
                    <a:pt x="87" y="593"/>
                  </a:lnTo>
                  <a:lnTo>
                    <a:pt x="85" y="602"/>
                  </a:lnTo>
                  <a:lnTo>
                    <a:pt x="84" y="606"/>
                  </a:lnTo>
                  <a:lnTo>
                    <a:pt x="83" y="610"/>
                  </a:lnTo>
                  <a:lnTo>
                    <a:pt x="82" y="617"/>
                  </a:lnTo>
                  <a:lnTo>
                    <a:pt x="82" y="620"/>
                  </a:lnTo>
                  <a:lnTo>
                    <a:pt x="83" y="624"/>
                  </a:lnTo>
                  <a:lnTo>
                    <a:pt x="84" y="625"/>
                  </a:lnTo>
                  <a:lnTo>
                    <a:pt x="85" y="626"/>
                  </a:lnTo>
                  <a:lnTo>
                    <a:pt x="97" y="632"/>
                  </a:lnTo>
                  <a:lnTo>
                    <a:pt x="109" y="638"/>
                  </a:lnTo>
                  <a:lnTo>
                    <a:pt x="115" y="641"/>
                  </a:lnTo>
                  <a:lnTo>
                    <a:pt x="122" y="644"/>
                  </a:lnTo>
                  <a:lnTo>
                    <a:pt x="128" y="646"/>
                  </a:lnTo>
                  <a:lnTo>
                    <a:pt x="134" y="647"/>
                  </a:lnTo>
                  <a:lnTo>
                    <a:pt x="138" y="648"/>
                  </a:lnTo>
                  <a:lnTo>
                    <a:pt x="142" y="648"/>
                  </a:lnTo>
                  <a:lnTo>
                    <a:pt x="146" y="650"/>
                  </a:lnTo>
                  <a:lnTo>
                    <a:pt x="149" y="652"/>
                  </a:lnTo>
                  <a:lnTo>
                    <a:pt x="152" y="655"/>
                  </a:lnTo>
                  <a:lnTo>
                    <a:pt x="155" y="657"/>
                  </a:lnTo>
                  <a:lnTo>
                    <a:pt x="160" y="664"/>
                  </a:lnTo>
                  <a:lnTo>
                    <a:pt x="166" y="672"/>
                  </a:lnTo>
                  <a:lnTo>
                    <a:pt x="169" y="676"/>
                  </a:lnTo>
                  <a:lnTo>
                    <a:pt x="172" y="679"/>
                  </a:lnTo>
                  <a:lnTo>
                    <a:pt x="175" y="682"/>
                  </a:lnTo>
                  <a:lnTo>
                    <a:pt x="178" y="685"/>
                  </a:lnTo>
                  <a:lnTo>
                    <a:pt x="183" y="687"/>
                  </a:lnTo>
                  <a:lnTo>
                    <a:pt x="186" y="689"/>
                  </a:lnTo>
                  <a:lnTo>
                    <a:pt x="189" y="692"/>
                  </a:lnTo>
                  <a:lnTo>
                    <a:pt x="193" y="694"/>
                  </a:lnTo>
                  <a:lnTo>
                    <a:pt x="201" y="698"/>
                  </a:lnTo>
                  <a:lnTo>
                    <a:pt x="205" y="701"/>
                  </a:lnTo>
                  <a:lnTo>
                    <a:pt x="208" y="703"/>
                  </a:lnTo>
                  <a:lnTo>
                    <a:pt x="209" y="705"/>
                  </a:lnTo>
                  <a:lnTo>
                    <a:pt x="210" y="706"/>
                  </a:lnTo>
                  <a:lnTo>
                    <a:pt x="211" y="709"/>
                  </a:lnTo>
                  <a:lnTo>
                    <a:pt x="211" y="710"/>
                  </a:lnTo>
                  <a:lnTo>
                    <a:pt x="211" y="713"/>
                  </a:lnTo>
                  <a:lnTo>
                    <a:pt x="210" y="716"/>
                  </a:lnTo>
                  <a:lnTo>
                    <a:pt x="209" y="718"/>
                  </a:lnTo>
                  <a:lnTo>
                    <a:pt x="207" y="720"/>
                  </a:lnTo>
                  <a:lnTo>
                    <a:pt x="205" y="723"/>
                  </a:lnTo>
                  <a:lnTo>
                    <a:pt x="203" y="725"/>
                  </a:lnTo>
                  <a:lnTo>
                    <a:pt x="199" y="728"/>
                  </a:lnTo>
                  <a:lnTo>
                    <a:pt x="194" y="731"/>
                  </a:lnTo>
                  <a:lnTo>
                    <a:pt x="190" y="733"/>
                  </a:lnTo>
                  <a:lnTo>
                    <a:pt x="186" y="734"/>
                  </a:lnTo>
                  <a:lnTo>
                    <a:pt x="182" y="733"/>
                  </a:lnTo>
                  <a:lnTo>
                    <a:pt x="170" y="730"/>
                  </a:lnTo>
                  <a:lnTo>
                    <a:pt x="160" y="728"/>
                  </a:lnTo>
                  <a:lnTo>
                    <a:pt x="150" y="727"/>
                  </a:lnTo>
                  <a:lnTo>
                    <a:pt x="140" y="727"/>
                  </a:lnTo>
                  <a:lnTo>
                    <a:pt x="131" y="728"/>
                  </a:lnTo>
                  <a:lnTo>
                    <a:pt x="122" y="730"/>
                  </a:lnTo>
                  <a:lnTo>
                    <a:pt x="118" y="731"/>
                  </a:lnTo>
                  <a:lnTo>
                    <a:pt x="114" y="733"/>
                  </a:lnTo>
                  <a:lnTo>
                    <a:pt x="110" y="735"/>
                  </a:lnTo>
                  <a:lnTo>
                    <a:pt x="106" y="738"/>
                  </a:lnTo>
                  <a:lnTo>
                    <a:pt x="105" y="741"/>
                  </a:lnTo>
                  <a:lnTo>
                    <a:pt x="104" y="745"/>
                  </a:lnTo>
                  <a:lnTo>
                    <a:pt x="105" y="753"/>
                  </a:lnTo>
                  <a:lnTo>
                    <a:pt x="105" y="760"/>
                  </a:lnTo>
                  <a:lnTo>
                    <a:pt x="104" y="764"/>
                  </a:lnTo>
                  <a:lnTo>
                    <a:pt x="103" y="767"/>
                  </a:lnTo>
                  <a:lnTo>
                    <a:pt x="94" y="772"/>
                  </a:lnTo>
                  <a:lnTo>
                    <a:pt x="87" y="777"/>
                  </a:lnTo>
                  <a:lnTo>
                    <a:pt x="79" y="784"/>
                  </a:lnTo>
                  <a:lnTo>
                    <a:pt x="70" y="794"/>
                  </a:lnTo>
                  <a:lnTo>
                    <a:pt x="69" y="795"/>
                  </a:lnTo>
                  <a:lnTo>
                    <a:pt x="68" y="795"/>
                  </a:lnTo>
                  <a:lnTo>
                    <a:pt x="66" y="796"/>
                  </a:lnTo>
                  <a:lnTo>
                    <a:pt x="63" y="796"/>
                  </a:lnTo>
                  <a:lnTo>
                    <a:pt x="61" y="795"/>
                  </a:lnTo>
                  <a:lnTo>
                    <a:pt x="58" y="793"/>
                  </a:lnTo>
                  <a:lnTo>
                    <a:pt x="53" y="789"/>
                  </a:lnTo>
                  <a:lnTo>
                    <a:pt x="50" y="787"/>
                  </a:lnTo>
                  <a:lnTo>
                    <a:pt x="47" y="783"/>
                  </a:lnTo>
                  <a:lnTo>
                    <a:pt x="41" y="776"/>
                  </a:lnTo>
                  <a:lnTo>
                    <a:pt x="36" y="767"/>
                  </a:lnTo>
                  <a:lnTo>
                    <a:pt x="34" y="763"/>
                  </a:lnTo>
                  <a:lnTo>
                    <a:pt x="33" y="759"/>
                  </a:lnTo>
                  <a:lnTo>
                    <a:pt x="32" y="755"/>
                  </a:lnTo>
                  <a:lnTo>
                    <a:pt x="31" y="751"/>
                  </a:lnTo>
                  <a:lnTo>
                    <a:pt x="33" y="743"/>
                  </a:lnTo>
                  <a:lnTo>
                    <a:pt x="35" y="736"/>
                  </a:lnTo>
                  <a:lnTo>
                    <a:pt x="41" y="722"/>
                  </a:lnTo>
                  <a:lnTo>
                    <a:pt x="49" y="708"/>
                  </a:lnTo>
                  <a:lnTo>
                    <a:pt x="52" y="700"/>
                  </a:lnTo>
                  <a:lnTo>
                    <a:pt x="57" y="692"/>
                  </a:lnTo>
                  <a:lnTo>
                    <a:pt x="55" y="688"/>
                  </a:lnTo>
                  <a:lnTo>
                    <a:pt x="55" y="685"/>
                  </a:lnTo>
                  <a:lnTo>
                    <a:pt x="54" y="681"/>
                  </a:lnTo>
                  <a:lnTo>
                    <a:pt x="52" y="677"/>
                  </a:lnTo>
                  <a:lnTo>
                    <a:pt x="49" y="670"/>
                  </a:lnTo>
                  <a:lnTo>
                    <a:pt x="47" y="666"/>
                  </a:lnTo>
                  <a:lnTo>
                    <a:pt x="44" y="662"/>
                  </a:lnTo>
                  <a:lnTo>
                    <a:pt x="33" y="654"/>
                  </a:lnTo>
                  <a:lnTo>
                    <a:pt x="23" y="645"/>
                  </a:lnTo>
                  <a:lnTo>
                    <a:pt x="11" y="636"/>
                  </a:lnTo>
                  <a:lnTo>
                    <a:pt x="6" y="631"/>
                  </a:lnTo>
                  <a:lnTo>
                    <a:pt x="2" y="625"/>
                  </a:lnTo>
                  <a:lnTo>
                    <a:pt x="0" y="620"/>
                  </a:lnTo>
                  <a:lnTo>
                    <a:pt x="0" y="616"/>
                  </a:lnTo>
                  <a:lnTo>
                    <a:pt x="1" y="613"/>
                  </a:lnTo>
                  <a:lnTo>
                    <a:pt x="2" y="610"/>
                  </a:lnTo>
                  <a:lnTo>
                    <a:pt x="3" y="607"/>
                  </a:lnTo>
                  <a:lnTo>
                    <a:pt x="5" y="604"/>
                  </a:lnTo>
                  <a:lnTo>
                    <a:pt x="8" y="598"/>
                  </a:lnTo>
                  <a:lnTo>
                    <a:pt x="9" y="594"/>
                  </a:lnTo>
                  <a:lnTo>
                    <a:pt x="9" y="590"/>
                  </a:lnTo>
                  <a:lnTo>
                    <a:pt x="9" y="578"/>
                  </a:lnTo>
                  <a:lnTo>
                    <a:pt x="9" y="573"/>
                  </a:lnTo>
                  <a:lnTo>
                    <a:pt x="9" y="567"/>
                  </a:lnTo>
                  <a:lnTo>
                    <a:pt x="9" y="563"/>
                  </a:lnTo>
                  <a:lnTo>
                    <a:pt x="10" y="559"/>
                  </a:lnTo>
                  <a:lnTo>
                    <a:pt x="10" y="555"/>
                  </a:lnTo>
                  <a:lnTo>
                    <a:pt x="12" y="552"/>
                  </a:lnTo>
                  <a:lnTo>
                    <a:pt x="14" y="549"/>
                  </a:lnTo>
                  <a:lnTo>
                    <a:pt x="17" y="546"/>
                  </a:lnTo>
                  <a:lnTo>
                    <a:pt x="23" y="542"/>
                  </a:lnTo>
                  <a:lnTo>
                    <a:pt x="31" y="537"/>
                  </a:lnTo>
                  <a:lnTo>
                    <a:pt x="39" y="534"/>
                  </a:lnTo>
                  <a:lnTo>
                    <a:pt x="46" y="530"/>
                  </a:lnTo>
                  <a:lnTo>
                    <a:pt x="50" y="527"/>
                  </a:lnTo>
                  <a:lnTo>
                    <a:pt x="53" y="524"/>
                  </a:lnTo>
                  <a:lnTo>
                    <a:pt x="57" y="520"/>
                  </a:lnTo>
                  <a:lnTo>
                    <a:pt x="59" y="516"/>
                  </a:lnTo>
                  <a:lnTo>
                    <a:pt x="61" y="516"/>
                  </a:lnTo>
                  <a:lnTo>
                    <a:pt x="64" y="515"/>
                  </a:lnTo>
                  <a:lnTo>
                    <a:pt x="71" y="516"/>
                  </a:lnTo>
                  <a:lnTo>
                    <a:pt x="74" y="515"/>
                  </a:lnTo>
                  <a:lnTo>
                    <a:pt x="76" y="515"/>
                  </a:lnTo>
                  <a:lnTo>
                    <a:pt x="78" y="514"/>
                  </a:lnTo>
                  <a:lnTo>
                    <a:pt x="79" y="513"/>
                  </a:lnTo>
                  <a:lnTo>
                    <a:pt x="80" y="511"/>
                  </a:lnTo>
                  <a:lnTo>
                    <a:pt x="83" y="507"/>
                  </a:lnTo>
                  <a:lnTo>
                    <a:pt x="86" y="503"/>
                  </a:lnTo>
                  <a:lnTo>
                    <a:pt x="93" y="494"/>
                  </a:lnTo>
                  <a:lnTo>
                    <a:pt x="97" y="490"/>
                  </a:lnTo>
                  <a:lnTo>
                    <a:pt x="100" y="486"/>
                  </a:lnTo>
                  <a:lnTo>
                    <a:pt x="101" y="483"/>
                  </a:lnTo>
                  <a:lnTo>
                    <a:pt x="101" y="481"/>
                  </a:lnTo>
                  <a:lnTo>
                    <a:pt x="102" y="478"/>
                  </a:lnTo>
                  <a:lnTo>
                    <a:pt x="101" y="475"/>
                  </a:lnTo>
                  <a:lnTo>
                    <a:pt x="101" y="472"/>
                  </a:lnTo>
                  <a:lnTo>
                    <a:pt x="100" y="469"/>
                  </a:lnTo>
                  <a:lnTo>
                    <a:pt x="96" y="464"/>
                  </a:lnTo>
                  <a:lnTo>
                    <a:pt x="93" y="459"/>
                  </a:lnTo>
                  <a:lnTo>
                    <a:pt x="89" y="452"/>
                  </a:lnTo>
                  <a:lnTo>
                    <a:pt x="85" y="447"/>
                  </a:lnTo>
                  <a:lnTo>
                    <a:pt x="81" y="441"/>
                  </a:lnTo>
                  <a:lnTo>
                    <a:pt x="78" y="436"/>
                  </a:lnTo>
                  <a:lnTo>
                    <a:pt x="76" y="430"/>
                  </a:lnTo>
                  <a:lnTo>
                    <a:pt x="80" y="421"/>
                  </a:lnTo>
                  <a:lnTo>
                    <a:pt x="82" y="418"/>
                  </a:lnTo>
                  <a:lnTo>
                    <a:pt x="84" y="415"/>
                  </a:lnTo>
                  <a:lnTo>
                    <a:pt x="87" y="413"/>
                  </a:lnTo>
                  <a:lnTo>
                    <a:pt x="90" y="411"/>
                  </a:lnTo>
                  <a:lnTo>
                    <a:pt x="94" y="410"/>
                  </a:lnTo>
                  <a:lnTo>
                    <a:pt x="100" y="410"/>
                  </a:lnTo>
                  <a:lnTo>
                    <a:pt x="103" y="411"/>
                  </a:lnTo>
                  <a:lnTo>
                    <a:pt x="106" y="414"/>
                  </a:lnTo>
                  <a:lnTo>
                    <a:pt x="112" y="418"/>
                  </a:lnTo>
                  <a:lnTo>
                    <a:pt x="124" y="428"/>
                  </a:lnTo>
                  <a:lnTo>
                    <a:pt x="130" y="433"/>
                  </a:lnTo>
                  <a:lnTo>
                    <a:pt x="136" y="437"/>
                  </a:lnTo>
                  <a:lnTo>
                    <a:pt x="143" y="440"/>
                  </a:lnTo>
                  <a:lnTo>
                    <a:pt x="150" y="442"/>
                  </a:lnTo>
                  <a:lnTo>
                    <a:pt x="161" y="442"/>
                  </a:lnTo>
                  <a:lnTo>
                    <a:pt x="174" y="443"/>
                  </a:lnTo>
                  <a:lnTo>
                    <a:pt x="180" y="444"/>
                  </a:lnTo>
                  <a:lnTo>
                    <a:pt x="188" y="445"/>
                  </a:lnTo>
                  <a:lnTo>
                    <a:pt x="194" y="447"/>
                  </a:lnTo>
                  <a:lnTo>
                    <a:pt x="201" y="449"/>
                  </a:lnTo>
                  <a:lnTo>
                    <a:pt x="203" y="450"/>
                  </a:lnTo>
                  <a:lnTo>
                    <a:pt x="205" y="450"/>
                  </a:lnTo>
                  <a:lnTo>
                    <a:pt x="210" y="448"/>
                  </a:lnTo>
                  <a:lnTo>
                    <a:pt x="215" y="445"/>
                  </a:lnTo>
                  <a:lnTo>
                    <a:pt x="219" y="440"/>
                  </a:lnTo>
                  <a:lnTo>
                    <a:pt x="224" y="434"/>
                  </a:lnTo>
                  <a:lnTo>
                    <a:pt x="227" y="427"/>
                  </a:lnTo>
                  <a:lnTo>
                    <a:pt x="230" y="421"/>
                  </a:lnTo>
                  <a:lnTo>
                    <a:pt x="231" y="414"/>
                  </a:lnTo>
                  <a:lnTo>
                    <a:pt x="227" y="403"/>
                  </a:lnTo>
                  <a:lnTo>
                    <a:pt x="221" y="393"/>
                  </a:lnTo>
                  <a:lnTo>
                    <a:pt x="216" y="384"/>
                  </a:lnTo>
                  <a:lnTo>
                    <a:pt x="215" y="381"/>
                  </a:lnTo>
                  <a:lnTo>
                    <a:pt x="214" y="379"/>
                  </a:lnTo>
                  <a:lnTo>
                    <a:pt x="214" y="374"/>
                  </a:lnTo>
                  <a:lnTo>
                    <a:pt x="214" y="369"/>
                  </a:lnTo>
                  <a:lnTo>
                    <a:pt x="215" y="363"/>
                  </a:lnTo>
                  <a:lnTo>
                    <a:pt x="216" y="356"/>
                  </a:lnTo>
                  <a:lnTo>
                    <a:pt x="218" y="349"/>
                  </a:lnTo>
                  <a:lnTo>
                    <a:pt x="219" y="346"/>
                  </a:lnTo>
                  <a:lnTo>
                    <a:pt x="221" y="343"/>
                  </a:lnTo>
                  <a:lnTo>
                    <a:pt x="225" y="337"/>
                  </a:lnTo>
                  <a:lnTo>
                    <a:pt x="227" y="334"/>
                  </a:lnTo>
                  <a:lnTo>
                    <a:pt x="228" y="332"/>
                  </a:lnTo>
                  <a:lnTo>
                    <a:pt x="232" y="326"/>
                  </a:lnTo>
                  <a:lnTo>
                    <a:pt x="235" y="323"/>
                  </a:lnTo>
                  <a:lnTo>
                    <a:pt x="239" y="321"/>
                  </a:lnTo>
                  <a:lnTo>
                    <a:pt x="248" y="316"/>
                  </a:lnTo>
                  <a:lnTo>
                    <a:pt x="252" y="314"/>
                  </a:lnTo>
                  <a:lnTo>
                    <a:pt x="255" y="310"/>
                  </a:lnTo>
                  <a:lnTo>
                    <a:pt x="258" y="304"/>
                  </a:lnTo>
                  <a:lnTo>
                    <a:pt x="260" y="298"/>
                  </a:lnTo>
                  <a:lnTo>
                    <a:pt x="262" y="291"/>
                  </a:lnTo>
                  <a:lnTo>
                    <a:pt x="262" y="288"/>
                  </a:lnTo>
                  <a:lnTo>
                    <a:pt x="262" y="283"/>
                  </a:lnTo>
                  <a:lnTo>
                    <a:pt x="260" y="275"/>
                  </a:lnTo>
                  <a:lnTo>
                    <a:pt x="258" y="267"/>
                  </a:lnTo>
                  <a:lnTo>
                    <a:pt x="258" y="260"/>
                  </a:lnTo>
                  <a:lnTo>
                    <a:pt x="258" y="252"/>
                  </a:lnTo>
                  <a:lnTo>
                    <a:pt x="259" y="245"/>
                  </a:lnTo>
                  <a:lnTo>
                    <a:pt x="261" y="237"/>
                  </a:lnTo>
                  <a:lnTo>
                    <a:pt x="266" y="223"/>
                  </a:lnTo>
                  <a:lnTo>
                    <a:pt x="270" y="209"/>
                  </a:lnTo>
                  <a:lnTo>
                    <a:pt x="272" y="202"/>
                  </a:lnTo>
                  <a:lnTo>
                    <a:pt x="274" y="193"/>
                  </a:lnTo>
                  <a:lnTo>
                    <a:pt x="275" y="186"/>
                  </a:lnTo>
                  <a:lnTo>
                    <a:pt x="276" y="178"/>
                  </a:lnTo>
                  <a:lnTo>
                    <a:pt x="276" y="170"/>
                  </a:lnTo>
                  <a:lnTo>
                    <a:pt x="276" y="162"/>
                  </a:lnTo>
                  <a:close/>
                </a:path>
              </a:pathLst>
            </a:custGeom>
            <a:solidFill>
              <a:srgbClr val="009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39" name="Freeform 736"/>
            <p:cNvSpPr>
              <a:spLocks/>
            </p:cNvSpPr>
            <p:nvPr/>
          </p:nvSpPr>
          <p:spPr bwMode="auto">
            <a:xfrm>
              <a:off x="3851" y="962"/>
              <a:ext cx="37" cy="95"/>
            </a:xfrm>
            <a:custGeom>
              <a:avLst/>
              <a:gdLst>
                <a:gd name="T0" fmla="*/ 30 w 37"/>
                <a:gd name="T1" fmla="*/ 95 h 95"/>
                <a:gd name="T2" fmla="*/ 26 w 37"/>
                <a:gd name="T3" fmla="*/ 71 h 95"/>
                <a:gd name="T4" fmla="*/ 17 w 37"/>
                <a:gd name="T5" fmla="*/ 49 h 95"/>
                <a:gd name="T6" fmla="*/ 0 w 37"/>
                <a:gd name="T7" fmla="*/ 3 h 95"/>
                <a:gd name="T8" fmla="*/ 7 w 37"/>
                <a:gd name="T9" fmla="*/ 0 h 95"/>
                <a:gd name="T10" fmla="*/ 25 w 37"/>
                <a:gd name="T11" fmla="*/ 45 h 95"/>
                <a:gd name="T12" fmla="*/ 33 w 37"/>
                <a:gd name="T13" fmla="*/ 69 h 95"/>
                <a:gd name="T14" fmla="*/ 37 w 37"/>
                <a:gd name="T15" fmla="*/ 93 h 95"/>
                <a:gd name="T16" fmla="*/ 30 w 37"/>
                <a:gd name="T17" fmla="*/ 9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95"/>
                <a:gd name="T29" fmla="*/ 37 w 37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95">
                  <a:moveTo>
                    <a:pt x="30" y="95"/>
                  </a:moveTo>
                  <a:lnTo>
                    <a:pt x="26" y="71"/>
                  </a:lnTo>
                  <a:lnTo>
                    <a:pt x="17" y="49"/>
                  </a:lnTo>
                  <a:lnTo>
                    <a:pt x="0" y="3"/>
                  </a:lnTo>
                  <a:lnTo>
                    <a:pt x="7" y="0"/>
                  </a:lnTo>
                  <a:lnTo>
                    <a:pt x="25" y="45"/>
                  </a:lnTo>
                  <a:lnTo>
                    <a:pt x="33" y="69"/>
                  </a:lnTo>
                  <a:lnTo>
                    <a:pt x="37" y="93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0" name="Freeform 737"/>
            <p:cNvSpPr>
              <a:spLocks/>
            </p:cNvSpPr>
            <p:nvPr/>
          </p:nvSpPr>
          <p:spPr bwMode="auto">
            <a:xfrm>
              <a:off x="3851" y="922"/>
              <a:ext cx="10" cy="41"/>
            </a:xfrm>
            <a:custGeom>
              <a:avLst/>
              <a:gdLst>
                <a:gd name="T0" fmla="*/ 0 w 10"/>
                <a:gd name="T1" fmla="*/ 41 h 41"/>
                <a:gd name="T2" fmla="*/ 0 w 10"/>
                <a:gd name="T3" fmla="*/ 22 h 41"/>
                <a:gd name="T4" fmla="*/ 1 w 10"/>
                <a:gd name="T5" fmla="*/ 9 h 41"/>
                <a:gd name="T6" fmla="*/ 3 w 10"/>
                <a:gd name="T7" fmla="*/ 0 h 41"/>
                <a:gd name="T8" fmla="*/ 10 w 10"/>
                <a:gd name="T9" fmla="*/ 5 h 41"/>
                <a:gd name="T10" fmla="*/ 8 w 10"/>
                <a:gd name="T11" fmla="*/ 12 h 41"/>
                <a:gd name="T12" fmla="*/ 7 w 10"/>
                <a:gd name="T13" fmla="*/ 22 h 41"/>
                <a:gd name="T14" fmla="*/ 8 w 10"/>
                <a:gd name="T15" fmla="*/ 41 h 41"/>
                <a:gd name="T16" fmla="*/ 0 w 10"/>
                <a:gd name="T17" fmla="*/ 41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1"/>
                <a:gd name="T29" fmla="*/ 10 w 1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1">
                  <a:moveTo>
                    <a:pt x="0" y="41"/>
                  </a:moveTo>
                  <a:lnTo>
                    <a:pt x="0" y="22"/>
                  </a:lnTo>
                  <a:lnTo>
                    <a:pt x="1" y="9"/>
                  </a:lnTo>
                  <a:lnTo>
                    <a:pt x="3" y="0"/>
                  </a:lnTo>
                  <a:lnTo>
                    <a:pt x="10" y="5"/>
                  </a:lnTo>
                  <a:lnTo>
                    <a:pt x="8" y="12"/>
                  </a:lnTo>
                  <a:lnTo>
                    <a:pt x="7" y="22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1" name="Freeform 738"/>
            <p:cNvSpPr>
              <a:spLocks/>
            </p:cNvSpPr>
            <p:nvPr/>
          </p:nvSpPr>
          <p:spPr bwMode="auto">
            <a:xfrm>
              <a:off x="3851" y="962"/>
              <a:ext cx="8" cy="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1 h 3"/>
                <a:gd name="T4" fmla="*/ 8 w 8"/>
                <a:gd name="T5" fmla="*/ 1 h 3"/>
                <a:gd name="T6" fmla="*/ 7 w 8"/>
                <a:gd name="T7" fmla="*/ 0 h 3"/>
                <a:gd name="T8" fmla="*/ 0 w 8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3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2" name="Freeform 739"/>
            <p:cNvSpPr>
              <a:spLocks/>
            </p:cNvSpPr>
            <p:nvPr/>
          </p:nvSpPr>
          <p:spPr bwMode="auto">
            <a:xfrm>
              <a:off x="3856" y="915"/>
              <a:ext cx="31" cy="14"/>
            </a:xfrm>
            <a:custGeom>
              <a:avLst/>
              <a:gdLst>
                <a:gd name="T0" fmla="*/ 0 w 31"/>
                <a:gd name="T1" fmla="*/ 6 h 14"/>
                <a:gd name="T2" fmla="*/ 7 w 31"/>
                <a:gd name="T3" fmla="*/ 2 h 14"/>
                <a:gd name="T4" fmla="*/ 16 w 31"/>
                <a:gd name="T5" fmla="*/ 0 h 14"/>
                <a:gd name="T6" fmla="*/ 31 w 31"/>
                <a:gd name="T7" fmla="*/ 1 h 14"/>
                <a:gd name="T8" fmla="*/ 30 w 31"/>
                <a:gd name="T9" fmla="*/ 9 h 14"/>
                <a:gd name="T10" fmla="*/ 16 w 31"/>
                <a:gd name="T11" fmla="*/ 8 h 14"/>
                <a:gd name="T12" fmla="*/ 10 w 31"/>
                <a:gd name="T13" fmla="*/ 9 h 14"/>
                <a:gd name="T14" fmla="*/ 4 w 31"/>
                <a:gd name="T15" fmla="*/ 14 h 14"/>
                <a:gd name="T16" fmla="*/ 0 w 31"/>
                <a:gd name="T17" fmla="*/ 6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4"/>
                <a:gd name="T29" fmla="*/ 31 w 3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4">
                  <a:moveTo>
                    <a:pt x="0" y="6"/>
                  </a:moveTo>
                  <a:lnTo>
                    <a:pt x="7" y="2"/>
                  </a:lnTo>
                  <a:lnTo>
                    <a:pt x="16" y="0"/>
                  </a:lnTo>
                  <a:lnTo>
                    <a:pt x="31" y="1"/>
                  </a:lnTo>
                  <a:lnTo>
                    <a:pt x="30" y="9"/>
                  </a:lnTo>
                  <a:lnTo>
                    <a:pt x="16" y="8"/>
                  </a:lnTo>
                  <a:lnTo>
                    <a:pt x="10" y="9"/>
                  </a:lnTo>
                  <a:lnTo>
                    <a:pt x="4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3" name="Freeform 740"/>
            <p:cNvSpPr>
              <a:spLocks/>
            </p:cNvSpPr>
            <p:nvPr/>
          </p:nvSpPr>
          <p:spPr bwMode="auto">
            <a:xfrm>
              <a:off x="3854" y="921"/>
              <a:ext cx="7" cy="8"/>
            </a:xfrm>
            <a:custGeom>
              <a:avLst/>
              <a:gdLst>
                <a:gd name="T0" fmla="*/ 0 w 7"/>
                <a:gd name="T1" fmla="*/ 1 h 8"/>
                <a:gd name="T2" fmla="*/ 2 w 7"/>
                <a:gd name="T3" fmla="*/ 0 h 8"/>
                <a:gd name="T4" fmla="*/ 6 w 7"/>
                <a:gd name="T5" fmla="*/ 8 h 8"/>
                <a:gd name="T6" fmla="*/ 7 w 7"/>
                <a:gd name="T7" fmla="*/ 6 h 8"/>
                <a:gd name="T8" fmla="*/ 0 w 7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1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7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4" name="Freeform 741"/>
            <p:cNvSpPr>
              <a:spLocks/>
            </p:cNvSpPr>
            <p:nvPr/>
          </p:nvSpPr>
          <p:spPr bwMode="auto">
            <a:xfrm>
              <a:off x="3886" y="890"/>
              <a:ext cx="15" cy="34"/>
            </a:xfrm>
            <a:custGeom>
              <a:avLst/>
              <a:gdLst>
                <a:gd name="T0" fmla="*/ 0 w 15"/>
                <a:gd name="T1" fmla="*/ 26 h 34"/>
                <a:gd name="T2" fmla="*/ 2 w 15"/>
                <a:gd name="T3" fmla="*/ 26 h 34"/>
                <a:gd name="T4" fmla="*/ 2 w 15"/>
                <a:gd name="T5" fmla="*/ 25 h 34"/>
                <a:gd name="T6" fmla="*/ 3 w 15"/>
                <a:gd name="T7" fmla="*/ 14 h 34"/>
                <a:gd name="T8" fmla="*/ 4 w 15"/>
                <a:gd name="T9" fmla="*/ 5 h 34"/>
                <a:gd name="T10" fmla="*/ 10 w 15"/>
                <a:gd name="T11" fmla="*/ 0 h 34"/>
                <a:gd name="T12" fmla="*/ 15 w 15"/>
                <a:gd name="T13" fmla="*/ 0 h 34"/>
                <a:gd name="T14" fmla="*/ 14 w 15"/>
                <a:gd name="T15" fmla="*/ 8 h 34"/>
                <a:gd name="T16" fmla="*/ 10 w 15"/>
                <a:gd name="T17" fmla="*/ 8 h 34"/>
                <a:gd name="T18" fmla="*/ 11 w 15"/>
                <a:gd name="T19" fmla="*/ 8 h 34"/>
                <a:gd name="T20" fmla="*/ 10 w 15"/>
                <a:gd name="T21" fmla="*/ 16 h 34"/>
                <a:gd name="T22" fmla="*/ 9 w 15"/>
                <a:gd name="T23" fmla="*/ 27 h 34"/>
                <a:gd name="T24" fmla="*/ 7 w 15"/>
                <a:gd name="T25" fmla="*/ 32 h 34"/>
                <a:gd name="T26" fmla="*/ 2 w 15"/>
                <a:gd name="T27" fmla="*/ 34 h 34"/>
                <a:gd name="T28" fmla="*/ 0 w 15"/>
                <a:gd name="T29" fmla="*/ 26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34"/>
                <a:gd name="T47" fmla="*/ 15 w 15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34">
                  <a:moveTo>
                    <a:pt x="0" y="26"/>
                  </a:moveTo>
                  <a:lnTo>
                    <a:pt x="2" y="26"/>
                  </a:lnTo>
                  <a:lnTo>
                    <a:pt x="2" y="25"/>
                  </a:lnTo>
                  <a:lnTo>
                    <a:pt x="3" y="14"/>
                  </a:lnTo>
                  <a:lnTo>
                    <a:pt x="4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0" y="16"/>
                  </a:lnTo>
                  <a:lnTo>
                    <a:pt x="9" y="27"/>
                  </a:lnTo>
                  <a:lnTo>
                    <a:pt x="7" y="32"/>
                  </a:lnTo>
                  <a:lnTo>
                    <a:pt x="2" y="3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5" name="Freeform 742"/>
            <p:cNvSpPr>
              <a:spLocks/>
            </p:cNvSpPr>
            <p:nvPr/>
          </p:nvSpPr>
          <p:spPr bwMode="auto">
            <a:xfrm>
              <a:off x="3886" y="916"/>
              <a:ext cx="2" cy="8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8 h 8"/>
                <a:gd name="T4" fmla="*/ 0 w 2"/>
                <a:gd name="T5" fmla="*/ 0 h 8"/>
                <a:gd name="T6" fmla="*/ 1 w 2"/>
                <a:gd name="T7" fmla="*/ 0 h 8"/>
                <a:gd name="T8" fmla="*/ 0 w 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8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6" name="Freeform 743"/>
            <p:cNvSpPr>
              <a:spLocks/>
            </p:cNvSpPr>
            <p:nvPr/>
          </p:nvSpPr>
          <p:spPr bwMode="auto">
            <a:xfrm>
              <a:off x="3899" y="891"/>
              <a:ext cx="81" cy="89"/>
            </a:xfrm>
            <a:custGeom>
              <a:avLst/>
              <a:gdLst>
                <a:gd name="T0" fmla="*/ 4 w 81"/>
                <a:gd name="T1" fmla="*/ 0 h 89"/>
                <a:gd name="T2" fmla="*/ 16 w 81"/>
                <a:gd name="T3" fmla="*/ 6 h 89"/>
                <a:gd name="T4" fmla="*/ 27 w 81"/>
                <a:gd name="T5" fmla="*/ 15 h 89"/>
                <a:gd name="T6" fmla="*/ 38 w 81"/>
                <a:gd name="T7" fmla="*/ 25 h 89"/>
                <a:gd name="T8" fmla="*/ 47 w 81"/>
                <a:gd name="T9" fmla="*/ 37 h 89"/>
                <a:gd name="T10" fmla="*/ 81 w 81"/>
                <a:gd name="T11" fmla="*/ 85 h 89"/>
                <a:gd name="T12" fmla="*/ 74 w 81"/>
                <a:gd name="T13" fmla="*/ 89 h 89"/>
                <a:gd name="T14" fmla="*/ 41 w 81"/>
                <a:gd name="T15" fmla="*/ 42 h 89"/>
                <a:gd name="T16" fmla="*/ 32 w 81"/>
                <a:gd name="T17" fmla="*/ 30 h 89"/>
                <a:gd name="T18" fmla="*/ 22 w 81"/>
                <a:gd name="T19" fmla="*/ 21 h 89"/>
                <a:gd name="T20" fmla="*/ 11 w 81"/>
                <a:gd name="T21" fmla="*/ 13 h 89"/>
                <a:gd name="T22" fmla="*/ 0 w 81"/>
                <a:gd name="T23" fmla="*/ 7 h 89"/>
                <a:gd name="T24" fmla="*/ 4 w 81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89"/>
                <a:gd name="T41" fmla="*/ 81 w 81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89">
                  <a:moveTo>
                    <a:pt x="4" y="0"/>
                  </a:moveTo>
                  <a:lnTo>
                    <a:pt x="16" y="6"/>
                  </a:lnTo>
                  <a:lnTo>
                    <a:pt x="27" y="15"/>
                  </a:lnTo>
                  <a:lnTo>
                    <a:pt x="38" y="25"/>
                  </a:lnTo>
                  <a:lnTo>
                    <a:pt x="47" y="37"/>
                  </a:lnTo>
                  <a:lnTo>
                    <a:pt x="81" y="85"/>
                  </a:lnTo>
                  <a:lnTo>
                    <a:pt x="74" y="89"/>
                  </a:lnTo>
                  <a:lnTo>
                    <a:pt x="41" y="42"/>
                  </a:lnTo>
                  <a:lnTo>
                    <a:pt x="32" y="30"/>
                  </a:lnTo>
                  <a:lnTo>
                    <a:pt x="22" y="21"/>
                  </a:lnTo>
                  <a:lnTo>
                    <a:pt x="11" y="13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7" name="Freeform 744"/>
            <p:cNvSpPr>
              <a:spLocks/>
            </p:cNvSpPr>
            <p:nvPr/>
          </p:nvSpPr>
          <p:spPr bwMode="auto">
            <a:xfrm>
              <a:off x="3899" y="890"/>
              <a:ext cx="4" cy="8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1 h 8"/>
                <a:gd name="T4" fmla="*/ 0 w 4"/>
                <a:gd name="T5" fmla="*/ 8 h 8"/>
                <a:gd name="T6" fmla="*/ 1 w 4"/>
                <a:gd name="T7" fmla="*/ 8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2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8" name="Freeform 745"/>
            <p:cNvSpPr>
              <a:spLocks/>
            </p:cNvSpPr>
            <p:nvPr/>
          </p:nvSpPr>
          <p:spPr bwMode="auto">
            <a:xfrm>
              <a:off x="3974" y="976"/>
              <a:ext cx="87" cy="103"/>
            </a:xfrm>
            <a:custGeom>
              <a:avLst/>
              <a:gdLst>
                <a:gd name="T0" fmla="*/ 6 w 87"/>
                <a:gd name="T1" fmla="*/ 0 h 103"/>
                <a:gd name="T2" fmla="*/ 45 w 87"/>
                <a:gd name="T3" fmla="*/ 48 h 103"/>
                <a:gd name="T4" fmla="*/ 66 w 87"/>
                <a:gd name="T5" fmla="*/ 73 h 103"/>
                <a:gd name="T6" fmla="*/ 87 w 87"/>
                <a:gd name="T7" fmla="*/ 98 h 103"/>
                <a:gd name="T8" fmla="*/ 81 w 87"/>
                <a:gd name="T9" fmla="*/ 103 h 103"/>
                <a:gd name="T10" fmla="*/ 59 w 87"/>
                <a:gd name="T11" fmla="*/ 79 h 103"/>
                <a:gd name="T12" fmla="*/ 39 w 87"/>
                <a:gd name="T13" fmla="*/ 53 h 103"/>
                <a:gd name="T14" fmla="*/ 0 w 87"/>
                <a:gd name="T15" fmla="*/ 5 h 103"/>
                <a:gd name="T16" fmla="*/ 6 w 87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3"/>
                <a:gd name="T29" fmla="*/ 87 w 87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3">
                  <a:moveTo>
                    <a:pt x="6" y="0"/>
                  </a:moveTo>
                  <a:lnTo>
                    <a:pt x="45" y="48"/>
                  </a:lnTo>
                  <a:lnTo>
                    <a:pt x="66" y="73"/>
                  </a:lnTo>
                  <a:lnTo>
                    <a:pt x="87" y="98"/>
                  </a:lnTo>
                  <a:lnTo>
                    <a:pt x="81" y="103"/>
                  </a:lnTo>
                  <a:lnTo>
                    <a:pt x="59" y="79"/>
                  </a:lnTo>
                  <a:lnTo>
                    <a:pt x="39" y="5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49" name="Freeform 746"/>
            <p:cNvSpPr>
              <a:spLocks/>
            </p:cNvSpPr>
            <p:nvPr/>
          </p:nvSpPr>
          <p:spPr bwMode="auto">
            <a:xfrm>
              <a:off x="3973" y="976"/>
              <a:ext cx="7" cy="5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5 h 5"/>
                <a:gd name="T4" fmla="*/ 7 w 7"/>
                <a:gd name="T5" fmla="*/ 0 h 5"/>
                <a:gd name="T6" fmla="*/ 0 w 7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0" y="4"/>
                  </a:moveTo>
                  <a:lnTo>
                    <a:pt x="1" y="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0" name="Freeform 747"/>
            <p:cNvSpPr>
              <a:spLocks/>
            </p:cNvSpPr>
            <p:nvPr/>
          </p:nvSpPr>
          <p:spPr bwMode="auto">
            <a:xfrm>
              <a:off x="4055" y="1073"/>
              <a:ext cx="77" cy="57"/>
            </a:xfrm>
            <a:custGeom>
              <a:avLst/>
              <a:gdLst>
                <a:gd name="T0" fmla="*/ 5 w 77"/>
                <a:gd name="T1" fmla="*/ 0 h 57"/>
                <a:gd name="T2" fmla="*/ 40 w 77"/>
                <a:gd name="T3" fmla="*/ 27 h 57"/>
                <a:gd name="T4" fmla="*/ 77 w 77"/>
                <a:gd name="T5" fmla="*/ 50 h 57"/>
                <a:gd name="T6" fmla="*/ 73 w 77"/>
                <a:gd name="T7" fmla="*/ 57 h 57"/>
                <a:gd name="T8" fmla="*/ 36 w 77"/>
                <a:gd name="T9" fmla="*/ 34 h 57"/>
                <a:gd name="T10" fmla="*/ 0 w 77"/>
                <a:gd name="T11" fmla="*/ 6 h 57"/>
                <a:gd name="T12" fmla="*/ 5 w 7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57"/>
                <a:gd name="T23" fmla="*/ 77 w 7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57">
                  <a:moveTo>
                    <a:pt x="5" y="0"/>
                  </a:moveTo>
                  <a:lnTo>
                    <a:pt x="40" y="27"/>
                  </a:lnTo>
                  <a:lnTo>
                    <a:pt x="77" y="50"/>
                  </a:lnTo>
                  <a:lnTo>
                    <a:pt x="73" y="57"/>
                  </a:lnTo>
                  <a:lnTo>
                    <a:pt x="36" y="34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1" name="Freeform 748"/>
            <p:cNvSpPr>
              <a:spLocks/>
            </p:cNvSpPr>
            <p:nvPr/>
          </p:nvSpPr>
          <p:spPr bwMode="auto">
            <a:xfrm>
              <a:off x="4055" y="1073"/>
              <a:ext cx="6" cy="6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0 h 6"/>
                <a:gd name="T4" fmla="*/ 6 w 6"/>
                <a:gd name="T5" fmla="*/ 1 h 6"/>
                <a:gd name="T6" fmla="*/ 0 w 6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2" name="Freeform 749"/>
            <p:cNvSpPr>
              <a:spLocks/>
            </p:cNvSpPr>
            <p:nvPr/>
          </p:nvSpPr>
          <p:spPr bwMode="auto">
            <a:xfrm>
              <a:off x="4129" y="1122"/>
              <a:ext cx="111" cy="41"/>
            </a:xfrm>
            <a:custGeom>
              <a:avLst/>
              <a:gdLst>
                <a:gd name="T0" fmla="*/ 2 w 111"/>
                <a:gd name="T1" fmla="*/ 0 h 41"/>
                <a:gd name="T2" fmla="*/ 27 w 111"/>
                <a:gd name="T3" fmla="*/ 10 h 41"/>
                <a:gd name="T4" fmla="*/ 56 w 111"/>
                <a:gd name="T5" fmla="*/ 19 h 41"/>
                <a:gd name="T6" fmla="*/ 111 w 111"/>
                <a:gd name="T7" fmla="*/ 33 h 41"/>
                <a:gd name="T8" fmla="*/ 109 w 111"/>
                <a:gd name="T9" fmla="*/ 41 h 41"/>
                <a:gd name="T10" fmla="*/ 54 w 111"/>
                <a:gd name="T11" fmla="*/ 27 h 41"/>
                <a:gd name="T12" fmla="*/ 25 w 111"/>
                <a:gd name="T13" fmla="*/ 19 h 41"/>
                <a:gd name="T14" fmla="*/ 0 w 111"/>
                <a:gd name="T15" fmla="*/ 8 h 41"/>
                <a:gd name="T16" fmla="*/ 2 w 11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41"/>
                <a:gd name="T29" fmla="*/ 111 w 111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41">
                  <a:moveTo>
                    <a:pt x="2" y="0"/>
                  </a:moveTo>
                  <a:lnTo>
                    <a:pt x="27" y="10"/>
                  </a:lnTo>
                  <a:lnTo>
                    <a:pt x="56" y="19"/>
                  </a:lnTo>
                  <a:lnTo>
                    <a:pt x="111" y="33"/>
                  </a:lnTo>
                  <a:lnTo>
                    <a:pt x="109" y="41"/>
                  </a:lnTo>
                  <a:lnTo>
                    <a:pt x="54" y="27"/>
                  </a:lnTo>
                  <a:lnTo>
                    <a:pt x="25" y="19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3" name="Freeform 750"/>
            <p:cNvSpPr>
              <a:spLocks/>
            </p:cNvSpPr>
            <p:nvPr/>
          </p:nvSpPr>
          <p:spPr bwMode="auto">
            <a:xfrm>
              <a:off x="4128" y="1122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3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4" name="Freeform 751"/>
            <p:cNvSpPr>
              <a:spLocks/>
            </p:cNvSpPr>
            <p:nvPr/>
          </p:nvSpPr>
          <p:spPr bwMode="auto">
            <a:xfrm>
              <a:off x="4236" y="1156"/>
              <a:ext cx="19" cy="21"/>
            </a:xfrm>
            <a:custGeom>
              <a:avLst/>
              <a:gdLst>
                <a:gd name="T0" fmla="*/ 5 w 19"/>
                <a:gd name="T1" fmla="*/ 0 h 21"/>
                <a:gd name="T2" fmla="*/ 14 w 19"/>
                <a:gd name="T3" fmla="*/ 7 h 21"/>
                <a:gd name="T4" fmla="*/ 19 w 19"/>
                <a:gd name="T5" fmla="*/ 16 h 21"/>
                <a:gd name="T6" fmla="*/ 13 w 19"/>
                <a:gd name="T7" fmla="*/ 21 h 21"/>
                <a:gd name="T8" fmla="*/ 7 w 19"/>
                <a:gd name="T9" fmla="*/ 12 h 21"/>
                <a:gd name="T10" fmla="*/ 0 w 19"/>
                <a:gd name="T11" fmla="*/ 6 h 21"/>
                <a:gd name="T12" fmla="*/ 5 w 19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1"/>
                <a:gd name="T23" fmla="*/ 19 w 19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1">
                  <a:moveTo>
                    <a:pt x="5" y="0"/>
                  </a:moveTo>
                  <a:lnTo>
                    <a:pt x="14" y="7"/>
                  </a:lnTo>
                  <a:lnTo>
                    <a:pt x="19" y="16"/>
                  </a:lnTo>
                  <a:lnTo>
                    <a:pt x="13" y="21"/>
                  </a:lnTo>
                  <a:lnTo>
                    <a:pt x="7" y="1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5" name="Freeform 752"/>
            <p:cNvSpPr>
              <a:spLocks/>
            </p:cNvSpPr>
            <p:nvPr/>
          </p:nvSpPr>
          <p:spPr bwMode="auto">
            <a:xfrm>
              <a:off x="4236" y="1155"/>
              <a:ext cx="5" cy="8"/>
            </a:xfrm>
            <a:custGeom>
              <a:avLst/>
              <a:gdLst>
                <a:gd name="T0" fmla="*/ 4 w 5"/>
                <a:gd name="T1" fmla="*/ 0 h 8"/>
                <a:gd name="T2" fmla="*/ 5 w 5"/>
                <a:gd name="T3" fmla="*/ 1 h 8"/>
                <a:gd name="T4" fmla="*/ 0 w 5"/>
                <a:gd name="T5" fmla="*/ 7 h 8"/>
                <a:gd name="T6" fmla="*/ 2 w 5"/>
                <a:gd name="T7" fmla="*/ 8 h 8"/>
                <a:gd name="T8" fmla="*/ 4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4" y="0"/>
                  </a:moveTo>
                  <a:lnTo>
                    <a:pt x="5" y="1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6" name="Freeform 753"/>
            <p:cNvSpPr>
              <a:spLocks/>
            </p:cNvSpPr>
            <p:nvPr/>
          </p:nvSpPr>
          <p:spPr bwMode="auto">
            <a:xfrm>
              <a:off x="4250" y="1171"/>
              <a:ext cx="65" cy="20"/>
            </a:xfrm>
            <a:custGeom>
              <a:avLst/>
              <a:gdLst>
                <a:gd name="T0" fmla="*/ 4 w 65"/>
                <a:gd name="T1" fmla="*/ 0 h 20"/>
                <a:gd name="T2" fmla="*/ 17 w 65"/>
                <a:gd name="T3" fmla="*/ 7 h 20"/>
                <a:gd name="T4" fmla="*/ 30 w 65"/>
                <a:gd name="T5" fmla="*/ 12 h 20"/>
                <a:gd name="T6" fmla="*/ 48 w 65"/>
                <a:gd name="T7" fmla="*/ 12 h 20"/>
                <a:gd name="T8" fmla="*/ 53 w 65"/>
                <a:gd name="T9" fmla="*/ 11 h 20"/>
                <a:gd name="T10" fmla="*/ 61 w 65"/>
                <a:gd name="T11" fmla="*/ 7 h 20"/>
                <a:gd name="T12" fmla="*/ 65 w 65"/>
                <a:gd name="T13" fmla="*/ 15 h 20"/>
                <a:gd name="T14" fmla="*/ 56 w 65"/>
                <a:gd name="T15" fmla="*/ 18 h 20"/>
                <a:gd name="T16" fmla="*/ 48 w 65"/>
                <a:gd name="T17" fmla="*/ 20 h 20"/>
                <a:gd name="T18" fmla="*/ 29 w 65"/>
                <a:gd name="T19" fmla="*/ 20 h 20"/>
                <a:gd name="T20" fmla="*/ 13 w 65"/>
                <a:gd name="T21" fmla="*/ 15 h 20"/>
                <a:gd name="T22" fmla="*/ 0 w 65"/>
                <a:gd name="T23" fmla="*/ 7 h 20"/>
                <a:gd name="T24" fmla="*/ 4 w 65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20"/>
                <a:gd name="T41" fmla="*/ 65 w 6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20">
                  <a:moveTo>
                    <a:pt x="4" y="0"/>
                  </a:moveTo>
                  <a:lnTo>
                    <a:pt x="17" y="7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53" y="11"/>
                  </a:lnTo>
                  <a:lnTo>
                    <a:pt x="61" y="7"/>
                  </a:lnTo>
                  <a:lnTo>
                    <a:pt x="65" y="15"/>
                  </a:lnTo>
                  <a:lnTo>
                    <a:pt x="56" y="18"/>
                  </a:lnTo>
                  <a:lnTo>
                    <a:pt x="48" y="20"/>
                  </a:lnTo>
                  <a:lnTo>
                    <a:pt x="29" y="20"/>
                  </a:lnTo>
                  <a:lnTo>
                    <a:pt x="13" y="15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7" name="Freeform 754"/>
            <p:cNvSpPr>
              <a:spLocks/>
            </p:cNvSpPr>
            <p:nvPr/>
          </p:nvSpPr>
          <p:spPr bwMode="auto">
            <a:xfrm>
              <a:off x="4249" y="1171"/>
              <a:ext cx="6" cy="7"/>
            </a:xfrm>
            <a:custGeom>
              <a:avLst/>
              <a:gdLst>
                <a:gd name="T0" fmla="*/ 0 w 6"/>
                <a:gd name="T1" fmla="*/ 6 h 7"/>
                <a:gd name="T2" fmla="*/ 1 w 6"/>
                <a:gd name="T3" fmla="*/ 7 h 7"/>
                <a:gd name="T4" fmla="*/ 5 w 6"/>
                <a:gd name="T5" fmla="*/ 0 h 7"/>
                <a:gd name="T6" fmla="*/ 6 w 6"/>
                <a:gd name="T7" fmla="*/ 1 h 7"/>
                <a:gd name="T8" fmla="*/ 0 w 6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6"/>
                  </a:moveTo>
                  <a:lnTo>
                    <a:pt x="1" y="7"/>
                  </a:lnTo>
                  <a:lnTo>
                    <a:pt x="5" y="0"/>
                  </a:lnTo>
                  <a:lnTo>
                    <a:pt x="6" y="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8" name="Freeform 755"/>
            <p:cNvSpPr>
              <a:spLocks/>
            </p:cNvSpPr>
            <p:nvPr/>
          </p:nvSpPr>
          <p:spPr bwMode="auto">
            <a:xfrm>
              <a:off x="4310" y="1150"/>
              <a:ext cx="42" cy="35"/>
            </a:xfrm>
            <a:custGeom>
              <a:avLst/>
              <a:gdLst>
                <a:gd name="T0" fmla="*/ 0 w 42"/>
                <a:gd name="T1" fmla="*/ 28 h 35"/>
                <a:gd name="T2" fmla="*/ 37 w 42"/>
                <a:gd name="T3" fmla="*/ 0 h 35"/>
                <a:gd name="T4" fmla="*/ 42 w 42"/>
                <a:gd name="T5" fmla="*/ 6 h 35"/>
                <a:gd name="T6" fmla="*/ 5 w 42"/>
                <a:gd name="T7" fmla="*/ 35 h 35"/>
                <a:gd name="T8" fmla="*/ 0 w 42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5"/>
                <a:gd name="T17" fmla="*/ 42 w 4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5">
                  <a:moveTo>
                    <a:pt x="0" y="28"/>
                  </a:moveTo>
                  <a:lnTo>
                    <a:pt x="37" y="0"/>
                  </a:lnTo>
                  <a:lnTo>
                    <a:pt x="42" y="6"/>
                  </a:lnTo>
                  <a:lnTo>
                    <a:pt x="5" y="3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59" name="Freeform 756"/>
            <p:cNvSpPr>
              <a:spLocks/>
            </p:cNvSpPr>
            <p:nvPr/>
          </p:nvSpPr>
          <p:spPr bwMode="auto">
            <a:xfrm>
              <a:off x="4310" y="1178"/>
              <a:ext cx="5" cy="8"/>
            </a:xfrm>
            <a:custGeom>
              <a:avLst/>
              <a:gdLst>
                <a:gd name="T0" fmla="*/ 5 w 5"/>
                <a:gd name="T1" fmla="*/ 8 h 8"/>
                <a:gd name="T2" fmla="*/ 5 w 5"/>
                <a:gd name="T3" fmla="*/ 7 h 8"/>
                <a:gd name="T4" fmla="*/ 0 w 5"/>
                <a:gd name="T5" fmla="*/ 0 h 8"/>
                <a:gd name="T6" fmla="*/ 1 w 5"/>
                <a:gd name="T7" fmla="*/ 0 h 8"/>
                <a:gd name="T8" fmla="*/ 5 w 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8"/>
                  </a:moveTo>
                  <a:lnTo>
                    <a:pt x="5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0" name="Freeform 757"/>
            <p:cNvSpPr>
              <a:spLocks/>
            </p:cNvSpPr>
            <p:nvPr/>
          </p:nvSpPr>
          <p:spPr bwMode="auto">
            <a:xfrm>
              <a:off x="4347" y="1100"/>
              <a:ext cx="48" cy="56"/>
            </a:xfrm>
            <a:custGeom>
              <a:avLst/>
              <a:gdLst>
                <a:gd name="T0" fmla="*/ 0 w 48"/>
                <a:gd name="T1" fmla="*/ 51 h 56"/>
                <a:gd name="T2" fmla="*/ 19 w 48"/>
                <a:gd name="T3" fmla="*/ 23 h 56"/>
                <a:gd name="T4" fmla="*/ 42 w 48"/>
                <a:gd name="T5" fmla="*/ 0 h 56"/>
                <a:gd name="T6" fmla="*/ 48 w 48"/>
                <a:gd name="T7" fmla="*/ 5 h 56"/>
                <a:gd name="T8" fmla="*/ 26 w 48"/>
                <a:gd name="T9" fmla="*/ 28 h 56"/>
                <a:gd name="T10" fmla="*/ 6 w 48"/>
                <a:gd name="T11" fmla="*/ 56 h 56"/>
                <a:gd name="T12" fmla="*/ 0 w 48"/>
                <a:gd name="T13" fmla="*/ 5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6"/>
                <a:gd name="T23" fmla="*/ 48 w 48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6">
                  <a:moveTo>
                    <a:pt x="0" y="51"/>
                  </a:moveTo>
                  <a:lnTo>
                    <a:pt x="19" y="2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26" y="28"/>
                  </a:lnTo>
                  <a:lnTo>
                    <a:pt x="6" y="5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1" name="Freeform 758"/>
            <p:cNvSpPr>
              <a:spLocks/>
            </p:cNvSpPr>
            <p:nvPr/>
          </p:nvSpPr>
          <p:spPr bwMode="auto">
            <a:xfrm>
              <a:off x="4347" y="1150"/>
              <a:ext cx="6" cy="6"/>
            </a:xfrm>
            <a:custGeom>
              <a:avLst/>
              <a:gdLst>
                <a:gd name="T0" fmla="*/ 5 w 6"/>
                <a:gd name="T1" fmla="*/ 6 h 6"/>
                <a:gd name="T2" fmla="*/ 6 w 6"/>
                <a:gd name="T3" fmla="*/ 6 h 6"/>
                <a:gd name="T4" fmla="*/ 0 w 6"/>
                <a:gd name="T5" fmla="*/ 1 h 6"/>
                <a:gd name="T6" fmla="*/ 0 w 6"/>
                <a:gd name="T7" fmla="*/ 0 h 6"/>
                <a:gd name="T8" fmla="*/ 5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5" y="6"/>
                  </a:move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2" name="Freeform 759"/>
            <p:cNvSpPr>
              <a:spLocks/>
            </p:cNvSpPr>
            <p:nvPr/>
          </p:nvSpPr>
          <p:spPr bwMode="auto">
            <a:xfrm>
              <a:off x="4388" y="1101"/>
              <a:ext cx="12" cy="25"/>
            </a:xfrm>
            <a:custGeom>
              <a:avLst/>
              <a:gdLst>
                <a:gd name="T0" fmla="*/ 8 w 12"/>
                <a:gd name="T1" fmla="*/ 0 h 25"/>
                <a:gd name="T2" fmla="*/ 11 w 12"/>
                <a:gd name="T3" fmla="*/ 14 h 25"/>
                <a:gd name="T4" fmla="*/ 12 w 12"/>
                <a:gd name="T5" fmla="*/ 21 h 25"/>
                <a:gd name="T6" fmla="*/ 12 w 12"/>
                <a:gd name="T7" fmla="*/ 25 h 25"/>
                <a:gd name="T8" fmla="*/ 4 w 12"/>
                <a:gd name="T9" fmla="*/ 25 h 25"/>
                <a:gd name="T10" fmla="*/ 4 w 12"/>
                <a:gd name="T11" fmla="*/ 22 h 25"/>
                <a:gd name="T12" fmla="*/ 3 w 12"/>
                <a:gd name="T13" fmla="*/ 16 h 25"/>
                <a:gd name="T14" fmla="*/ 0 w 12"/>
                <a:gd name="T15" fmla="*/ 2 h 25"/>
                <a:gd name="T16" fmla="*/ 8 w 12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5"/>
                <a:gd name="T29" fmla="*/ 12 w 1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5">
                  <a:moveTo>
                    <a:pt x="8" y="0"/>
                  </a:moveTo>
                  <a:lnTo>
                    <a:pt x="11" y="14"/>
                  </a:lnTo>
                  <a:lnTo>
                    <a:pt x="12" y="21"/>
                  </a:lnTo>
                  <a:lnTo>
                    <a:pt x="12" y="25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3" y="16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3" name="Freeform 760"/>
            <p:cNvSpPr>
              <a:spLocks/>
            </p:cNvSpPr>
            <p:nvPr/>
          </p:nvSpPr>
          <p:spPr bwMode="auto">
            <a:xfrm>
              <a:off x="4388" y="1092"/>
              <a:ext cx="8" cy="13"/>
            </a:xfrm>
            <a:custGeom>
              <a:avLst/>
              <a:gdLst>
                <a:gd name="T0" fmla="*/ 1 w 8"/>
                <a:gd name="T1" fmla="*/ 8 h 13"/>
                <a:gd name="T2" fmla="*/ 6 w 8"/>
                <a:gd name="T3" fmla="*/ 0 h 13"/>
                <a:gd name="T4" fmla="*/ 8 w 8"/>
                <a:gd name="T5" fmla="*/ 9 h 13"/>
                <a:gd name="T6" fmla="*/ 0 w 8"/>
                <a:gd name="T7" fmla="*/ 11 h 13"/>
                <a:gd name="T8" fmla="*/ 7 w 8"/>
                <a:gd name="T9" fmla="*/ 13 h 13"/>
                <a:gd name="T10" fmla="*/ 1 w 8"/>
                <a:gd name="T11" fmla="*/ 8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1" y="8"/>
                  </a:moveTo>
                  <a:lnTo>
                    <a:pt x="6" y="0"/>
                  </a:lnTo>
                  <a:lnTo>
                    <a:pt x="8" y="9"/>
                  </a:lnTo>
                  <a:lnTo>
                    <a:pt x="0" y="11"/>
                  </a:lnTo>
                  <a:lnTo>
                    <a:pt x="7" y="1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4" name="Freeform 761"/>
            <p:cNvSpPr>
              <a:spLocks/>
            </p:cNvSpPr>
            <p:nvPr/>
          </p:nvSpPr>
          <p:spPr bwMode="auto">
            <a:xfrm>
              <a:off x="4358" y="1125"/>
              <a:ext cx="42" cy="70"/>
            </a:xfrm>
            <a:custGeom>
              <a:avLst/>
              <a:gdLst>
                <a:gd name="T0" fmla="*/ 42 w 42"/>
                <a:gd name="T1" fmla="*/ 2 h 70"/>
                <a:gd name="T2" fmla="*/ 34 w 42"/>
                <a:gd name="T3" fmla="*/ 22 h 70"/>
                <a:gd name="T4" fmla="*/ 26 w 42"/>
                <a:gd name="T5" fmla="*/ 37 h 70"/>
                <a:gd name="T6" fmla="*/ 17 w 42"/>
                <a:gd name="T7" fmla="*/ 52 h 70"/>
                <a:gd name="T8" fmla="*/ 7 w 42"/>
                <a:gd name="T9" fmla="*/ 70 h 70"/>
                <a:gd name="T10" fmla="*/ 0 w 42"/>
                <a:gd name="T11" fmla="*/ 66 h 70"/>
                <a:gd name="T12" fmla="*/ 9 w 42"/>
                <a:gd name="T13" fmla="*/ 48 h 70"/>
                <a:gd name="T14" fmla="*/ 19 w 42"/>
                <a:gd name="T15" fmla="*/ 33 h 70"/>
                <a:gd name="T16" fmla="*/ 27 w 42"/>
                <a:gd name="T17" fmla="*/ 18 h 70"/>
                <a:gd name="T18" fmla="*/ 34 w 42"/>
                <a:gd name="T19" fmla="*/ 0 h 70"/>
                <a:gd name="T20" fmla="*/ 42 w 42"/>
                <a:gd name="T21" fmla="*/ 2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70"/>
                <a:gd name="T35" fmla="*/ 42 w 42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70">
                  <a:moveTo>
                    <a:pt x="42" y="2"/>
                  </a:moveTo>
                  <a:lnTo>
                    <a:pt x="34" y="22"/>
                  </a:lnTo>
                  <a:lnTo>
                    <a:pt x="26" y="37"/>
                  </a:lnTo>
                  <a:lnTo>
                    <a:pt x="17" y="52"/>
                  </a:lnTo>
                  <a:lnTo>
                    <a:pt x="7" y="70"/>
                  </a:lnTo>
                  <a:lnTo>
                    <a:pt x="0" y="66"/>
                  </a:lnTo>
                  <a:lnTo>
                    <a:pt x="9" y="48"/>
                  </a:lnTo>
                  <a:lnTo>
                    <a:pt x="19" y="33"/>
                  </a:lnTo>
                  <a:lnTo>
                    <a:pt x="27" y="18"/>
                  </a:lnTo>
                  <a:lnTo>
                    <a:pt x="34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5" name="Freeform 762"/>
            <p:cNvSpPr>
              <a:spLocks/>
            </p:cNvSpPr>
            <p:nvPr/>
          </p:nvSpPr>
          <p:spPr bwMode="auto">
            <a:xfrm>
              <a:off x="4392" y="1125"/>
              <a:ext cx="8" cy="2"/>
            </a:xfrm>
            <a:custGeom>
              <a:avLst/>
              <a:gdLst>
                <a:gd name="T0" fmla="*/ 8 w 8"/>
                <a:gd name="T1" fmla="*/ 1 h 2"/>
                <a:gd name="T2" fmla="*/ 8 w 8"/>
                <a:gd name="T3" fmla="*/ 2 h 2"/>
                <a:gd name="T4" fmla="*/ 0 w 8"/>
                <a:gd name="T5" fmla="*/ 0 h 2"/>
                <a:gd name="T6" fmla="*/ 0 w 8"/>
                <a:gd name="T7" fmla="*/ 1 h 2"/>
                <a:gd name="T8" fmla="*/ 8 w 8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1"/>
                  </a:move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6" name="Freeform 763"/>
            <p:cNvSpPr>
              <a:spLocks/>
            </p:cNvSpPr>
            <p:nvPr/>
          </p:nvSpPr>
          <p:spPr bwMode="auto">
            <a:xfrm>
              <a:off x="4355" y="1192"/>
              <a:ext cx="12" cy="33"/>
            </a:xfrm>
            <a:custGeom>
              <a:avLst/>
              <a:gdLst>
                <a:gd name="T0" fmla="*/ 11 w 12"/>
                <a:gd name="T1" fmla="*/ 2 h 33"/>
                <a:gd name="T2" fmla="*/ 9 w 12"/>
                <a:gd name="T3" fmla="*/ 8 h 33"/>
                <a:gd name="T4" fmla="*/ 8 w 12"/>
                <a:gd name="T5" fmla="*/ 16 h 33"/>
                <a:gd name="T6" fmla="*/ 9 w 12"/>
                <a:gd name="T7" fmla="*/ 23 h 33"/>
                <a:gd name="T8" fmla="*/ 12 w 12"/>
                <a:gd name="T9" fmla="*/ 28 h 33"/>
                <a:gd name="T10" fmla="*/ 5 w 12"/>
                <a:gd name="T11" fmla="*/ 33 h 33"/>
                <a:gd name="T12" fmla="*/ 1 w 12"/>
                <a:gd name="T13" fmla="*/ 25 h 33"/>
                <a:gd name="T14" fmla="*/ 0 w 12"/>
                <a:gd name="T15" fmla="*/ 16 h 33"/>
                <a:gd name="T16" fmla="*/ 1 w 12"/>
                <a:gd name="T17" fmla="*/ 7 h 33"/>
                <a:gd name="T18" fmla="*/ 3 w 12"/>
                <a:gd name="T19" fmla="*/ 0 h 33"/>
                <a:gd name="T20" fmla="*/ 11 w 12"/>
                <a:gd name="T21" fmla="*/ 2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33"/>
                <a:gd name="T35" fmla="*/ 12 w 12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33">
                  <a:moveTo>
                    <a:pt x="11" y="2"/>
                  </a:moveTo>
                  <a:lnTo>
                    <a:pt x="9" y="8"/>
                  </a:lnTo>
                  <a:lnTo>
                    <a:pt x="8" y="16"/>
                  </a:lnTo>
                  <a:lnTo>
                    <a:pt x="9" y="23"/>
                  </a:lnTo>
                  <a:lnTo>
                    <a:pt x="12" y="28"/>
                  </a:lnTo>
                  <a:lnTo>
                    <a:pt x="5" y="33"/>
                  </a:lnTo>
                  <a:lnTo>
                    <a:pt x="1" y="25"/>
                  </a:lnTo>
                  <a:lnTo>
                    <a:pt x="0" y="16"/>
                  </a:lnTo>
                  <a:lnTo>
                    <a:pt x="1" y="7"/>
                  </a:lnTo>
                  <a:lnTo>
                    <a:pt x="3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7" name="Freeform 764"/>
            <p:cNvSpPr>
              <a:spLocks/>
            </p:cNvSpPr>
            <p:nvPr/>
          </p:nvSpPr>
          <p:spPr bwMode="auto">
            <a:xfrm>
              <a:off x="4358" y="1191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3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8" name="Freeform 765"/>
            <p:cNvSpPr>
              <a:spLocks/>
            </p:cNvSpPr>
            <p:nvPr/>
          </p:nvSpPr>
          <p:spPr bwMode="auto">
            <a:xfrm>
              <a:off x="4361" y="1220"/>
              <a:ext cx="42" cy="35"/>
            </a:xfrm>
            <a:custGeom>
              <a:avLst/>
              <a:gdLst>
                <a:gd name="T0" fmla="*/ 6 w 42"/>
                <a:gd name="T1" fmla="*/ 0 h 35"/>
                <a:gd name="T2" fmla="*/ 9 w 42"/>
                <a:gd name="T3" fmla="*/ 5 h 35"/>
                <a:gd name="T4" fmla="*/ 14 w 42"/>
                <a:gd name="T5" fmla="*/ 8 h 35"/>
                <a:gd name="T6" fmla="*/ 26 w 42"/>
                <a:gd name="T7" fmla="*/ 14 h 35"/>
                <a:gd name="T8" fmla="*/ 35 w 42"/>
                <a:gd name="T9" fmla="*/ 21 h 35"/>
                <a:gd name="T10" fmla="*/ 40 w 42"/>
                <a:gd name="T11" fmla="*/ 26 h 35"/>
                <a:gd name="T12" fmla="*/ 42 w 42"/>
                <a:gd name="T13" fmla="*/ 31 h 35"/>
                <a:gd name="T14" fmla="*/ 35 w 42"/>
                <a:gd name="T15" fmla="*/ 35 h 35"/>
                <a:gd name="T16" fmla="*/ 33 w 42"/>
                <a:gd name="T17" fmla="*/ 30 h 35"/>
                <a:gd name="T18" fmla="*/ 30 w 42"/>
                <a:gd name="T19" fmla="*/ 27 h 35"/>
                <a:gd name="T20" fmla="*/ 22 w 42"/>
                <a:gd name="T21" fmla="*/ 21 h 35"/>
                <a:gd name="T22" fmla="*/ 9 w 42"/>
                <a:gd name="T23" fmla="*/ 15 h 35"/>
                <a:gd name="T24" fmla="*/ 4 w 42"/>
                <a:gd name="T25" fmla="*/ 11 h 35"/>
                <a:gd name="T26" fmla="*/ 0 w 42"/>
                <a:gd name="T27" fmla="*/ 6 h 35"/>
                <a:gd name="T28" fmla="*/ 6 w 42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5"/>
                <a:gd name="T47" fmla="*/ 42 w 42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5">
                  <a:moveTo>
                    <a:pt x="6" y="0"/>
                  </a:moveTo>
                  <a:lnTo>
                    <a:pt x="9" y="5"/>
                  </a:lnTo>
                  <a:lnTo>
                    <a:pt x="14" y="8"/>
                  </a:lnTo>
                  <a:lnTo>
                    <a:pt x="26" y="14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2" y="31"/>
                  </a:lnTo>
                  <a:lnTo>
                    <a:pt x="35" y="35"/>
                  </a:lnTo>
                  <a:lnTo>
                    <a:pt x="33" y="30"/>
                  </a:lnTo>
                  <a:lnTo>
                    <a:pt x="30" y="27"/>
                  </a:lnTo>
                  <a:lnTo>
                    <a:pt x="22" y="21"/>
                  </a:lnTo>
                  <a:lnTo>
                    <a:pt x="9" y="15"/>
                  </a:lnTo>
                  <a:lnTo>
                    <a:pt x="4" y="1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69" name="Freeform 766"/>
            <p:cNvSpPr>
              <a:spLocks/>
            </p:cNvSpPr>
            <p:nvPr/>
          </p:nvSpPr>
          <p:spPr bwMode="auto">
            <a:xfrm>
              <a:off x="4360" y="1220"/>
              <a:ext cx="7" cy="6"/>
            </a:xfrm>
            <a:custGeom>
              <a:avLst/>
              <a:gdLst>
                <a:gd name="T0" fmla="*/ 0 w 7"/>
                <a:gd name="T1" fmla="*/ 5 h 6"/>
                <a:gd name="T2" fmla="*/ 1 w 7"/>
                <a:gd name="T3" fmla="*/ 6 h 6"/>
                <a:gd name="T4" fmla="*/ 7 w 7"/>
                <a:gd name="T5" fmla="*/ 0 h 6"/>
                <a:gd name="T6" fmla="*/ 0 w 7"/>
                <a:gd name="T7" fmla="*/ 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0" y="5"/>
                  </a:moveTo>
                  <a:lnTo>
                    <a:pt x="1" y="6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0" name="Freeform 767"/>
            <p:cNvSpPr>
              <a:spLocks/>
            </p:cNvSpPr>
            <p:nvPr/>
          </p:nvSpPr>
          <p:spPr bwMode="auto">
            <a:xfrm>
              <a:off x="4382" y="1250"/>
              <a:ext cx="20" cy="10"/>
            </a:xfrm>
            <a:custGeom>
              <a:avLst/>
              <a:gdLst>
                <a:gd name="T0" fmla="*/ 20 w 20"/>
                <a:gd name="T1" fmla="*/ 7 h 10"/>
                <a:gd name="T2" fmla="*/ 16 w 20"/>
                <a:gd name="T3" fmla="*/ 9 h 10"/>
                <a:gd name="T4" fmla="*/ 10 w 20"/>
                <a:gd name="T5" fmla="*/ 8 h 10"/>
                <a:gd name="T6" fmla="*/ 6 w 20"/>
                <a:gd name="T7" fmla="*/ 8 h 10"/>
                <a:gd name="T8" fmla="*/ 4 w 20"/>
                <a:gd name="T9" fmla="*/ 10 h 10"/>
                <a:gd name="T10" fmla="*/ 0 w 20"/>
                <a:gd name="T11" fmla="*/ 3 h 10"/>
                <a:gd name="T12" fmla="*/ 4 w 20"/>
                <a:gd name="T13" fmla="*/ 1 h 10"/>
                <a:gd name="T14" fmla="*/ 10 w 20"/>
                <a:gd name="T15" fmla="*/ 1 h 10"/>
                <a:gd name="T16" fmla="*/ 14 w 20"/>
                <a:gd name="T17" fmla="*/ 2 h 10"/>
                <a:gd name="T18" fmla="*/ 16 w 20"/>
                <a:gd name="T19" fmla="*/ 0 h 10"/>
                <a:gd name="T20" fmla="*/ 20 w 20"/>
                <a:gd name="T21" fmla="*/ 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0"/>
                <a:gd name="T35" fmla="*/ 20 w 20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0">
                  <a:moveTo>
                    <a:pt x="20" y="7"/>
                  </a:moveTo>
                  <a:lnTo>
                    <a:pt x="16" y="9"/>
                  </a:lnTo>
                  <a:lnTo>
                    <a:pt x="10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1" name="Freeform 768"/>
            <p:cNvSpPr>
              <a:spLocks/>
            </p:cNvSpPr>
            <p:nvPr/>
          </p:nvSpPr>
          <p:spPr bwMode="auto">
            <a:xfrm>
              <a:off x="4396" y="1250"/>
              <a:ext cx="9" cy="7"/>
            </a:xfrm>
            <a:custGeom>
              <a:avLst/>
              <a:gdLst>
                <a:gd name="T0" fmla="*/ 7 w 9"/>
                <a:gd name="T1" fmla="*/ 1 h 7"/>
                <a:gd name="T2" fmla="*/ 9 w 9"/>
                <a:gd name="T3" fmla="*/ 6 h 7"/>
                <a:gd name="T4" fmla="*/ 6 w 9"/>
                <a:gd name="T5" fmla="*/ 7 h 7"/>
                <a:gd name="T6" fmla="*/ 2 w 9"/>
                <a:gd name="T7" fmla="*/ 0 h 7"/>
                <a:gd name="T8" fmla="*/ 0 w 9"/>
                <a:gd name="T9" fmla="*/ 5 h 7"/>
                <a:gd name="T10" fmla="*/ 7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7" y="1"/>
                  </a:moveTo>
                  <a:lnTo>
                    <a:pt x="9" y="6"/>
                  </a:lnTo>
                  <a:lnTo>
                    <a:pt x="6" y="7"/>
                  </a:lnTo>
                  <a:lnTo>
                    <a:pt x="2" y="0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2" name="Freeform 769"/>
            <p:cNvSpPr>
              <a:spLocks/>
            </p:cNvSpPr>
            <p:nvPr/>
          </p:nvSpPr>
          <p:spPr bwMode="auto">
            <a:xfrm>
              <a:off x="4380" y="1254"/>
              <a:ext cx="28" cy="45"/>
            </a:xfrm>
            <a:custGeom>
              <a:avLst/>
              <a:gdLst>
                <a:gd name="T0" fmla="*/ 7 w 28"/>
                <a:gd name="T1" fmla="*/ 0 h 45"/>
                <a:gd name="T2" fmla="*/ 17 w 28"/>
                <a:gd name="T3" fmla="*/ 23 h 45"/>
                <a:gd name="T4" fmla="*/ 22 w 28"/>
                <a:gd name="T5" fmla="*/ 33 h 45"/>
                <a:gd name="T6" fmla="*/ 24 w 28"/>
                <a:gd name="T7" fmla="*/ 36 h 45"/>
                <a:gd name="T8" fmla="*/ 28 w 28"/>
                <a:gd name="T9" fmla="*/ 38 h 45"/>
                <a:gd name="T10" fmla="*/ 24 w 28"/>
                <a:gd name="T11" fmla="*/ 45 h 45"/>
                <a:gd name="T12" fmla="*/ 19 w 28"/>
                <a:gd name="T13" fmla="*/ 42 h 45"/>
                <a:gd name="T14" fmla="*/ 15 w 28"/>
                <a:gd name="T15" fmla="*/ 37 h 45"/>
                <a:gd name="T16" fmla="*/ 10 w 28"/>
                <a:gd name="T17" fmla="*/ 27 h 45"/>
                <a:gd name="T18" fmla="*/ 0 w 28"/>
                <a:gd name="T19" fmla="*/ 4 h 45"/>
                <a:gd name="T20" fmla="*/ 7 w 28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5"/>
                <a:gd name="T35" fmla="*/ 28 w 2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5">
                  <a:moveTo>
                    <a:pt x="7" y="0"/>
                  </a:moveTo>
                  <a:lnTo>
                    <a:pt x="17" y="23"/>
                  </a:lnTo>
                  <a:lnTo>
                    <a:pt x="22" y="33"/>
                  </a:lnTo>
                  <a:lnTo>
                    <a:pt x="24" y="36"/>
                  </a:lnTo>
                  <a:lnTo>
                    <a:pt x="28" y="38"/>
                  </a:lnTo>
                  <a:lnTo>
                    <a:pt x="24" y="45"/>
                  </a:lnTo>
                  <a:lnTo>
                    <a:pt x="19" y="42"/>
                  </a:lnTo>
                  <a:lnTo>
                    <a:pt x="15" y="37"/>
                  </a:lnTo>
                  <a:lnTo>
                    <a:pt x="10" y="2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3" name="Freeform 770"/>
            <p:cNvSpPr>
              <a:spLocks/>
            </p:cNvSpPr>
            <p:nvPr/>
          </p:nvSpPr>
          <p:spPr bwMode="auto">
            <a:xfrm>
              <a:off x="4379" y="1253"/>
              <a:ext cx="8" cy="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2 h 7"/>
                <a:gd name="T4" fmla="*/ 1 w 8"/>
                <a:gd name="T5" fmla="*/ 5 h 7"/>
                <a:gd name="T6" fmla="*/ 8 w 8"/>
                <a:gd name="T7" fmla="*/ 1 h 7"/>
                <a:gd name="T8" fmla="*/ 7 w 8"/>
                <a:gd name="T9" fmla="*/ 7 h 7"/>
                <a:gd name="T10" fmla="*/ 3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3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8" y="1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4" name="Freeform 771"/>
            <p:cNvSpPr>
              <a:spLocks/>
            </p:cNvSpPr>
            <p:nvPr/>
          </p:nvSpPr>
          <p:spPr bwMode="auto">
            <a:xfrm>
              <a:off x="4404" y="1271"/>
              <a:ext cx="58" cy="33"/>
            </a:xfrm>
            <a:custGeom>
              <a:avLst/>
              <a:gdLst>
                <a:gd name="T0" fmla="*/ 4 w 58"/>
                <a:gd name="T1" fmla="*/ 21 h 33"/>
                <a:gd name="T2" fmla="*/ 13 w 58"/>
                <a:gd name="T3" fmla="*/ 26 h 33"/>
                <a:gd name="T4" fmla="*/ 17 w 58"/>
                <a:gd name="T5" fmla="*/ 25 h 33"/>
                <a:gd name="T6" fmla="*/ 21 w 58"/>
                <a:gd name="T7" fmla="*/ 24 h 33"/>
                <a:gd name="T8" fmla="*/ 26 w 58"/>
                <a:gd name="T9" fmla="*/ 20 h 33"/>
                <a:gd name="T10" fmla="*/ 38 w 58"/>
                <a:gd name="T11" fmla="*/ 8 h 33"/>
                <a:gd name="T12" fmla="*/ 46 w 58"/>
                <a:gd name="T13" fmla="*/ 4 h 33"/>
                <a:gd name="T14" fmla="*/ 54 w 58"/>
                <a:gd name="T15" fmla="*/ 0 h 33"/>
                <a:gd name="T16" fmla="*/ 58 w 58"/>
                <a:gd name="T17" fmla="*/ 7 h 33"/>
                <a:gd name="T18" fmla="*/ 51 w 58"/>
                <a:gd name="T19" fmla="*/ 11 h 33"/>
                <a:gd name="T20" fmla="*/ 43 w 58"/>
                <a:gd name="T21" fmla="*/ 14 h 33"/>
                <a:gd name="T22" fmla="*/ 31 w 58"/>
                <a:gd name="T23" fmla="*/ 26 h 33"/>
                <a:gd name="T24" fmla="*/ 25 w 58"/>
                <a:gd name="T25" fmla="*/ 31 h 33"/>
                <a:gd name="T26" fmla="*/ 18 w 58"/>
                <a:gd name="T27" fmla="*/ 33 h 33"/>
                <a:gd name="T28" fmla="*/ 8 w 58"/>
                <a:gd name="T29" fmla="*/ 33 h 33"/>
                <a:gd name="T30" fmla="*/ 0 w 58"/>
                <a:gd name="T31" fmla="*/ 28 h 33"/>
                <a:gd name="T32" fmla="*/ 4 w 58"/>
                <a:gd name="T33" fmla="*/ 2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3"/>
                <a:gd name="T53" fmla="*/ 58 w 5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3">
                  <a:moveTo>
                    <a:pt x="4" y="21"/>
                  </a:moveTo>
                  <a:lnTo>
                    <a:pt x="13" y="26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6" y="20"/>
                  </a:lnTo>
                  <a:lnTo>
                    <a:pt x="38" y="8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18" y="33"/>
                  </a:lnTo>
                  <a:lnTo>
                    <a:pt x="8" y="33"/>
                  </a:lnTo>
                  <a:lnTo>
                    <a:pt x="0" y="28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5" name="Freeform 772"/>
            <p:cNvSpPr>
              <a:spLocks/>
            </p:cNvSpPr>
            <p:nvPr/>
          </p:nvSpPr>
          <p:spPr bwMode="auto">
            <a:xfrm>
              <a:off x="4404" y="1292"/>
              <a:ext cx="4" cy="7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0 h 7"/>
                <a:gd name="T4" fmla="*/ 0 w 4"/>
                <a:gd name="T5" fmla="*/ 7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7"/>
                  </a:move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6" name="Freeform 773"/>
            <p:cNvSpPr>
              <a:spLocks/>
            </p:cNvSpPr>
            <p:nvPr/>
          </p:nvSpPr>
          <p:spPr bwMode="auto">
            <a:xfrm>
              <a:off x="4457" y="1271"/>
              <a:ext cx="13" cy="14"/>
            </a:xfrm>
            <a:custGeom>
              <a:avLst/>
              <a:gdLst>
                <a:gd name="T0" fmla="*/ 5 w 13"/>
                <a:gd name="T1" fmla="*/ 0 h 14"/>
                <a:gd name="T2" fmla="*/ 11 w 13"/>
                <a:gd name="T3" fmla="*/ 6 h 14"/>
                <a:gd name="T4" fmla="*/ 13 w 13"/>
                <a:gd name="T5" fmla="*/ 9 h 14"/>
                <a:gd name="T6" fmla="*/ 7 w 13"/>
                <a:gd name="T7" fmla="*/ 14 h 14"/>
                <a:gd name="T8" fmla="*/ 5 w 13"/>
                <a:gd name="T9" fmla="*/ 11 h 14"/>
                <a:gd name="T10" fmla="*/ 0 w 13"/>
                <a:gd name="T11" fmla="*/ 6 h 14"/>
                <a:gd name="T12" fmla="*/ 5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4"/>
                <a:gd name="T23" fmla="*/ 13 w 1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4">
                  <a:moveTo>
                    <a:pt x="5" y="0"/>
                  </a:moveTo>
                  <a:lnTo>
                    <a:pt x="11" y="6"/>
                  </a:lnTo>
                  <a:lnTo>
                    <a:pt x="13" y="9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7" name="Freeform 774"/>
            <p:cNvSpPr>
              <a:spLocks/>
            </p:cNvSpPr>
            <p:nvPr/>
          </p:nvSpPr>
          <p:spPr bwMode="auto">
            <a:xfrm>
              <a:off x="4457" y="1270"/>
              <a:ext cx="5" cy="8"/>
            </a:xfrm>
            <a:custGeom>
              <a:avLst/>
              <a:gdLst>
                <a:gd name="T0" fmla="*/ 1 w 5"/>
                <a:gd name="T1" fmla="*/ 1 h 8"/>
                <a:gd name="T2" fmla="*/ 4 w 5"/>
                <a:gd name="T3" fmla="*/ 0 h 8"/>
                <a:gd name="T4" fmla="*/ 5 w 5"/>
                <a:gd name="T5" fmla="*/ 1 h 8"/>
                <a:gd name="T6" fmla="*/ 0 w 5"/>
                <a:gd name="T7" fmla="*/ 7 h 8"/>
                <a:gd name="T8" fmla="*/ 5 w 5"/>
                <a:gd name="T9" fmla="*/ 8 h 8"/>
                <a:gd name="T10" fmla="*/ 1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1" y="1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0" y="7"/>
                  </a:lnTo>
                  <a:lnTo>
                    <a:pt x="5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8" name="Freeform 775"/>
            <p:cNvSpPr>
              <a:spLocks/>
            </p:cNvSpPr>
            <p:nvPr/>
          </p:nvSpPr>
          <p:spPr bwMode="auto">
            <a:xfrm>
              <a:off x="4425" y="1279"/>
              <a:ext cx="44" cy="39"/>
            </a:xfrm>
            <a:custGeom>
              <a:avLst/>
              <a:gdLst>
                <a:gd name="T0" fmla="*/ 44 w 44"/>
                <a:gd name="T1" fmla="*/ 6 h 39"/>
                <a:gd name="T2" fmla="*/ 34 w 44"/>
                <a:gd name="T3" fmla="*/ 13 h 39"/>
                <a:gd name="T4" fmla="*/ 25 w 44"/>
                <a:gd name="T5" fmla="*/ 20 h 39"/>
                <a:gd name="T6" fmla="*/ 5 w 44"/>
                <a:gd name="T7" fmla="*/ 39 h 39"/>
                <a:gd name="T8" fmla="*/ 0 w 44"/>
                <a:gd name="T9" fmla="*/ 33 h 39"/>
                <a:gd name="T10" fmla="*/ 20 w 44"/>
                <a:gd name="T11" fmla="*/ 14 h 39"/>
                <a:gd name="T12" fmla="*/ 28 w 44"/>
                <a:gd name="T13" fmla="*/ 7 h 39"/>
                <a:gd name="T14" fmla="*/ 39 w 44"/>
                <a:gd name="T15" fmla="*/ 0 h 39"/>
                <a:gd name="T16" fmla="*/ 44 w 44"/>
                <a:gd name="T17" fmla="*/ 6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9"/>
                <a:gd name="T29" fmla="*/ 44 w 4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9">
                  <a:moveTo>
                    <a:pt x="44" y="6"/>
                  </a:moveTo>
                  <a:lnTo>
                    <a:pt x="34" y="13"/>
                  </a:lnTo>
                  <a:lnTo>
                    <a:pt x="25" y="20"/>
                  </a:lnTo>
                  <a:lnTo>
                    <a:pt x="5" y="39"/>
                  </a:lnTo>
                  <a:lnTo>
                    <a:pt x="0" y="33"/>
                  </a:lnTo>
                  <a:lnTo>
                    <a:pt x="20" y="14"/>
                  </a:lnTo>
                  <a:lnTo>
                    <a:pt x="28" y="7"/>
                  </a:lnTo>
                  <a:lnTo>
                    <a:pt x="39" y="0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79" name="Freeform 776"/>
            <p:cNvSpPr>
              <a:spLocks/>
            </p:cNvSpPr>
            <p:nvPr/>
          </p:nvSpPr>
          <p:spPr bwMode="auto">
            <a:xfrm>
              <a:off x="4464" y="1279"/>
              <a:ext cx="8" cy="6"/>
            </a:xfrm>
            <a:custGeom>
              <a:avLst/>
              <a:gdLst>
                <a:gd name="T0" fmla="*/ 6 w 8"/>
                <a:gd name="T1" fmla="*/ 1 h 6"/>
                <a:gd name="T2" fmla="*/ 8 w 8"/>
                <a:gd name="T3" fmla="*/ 4 h 6"/>
                <a:gd name="T4" fmla="*/ 5 w 8"/>
                <a:gd name="T5" fmla="*/ 6 h 6"/>
                <a:gd name="T6" fmla="*/ 0 w 8"/>
                <a:gd name="T7" fmla="*/ 0 h 6"/>
                <a:gd name="T8" fmla="*/ 0 w 8"/>
                <a:gd name="T9" fmla="*/ 6 h 6"/>
                <a:gd name="T10" fmla="*/ 6 w 8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1"/>
                  </a:moveTo>
                  <a:lnTo>
                    <a:pt x="8" y="4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0" name="Freeform 777"/>
            <p:cNvSpPr>
              <a:spLocks/>
            </p:cNvSpPr>
            <p:nvPr/>
          </p:nvSpPr>
          <p:spPr bwMode="auto">
            <a:xfrm>
              <a:off x="4379" y="1312"/>
              <a:ext cx="51" cy="25"/>
            </a:xfrm>
            <a:custGeom>
              <a:avLst/>
              <a:gdLst>
                <a:gd name="T0" fmla="*/ 51 w 51"/>
                <a:gd name="T1" fmla="*/ 6 h 25"/>
                <a:gd name="T2" fmla="*/ 47 w 51"/>
                <a:gd name="T3" fmla="*/ 9 h 25"/>
                <a:gd name="T4" fmla="*/ 41 w 51"/>
                <a:gd name="T5" fmla="*/ 12 h 25"/>
                <a:gd name="T6" fmla="*/ 28 w 51"/>
                <a:gd name="T7" fmla="*/ 15 h 25"/>
                <a:gd name="T8" fmla="*/ 16 w 51"/>
                <a:gd name="T9" fmla="*/ 18 h 25"/>
                <a:gd name="T10" fmla="*/ 4 w 51"/>
                <a:gd name="T11" fmla="*/ 25 h 25"/>
                <a:gd name="T12" fmla="*/ 0 w 51"/>
                <a:gd name="T13" fmla="*/ 18 h 25"/>
                <a:gd name="T14" fmla="*/ 12 w 51"/>
                <a:gd name="T15" fmla="*/ 11 h 25"/>
                <a:gd name="T16" fmla="*/ 25 w 51"/>
                <a:gd name="T17" fmla="*/ 8 h 25"/>
                <a:gd name="T18" fmla="*/ 38 w 51"/>
                <a:gd name="T19" fmla="*/ 5 h 25"/>
                <a:gd name="T20" fmla="*/ 42 w 51"/>
                <a:gd name="T21" fmla="*/ 3 h 25"/>
                <a:gd name="T22" fmla="*/ 46 w 51"/>
                <a:gd name="T23" fmla="*/ 0 h 25"/>
                <a:gd name="T24" fmla="*/ 51 w 51"/>
                <a:gd name="T25" fmla="*/ 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25"/>
                <a:gd name="T41" fmla="*/ 51 w 5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25">
                  <a:moveTo>
                    <a:pt x="51" y="6"/>
                  </a:moveTo>
                  <a:lnTo>
                    <a:pt x="47" y="9"/>
                  </a:lnTo>
                  <a:lnTo>
                    <a:pt x="41" y="12"/>
                  </a:lnTo>
                  <a:lnTo>
                    <a:pt x="28" y="15"/>
                  </a:lnTo>
                  <a:lnTo>
                    <a:pt x="16" y="18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12" y="11"/>
                  </a:lnTo>
                  <a:lnTo>
                    <a:pt x="25" y="8"/>
                  </a:lnTo>
                  <a:lnTo>
                    <a:pt x="38" y="5"/>
                  </a:lnTo>
                  <a:lnTo>
                    <a:pt x="42" y="3"/>
                  </a:lnTo>
                  <a:lnTo>
                    <a:pt x="46" y="0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1" name="Freeform 778"/>
            <p:cNvSpPr>
              <a:spLocks/>
            </p:cNvSpPr>
            <p:nvPr/>
          </p:nvSpPr>
          <p:spPr bwMode="auto">
            <a:xfrm>
              <a:off x="4425" y="1312"/>
              <a:ext cx="5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0 h 6"/>
                <a:gd name="T4" fmla="*/ 5 w 5"/>
                <a:gd name="T5" fmla="*/ 6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2" name="Freeform 779"/>
            <p:cNvSpPr>
              <a:spLocks/>
            </p:cNvSpPr>
            <p:nvPr/>
          </p:nvSpPr>
          <p:spPr bwMode="auto">
            <a:xfrm>
              <a:off x="4344" y="1331"/>
              <a:ext cx="40" cy="41"/>
            </a:xfrm>
            <a:custGeom>
              <a:avLst/>
              <a:gdLst>
                <a:gd name="T0" fmla="*/ 40 w 40"/>
                <a:gd name="T1" fmla="*/ 4 h 41"/>
                <a:gd name="T2" fmla="*/ 33 w 40"/>
                <a:gd name="T3" fmla="*/ 15 h 41"/>
                <a:gd name="T4" fmla="*/ 25 w 40"/>
                <a:gd name="T5" fmla="*/ 28 h 41"/>
                <a:gd name="T6" fmla="*/ 16 w 40"/>
                <a:gd name="T7" fmla="*/ 36 h 41"/>
                <a:gd name="T8" fmla="*/ 3 w 40"/>
                <a:gd name="T9" fmla="*/ 41 h 41"/>
                <a:gd name="T10" fmla="*/ 0 w 40"/>
                <a:gd name="T11" fmla="*/ 34 h 41"/>
                <a:gd name="T12" fmla="*/ 11 w 40"/>
                <a:gd name="T13" fmla="*/ 30 h 41"/>
                <a:gd name="T14" fmla="*/ 19 w 40"/>
                <a:gd name="T15" fmla="*/ 23 h 41"/>
                <a:gd name="T16" fmla="*/ 25 w 40"/>
                <a:gd name="T17" fmla="*/ 11 h 41"/>
                <a:gd name="T18" fmla="*/ 33 w 40"/>
                <a:gd name="T19" fmla="*/ 0 h 41"/>
                <a:gd name="T20" fmla="*/ 40 w 40"/>
                <a:gd name="T21" fmla="*/ 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1"/>
                <a:gd name="T35" fmla="*/ 40 w 40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1">
                  <a:moveTo>
                    <a:pt x="40" y="4"/>
                  </a:moveTo>
                  <a:lnTo>
                    <a:pt x="33" y="15"/>
                  </a:lnTo>
                  <a:lnTo>
                    <a:pt x="25" y="28"/>
                  </a:lnTo>
                  <a:lnTo>
                    <a:pt x="16" y="36"/>
                  </a:lnTo>
                  <a:lnTo>
                    <a:pt x="3" y="41"/>
                  </a:lnTo>
                  <a:lnTo>
                    <a:pt x="0" y="34"/>
                  </a:lnTo>
                  <a:lnTo>
                    <a:pt x="11" y="30"/>
                  </a:lnTo>
                  <a:lnTo>
                    <a:pt x="19" y="23"/>
                  </a:lnTo>
                  <a:lnTo>
                    <a:pt x="25" y="11"/>
                  </a:lnTo>
                  <a:lnTo>
                    <a:pt x="33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3" name="Freeform 780"/>
            <p:cNvSpPr>
              <a:spLocks/>
            </p:cNvSpPr>
            <p:nvPr/>
          </p:nvSpPr>
          <p:spPr bwMode="auto">
            <a:xfrm>
              <a:off x="4377" y="1330"/>
              <a:ext cx="7" cy="7"/>
            </a:xfrm>
            <a:custGeom>
              <a:avLst/>
              <a:gdLst>
                <a:gd name="T0" fmla="*/ 2 w 7"/>
                <a:gd name="T1" fmla="*/ 0 h 7"/>
                <a:gd name="T2" fmla="*/ 0 w 7"/>
                <a:gd name="T3" fmla="*/ 1 h 7"/>
                <a:gd name="T4" fmla="*/ 7 w 7"/>
                <a:gd name="T5" fmla="*/ 5 h 7"/>
                <a:gd name="T6" fmla="*/ 6 w 7"/>
                <a:gd name="T7" fmla="*/ 7 h 7"/>
                <a:gd name="T8" fmla="*/ 2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0"/>
                  </a:moveTo>
                  <a:lnTo>
                    <a:pt x="0" y="1"/>
                  </a:lnTo>
                  <a:lnTo>
                    <a:pt x="7" y="5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4" name="Freeform 781"/>
            <p:cNvSpPr>
              <a:spLocks/>
            </p:cNvSpPr>
            <p:nvPr/>
          </p:nvSpPr>
          <p:spPr bwMode="auto">
            <a:xfrm>
              <a:off x="4325" y="1359"/>
              <a:ext cx="21" cy="13"/>
            </a:xfrm>
            <a:custGeom>
              <a:avLst/>
              <a:gdLst>
                <a:gd name="T0" fmla="*/ 21 w 21"/>
                <a:gd name="T1" fmla="*/ 13 h 13"/>
                <a:gd name="T2" fmla="*/ 15 w 21"/>
                <a:gd name="T3" fmla="*/ 12 h 13"/>
                <a:gd name="T4" fmla="*/ 11 w 21"/>
                <a:gd name="T5" fmla="*/ 10 h 13"/>
                <a:gd name="T6" fmla="*/ 8 w 21"/>
                <a:gd name="T7" fmla="*/ 8 h 13"/>
                <a:gd name="T8" fmla="*/ 4 w 21"/>
                <a:gd name="T9" fmla="*/ 10 h 13"/>
                <a:gd name="T10" fmla="*/ 0 w 21"/>
                <a:gd name="T11" fmla="*/ 3 h 13"/>
                <a:gd name="T12" fmla="*/ 8 w 21"/>
                <a:gd name="T13" fmla="*/ 0 h 13"/>
                <a:gd name="T14" fmla="*/ 15 w 21"/>
                <a:gd name="T15" fmla="*/ 3 h 13"/>
                <a:gd name="T16" fmla="*/ 18 w 21"/>
                <a:gd name="T17" fmla="*/ 5 h 13"/>
                <a:gd name="T18" fmla="*/ 21 w 21"/>
                <a:gd name="T19" fmla="*/ 6 h 13"/>
                <a:gd name="T20" fmla="*/ 21 w 21"/>
                <a:gd name="T21" fmla="*/ 1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3"/>
                <a:gd name="T35" fmla="*/ 21 w 21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3">
                  <a:moveTo>
                    <a:pt x="21" y="13"/>
                  </a:moveTo>
                  <a:lnTo>
                    <a:pt x="15" y="12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8" y="0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5" name="Freeform 782"/>
            <p:cNvSpPr>
              <a:spLocks/>
            </p:cNvSpPr>
            <p:nvPr/>
          </p:nvSpPr>
          <p:spPr bwMode="auto">
            <a:xfrm>
              <a:off x="4344" y="1365"/>
              <a:ext cx="3" cy="7"/>
            </a:xfrm>
            <a:custGeom>
              <a:avLst/>
              <a:gdLst>
                <a:gd name="T0" fmla="*/ 3 w 3"/>
                <a:gd name="T1" fmla="*/ 7 h 7"/>
                <a:gd name="T2" fmla="*/ 2 w 3"/>
                <a:gd name="T3" fmla="*/ 7 h 7"/>
                <a:gd name="T4" fmla="*/ 2 w 3"/>
                <a:gd name="T5" fmla="*/ 0 h 7"/>
                <a:gd name="T6" fmla="*/ 0 w 3"/>
                <a:gd name="T7" fmla="*/ 0 h 7"/>
                <a:gd name="T8" fmla="*/ 3 w 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7"/>
                  </a:move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6" name="Freeform 783"/>
            <p:cNvSpPr>
              <a:spLocks/>
            </p:cNvSpPr>
            <p:nvPr/>
          </p:nvSpPr>
          <p:spPr bwMode="auto">
            <a:xfrm>
              <a:off x="4323" y="1363"/>
              <a:ext cx="11" cy="15"/>
            </a:xfrm>
            <a:custGeom>
              <a:avLst/>
              <a:gdLst>
                <a:gd name="T0" fmla="*/ 8 w 11"/>
                <a:gd name="T1" fmla="*/ 0 h 15"/>
                <a:gd name="T2" fmla="*/ 10 w 11"/>
                <a:gd name="T3" fmla="*/ 4 h 15"/>
                <a:gd name="T4" fmla="*/ 11 w 11"/>
                <a:gd name="T5" fmla="*/ 11 h 15"/>
                <a:gd name="T6" fmla="*/ 9 w 11"/>
                <a:gd name="T7" fmla="*/ 15 h 15"/>
                <a:gd name="T8" fmla="*/ 2 w 11"/>
                <a:gd name="T9" fmla="*/ 10 h 15"/>
                <a:gd name="T10" fmla="*/ 3 w 11"/>
                <a:gd name="T11" fmla="*/ 7 h 15"/>
                <a:gd name="T12" fmla="*/ 2 w 11"/>
                <a:gd name="T13" fmla="*/ 8 h 15"/>
                <a:gd name="T14" fmla="*/ 0 w 11"/>
                <a:gd name="T15" fmla="*/ 4 h 15"/>
                <a:gd name="T16" fmla="*/ 8 w 11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5"/>
                <a:gd name="T29" fmla="*/ 11 w 1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5">
                  <a:moveTo>
                    <a:pt x="8" y="0"/>
                  </a:moveTo>
                  <a:lnTo>
                    <a:pt x="10" y="4"/>
                  </a:lnTo>
                  <a:lnTo>
                    <a:pt x="11" y="11"/>
                  </a:lnTo>
                  <a:lnTo>
                    <a:pt x="9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2" y="8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7" name="Freeform 784"/>
            <p:cNvSpPr>
              <a:spLocks/>
            </p:cNvSpPr>
            <p:nvPr/>
          </p:nvSpPr>
          <p:spPr bwMode="auto">
            <a:xfrm>
              <a:off x="4321" y="1362"/>
              <a:ext cx="10" cy="7"/>
            </a:xfrm>
            <a:custGeom>
              <a:avLst/>
              <a:gdLst>
                <a:gd name="T0" fmla="*/ 4 w 10"/>
                <a:gd name="T1" fmla="*/ 0 h 7"/>
                <a:gd name="T2" fmla="*/ 0 w 10"/>
                <a:gd name="T3" fmla="*/ 2 h 7"/>
                <a:gd name="T4" fmla="*/ 2 w 10"/>
                <a:gd name="T5" fmla="*/ 5 h 7"/>
                <a:gd name="T6" fmla="*/ 10 w 10"/>
                <a:gd name="T7" fmla="*/ 1 h 7"/>
                <a:gd name="T8" fmla="*/ 8 w 10"/>
                <a:gd name="T9" fmla="*/ 7 h 7"/>
                <a:gd name="T10" fmla="*/ 4 w 10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10" y="1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8" name="Freeform 785"/>
            <p:cNvSpPr>
              <a:spLocks/>
            </p:cNvSpPr>
            <p:nvPr/>
          </p:nvSpPr>
          <p:spPr bwMode="auto">
            <a:xfrm>
              <a:off x="4251" y="1368"/>
              <a:ext cx="78" cy="12"/>
            </a:xfrm>
            <a:custGeom>
              <a:avLst/>
              <a:gdLst>
                <a:gd name="T0" fmla="*/ 78 w 78"/>
                <a:gd name="T1" fmla="*/ 11 h 12"/>
                <a:gd name="T2" fmla="*/ 58 w 78"/>
                <a:gd name="T3" fmla="*/ 12 h 12"/>
                <a:gd name="T4" fmla="*/ 40 w 78"/>
                <a:gd name="T5" fmla="*/ 11 h 12"/>
                <a:gd name="T6" fmla="*/ 0 w 78"/>
                <a:gd name="T7" fmla="*/ 7 h 12"/>
                <a:gd name="T8" fmla="*/ 0 w 78"/>
                <a:gd name="T9" fmla="*/ 0 h 12"/>
                <a:gd name="T10" fmla="*/ 40 w 78"/>
                <a:gd name="T11" fmla="*/ 4 h 12"/>
                <a:gd name="T12" fmla="*/ 58 w 78"/>
                <a:gd name="T13" fmla="*/ 4 h 12"/>
                <a:gd name="T14" fmla="*/ 76 w 78"/>
                <a:gd name="T15" fmla="*/ 4 h 12"/>
                <a:gd name="T16" fmla="*/ 78 w 78"/>
                <a:gd name="T17" fmla="*/ 1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"/>
                <a:gd name="T29" fmla="*/ 78 w 7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">
                  <a:moveTo>
                    <a:pt x="78" y="11"/>
                  </a:moveTo>
                  <a:lnTo>
                    <a:pt x="58" y="12"/>
                  </a:lnTo>
                  <a:lnTo>
                    <a:pt x="40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40" y="4"/>
                  </a:lnTo>
                  <a:lnTo>
                    <a:pt x="58" y="4"/>
                  </a:lnTo>
                  <a:lnTo>
                    <a:pt x="76" y="4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89" name="Freeform 786"/>
            <p:cNvSpPr>
              <a:spLocks/>
            </p:cNvSpPr>
            <p:nvPr/>
          </p:nvSpPr>
          <p:spPr bwMode="auto">
            <a:xfrm>
              <a:off x="4325" y="1372"/>
              <a:ext cx="7" cy="7"/>
            </a:xfrm>
            <a:custGeom>
              <a:avLst/>
              <a:gdLst>
                <a:gd name="T0" fmla="*/ 7 w 7"/>
                <a:gd name="T1" fmla="*/ 6 h 7"/>
                <a:gd name="T2" fmla="*/ 6 w 7"/>
                <a:gd name="T3" fmla="*/ 7 h 7"/>
                <a:gd name="T4" fmla="*/ 4 w 7"/>
                <a:gd name="T5" fmla="*/ 7 h 7"/>
                <a:gd name="T6" fmla="*/ 2 w 7"/>
                <a:gd name="T7" fmla="*/ 0 h 7"/>
                <a:gd name="T8" fmla="*/ 0 w 7"/>
                <a:gd name="T9" fmla="*/ 1 h 7"/>
                <a:gd name="T10" fmla="*/ 7 w 7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7" y="6"/>
                  </a:moveTo>
                  <a:lnTo>
                    <a:pt x="6" y="7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0" name="Freeform 787"/>
            <p:cNvSpPr>
              <a:spLocks/>
            </p:cNvSpPr>
            <p:nvPr/>
          </p:nvSpPr>
          <p:spPr bwMode="auto">
            <a:xfrm>
              <a:off x="4207" y="1367"/>
              <a:ext cx="45" cy="24"/>
            </a:xfrm>
            <a:custGeom>
              <a:avLst/>
              <a:gdLst>
                <a:gd name="T0" fmla="*/ 43 w 45"/>
                <a:gd name="T1" fmla="*/ 8 h 24"/>
                <a:gd name="T2" fmla="*/ 39 w 45"/>
                <a:gd name="T3" fmla="*/ 7 h 24"/>
                <a:gd name="T4" fmla="*/ 35 w 45"/>
                <a:gd name="T5" fmla="*/ 7 h 24"/>
                <a:gd name="T6" fmla="*/ 25 w 45"/>
                <a:gd name="T7" fmla="*/ 11 h 24"/>
                <a:gd name="T8" fmla="*/ 5 w 45"/>
                <a:gd name="T9" fmla="*/ 24 h 24"/>
                <a:gd name="T10" fmla="*/ 0 w 45"/>
                <a:gd name="T11" fmla="*/ 17 h 24"/>
                <a:gd name="T12" fmla="*/ 21 w 45"/>
                <a:gd name="T13" fmla="*/ 4 h 24"/>
                <a:gd name="T14" fmla="*/ 32 w 45"/>
                <a:gd name="T15" fmla="*/ 0 h 24"/>
                <a:gd name="T16" fmla="*/ 39 w 45"/>
                <a:gd name="T17" fmla="*/ 0 h 24"/>
                <a:gd name="T18" fmla="*/ 45 w 45"/>
                <a:gd name="T19" fmla="*/ 1 h 24"/>
                <a:gd name="T20" fmla="*/ 43 w 45"/>
                <a:gd name="T21" fmla="*/ 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24"/>
                <a:gd name="T35" fmla="*/ 45 w 45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24">
                  <a:moveTo>
                    <a:pt x="43" y="8"/>
                  </a:moveTo>
                  <a:lnTo>
                    <a:pt x="39" y="7"/>
                  </a:lnTo>
                  <a:lnTo>
                    <a:pt x="35" y="7"/>
                  </a:lnTo>
                  <a:lnTo>
                    <a:pt x="25" y="11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21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1" name="Freeform 788"/>
            <p:cNvSpPr>
              <a:spLocks/>
            </p:cNvSpPr>
            <p:nvPr/>
          </p:nvSpPr>
          <p:spPr bwMode="auto">
            <a:xfrm>
              <a:off x="4250" y="1368"/>
              <a:ext cx="2" cy="7"/>
            </a:xfrm>
            <a:custGeom>
              <a:avLst/>
              <a:gdLst>
                <a:gd name="T0" fmla="*/ 1 w 2"/>
                <a:gd name="T1" fmla="*/ 7 h 7"/>
                <a:gd name="T2" fmla="*/ 0 w 2"/>
                <a:gd name="T3" fmla="*/ 7 h 7"/>
                <a:gd name="T4" fmla="*/ 2 w 2"/>
                <a:gd name="T5" fmla="*/ 0 h 7"/>
                <a:gd name="T6" fmla="*/ 1 w 2"/>
                <a:gd name="T7" fmla="*/ 0 h 7"/>
                <a:gd name="T8" fmla="*/ 1 w 2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1" y="7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2" name="Freeform 789"/>
            <p:cNvSpPr>
              <a:spLocks/>
            </p:cNvSpPr>
            <p:nvPr/>
          </p:nvSpPr>
          <p:spPr bwMode="auto">
            <a:xfrm>
              <a:off x="4130" y="1384"/>
              <a:ext cx="82" cy="101"/>
            </a:xfrm>
            <a:custGeom>
              <a:avLst/>
              <a:gdLst>
                <a:gd name="T0" fmla="*/ 82 w 82"/>
                <a:gd name="T1" fmla="*/ 7 h 101"/>
                <a:gd name="T2" fmla="*/ 58 w 82"/>
                <a:gd name="T3" fmla="*/ 27 h 101"/>
                <a:gd name="T4" fmla="*/ 48 w 82"/>
                <a:gd name="T5" fmla="*/ 38 h 101"/>
                <a:gd name="T6" fmla="*/ 38 w 82"/>
                <a:gd name="T7" fmla="*/ 50 h 101"/>
                <a:gd name="T8" fmla="*/ 19 w 82"/>
                <a:gd name="T9" fmla="*/ 73 h 101"/>
                <a:gd name="T10" fmla="*/ 7 w 82"/>
                <a:gd name="T11" fmla="*/ 101 h 101"/>
                <a:gd name="T12" fmla="*/ 0 w 82"/>
                <a:gd name="T13" fmla="*/ 97 h 101"/>
                <a:gd name="T14" fmla="*/ 12 w 82"/>
                <a:gd name="T15" fmla="*/ 69 h 101"/>
                <a:gd name="T16" fmla="*/ 31 w 82"/>
                <a:gd name="T17" fmla="*/ 44 h 101"/>
                <a:gd name="T18" fmla="*/ 42 w 82"/>
                <a:gd name="T19" fmla="*/ 33 h 101"/>
                <a:gd name="T20" fmla="*/ 53 w 82"/>
                <a:gd name="T21" fmla="*/ 21 h 101"/>
                <a:gd name="T22" fmla="*/ 77 w 82"/>
                <a:gd name="T23" fmla="*/ 0 h 101"/>
                <a:gd name="T24" fmla="*/ 82 w 82"/>
                <a:gd name="T25" fmla="*/ 7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101"/>
                <a:gd name="T41" fmla="*/ 82 w 82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101">
                  <a:moveTo>
                    <a:pt x="82" y="7"/>
                  </a:moveTo>
                  <a:lnTo>
                    <a:pt x="58" y="27"/>
                  </a:lnTo>
                  <a:lnTo>
                    <a:pt x="48" y="38"/>
                  </a:lnTo>
                  <a:lnTo>
                    <a:pt x="38" y="50"/>
                  </a:lnTo>
                  <a:lnTo>
                    <a:pt x="19" y="73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12" y="69"/>
                  </a:lnTo>
                  <a:lnTo>
                    <a:pt x="31" y="44"/>
                  </a:lnTo>
                  <a:lnTo>
                    <a:pt x="42" y="33"/>
                  </a:lnTo>
                  <a:lnTo>
                    <a:pt x="53" y="21"/>
                  </a:lnTo>
                  <a:lnTo>
                    <a:pt x="77" y="0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3" name="Freeform 790"/>
            <p:cNvSpPr>
              <a:spLocks/>
            </p:cNvSpPr>
            <p:nvPr/>
          </p:nvSpPr>
          <p:spPr bwMode="auto">
            <a:xfrm>
              <a:off x="4207" y="1384"/>
              <a:ext cx="5" cy="7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4" name="Freeform 791"/>
            <p:cNvSpPr>
              <a:spLocks/>
            </p:cNvSpPr>
            <p:nvPr/>
          </p:nvSpPr>
          <p:spPr bwMode="auto">
            <a:xfrm>
              <a:off x="4119" y="1482"/>
              <a:ext cx="18" cy="60"/>
            </a:xfrm>
            <a:custGeom>
              <a:avLst/>
              <a:gdLst>
                <a:gd name="T0" fmla="*/ 18 w 18"/>
                <a:gd name="T1" fmla="*/ 3 h 60"/>
                <a:gd name="T2" fmla="*/ 13 w 18"/>
                <a:gd name="T3" fmla="*/ 14 h 60"/>
                <a:gd name="T4" fmla="*/ 9 w 18"/>
                <a:gd name="T5" fmla="*/ 20 h 60"/>
                <a:gd name="T6" fmla="*/ 9 w 18"/>
                <a:gd name="T7" fmla="*/ 23 h 60"/>
                <a:gd name="T8" fmla="*/ 9 w 18"/>
                <a:gd name="T9" fmla="*/ 30 h 60"/>
                <a:gd name="T10" fmla="*/ 10 w 18"/>
                <a:gd name="T11" fmla="*/ 43 h 60"/>
                <a:gd name="T12" fmla="*/ 13 w 18"/>
                <a:gd name="T13" fmla="*/ 59 h 60"/>
                <a:gd name="T14" fmla="*/ 5 w 18"/>
                <a:gd name="T15" fmla="*/ 60 h 60"/>
                <a:gd name="T16" fmla="*/ 1 w 18"/>
                <a:gd name="T17" fmla="*/ 44 h 60"/>
                <a:gd name="T18" fmla="*/ 0 w 18"/>
                <a:gd name="T19" fmla="*/ 30 h 60"/>
                <a:gd name="T20" fmla="*/ 0 w 18"/>
                <a:gd name="T21" fmla="*/ 23 h 60"/>
                <a:gd name="T22" fmla="*/ 1 w 18"/>
                <a:gd name="T23" fmla="*/ 16 h 60"/>
                <a:gd name="T24" fmla="*/ 6 w 18"/>
                <a:gd name="T25" fmla="*/ 10 h 60"/>
                <a:gd name="T26" fmla="*/ 11 w 18"/>
                <a:gd name="T27" fmla="*/ 0 h 60"/>
                <a:gd name="T28" fmla="*/ 18 w 18"/>
                <a:gd name="T29" fmla="*/ 3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60"/>
                <a:gd name="T47" fmla="*/ 18 w 18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60">
                  <a:moveTo>
                    <a:pt x="18" y="3"/>
                  </a:moveTo>
                  <a:lnTo>
                    <a:pt x="13" y="14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30"/>
                  </a:lnTo>
                  <a:lnTo>
                    <a:pt x="10" y="43"/>
                  </a:lnTo>
                  <a:lnTo>
                    <a:pt x="13" y="59"/>
                  </a:lnTo>
                  <a:lnTo>
                    <a:pt x="5" y="60"/>
                  </a:lnTo>
                  <a:lnTo>
                    <a:pt x="1" y="44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6" y="10"/>
                  </a:lnTo>
                  <a:lnTo>
                    <a:pt x="11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5" name="Freeform 792"/>
            <p:cNvSpPr>
              <a:spLocks/>
            </p:cNvSpPr>
            <p:nvPr/>
          </p:nvSpPr>
          <p:spPr bwMode="auto">
            <a:xfrm>
              <a:off x="4130" y="1481"/>
              <a:ext cx="7" cy="4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1 h 4"/>
                <a:gd name="T4" fmla="*/ 7 w 7"/>
                <a:gd name="T5" fmla="*/ 4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0"/>
                  </a:moveTo>
                  <a:lnTo>
                    <a:pt x="0" y="1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6" name="Freeform 793"/>
            <p:cNvSpPr>
              <a:spLocks/>
            </p:cNvSpPr>
            <p:nvPr/>
          </p:nvSpPr>
          <p:spPr bwMode="auto">
            <a:xfrm>
              <a:off x="4114" y="1541"/>
              <a:ext cx="18" cy="34"/>
            </a:xfrm>
            <a:custGeom>
              <a:avLst/>
              <a:gdLst>
                <a:gd name="T0" fmla="*/ 18 w 18"/>
                <a:gd name="T1" fmla="*/ 0 h 34"/>
                <a:gd name="T2" fmla="*/ 18 w 18"/>
                <a:gd name="T3" fmla="*/ 8 h 34"/>
                <a:gd name="T4" fmla="*/ 17 w 18"/>
                <a:gd name="T5" fmla="*/ 16 h 34"/>
                <a:gd name="T6" fmla="*/ 12 w 18"/>
                <a:gd name="T7" fmla="*/ 27 h 34"/>
                <a:gd name="T8" fmla="*/ 9 w 18"/>
                <a:gd name="T9" fmla="*/ 32 h 34"/>
                <a:gd name="T10" fmla="*/ 9 w 18"/>
                <a:gd name="T11" fmla="*/ 34 h 34"/>
                <a:gd name="T12" fmla="*/ 0 w 18"/>
                <a:gd name="T13" fmla="*/ 34 h 34"/>
                <a:gd name="T14" fmla="*/ 0 w 18"/>
                <a:gd name="T15" fmla="*/ 30 h 34"/>
                <a:gd name="T16" fmla="*/ 4 w 18"/>
                <a:gd name="T17" fmla="*/ 23 h 34"/>
                <a:gd name="T18" fmla="*/ 9 w 18"/>
                <a:gd name="T19" fmla="*/ 14 h 34"/>
                <a:gd name="T20" fmla="*/ 10 w 18"/>
                <a:gd name="T21" fmla="*/ 8 h 34"/>
                <a:gd name="T22" fmla="*/ 10 w 18"/>
                <a:gd name="T23" fmla="*/ 0 h 34"/>
                <a:gd name="T24" fmla="*/ 18 w 18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4"/>
                <a:gd name="T41" fmla="*/ 18 w 18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4">
                  <a:moveTo>
                    <a:pt x="18" y="0"/>
                  </a:moveTo>
                  <a:lnTo>
                    <a:pt x="18" y="8"/>
                  </a:lnTo>
                  <a:lnTo>
                    <a:pt x="17" y="16"/>
                  </a:lnTo>
                  <a:lnTo>
                    <a:pt x="12" y="27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23"/>
                  </a:lnTo>
                  <a:lnTo>
                    <a:pt x="9" y="14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7" name="Freeform 794"/>
            <p:cNvSpPr>
              <a:spLocks/>
            </p:cNvSpPr>
            <p:nvPr/>
          </p:nvSpPr>
          <p:spPr bwMode="auto">
            <a:xfrm>
              <a:off x="4124" y="1541"/>
              <a:ext cx="8" cy="1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0 h 1"/>
                <a:gd name="T4" fmla="*/ 0 w 8"/>
                <a:gd name="T5" fmla="*/ 1 h 1"/>
                <a:gd name="T6" fmla="*/ 8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8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8" name="Freeform 795"/>
            <p:cNvSpPr>
              <a:spLocks/>
            </p:cNvSpPr>
            <p:nvPr/>
          </p:nvSpPr>
          <p:spPr bwMode="auto">
            <a:xfrm>
              <a:off x="4084" y="1543"/>
              <a:ext cx="36" cy="35"/>
            </a:xfrm>
            <a:custGeom>
              <a:avLst/>
              <a:gdLst>
                <a:gd name="T0" fmla="*/ 31 w 36"/>
                <a:gd name="T1" fmla="*/ 35 h 35"/>
                <a:gd name="T2" fmla="*/ 16 w 36"/>
                <a:gd name="T3" fmla="*/ 20 h 35"/>
                <a:gd name="T4" fmla="*/ 8 w 36"/>
                <a:gd name="T5" fmla="*/ 11 h 35"/>
                <a:gd name="T6" fmla="*/ 0 w 36"/>
                <a:gd name="T7" fmla="*/ 6 h 35"/>
                <a:gd name="T8" fmla="*/ 5 w 36"/>
                <a:gd name="T9" fmla="*/ 0 h 35"/>
                <a:gd name="T10" fmla="*/ 13 w 36"/>
                <a:gd name="T11" fmla="*/ 5 h 35"/>
                <a:gd name="T12" fmla="*/ 21 w 36"/>
                <a:gd name="T13" fmla="*/ 13 h 35"/>
                <a:gd name="T14" fmla="*/ 36 w 36"/>
                <a:gd name="T15" fmla="*/ 29 h 35"/>
                <a:gd name="T16" fmla="*/ 31 w 36"/>
                <a:gd name="T17" fmla="*/ 3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5"/>
                <a:gd name="T29" fmla="*/ 36 w 36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5">
                  <a:moveTo>
                    <a:pt x="31" y="35"/>
                  </a:moveTo>
                  <a:lnTo>
                    <a:pt x="16" y="20"/>
                  </a:lnTo>
                  <a:lnTo>
                    <a:pt x="8" y="11"/>
                  </a:lnTo>
                  <a:lnTo>
                    <a:pt x="0" y="6"/>
                  </a:lnTo>
                  <a:lnTo>
                    <a:pt x="5" y="0"/>
                  </a:lnTo>
                  <a:lnTo>
                    <a:pt x="13" y="5"/>
                  </a:lnTo>
                  <a:lnTo>
                    <a:pt x="21" y="13"/>
                  </a:lnTo>
                  <a:lnTo>
                    <a:pt x="36" y="29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399" name="Freeform 796"/>
            <p:cNvSpPr>
              <a:spLocks/>
            </p:cNvSpPr>
            <p:nvPr/>
          </p:nvSpPr>
          <p:spPr bwMode="auto">
            <a:xfrm>
              <a:off x="4114" y="1572"/>
              <a:ext cx="9" cy="13"/>
            </a:xfrm>
            <a:custGeom>
              <a:avLst/>
              <a:gdLst>
                <a:gd name="T0" fmla="*/ 9 w 9"/>
                <a:gd name="T1" fmla="*/ 3 h 13"/>
                <a:gd name="T2" fmla="*/ 9 w 9"/>
                <a:gd name="T3" fmla="*/ 13 h 13"/>
                <a:gd name="T4" fmla="*/ 1 w 9"/>
                <a:gd name="T5" fmla="*/ 6 h 13"/>
                <a:gd name="T6" fmla="*/ 6 w 9"/>
                <a:gd name="T7" fmla="*/ 0 h 13"/>
                <a:gd name="T8" fmla="*/ 0 w 9"/>
                <a:gd name="T9" fmla="*/ 3 h 13"/>
                <a:gd name="T10" fmla="*/ 9 w 9"/>
                <a:gd name="T11" fmla="*/ 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3"/>
                <a:gd name="T20" fmla="*/ 9 w 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3">
                  <a:moveTo>
                    <a:pt x="9" y="3"/>
                  </a:moveTo>
                  <a:lnTo>
                    <a:pt x="9" y="13"/>
                  </a:lnTo>
                  <a:lnTo>
                    <a:pt x="1" y="6"/>
                  </a:lnTo>
                  <a:lnTo>
                    <a:pt x="6" y="0"/>
                  </a:lnTo>
                  <a:lnTo>
                    <a:pt x="0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0" name="Freeform 797"/>
            <p:cNvSpPr>
              <a:spLocks/>
            </p:cNvSpPr>
            <p:nvPr/>
          </p:nvSpPr>
          <p:spPr bwMode="auto">
            <a:xfrm>
              <a:off x="3895" y="1447"/>
              <a:ext cx="194" cy="103"/>
            </a:xfrm>
            <a:custGeom>
              <a:avLst/>
              <a:gdLst>
                <a:gd name="T0" fmla="*/ 190 w 194"/>
                <a:gd name="T1" fmla="*/ 103 h 103"/>
                <a:gd name="T2" fmla="*/ 139 w 194"/>
                <a:gd name="T3" fmla="*/ 83 h 103"/>
                <a:gd name="T4" fmla="*/ 92 w 194"/>
                <a:gd name="T5" fmla="*/ 60 h 103"/>
                <a:gd name="T6" fmla="*/ 0 w 194"/>
                <a:gd name="T7" fmla="*/ 6 h 103"/>
                <a:gd name="T8" fmla="*/ 4 w 194"/>
                <a:gd name="T9" fmla="*/ 0 h 103"/>
                <a:gd name="T10" fmla="*/ 96 w 194"/>
                <a:gd name="T11" fmla="*/ 53 h 103"/>
                <a:gd name="T12" fmla="*/ 143 w 194"/>
                <a:gd name="T13" fmla="*/ 76 h 103"/>
                <a:gd name="T14" fmla="*/ 194 w 194"/>
                <a:gd name="T15" fmla="*/ 96 h 103"/>
                <a:gd name="T16" fmla="*/ 190 w 194"/>
                <a:gd name="T17" fmla="*/ 103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103"/>
                <a:gd name="T29" fmla="*/ 194 w 194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103">
                  <a:moveTo>
                    <a:pt x="190" y="103"/>
                  </a:moveTo>
                  <a:lnTo>
                    <a:pt x="139" y="83"/>
                  </a:lnTo>
                  <a:lnTo>
                    <a:pt x="92" y="60"/>
                  </a:lnTo>
                  <a:lnTo>
                    <a:pt x="0" y="6"/>
                  </a:lnTo>
                  <a:lnTo>
                    <a:pt x="4" y="0"/>
                  </a:lnTo>
                  <a:lnTo>
                    <a:pt x="96" y="53"/>
                  </a:lnTo>
                  <a:lnTo>
                    <a:pt x="143" y="76"/>
                  </a:lnTo>
                  <a:lnTo>
                    <a:pt x="194" y="96"/>
                  </a:lnTo>
                  <a:lnTo>
                    <a:pt x="190" y="10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1" name="Freeform 798"/>
            <p:cNvSpPr>
              <a:spLocks/>
            </p:cNvSpPr>
            <p:nvPr/>
          </p:nvSpPr>
          <p:spPr bwMode="auto">
            <a:xfrm>
              <a:off x="4084" y="1543"/>
              <a:ext cx="5" cy="7"/>
            </a:xfrm>
            <a:custGeom>
              <a:avLst/>
              <a:gdLst>
                <a:gd name="T0" fmla="*/ 5 w 5"/>
                <a:gd name="T1" fmla="*/ 0 h 7"/>
                <a:gd name="T2" fmla="*/ 1 w 5"/>
                <a:gd name="T3" fmla="*/ 7 h 7"/>
                <a:gd name="T4" fmla="*/ 0 w 5"/>
                <a:gd name="T5" fmla="*/ 6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2" name="Freeform 799"/>
            <p:cNvSpPr>
              <a:spLocks/>
            </p:cNvSpPr>
            <p:nvPr/>
          </p:nvSpPr>
          <p:spPr bwMode="auto">
            <a:xfrm>
              <a:off x="3839" y="1444"/>
              <a:ext cx="59" cy="25"/>
            </a:xfrm>
            <a:custGeom>
              <a:avLst/>
              <a:gdLst>
                <a:gd name="T0" fmla="*/ 56 w 59"/>
                <a:gd name="T1" fmla="*/ 10 h 25"/>
                <a:gd name="T2" fmla="*/ 49 w 59"/>
                <a:gd name="T3" fmla="*/ 8 h 25"/>
                <a:gd name="T4" fmla="*/ 44 w 59"/>
                <a:gd name="T5" fmla="*/ 7 h 25"/>
                <a:gd name="T6" fmla="*/ 37 w 59"/>
                <a:gd name="T7" fmla="*/ 9 h 25"/>
                <a:gd name="T8" fmla="*/ 30 w 59"/>
                <a:gd name="T9" fmla="*/ 11 h 25"/>
                <a:gd name="T10" fmla="*/ 17 w 59"/>
                <a:gd name="T11" fmla="*/ 18 h 25"/>
                <a:gd name="T12" fmla="*/ 4 w 59"/>
                <a:gd name="T13" fmla="*/ 25 h 25"/>
                <a:gd name="T14" fmla="*/ 0 w 59"/>
                <a:gd name="T15" fmla="*/ 18 h 25"/>
                <a:gd name="T16" fmla="*/ 13 w 59"/>
                <a:gd name="T17" fmla="*/ 11 h 25"/>
                <a:gd name="T18" fmla="*/ 26 w 59"/>
                <a:gd name="T19" fmla="*/ 4 h 25"/>
                <a:gd name="T20" fmla="*/ 33 w 59"/>
                <a:gd name="T21" fmla="*/ 2 h 25"/>
                <a:gd name="T22" fmla="*/ 42 w 59"/>
                <a:gd name="T23" fmla="*/ 0 h 25"/>
                <a:gd name="T24" fmla="*/ 51 w 59"/>
                <a:gd name="T25" fmla="*/ 1 h 25"/>
                <a:gd name="T26" fmla="*/ 59 w 59"/>
                <a:gd name="T27" fmla="*/ 3 h 25"/>
                <a:gd name="T28" fmla="*/ 56 w 59"/>
                <a:gd name="T29" fmla="*/ 1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"/>
                <a:gd name="T46" fmla="*/ 0 h 25"/>
                <a:gd name="T47" fmla="*/ 59 w 59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" h="25">
                  <a:moveTo>
                    <a:pt x="56" y="10"/>
                  </a:moveTo>
                  <a:lnTo>
                    <a:pt x="49" y="8"/>
                  </a:lnTo>
                  <a:lnTo>
                    <a:pt x="44" y="7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17" y="18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3" name="Freeform 800"/>
            <p:cNvSpPr>
              <a:spLocks/>
            </p:cNvSpPr>
            <p:nvPr/>
          </p:nvSpPr>
          <p:spPr bwMode="auto">
            <a:xfrm>
              <a:off x="3895" y="1447"/>
              <a:ext cx="4" cy="7"/>
            </a:xfrm>
            <a:custGeom>
              <a:avLst/>
              <a:gdLst>
                <a:gd name="T0" fmla="*/ 4 w 4"/>
                <a:gd name="T1" fmla="*/ 0 h 7"/>
                <a:gd name="T2" fmla="*/ 3 w 4"/>
                <a:gd name="T3" fmla="*/ 0 h 7"/>
                <a:gd name="T4" fmla="*/ 0 w 4"/>
                <a:gd name="T5" fmla="*/ 7 h 7"/>
                <a:gd name="T6" fmla="*/ 0 w 4"/>
                <a:gd name="T7" fmla="*/ 6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4" name="Freeform 801"/>
            <p:cNvSpPr>
              <a:spLocks/>
            </p:cNvSpPr>
            <p:nvPr/>
          </p:nvSpPr>
          <p:spPr bwMode="auto">
            <a:xfrm>
              <a:off x="3777" y="1462"/>
              <a:ext cx="66" cy="54"/>
            </a:xfrm>
            <a:custGeom>
              <a:avLst/>
              <a:gdLst>
                <a:gd name="T0" fmla="*/ 66 w 66"/>
                <a:gd name="T1" fmla="*/ 6 h 54"/>
                <a:gd name="T2" fmla="*/ 36 w 66"/>
                <a:gd name="T3" fmla="*/ 30 h 54"/>
                <a:gd name="T4" fmla="*/ 5 w 66"/>
                <a:gd name="T5" fmla="*/ 54 h 54"/>
                <a:gd name="T6" fmla="*/ 0 w 66"/>
                <a:gd name="T7" fmla="*/ 48 h 54"/>
                <a:gd name="T8" fmla="*/ 31 w 66"/>
                <a:gd name="T9" fmla="*/ 24 h 54"/>
                <a:gd name="T10" fmla="*/ 61 w 66"/>
                <a:gd name="T11" fmla="*/ 0 h 54"/>
                <a:gd name="T12" fmla="*/ 66 w 66"/>
                <a:gd name="T13" fmla="*/ 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54"/>
                <a:gd name="T23" fmla="*/ 66 w 6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54">
                  <a:moveTo>
                    <a:pt x="66" y="6"/>
                  </a:moveTo>
                  <a:lnTo>
                    <a:pt x="36" y="30"/>
                  </a:lnTo>
                  <a:lnTo>
                    <a:pt x="5" y="54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61" y="0"/>
                  </a:lnTo>
                  <a:lnTo>
                    <a:pt x="6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5" name="Freeform 802"/>
            <p:cNvSpPr>
              <a:spLocks/>
            </p:cNvSpPr>
            <p:nvPr/>
          </p:nvSpPr>
          <p:spPr bwMode="auto">
            <a:xfrm>
              <a:off x="3838" y="1462"/>
              <a:ext cx="5" cy="7"/>
            </a:xfrm>
            <a:custGeom>
              <a:avLst/>
              <a:gdLst>
                <a:gd name="T0" fmla="*/ 1 w 5"/>
                <a:gd name="T1" fmla="*/ 0 h 7"/>
                <a:gd name="T2" fmla="*/ 0 w 5"/>
                <a:gd name="T3" fmla="*/ 0 h 7"/>
                <a:gd name="T4" fmla="*/ 5 w 5"/>
                <a:gd name="T5" fmla="*/ 6 h 7"/>
                <a:gd name="T6" fmla="*/ 5 w 5"/>
                <a:gd name="T7" fmla="*/ 7 h 7"/>
                <a:gd name="T8" fmla="*/ 1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1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5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6" name="Freeform 803"/>
            <p:cNvSpPr>
              <a:spLocks/>
            </p:cNvSpPr>
            <p:nvPr/>
          </p:nvSpPr>
          <p:spPr bwMode="auto">
            <a:xfrm>
              <a:off x="3740" y="1459"/>
              <a:ext cx="43" cy="56"/>
            </a:xfrm>
            <a:custGeom>
              <a:avLst/>
              <a:gdLst>
                <a:gd name="T0" fmla="*/ 36 w 43"/>
                <a:gd name="T1" fmla="*/ 56 h 56"/>
                <a:gd name="T2" fmla="*/ 31 w 43"/>
                <a:gd name="T3" fmla="*/ 39 h 56"/>
                <a:gd name="T4" fmla="*/ 28 w 43"/>
                <a:gd name="T5" fmla="*/ 33 h 56"/>
                <a:gd name="T6" fmla="*/ 23 w 43"/>
                <a:gd name="T7" fmla="*/ 26 h 56"/>
                <a:gd name="T8" fmla="*/ 12 w 43"/>
                <a:gd name="T9" fmla="*/ 15 h 56"/>
                <a:gd name="T10" fmla="*/ 0 w 43"/>
                <a:gd name="T11" fmla="*/ 6 h 56"/>
                <a:gd name="T12" fmla="*/ 5 w 43"/>
                <a:gd name="T13" fmla="*/ 0 h 56"/>
                <a:gd name="T14" fmla="*/ 17 w 43"/>
                <a:gd name="T15" fmla="*/ 9 h 56"/>
                <a:gd name="T16" fmla="*/ 28 w 43"/>
                <a:gd name="T17" fmla="*/ 20 h 56"/>
                <a:gd name="T18" fmla="*/ 34 w 43"/>
                <a:gd name="T19" fmla="*/ 28 h 56"/>
                <a:gd name="T20" fmla="*/ 38 w 43"/>
                <a:gd name="T21" fmla="*/ 36 h 56"/>
                <a:gd name="T22" fmla="*/ 43 w 43"/>
                <a:gd name="T23" fmla="*/ 53 h 56"/>
                <a:gd name="T24" fmla="*/ 36 w 43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56"/>
                <a:gd name="T41" fmla="*/ 43 w 43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56">
                  <a:moveTo>
                    <a:pt x="36" y="56"/>
                  </a:moveTo>
                  <a:lnTo>
                    <a:pt x="31" y="39"/>
                  </a:lnTo>
                  <a:lnTo>
                    <a:pt x="28" y="33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0" y="6"/>
                  </a:lnTo>
                  <a:lnTo>
                    <a:pt x="5" y="0"/>
                  </a:lnTo>
                  <a:lnTo>
                    <a:pt x="17" y="9"/>
                  </a:lnTo>
                  <a:lnTo>
                    <a:pt x="28" y="20"/>
                  </a:lnTo>
                  <a:lnTo>
                    <a:pt x="34" y="28"/>
                  </a:lnTo>
                  <a:lnTo>
                    <a:pt x="38" y="36"/>
                  </a:lnTo>
                  <a:lnTo>
                    <a:pt x="43" y="53"/>
                  </a:lnTo>
                  <a:lnTo>
                    <a:pt x="36" y="5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7" name="Freeform 804"/>
            <p:cNvSpPr>
              <a:spLocks/>
            </p:cNvSpPr>
            <p:nvPr/>
          </p:nvSpPr>
          <p:spPr bwMode="auto">
            <a:xfrm>
              <a:off x="3776" y="1510"/>
              <a:ext cx="7" cy="11"/>
            </a:xfrm>
            <a:custGeom>
              <a:avLst/>
              <a:gdLst>
                <a:gd name="T0" fmla="*/ 6 w 7"/>
                <a:gd name="T1" fmla="*/ 6 h 11"/>
                <a:gd name="T2" fmla="*/ 1 w 7"/>
                <a:gd name="T3" fmla="*/ 11 h 11"/>
                <a:gd name="T4" fmla="*/ 0 w 7"/>
                <a:gd name="T5" fmla="*/ 5 h 11"/>
                <a:gd name="T6" fmla="*/ 7 w 7"/>
                <a:gd name="T7" fmla="*/ 2 h 11"/>
                <a:gd name="T8" fmla="*/ 1 w 7"/>
                <a:gd name="T9" fmla="*/ 0 h 11"/>
                <a:gd name="T10" fmla="*/ 6 w 7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6" y="6"/>
                  </a:moveTo>
                  <a:lnTo>
                    <a:pt x="1" y="11"/>
                  </a:lnTo>
                  <a:lnTo>
                    <a:pt x="0" y="5"/>
                  </a:lnTo>
                  <a:lnTo>
                    <a:pt x="7" y="2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8" name="Freeform 805"/>
            <p:cNvSpPr>
              <a:spLocks/>
            </p:cNvSpPr>
            <p:nvPr/>
          </p:nvSpPr>
          <p:spPr bwMode="auto">
            <a:xfrm>
              <a:off x="3705" y="1455"/>
              <a:ext cx="40" cy="15"/>
            </a:xfrm>
            <a:custGeom>
              <a:avLst/>
              <a:gdLst>
                <a:gd name="T0" fmla="*/ 35 w 40"/>
                <a:gd name="T1" fmla="*/ 10 h 15"/>
                <a:gd name="T2" fmla="*/ 30 w 40"/>
                <a:gd name="T3" fmla="*/ 7 h 15"/>
                <a:gd name="T4" fmla="*/ 24 w 40"/>
                <a:gd name="T5" fmla="*/ 7 h 15"/>
                <a:gd name="T6" fmla="*/ 15 w 40"/>
                <a:gd name="T7" fmla="*/ 10 h 15"/>
                <a:gd name="T8" fmla="*/ 5 w 40"/>
                <a:gd name="T9" fmla="*/ 15 h 15"/>
                <a:gd name="T10" fmla="*/ 0 w 40"/>
                <a:gd name="T11" fmla="*/ 8 h 15"/>
                <a:gd name="T12" fmla="*/ 11 w 40"/>
                <a:gd name="T13" fmla="*/ 3 h 15"/>
                <a:gd name="T14" fmla="*/ 22 w 40"/>
                <a:gd name="T15" fmla="*/ 0 h 15"/>
                <a:gd name="T16" fmla="*/ 33 w 40"/>
                <a:gd name="T17" fmla="*/ 0 h 15"/>
                <a:gd name="T18" fmla="*/ 40 w 40"/>
                <a:gd name="T19" fmla="*/ 4 h 15"/>
                <a:gd name="T20" fmla="*/ 35 w 40"/>
                <a:gd name="T21" fmla="*/ 1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15"/>
                <a:gd name="T35" fmla="*/ 40 w 40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15">
                  <a:moveTo>
                    <a:pt x="35" y="10"/>
                  </a:moveTo>
                  <a:lnTo>
                    <a:pt x="30" y="7"/>
                  </a:lnTo>
                  <a:lnTo>
                    <a:pt x="24" y="7"/>
                  </a:lnTo>
                  <a:lnTo>
                    <a:pt x="15" y="10"/>
                  </a:lnTo>
                  <a:lnTo>
                    <a:pt x="5" y="15"/>
                  </a:lnTo>
                  <a:lnTo>
                    <a:pt x="0" y="8"/>
                  </a:lnTo>
                  <a:lnTo>
                    <a:pt x="11" y="3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0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09" name="Freeform 806"/>
            <p:cNvSpPr>
              <a:spLocks/>
            </p:cNvSpPr>
            <p:nvPr/>
          </p:nvSpPr>
          <p:spPr bwMode="auto">
            <a:xfrm>
              <a:off x="3740" y="1459"/>
              <a:ext cx="5" cy="6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5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0"/>
                  </a:move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0" name="Freeform 807"/>
            <p:cNvSpPr>
              <a:spLocks/>
            </p:cNvSpPr>
            <p:nvPr/>
          </p:nvSpPr>
          <p:spPr bwMode="auto">
            <a:xfrm>
              <a:off x="3687" y="1464"/>
              <a:ext cx="24" cy="59"/>
            </a:xfrm>
            <a:custGeom>
              <a:avLst/>
              <a:gdLst>
                <a:gd name="T0" fmla="*/ 24 w 24"/>
                <a:gd name="T1" fmla="*/ 4 h 59"/>
                <a:gd name="T2" fmla="*/ 15 w 24"/>
                <a:gd name="T3" fmla="*/ 17 h 59"/>
                <a:gd name="T4" fmla="*/ 11 w 24"/>
                <a:gd name="T5" fmla="*/ 33 h 59"/>
                <a:gd name="T6" fmla="*/ 8 w 24"/>
                <a:gd name="T7" fmla="*/ 47 h 59"/>
                <a:gd name="T8" fmla="*/ 8 w 24"/>
                <a:gd name="T9" fmla="*/ 50 h 59"/>
                <a:gd name="T10" fmla="*/ 10 w 24"/>
                <a:gd name="T11" fmla="*/ 54 h 59"/>
                <a:gd name="T12" fmla="*/ 4 w 24"/>
                <a:gd name="T13" fmla="*/ 59 h 59"/>
                <a:gd name="T14" fmla="*/ 1 w 24"/>
                <a:gd name="T15" fmla="*/ 55 h 59"/>
                <a:gd name="T16" fmla="*/ 0 w 24"/>
                <a:gd name="T17" fmla="*/ 47 h 59"/>
                <a:gd name="T18" fmla="*/ 3 w 24"/>
                <a:gd name="T19" fmla="*/ 31 h 59"/>
                <a:gd name="T20" fmla="*/ 8 w 24"/>
                <a:gd name="T21" fmla="*/ 13 h 59"/>
                <a:gd name="T22" fmla="*/ 16 w 24"/>
                <a:gd name="T23" fmla="*/ 0 h 59"/>
                <a:gd name="T24" fmla="*/ 24 w 24"/>
                <a:gd name="T25" fmla="*/ 4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59"/>
                <a:gd name="T41" fmla="*/ 24 w 24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59">
                  <a:moveTo>
                    <a:pt x="24" y="4"/>
                  </a:moveTo>
                  <a:lnTo>
                    <a:pt x="15" y="17"/>
                  </a:lnTo>
                  <a:lnTo>
                    <a:pt x="11" y="33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4" y="59"/>
                  </a:lnTo>
                  <a:lnTo>
                    <a:pt x="1" y="55"/>
                  </a:lnTo>
                  <a:lnTo>
                    <a:pt x="0" y="47"/>
                  </a:lnTo>
                  <a:lnTo>
                    <a:pt x="3" y="31"/>
                  </a:lnTo>
                  <a:lnTo>
                    <a:pt x="8" y="13"/>
                  </a:lnTo>
                  <a:lnTo>
                    <a:pt x="16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1" name="Freeform 808"/>
            <p:cNvSpPr>
              <a:spLocks/>
            </p:cNvSpPr>
            <p:nvPr/>
          </p:nvSpPr>
          <p:spPr bwMode="auto">
            <a:xfrm>
              <a:off x="3703" y="1463"/>
              <a:ext cx="8" cy="7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8 w 8"/>
                <a:gd name="T5" fmla="*/ 5 h 7"/>
                <a:gd name="T6" fmla="*/ 7 w 8"/>
                <a:gd name="T7" fmla="*/ 7 h 7"/>
                <a:gd name="T8" fmla="*/ 2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2" y="0"/>
                  </a:moveTo>
                  <a:lnTo>
                    <a:pt x="0" y="1"/>
                  </a:lnTo>
                  <a:lnTo>
                    <a:pt x="8" y="5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2" name="Freeform 809"/>
            <p:cNvSpPr>
              <a:spLocks/>
            </p:cNvSpPr>
            <p:nvPr/>
          </p:nvSpPr>
          <p:spPr bwMode="auto">
            <a:xfrm>
              <a:off x="3692" y="1516"/>
              <a:ext cx="52" cy="29"/>
            </a:xfrm>
            <a:custGeom>
              <a:avLst/>
              <a:gdLst>
                <a:gd name="T0" fmla="*/ 4 w 52"/>
                <a:gd name="T1" fmla="*/ 0 h 29"/>
                <a:gd name="T2" fmla="*/ 28 w 52"/>
                <a:gd name="T3" fmla="*/ 13 h 29"/>
                <a:gd name="T4" fmla="*/ 39 w 52"/>
                <a:gd name="T5" fmla="*/ 18 h 29"/>
                <a:gd name="T6" fmla="*/ 52 w 52"/>
                <a:gd name="T7" fmla="*/ 21 h 29"/>
                <a:gd name="T8" fmla="*/ 50 w 52"/>
                <a:gd name="T9" fmla="*/ 29 h 29"/>
                <a:gd name="T10" fmla="*/ 37 w 52"/>
                <a:gd name="T11" fmla="*/ 26 h 29"/>
                <a:gd name="T12" fmla="*/ 24 w 52"/>
                <a:gd name="T13" fmla="*/ 20 h 29"/>
                <a:gd name="T14" fmla="*/ 0 w 52"/>
                <a:gd name="T15" fmla="*/ 8 h 29"/>
                <a:gd name="T16" fmla="*/ 4 w 52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29"/>
                <a:gd name="T29" fmla="*/ 52 w 5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29">
                  <a:moveTo>
                    <a:pt x="4" y="0"/>
                  </a:moveTo>
                  <a:lnTo>
                    <a:pt x="28" y="13"/>
                  </a:lnTo>
                  <a:lnTo>
                    <a:pt x="39" y="18"/>
                  </a:lnTo>
                  <a:lnTo>
                    <a:pt x="52" y="21"/>
                  </a:lnTo>
                  <a:lnTo>
                    <a:pt x="50" y="29"/>
                  </a:lnTo>
                  <a:lnTo>
                    <a:pt x="37" y="26"/>
                  </a:lnTo>
                  <a:lnTo>
                    <a:pt x="24" y="20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413" name="Freeform 810"/>
            <p:cNvSpPr>
              <a:spLocks/>
            </p:cNvSpPr>
            <p:nvPr/>
          </p:nvSpPr>
          <p:spPr bwMode="auto">
            <a:xfrm>
              <a:off x="3691" y="1516"/>
              <a:ext cx="6" cy="8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5 w 6"/>
                <a:gd name="T5" fmla="*/ 0 h 8"/>
                <a:gd name="T6" fmla="*/ 6 w 6"/>
                <a:gd name="T7" fmla="*/ 2 h 8"/>
                <a:gd name="T8" fmla="*/ 0 w 6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0" y="7"/>
                  </a:moveTo>
                  <a:lnTo>
                    <a:pt x="1" y="8"/>
                  </a:lnTo>
                  <a:lnTo>
                    <a:pt x="5" y="0"/>
                  </a:lnTo>
                  <a:lnTo>
                    <a:pt x="6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2536" name="Group 811"/>
          <p:cNvGrpSpPr>
            <a:grpSpLocks/>
          </p:cNvGrpSpPr>
          <p:nvPr/>
        </p:nvGrpSpPr>
        <p:grpSpPr bwMode="auto">
          <a:xfrm>
            <a:off x="2204684" y="1560513"/>
            <a:ext cx="3294063" cy="3844925"/>
            <a:chOff x="1972" y="1055"/>
            <a:chExt cx="1995" cy="2522"/>
          </a:xfrm>
        </p:grpSpPr>
        <p:sp>
          <p:nvSpPr>
            <p:cNvPr id="23014" name="Freeform 812"/>
            <p:cNvSpPr>
              <a:spLocks/>
            </p:cNvSpPr>
            <p:nvPr/>
          </p:nvSpPr>
          <p:spPr bwMode="auto">
            <a:xfrm>
              <a:off x="3742" y="1537"/>
              <a:ext cx="55" cy="50"/>
            </a:xfrm>
            <a:custGeom>
              <a:avLst/>
              <a:gdLst>
                <a:gd name="T0" fmla="*/ 1 w 55"/>
                <a:gd name="T1" fmla="*/ 0 h 50"/>
                <a:gd name="T2" fmla="*/ 10 w 55"/>
                <a:gd name="T3" fmla="*/ 1 h 50"/>
                <a:gd name="T4" fmla="*/ 18 w 55"/>
                <a:gd name="T5" fmla="*/ 6 h 50"/>
                <a:gd name="T6" fmla="*/ 24 w 55"/>
                <a:gd name="T7" fmla="*/ 12 h 50"/>
                <a:gd name="T8" fmla="*/ 30 w 55"/>
                <a:gd name="T9" fmla="*/ 19 h 50"/>
                <a:gd name="T10" fmla="*/ 36 w 55"/>
                <a:gd name="T11" fmla="*/ 27 h 50"/>
                <a:gd name="T12" fmla="*/ 42 w 55"/>
                <a:gd name="T13" fmla="*/ 34 h 50"/>
                <a:gd name="T14" fmla="*/ 47 w 55"/>
                <a:gd name="T15" fmla="*/ 39 h 50"/>
                <a:gd name="T16" fmla="*/ 55 w 55"/>
                <a:gd name="T17" fmla="*/ 43 h 50"/>
                <a:gd name="T18" fmla="*/ 51 w 55"/>
                <a:gd name="T19" fmla="*/ 50 h 50"/>
                <a:gd name="T20" fmla="*/ 42 w 55"/>
                <a:gd name="T21" fmla="*/ 45 h 50"/>
                <a:gd name="T22" fmla="*/ 36 w 55"/>
                <a:gd name="T23" fmla="*/ 39 h 50"/>
                <a:gd name="T24" fmla="*/ 30 w 55"/>
                <a:gd name="T25" fmla="*/ 32 h 50"/>
                <a:gd name="T26" fmla="*/ 24 w 55"/>
                <a:gd name="T27" fmla="*/ 25 h 50"/>
                <a:gd name="T28" fmla="*/ 18 w 55"/>
                <a:gd name="T29" fmla="*/ 17 h 50"/>
                <a:gd name="T30" fmla="*/ 13 w 55"/>
                <a:gd name="T31" fmla="*/ 12 h 50"/>
                <a:gd name="T32" fmla="*/ 8 w 55"/>
                <a:gd name="T33" fmla="*/ 9 h 50"/>
                <a:gd name="T34" fmla="*/ 0 w 55"/>
                <a:gd name="T35" fmla="*/ 8 h 50"/>
                <a:gd name="T36" fmla="*/ 1 w 55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50"/>
                <a:gd name="T59" fmla="*/ 55 w 55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50">
                  <a:moveTo>
                    <a:pt x="1" y="0"/>
                  </a:moveTo>
                  <a:lnTo>
                    <a:pt x="10" y="1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9"/>
                  </a:lnTo>
                  <a:lnTo>
                    <a:pt x="36" y="27"/>
                  </a:lnTo>
                  <a:lnTo>
                    <a:pt x="42" y="34"/>
                  </a:lnTo>
                  <a:lnTo>
                    <a:pt x="47" y="39"/>
                  </a:lnTo>
                  <a:lnTo>
                    <a:pt x="55" y="43"/>
                  </a:lnTo>
                  <a:lnTo>
                    <a:pt x="51" y="50"/>
                  </a:lnTo>
                  <a:lnTo>
                    <a:pt x="42" y="45"/>
                  </a:lnTo>
                  <a:lnTo>
                    <a:pt x="36" y="39"/>
                  </a:lnTo>
                  <a:lnTo>
                    <a:pt x="30" y="32"/>
                  </a:lnTo>
                  <a:lnTo>
                    <a:pt x="24" y="25"/>
                  </a:lnTo>
                  <a:lnTo>
                    <a:pt x="18" y="17"/>
                  </a:lnTo>
                  <a:lnTo>
                    <a:pt x="13" y="12"/>
                  </a:lnTo>
                  <a:lnTo>
                    <a:pt x="8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5" name="Freeform 813"/>
            <p:cNvSpPr>
              <a:spLocks/>
            </p:cNvSpPr>
            <p:nvPr/>
          </p:nvSpPr>
          <p:spPr bwMode="auto">
            <a:xfrm>
              <a:off x="3742" y="1537"/>
              <a:ext cx="2" cy="8"/>
            </a:xfrm>
            <a:custGeom>
              <a:avLst/>
              <a:gdLst>
                <a:gd name="T0" fmla="*/ 0 w 2"/>
                <a:gd name="T1" fmla="*/ 8 h 8"/>
                <a:gd name="T2" fmla="*/ 1 w 2"/>
                <a:gd name="T3" fmla="*/ 0 h 8"/>
                <a:gd name="T4" fmla="*/ 2 w 2"/>
                <a:gd name="T5" fmla="*/ 0 h 8"/>
                <a:gd name="T6" fmla="*/ 0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8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6" name="Freeform 814"/>
            <p:cNvSpPr>
              <a:spLocks/>
            </p:cNvSpPr>
            <p:nvPr/>
          </p:nvSpPr>
          <p:spPr bwMode="auto">
            <a:xfrm>
              <a:off x="3792" y="1580"/>
              <a:ext cx="31" cy="26"/>
            </a:xfrm>
            <a:custGeom>
              <a:avLst/>
              <a:gdLst>
                <a:gd name="T0" fmla="*/ 5 w 31"/>
                <a:gd name="T1" fmla="*/ 0 h 26"/>
                <a:gd name="T2" fmla="*/ 12 w 31"/>
                <a:gd name="T3" fmla="*/ 5 h 26"/>
                <a:gd name="T4" fmla="*/ 20 w 31"/>
                <a:gd name="T5" fmla="*/ 9 h 26"/>
                <a:gd name="T6" fmla="*/ 28 w 31"/>
                <a:gd name="T7" fmla="*/ 15 h 26"/>
                <a:gd name="T8" fmla="*/ 31 w 31"/>
                <a:gd name="T9" fmla="*/ 22 h 26"/>
                <a:gd name="T10" fmla="*/ 24 w 31"/>
                <a:gd name="T11" fmla="*/ 26 h 26"/>
                <a:gd name="T12" fmla="*/ 22 w 31"/>
                <a:gd name="T13" fmla="*/ 20 h 26"/>
                <a:gd name="T14" fmla="*/ 16 w 31"/>
                <a:gd name="T15" fmla="*/ 16 h 26"/>
                <a:gd name="T16" fmla="*/ 8 w 31"/>
                <a:gd name="T17" fmla="*/ 12 h 26"/>
                <a:gd name="T18" fmla="*/ 0 w 31"/>
                <a:gd name="T19" fmla="*/ 6 h 26"/>
                <a:gd name="T20" fmla="*/ 5 w 31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26"/>
                <a:gd name="T35" fmla="*/ 31 w 3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26">
                  <a:moveTo>
                    <a:pt x="5" y="0"/>
                  </a:moveTo>
                  <a:lnTo>
                    <a:pt x="12" y="5"/>
                  </a:lnTo>
                  <a:lnTo>
                    <a:pt x="20" y="9"/>
                  </a:lnTo>
                  <a:lnTo>
                    <a:pt x="28" y="15"/>
                  </a:lnTo>
                  <a:lnTo>
                    <a:pt x="31" y="22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16" y="16"/>
                  </a:lnTo>
                  <a:lnTo>
                    <a:pt x="8" y="1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7" name="Freeform 815"/>
            <p:cNvSpPr>
              <a:spLocks/>
            </p:cNvSpPr>
            <p:nvPr/>
          </p:nvSpPr>
          <p:spPr bwMode="auto">
            <a:xfrm>
              <a:off x="3792" y="1580"/>
              <a:ext cx="5" cy="7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6 h 7"/>
                <a:gd name="T4" fmla="*/ 1 w 5"/>
                <a:gd name="T5" fmla="*/ 7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8" name="Freeform 816"/>
            <p:cNvSpPr>
              <a:spLocks/>
            </p:cNvSpPr>
            <p:nvPr/>
          </p:nvSpPr>
          <p:spPr bwMode="auto">
            <a:xfrm>
              <a:off x="3791" y="1603"/>
              <a:ext cx="32" cy="28"/>
            </a:xfrm>
            <a:custGeom>
              <a:avLst/>
              <a:gdLst>
                <a:gd name="T0" fmla="*/ 32 w 32"/>
                <a:gd name="T1" fmla="*/ 3 h 28"/>
                <a:gd name="T2" fmla="*/ 28 w 32"/>
                <a:gd name="T3" fmla="*/ 13 h 28"/>
                <a:gd name="T4" fmla="*/ 19 w 32"/>
                <a:gd name="T5" fmla="*/ 22 h 28"/>
                <a:gd name="T6" fmla="*/ 9 w 32"/>
                <a:gd name="T7" fmla="*/ 28 h 28"/>
                <a:gd name="T8" fmla="*/ 0 w 32"/>
                <a:gd name="T9" fmla="*/ 28 h 28"/>
                <a:gd name="T10" fmla="*/ 0 w 32"/>
                <a:gd name="T11" fmla="*/ 21 h 28"/>
                <a:gd name="T12" fmla="*/ 6 w 32"/>
                <a:gd name="T13" fmla="*/ 21 h 28"/>
                <a:gd name="T14" fmla="*/ 14 w 32"/>
                <a:gd name="T15" fmla="*/ 16 h 28"/>
                <a:gd name="T16" fmla="*/ 21 w 32"/>
                <a:gd name="T17" fmla="*/ 9 h 28"/>
                <a:gd name="T18" fmla="*/ 25 w 32"/>
                <a:gd name="T19" fmla="*/ 0 h 28"/>
                <a:gd name="T20" fmla="*/ 32 w 32"/>
                <a:gd name="T21" fmla="*/ 3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28"/>
                <a:gd name="T35" fmla="*/ 32 w 32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28">
                  <a:moveTo>
                    <a:pt x="32" y="3"/>
                  </a:moveTo>
                  <a:lnTo>
                    <a:pt x="28" y="13"/>
                  </a:lnTo>
                  <a:lnTo>
                    <a:pt x="19" y="22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25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9" name="Freeform 817"/>
            <p:cNvSpPr>
              <a:spLocks/>
            </p:cNvSpPr>
            <p:nvPr/>
          </p:nvSpPr>
          <p:spPr bwMode="auto">
            <a:xfrm>
              <a:off x="3816" y="1602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2 h 4"/>
                <a:gd name="T4" fmla="*/ 7 w 8"/>
                <a:gd name="T5" fmla="*/ 4 h 4"/>
                <a:gd name="T6" fmla="*/ 0 w 8"/>
                <a:gd name="T7" fmla="*/ 1 h 4"/>
                <a:gd name="T8" fmla="*/ 0 w 8"/>
                <a:gd name="T9" fmla="*/ 4 h 4"/>
                <a:gd name="T10" fmla="*/ 7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0"/>
                  </a:moveTo>
                  <a:lnTo>
                    <a:pt x="8" y="2"/>
                  </a:lnTo>
                  <a:lnTo>
                    <a:pt x="7" y="4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0" name="Freeform 818"/>
            <p:cNvSpPr>
              <a:spLocks/>
            </p:cNvSpPr>
            <p:nvPr/>
          </p:nvSpPr>
          <p:spPr bwMode="auto">
            <a:xfrm>
              <a:off x="3712" y="1618"/>
              <a:ext cx="80" cy="17"/>
            </a:xfrm>
            <a:custGeom>
              <a:avLst/>
              <a:gdLst>
                <a:gd name="T0" fmla="*/ 77 w 80"/>
                <a:gd name="T1" fmla="*/ 13 h 17"/>
                <a:gd name="T2" fmla="*/ 56 w 80"/>
                <a:gd name="T3" fmla="*/ 8 h 17"/>
                <a:gd name="T4" fmla="*/ 47 w 80"/>
                <a:gd name="T5" fmla="*/ 7 h 17"/>
                <a:gd name="T6" fmla="*/ 38 w 80"/>
                <a:gd name="T7" fmla="*/ 7 h 17"/>
                <a:gd name="T8" fmla="*/ 20 w 80"/>
                <a:gd name="T9" fmla="*/ 10 h 17"/>
                <a:gd name="T10" fmla="*/ 13 w 80"/>
                <a:gd name="T11" fmla="*/ 13 h 17"/>
                <a:gd name="T12" fmla="*/ 5 w 80"/>
                <a:gd name="T13" fmla="*/ 17 h 17"/>
                <a:gd name="T14" fmla="*/ 0 w 80"/>
                <a:gd name="T15" fmla="*/ 11 h 17"/>
                <a:gd name="T16" fmla="*/ 9 w 80"/>
                <a:gd name="T17" fmla="*/ 6 h 17"/>
                <a:gd name="T18" fmla="*/ 17 w 80"/>
                <a:gd name="T19" fmla="*/ 3 h 17"/>
                <a:gd name="T20" fmla="*/ 35 w 80"/>
                <a:gd name="T21" fmla="*/ 0 h 17"/>
                <a:gd name="T22" fmla="*/ 47 w 80"/>
                <a:gd name="T23" fmla="*/ 0 h 17"/>
                <a:gd name="T24" fmla="*/ 58 w 80"/>
                <a:gd name="T25" fmla="*/ 1 h 17"/>
                <a:gd name="T26" fmla="*/ 80 w 80"/>
                <a:gd name="T27" fmla="*/ 6 h 17"/>
                <a:gd name="T28" fmla="*/ 77 w 80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7"/>
                <a:gd name="T47" fmla="*/ 80 w 8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7">
                  <a:moveTo>
                    <a:pt x="77" y="13"/>
                  </a:moveTo>
                  <a:lnTo>
                    <a:pt x="56" y="8"/>
                  </a:lnTo>
                  <a:lnTo>
                    <a:pt x="47" y="7"/>
                  </a:lnTo>
                  <a:lnTo>
                    <a:pt x="38" y="7"/>
                  </a:lnTo>
                  <a:lnTo>
                    <a:pt x="20" y="10"/>
                  </a:lnTo>
                  <a:lnTo>
                    <a:pt x="13" y="13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9" y="6"/>
                  </a:lnTo>
                  <a:lnTo>
                    <a:pt x="17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80" y="6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1" name="Freeform 819"/>
            <p:cNvSpPr>
              <a:spLocks/>
            </p:cNvSpPr>
            <p:nvPr/>
          </p:nvSpPr>
          <p:spPr bwMode="auto">
            <a:xfrm>
              <a:off x="3789" y="1624"/>
              <a:ext cx="3" cy="7"/>
            </a:xfrm>
            <a:custGeom>
              <a:avLst/>
              <a:gdLst>
                <a:gd name="T0" fmla="*/ 2 w 3"/>
                <a:gd name="T1" fmla="*/ 7 h 7"/>
                <a:gd name="T2" fmla="*/ 0 w 3"/>
                <a:gd name="T3" fmla="*/ 7 h 7"/>
                <a:gd name="T4" fmla="*/ 3 w 3"/>
                <a:gd name="T5" fmla="*/ 0 h 7"/>
                <a:gd name="T6" fmla="*/ 2 w 3"/>
                <a:gd name="T7" fmla="*/ 0 h 7"/>
                <a:gd name="T8" fmla="*/ 2 w 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2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2" name="Freeform 820"/>
            <p:cNvSpPr>
              <a:spLocks/>
            </p:cNvSpPr>
            <p:nvPr/>
          </p:nvSpPr>
          <p:spPr bwMode="auto">
            <a:xfrm>
              <a:off x="3708" y="1631"/>
              <a:ext cx="11" cy="30"/>
            </a:xfrm>
            <a:custGeom>
              <a:avLst/>
              <a:gdLst>
                <a:gd name="T0" fmla="*/ 11 w 11"/>
                <a:gd name="T1" fmla="*/ 1 h 30"/>
                <a:gd name="T2" fmla="*/ 9 w 11"/>
                <a:gd name="T3" fmla="*/ 7 h 30"/>
                <a:gd name="T4" fmla="*/ 9 w 11"/>
                <a:gd name="T5" fmla="*/ 16 h 30"/>
                <a:gd name="T6" fmla="*/ 10 w 11"/>
                <a:gd name="T7" fmla="*/ 23 h 30"/>
                <a:gd name="T8" fmla="*/ 8 w 11"/>
                <a:gd name="T9" fmla="*/ 30 h 30"/>
                <a:gd name="T10" fmla="*/ 0 w 11"/>
                <a:gd name="T11" fmla="*/ 29 h 30"/>
                <a:gd name="T12" fmla="*/ 2 w 11"/>
                <a:gd name="T13" fmla="*/ 23 h 30"/>
                <a:gd name="T14" fmla="*/ 1 w 11"/>
                <a:gd name="T15" fmla="*/ 16 h 30"/>
                <a:gd name="T16" fmla="*/ 1 w 11"/>
                <a:gd name="T17" fmla="*/ 7 h 30"/>
                <a:gd name="T18" fmla="*/ 3 w 11"/>
                <a:gd name="T19" fmla="*/ 0 h 30"/>
                <a:gd name="T20" fmla="*/ 11 w 11"/>
                <a:gd name="T21" fmla="*/ 1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30"/>
                <a:gd name="T35" fmla="*/ 11 w 11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30">
                  <a:moveTo>
                    <a:pt x="11" y="1"/>
                  </a:moveTo>
                  <a:lnTo>
                    <a:pt x="9" y="7"/>
                  </a:lnTo>
                  <a:lnTo>
                    <a:pt x="9" y="16"/>
                  </a:lnTo>
                  <a:lnTo>
                    <a:pt x="10" y="23"/>
                  </a:lnTo>
                  <a:lnTo>
                    <a:pt x="8" y="30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1" y="16"/>
                  </a:lnTo>
                  <a:lnTo>
                    <a:pt x="1" y="7"/>
                  </a:lnTo>
                  <a:lnTo>
                    <a:pt x="3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3" name="Freeform 821"/>
            <p:cNvSpPr>
              <a:spLocks/>
            </p:cNvSpPr>
            <p:nvPr/>
          </p:nvSpPr>
          <p:spPr bwMode="auto">
            <a:xfrm>
              <a:off x="3711" y="1629"/>
              <a:ext cx="8" cy="6"/>
            </a:xfrm>
            <a:custGeom>
              <a:avLst/>
              <a:gdLst>
                <a:gd name="T0" fmla="*/ 1 w 8"/>
                <a:gd name="T1" fmla="*/ 0 h 6"/>
                <a:gd name="T2" fmla="*/ 0 w 8"/>
                <a:gd name="T3" fmla="*/ 0 h 6"/>
                <a:gd name="T4" fmla="*/ 0 w 8"/>
                <a:gd name="T5" fmla="*/ 2 h 6"/>
                <a:gd name="T6" fmla="*/ 8 w 8"/>
                <a:gd name="T7" fmla="*/ 3 h 6"/>
                <a:gd name="T8" fmla="*/ 6 w 8"/>
                <a:gd name="T9" fmla="*/ 6 h 6"/>
                <a:gd name="T10" fmla="*/ 1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4" name="Freeform 822"/>
            <p:cNvSpPr>
              <a:spLocks/>
            </p:cNvSpPr>
            <p:nvPr/>
          </p:nvSpPr>
          <p:spPr bwMode="auto">
            <a:xfrm>
              <a:off x="3676" y="1658"/>
              <a:ext cx="38" cy="33"/>
            </a:xfrm>
            <a:custGeom>
              <a:avLst/>
              <a:gdLst>
                <a:gd name="T0" fmla="*/ 38 w 38"/>
                <a:gd name="T1" fmla="*/ 6 h 33"/>
                <a:gd name="T2" fmla="*/ 21 w 38"/>
                <a:gd name="T3" fmla="*/ 16 h 33"/>
                <a:gd name="T4" fmla="*/ 5 w 38"/>
                <a:gd name="T5" fmla="*/ 33 h 33"/>
                <a:gd name="T6" fmla="*/ 0 w 38"/>
                <a:gd name="T7" fmla="*/ 26 h 33"/>
                <a:gd name="T8" fmla="*/ 16 w 38"/>
                <a:gd name="T9" fmla="*/ 10 h 33"/>
                <a:gd name="T10" fmla="*/ 33 w 38"/>
                <a:gd name="T11" fmla="*/ 0 h 33"/>
                <a:gd name="T12" fmla="*/ 38 w 38"/>
                <a:gd name="T13" fmla="*/ 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3"/>
                <a:gd name="T23" fmla="*/ 38 w 3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3">
                  <a:moveTo>
                    <a:pt x="38" y="6"/>
                  </a:moveTo>
                  <a:lnTo>
                    <a:pt x="21" y="16"/>
                  </a:lnTo>
                  <a:lnTo>
                    <a:pt x="5" y="33"/>
                  </a:lnTo>
                  <a:lnTo>
                    <a:pt x="0" y="26"/>
                  </a:lnTo>
                  <a:lnTo>
                    <a:pt x="16" y="10"/>
                  </a:lnTo>
                  <a:lnTo>
                    <a:pt x="33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5" name="Freeform 823"/>
            <p:cNvSpPr>
              <a:spLocks/>
            </p:cNvSpPr>
            <p:nvPr/>
          </p:nvSpPr>
          <p:spPr bwMode="auto">
            <a:xfrm>
              <a:off x="3708" y="1658"/>
              <a:ext cx="8" cy="6"/>
            </a:xfrm>
            <a:custGeom>
              <a:avLst/>
              <a:gdLst>
                <a:gd name="T0" fmla="*/ 8 w 8"/>
                <a:gd name="T1" fmla="*/ 3 h 6"/>
                <a:gd name="T2" fmla="*/ 8 w 8"/>
                <a:gd name="T3" fmla="*/ 5 h 6"/>
                <a:gd name="T4" fmla="*/ 6 w 8"/>
                <a:gd name="T5" fmla="*/ 6 h 6"/>
                <a:gd name="T6" fmla="*/ 1 w 8"/>
                <a:gd name="T7" fmla="*/ 0 h 6"/>
                <a:gd name="T8" fmla="*/ 0 w 8"/>
                <a:gd name="T9" fmla="*/ 2 h 6"/>
                <a:gd name="T10" fmla="*/ 8 w 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8" y="3"/>
                  </a:moveTo>
                  <a:lnTo>
                    <a:pt x="8" y="5"/>
                  </a:lnTo>
                  <a:lnTo>
                    <a:pt x="6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6" name="Freeform 824"/>
            <p:cNvSpPr>
              <a:spLocks/>
            </p:cNvSpPr>
            <p:nvPr/>
          </p:nvSpPr>
          <p:spPr bwMode="auto">
            <a:xfrm>
              <a:off x="3636" y="1644"/>
              <a:ext cx="45" cy="50"/>
            </a:xfrm>
            <a:custGeom>
              <a:avLst/>
              <a:gdLst>
                <a:gd name="T0" fmla="*/ 45 w 45"/>
                <a:gd name="T1" fmla="*/ 48 h 50"/>
                <a:gd name="T2" fmla="*/ 39 w 45"/>
                <a:gd name="T3" fmla="*/ 50 h 50"/>
                <a:gd name="T4" fmla="*/ 30 w 45"/>
                <a:gd name="T5" fmla="*/ 47 h 50"/>
                <a:gd name="T6" fmla="*/ 17 w 45"/>
                <a:gd name="T7" fmla="*/ 36 h 50"/>
                <a:gd name="T8" fmla="*/ 6 w 45"/>
                <a:gd name="T9" fmla="*/ 20 h 50"/>
                <a:gd name="T10" fmla="*/ 2 w 45"/>
                <a:gd name="T11" fmla="*/ 11 h 50"/>
                <a:gd name="T12" fmla="*/ 0 w 45"/>
                <a:gd name="T13" fmla="*/ 2 h 50"/>
                <a:gd name="T14" fmla="*/ 7 w 45"/>
                <a:gd name="T15" fmla="*/ 0 h 50"/>
                <a:gd name="T16" fmla="*/ 9 w 45"/>
                <a:gd name="T17" fmla="*/ 8 h 50"/>
                <a:gd name="T18" fmla="*/ 12 w 45"/>
                <a:gd name="T19" fmla="*/ 15 h 50"/>
                <a:gd name="T20" fmla="*/ 23 w 45"/>
                <a:gd name="T21" fmla="*/ 31 h 50"/>
                <a:gd name="T22" fmla="*/ 35 w 45"/>
                <a:gd name="T23" fmla="*/ 40 h 50"/>
                <a:gd name="T24" fmla="*/ 39 w 45"/>
                <a:gd name="T25" fmla="*/ 43 h 50"/>
                <a:gd name="T26" fmla="*/ 41 w 45"/>
                <a:gd name="T27" fmla="*/ 40 h 50"/>
                <a:gd name="T28" fmla="*/ 45 w 45"/>
                <a:gd name="T29" fmla="*/ 48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50"/>
                <a:gd name="T47" fmla="*/ 45 w 45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50">
                  <a:moveTo>
                    <a:pt x="45" y="48"/>
                  </a:moveTo>
                  <a:lnTo>
                    <a:pt x="39" y="50"/>
                  </a:lnTo>
                  <a:lnTo>
                    <a:pt x="30" y="47"/>
                  </a:lnTo>
                  <a:lnTo>
                    <a:pt x="17" y="36"/>
                  </a:lnTo>
                  <a:lnTo>
                    <a:pt x="6" y="20"/>
                  </a:lnTo>
                  <a:lnTo>
                    <a:pt x="2" y="11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8"/>
                  </a:lnTo>
                  <a:lnTo>
                    <a:pt x="12" y="15"/>
                  </a:lnTo>
                  <a:lnTo>
                    <a:pt x="23" y="31"/>
                  </a:lnTo>
                  <a:lnTo>
                    <a:pt x="35" y="40"/>
                  </a:lnTo>
                  <a:lnTo>
                    <a:pt x="39" y="43"/>
                  </a:lnTo>
                  <a:lnTo>
                    <a:pt x="41" y="4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7" name="Freeform 825"/>
            <p:cNvSpPr>
              <a:spLocks/>
            </p:cNvSpPr>
            <p:nvPr/>
          </p:nvSpPr>
          <p:spPr bwMode="auto">
            <a:xfrm>
              <a:off x="3676" y="1684"/>
              <a:ext cx="5" cy="8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8 h 8"/>
                <a:gd name="T4" fmla="*/ 1 w 5"/>
                <a:gd name="T5" fmla="*/ 0 h 8"/>
                <a:gd name="T6" fmla="*/ 0 w 5"/>
                <a:gd name="T7" fmla="*/ 0 h 8"/>
                <a:gd name="T8" fmla="*/ 5 w 5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5" y="7"/>
                  </a:moveTo>
                  <a:lnTo>
                    <a:pt x="5" y="8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8" name="Freeform 826"/>
            <p:cNvSpPr>
              <a:spLocks/>
            </p:cNvSpPr>
            <p:nvPr/>
          </p:nvSpPr>
          <p:spPr bwMode="auto">
            <a:xfrm>
              <a:off x="3636" y="1584"/>
              <a:ext cx="33" cy="63"/>
            </a:xfrm>
            <a:custGeom>
              <a:avLst/>
              <a:gdLst>
                <a:gd name="T0" fmla="*/ 0 w 33"/>
                <a:gd name="T1" fmla="*/ 60 h 63"/>
                <a:gd name="T2" fmla="*/ 4 w 33"/>
                <a:gd name="T3" fmla="*/ 44 h 63"/>
                <a:gd name="T4" fmla="*/ 10 w 33"/>
                <a:gd name="T5" fmla="*/ 30 h 63"/>
                <a:gd name="T6" fmla="*/ 25 w 33"/>
                <a:gd name="T7" fmla="*/ 0 h 63"/>
                <a:gd name="T8" fmla="*/ 33 w 33"/>
                <a:gd name="T9" fmla="*/ 4 h 63"/>
                <a:gd name="T10" fmla="*/ 17 w 33"/>
                <a:gd name="T11" fmla="*/ 34 h 63"/>
                <a:gd name="T12" fmla="*/ 11 w 33"/>
                <a:gd name="T13" fmla="*/ 48 h 63"/>
                <a:gd name="T14" fmla="*/ 7 w 33"/>
                <a:gd name="T15" fmla="*/ 63 h 63"/>
                <a:gd name="T16" fmla="*/ 0 w 33"/>
                <a:gd name="T17" fmla="*/ 6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63"/>
                <a:gd name="T29" fmla="*/ 33 w 33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63">
                  <a:moveTo>
                    <a:pt x="0" y="60"/>
                  </a:moveTo>
                  <a:lnTo>
                    <a:pt x="4" y="44"/>
                  </a:lnTo>
                  <a:lnTo>
                    <a:pt x="10" y="30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17" y="34"/>
                  </a:lnTo>
                  <a:lnTo>
                    <a:pt x="11" y="48"/>
                  </a:lnTo>
                  <a:lnTo>
                    <a:pt x="7" y="6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29" name="Freeform 827"/>
            <p:cNvSpPr>
              <a:spLocks/>
            </p:cNvSpPr>
            <p:nvPr/>
          </p:nvSpPr>
          <p:spPr bwMode="auto">
            <a:xfrm>
              <a:off x="3636" y="1644"/>
              <a:ext cx="7" cy="3"/>
            </a:xfrm>
            <a:custGeom>
              <a:avLst/>
              <a:gdLst>
                <a:gd name="T0" fmla="*/ 0 w 7"/>
                <a:gd name="T1" fmla="*/ 2 h 3"/>
                <a:gd name="T2" fmla="*/ 0 w 7"/>
                <a:gd name="T3" fmla="*/ 1 h 3"/>
                <a:gd name="T4" fmla="*/ 0 w 7"/>
                <a:gd name="T5" fmla="*/ 0 h 3"/>
                <a:gd name="T6" fmla="*/ 7 w 7"/>
                <a:gd name="T7" fmla="*/ 3 h 3"/>
                <a:gd name="T8" fmla="*/ 7 w 7"/>
                <a:gd name="T9" fmla="*/ 0 h 3"/>
                <a:gd name="T10" fmla="*/ 0 w 7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0" name="Freeform 828"/>
            <p:cNvSpPr>
              <a:spLocks/>
            </p:cNvSpPr>
            <p:nvPr/>
          </p:nvSpPr>
          <p:spPr bwMode="auto">
            <a:xfrm>
              <a:off x="3650" y="1554"/>
              <a:ext cx="19" cy="33"/>
            </a:xfrm>
            <a:custGeom>
              <a:avLst/>
              <a:gdLst>
                <a:gd name="T0" fmla="*/ 11 w 19"/>
                <a:gd name="T1" fmla="*/ 33 h 33"/>
                <a:gd name="T2" fmla="*/ 10 w 19"/>
                <a:gd name="T3" fmla="*/ 25 h 33"/>
                <a:gd name="T4" fmla="*/ 7 w 19"/>
                <a:gd name="T5" fmla="*/ 19 h 33"/>
                <a:gd name="T6" fmla="*/ 0 w 19"/>
                <a:gd name="T7" fmla="*/ 6 h 33"/>
                <a:gd name="T8" fmla="*/ 6 w 19"/>
                <a:gd name="T9" fmla="*/ 0 h 33"/>
                <a:gd name="T10" fmla="*/ 14 w 19"/>
                <a:gd name="T11" fmla="*/ 15 h 33"/>
                <a:gd name="T12" fmla="*/ 18 w 19"/>
                <a:gd name="T13" fmla="*/ 23 h 33"/>
                <a:gd name="T14" fmla="*/ 19 w 19"/>
                <a:gd name="T15" fmla="*/ 31 h 33"/>
                <a:gd name="T16" fmla="*/ 11 w 19"/>
                <a:gd name="T17" fmla="*/ 3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33"/>
                <a:gd name="T29" fmla="*/ 19 w 19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33">
                  <a:moveTo>
                    <a:pt x="11" y="33"/>
                  </a:moveTo>
                  <a:lnTo>
                    <a:pt x="10" y="25"/>
                  </a:lnTo>
                  <a:lnTo>
                    <a:pt x="7" y="19"/>
                  </a:lnTo>
                  <a:lnTo>
                    <a:pt x="0" y="6"/>
                  </a:lnTo>
                  <a:lnTo>
                    <a:pt x="6" y="0"/>
                  </a:lnTo>
                  <a:lnTo>
                    <a:pt x="14" y="15"/>
                  </a:lnTo>
                  <a:lnTo>
                    <a:pt x="18" y="23"/>
                  </a:lnTo>
                  <a:lnTo>
                    <a:pt x="19" y="31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1" name="Freeform 829"/>
            <p:cNvSpPr>
              <a:spLocks/>
            </p:cNvSpPr>
            <p:nvPr/>
          </p:nvSpPr>
          <p:spPr bwMode="auto">
            <a:xfrm>
              <a:off x="3661" y="1584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3 h 4"/>
                <a:gd name="T4" fmla="*/ 8 w 8"/>
                <a:gd name="T5" fmla="*/ 1 h 4"/>
                <a:gd name="T6" fmla="*/ 0 w 8"/>
                <a:gd name="T7" fmla="*/ 3 h 4"/>
                <a:gd name="T8" fmla="*/ 0 w 8"/>
                <a:gd name="T9" fmla="*/ 0 h 4"/>
                <a:gd name="T10" fmla="*/ 8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8" y="4"/>
                  </a:moveTo>
                  <a:lnTo>
                    <a:pt x="8" y="3"/>
                  </a:lnTo>
                  <a:lnTo>
                    <a:pt x="8" y="1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2" name="Freeform 830"/>
            <p:cNvSpPr>
              <a:spLocks/>
            </p:cNvSpPr>
            <p:nvPr/>
          </p:nvSpPr>
          <p:spPr bwMode="auto">
            <a:xfrm>
              <a:off x="3608" y="1515"/>
              <a:ext cx="47" cy="45"/>
            </a:xfrm>
            <a:custGeom>
              <a:avLst/>
              <a:gdLst>
                <a:gd name="T0" fmla="*/ 42 w 47"/>
                <a:gd name="T1" fmla="*/ 45 h 45"/>
                <a:gd name="T2" fmla="*/ 21 w 47"/>
                <a:gd name="T3" fmla="*/ 27 h 45"/>
                <a:gd name="T4" fmla="*/ 0 w 47"/>
                <a:gd name="T5" fmla="*/ 7 h 45"/>
                <a:gd name="T6" fmla="*/ 5 w 47"/>
                <a:gd name="T7" fmla="*/ 0 h 45"/>
                <a:gd name="T8" fmla="*/ 26 w 47"/>
                <a:gd name="T9" fmla="*/ 21 h 45"/>
                <a:gd name="T10" fmla="*/ 47 w 47"/>
                <a:gd name="T11" fmla="*/ 38 h 45"/>
                <a:gd name="T12" fmla="*/ 42 w 47"/>
                <a:gd name="T13" fmla="*/ 4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5"/>
                <a:gd name="T23" fmla="*/ 47 w 4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5">
                  <a:moveTo>
                    <a:pt x="42" y="45"/>
                  </a:moveTo>
                  <a:lnTo>
                    <a:pt x="21" y="27"/>
                  </a:lnTo>
                  <a:lnTo>
                    <a:pt x="0" y="7"/>
                  </a:lnTo>
                  <a:lnTo>
                    <a:pt x="5" y="0"/>
                  </a:lnTo>
                  <a:lnTo>
                    <a:pt x="26" y="21"/>
                  </a:lnTo>
                  <a:lnTo>
                    <a:pt x="47" y="38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3" name="Freeform 831"/>
            <p:cNvSpPr>
              <a:spLocks/>
            </p:cNvSpPr>
            <p:nvPr/>
          </p:nvSpPr>
          <p:spPr bwMode="auto">
            <a:xfrm>
              <a:off x="3650" y="1553"/>
              <a:ext cx="6" cy="7"/>
            </a:xfrm>
            <a:custGeom>
              <a:avLst/>
              <a:gdLst>
                <a:gd name="T0" fmla="*/ 6 w 6"/>
                <a:gd name="T1" fmla="*/ 1 h 7"/>
                <a:gd name="T2" fmla="*/ 5 w 6"/>
                <a:gd name="T3" fmla="*/ 0 h 7"/>
                <a:gd name="T4" fmla="*/ 0 w 6"/>
                <a:gd name="T5" fmla="*/ 7 h 7"/>
                <a:gd name="T6" fmla="*/ 6 w 6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1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4" name="Freeform 832"/>
            <p:cNvSpPr>
              <a:spLocks/>
            </p:cNvSpPr>
            <p:nvPr/>
          </p:nvSpPr>
          <p:spPr bwMode="auto">
            <a:xfrm>
              <a:off x="3605" y="1490"/>
              <a:ext cx="15" cy="31"/>
            </a:xfrm>
            <a:custGeom>
              <a:avLst/>
              <a:gdLst>
                <a:gd name="T0" fmla="*/ 2 w 15"/>
                <a:gd name="T1" fmla="*/ 31 h 31"/>
                <a:gd name="T2" fmla="*/ 0 w 15"/>
                <a:gd name="T3" fmla="*/ 25 h 31"/>
                <a:gd name="T4" fmla="*/ 0 w 15"/>
                <a:gd name="T5" fmla="*/ 19 h 31"/>
                <a:gd name="T6" fmla="*/ 2 w 15"/>
                <a:gd name="T7" fmla="*/ 12 h 31"/>
                <a:gd name="T8" fmla="*/ 8 w 15"/>
                <a:gd name="T9" fmla="*/ 0 h 31"/>
                <a:gd name="T10" fmla="*/ 15 w 15"/>
                <a:gd name="T11" fmla="*/ 4 h 31"/>
                <a:gd name="T12" fmla="*/ 9 w 15"/>
                <a:gd name="T13" fmla="*/ 16 h 31"/>
                <a:gd name="T14" fmla="*/ 7 w 15"/>
                <a:gd name="T15" fmla="*/ 21 h 31"/>
                <a:gd name="T16" fmla="*/ 7 w 15"/>
                <a:gd name="T17" fmla="*/ 23 h 31"/>
                <a:gd name="T18" fmla="*/ 9 w 15"/>
                <a:gd name="T19" fmla="*/ 28 h 31"/>
                <a:gd name="T20" fmla="*/ 2 w 15"/>
                <a:gd name="T21" fmla="*/ 3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31"/>
                <a:gd name="T35" fmla="*/ 15 w 15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31">
                  <a:moveTo>
                    <a:pt x="2" y="31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8" y="0"/>
                  </a:lnTo>
                  <a:lnTo>
                    <a:pt x="15" y="4"/>
                  </a:lnTo>
                  <a:lnTo>
                    <a:pt x="9" y="16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9" y="28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5" name="Freeform 833"/>
            <p:cNvSpPr>
              <a:spLocks/>
            </p:cNvSpPr>
            <p:nvPr/>
          </p:nvSpPr>
          <p:spPr bwMode="auto">
            <a:xfrm>
              <a:off x="3607" y="1515"/>
              <a:ext cx="7" cy="7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6 h 7"/>
                <a:gd name="T4" fmla="*/ 7 w 7"/>
                <a:gd name="T5" fmla="*/ 3 h 7"/>
                <a:gd name="T6" fmla="*/ 6 w 7"/>
                <a:gd name="T7" fmla="*/ 0 h 7"/>
                <a:gd name="T8" fmla="*/ 1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1" y="7"/>
                  </a:moveTo>
                  <a:lnTo>
                    <a:pt x="0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6" name="Freeform 834"/>
            <p:cNvSpPr>
              <a:spLocks/>
            </p:cNvSpPr>
            <p:nvPr/>
          </p:nvSpPr>
          <p:spPr bwMode="auto">
            <a:xfrm>
              <a:off x="3613" y="1452"/>
              <a:ext cx="9" cy="41"/>
            </a:xfrm>
            <a:custGeom>
              <a:avLst/>
              <a:gdLst>
                <a:gd name="T0" fmla="*/ 0 w 9"/>
                <a:gd name="T1" fmla="*/ 39 h 41"/>
                <a:gd name="T2" fmla="*/ 1 w 9"/>
                <a:gd name="T3" fmla="*/ 32 h 41"/>
                <a:gd name="T4" fmla="*/ 1 w 9"/>
                <a:gd name="T5" fmla="*/ 20 h 41"/>
                <a:gd name="T6" fmla="*/ 1 w 9"/>
                <a:gd name="T7" fmla="*/ 9 h 41"/>
                <a:gd name="T8" fmla="*/ 2 w 9"/>
                <a:gd name="T9" fmla="*/ 0 h 41"/>
                <a:gd name="T10" fmla="*/ 9 w 9"/>
                <a:gd name="T11" fmla="*/ 2 h 41"/>
                <a:gd name="T12" fmla="*/ 8 w 9"/>
                <a:gd name="T13" fmla="*/ 9 h 41"/>
                <a:gd name="T14" fmla="*/ 8 w 9"/>
                <a:gd name="T15" fmla="*/ 20 h 41"/>
                <a:gd name="T16" fmla="*/ 8 w 9"/>
                <a:gd name="T17" fmla="*/ 32 h 41"/>
                <a:gd name="T18" fmla="*/ 7 w 9"/>
                <a:gd name="T19" fmla="*/ 41 h 41"/>
                <a:gd name="T20" fmla="*/ 0 w 9"/>
                <a:gd name="T21" fmla="*/ 39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1"/>
                <a:gd name="T35" fmla="*/ 9 w 9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1">
                  <a:moveTo>
                    <a:pt x="0" y="39"/>
                  </a:moveTo>
                  <a:lnTo>
                    <a:pt x="1" y="32"/>
                  </a:lnTo>
                  <a:lnTo>
                    <a:pt x="1" y="20"/>
                  </a:lnTo>
                  <a:lnTo>
                    <a:pt x="1" y="9"/>
                  </a:lnTo>
                  <a:lnTo>
                    <a:pt x="2" y="0"/>
                  </a:lnTo>
                  <a:lnTo>
                    <a:pt x="9" y="2"/>
                  </a:lnTo>
                  <a:lnTo>
                    <a:pt x="8" y="9"/>
                  </a:lnTo>
                  <a:lnTo>
                    <a:pt x="8" y="20"/>
                  </a:lnTo>
                  <a:lnTo>
                    <a:pt x="8" y="32"/>
                  </a:lnTo>
                  <a:lnTo>
                    <a:pt x="7" y="4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7" name="Freeform 835"/>
            <p:cNvSpPr>
              <a:spLocks/>
            </p:cNvSpPr>
            <p:nvPr/>
          </p:nvSpPr>
          <p:spPr bwMode="auto">
            <a:xfrm>
              <a:off x="3613" y="1490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3 h 4"/>
                <a:gd name="T4" fmla="*/ 0 w 7"/>
                <a:gd name="T5" fmla="*/ 1 h 4"/>
                <a:gd name="T6" fmla="*/ 0 w 7"/>
                <a:gd name="T7" fmla="*/ 0 h 4"/>
                <a:gd name="T8" fmla="*/ 7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7" y="4"/>
                  </a:moveTo>
                  <a:lnTo>
                    <a:pt x="7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8" name="Freeform 836"/>
            <p:cNvSpPr>
              <a:spLocks/>
            </p:cNvSpPr>
            <p:nvPr/>
          </p:nvSpPr>
          <p:spPr bwMode="auto">
            <a:xfrm>
              <a:off x="3615" y="1408"/>
              <a:ext cx="56" cy="47"/>
            </a:xfrm>
            <a:custGeom>
              <a:avLst/>
              <a:gdLst>
                <a:gd name="T0" fmla="*/ 0 w 56"/>
                <a:gd name="T1" fmla="*/ 44 h 47"/>
                <a:gd name="T2" fmla="*/ 2 w 56"/>
                <a:gd name="T3" fmla="*/ 36 h 47"/>
                <a:gd name="T4" fmla="*/ 7 w 56"/>
                <a:gd name="T5" fmla="*/ 29 h 47"/>
                <a:gd name="T6" fmla="*/ 23 w 56"/>
                <a:gd name="T7" fmla="*/ 20 h 47"/>
                <a:gd name="T8" fmla="*/ 38 w 56"/>
                <a:gd name="T9" fmla="*/ 12 h 47"/>
                <a:gd name="T10" fmla="*/ 44 w 56"/>
                <a:gd name="T11" fmla="*/ 8 h 47"/>
                <a:gd name="T12" fmla="*/ 49 w 56"/>
                <a:gd name="T13" fmla="*/ 0 h 47"/>
                <a:gd name="T14" fmla="*/ 56 w 56"/>
                <a:gd name="T15" fmla="*/ 5 h 47"/>
                <a:gd name="T16" fmla="*/ 51 w 56"/>
                <a:gd name="T17" fmla="*/ 13 h 47"/>
                <a:gd name="T18" fmla="*/ 42 w 56"/>
                <a:gd name="T19" fmla="*/ 19 h 47"/>
                <a:gd name="T20" fmla="*/ 27 w 56"/>
                <a:gd name="T21" fmla="*/ 28 h 47"/>
                <a:gd name="T22" fmla="*/ 13 w 56"/>
                <a:gd name="T23" fmla="*/ 35 h 47"/>
                <a:gd name="T24" fmla="*/ 10 w 56"/>
                <a:gd name="T25" fmla="*/ 40 h 47"/>
                <a:gd name="T26" fmla="*/ 7 w 56"/>
                <a:gd name="T27" fmla="*/ 47 h 47"/>
                <a:gd name="T28" fmla="*/ 0 w 56"/>
                <a:gd name="T29" fmla="*/ 44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7"/>
                <a:gd name="T47" fmla="*/ 56 w 56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7">
                  <a:moveTo>
                    <a:pt x="0" y="44"/>
                  </a:moveTo>
                  <a:lnTo>
                    <a:pt x="2" y="36"/>
                  </a:lnTo>
                  <a:lnTo>
                    <a:pt x="7" y="29"/>
                  </a:lnTo>
                  <a:lnTo>
                    <a:pt x="23" y="20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49" y="0"/>
                  </a:lnTo>
                  <a:lnTo>
                    <a:pt x="56" y="5"/>
                  </a:lnTo>
                  <a:lnTo>
                    <a:pt x="51" y="13"/>
                  </a:lnTo>
                  <a:lnTo>
                    <a:pt x="42" y="19"/>
                  </a:lnTo>
                  <a:lnTo>
                    <a:pt x="27" y="28"/>
                  </a:lnTo>
                  <a:lnTo>
                    <a:pt x="13" y="35"/>
                  </a:lnTo>
                  <a:lnTo>
                    <a:pt x="10" y="40"/>
                  </a:lnTo>
                  <a:lnTo>
                    <a:pt x="7" y="4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39" name="Freeform 837"/>
            <p:cNvSpPr>
              <a:spLocks/>
            </p:cNvSpPr>
            <p:nvPr/>
          </p:nvSpPr>
          <p:spPr bwMode="auto">
            <a:xfrm>
              <a:off x="3615" y="1452"/>
              <a:ext cx="7" cy="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7 w 7"/>
                <a:gd name="T5" fmla="*/ 2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0" name="Freeform 838"/>
            <p:cNvSpPr>
              <a:spLocks/>
            </p:cNvSpPr>
            <p:nvPr/>
          </p:nvSpPr>
          <p:spPr bwMode="auto">
            <a:xfrm>
              <a:off x="3668" y="1402"/>
              <a:ext cx="23" cy="12"/>
            </a:xfrm>
            <a:custGeom>
              <a:avLst/>
              <a:gdLst>
                <a:gd name="T0" fmla="*/ 0 w 23"/>
                <a:gd name="T1" fmla="*/ 4 h 12"/>
                <a:gd name="T2" fmla="*/ 11 w 23"/>
                <a:gd name="T3" fmla="*/ 4 h 12"/>
                <a:gd name="T4" fmla="*/ 15 w 23"/>
                <a:gd name="T5" fmla="*/ 4 h 12"/>
                <a:gd name="T6" fmla="*/ 18 w 23"/>
                <a:gd name="T7" fmla="*/ 0 h 12"/>
                <a:gd name="T8" fmla="*/ 23 w 23"/>
                <a:gd name="T9" fmla="*/ 6 h 12"/>
                <a:gd name="T10" fmla="*/ 19 w 23"/>
                <a:gd name="T11" fmla="*/ 11 h 12"/>
                <a:gd name="T12" fmla="*/ 11 w 23"/>
                <a:gd name="T13" fmla="*/ 12 h 12"/>
                <a:gd name="T14" fmla="*/ 0 w 23"/>
                <a:gd name="T15" fmla="*/ 12 h 12"/>
                <a:gd name="T16" fmla="*/ 0 w 23"/>
                <a:gd name="T17" fmla="*/ 4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0" y="4"/>
                  </a:moveTo>
                  <a:lnTo>
                    <a:pt x="11" y="4"/>
                  </a:lnTo>
                  <a:lnTo>
                    <a:pt x="15" y="4"/>
                  </a:lnTo>
                  <a:lnTo>
                    <a:pt x="18" y="0"/>
                  </a:lnTo>
                  <a:lnTo>
                    <a:pt x="23" y="6"/>
                  </a:lnTo>
                  <a:lnTo>
                    <a:pt x="19" y="11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1" name="Freeform 839"/>
            <p:cNvSpPr>
              <a:spLocks/>
            </p:cNvSpPr>
            <p:nvPr/>
          </p:nvSpPr>
          <p:spPr bwMode="auto">
            <a:xfrm>
              <a:off x="3664" y="1406"/>
              <a:ext cx="7" cy="8"/>
            </a:xfrm>
            <a:custGeom>
              <a:avLst/>
              <a:gdLst>
                <a:gd name="T0" fmla="*/ 0 w 7"/>
                <a:gd name="T1" fmla="*/ 2 h 8"/>
                <a:gd name="T2" fmla="*/ 2 w 7"/>
                <a:gd name="T3" fmla="*/ 0 h 8"/>
                <a:gd name="T4" fmla="*/ 4 w 7"/>
                <a:gd name="T5" fmla="*/ 0 h 8"/>
                <a:gd name="T6" fmla="*/ 4 w 7"/>
                <a:gd name="T7" fmla="*/ 8 h 8"/>
                <a:gd name="T8" fmla="*/ 7 w 7"/>
                <a:gd name="T9" fmla="*/ 7 h 8"/>
                <a:gd name="T10" fmla="*/ 0 w 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7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2" name="Freeform 840"/>
            <p:cNvSpPr>
              <a:spLocks/>
            </p:cNvSpPr>
            <p:nvPr/>
          </p:nvSpPr>
          <p:spPr bwMode="auto">
            <a:xfrm>
              <a:off x="3686" y="1369"/>
              <a:ext cx="27" cy="39"/>
            </a:xfrm>
            <a:custGeom>
              <a:avLst/>
              <a:gdLst>
                <a:gd name="T0" fmla="*/ 0 w 27"/>
                <a:gd name="T1" fmla="*/ 34 h 39"/>
                <a:gd name="T2" fmla="*/ 3 w 27"/>
                <a:gd name="T3" fmla="*/ 29 h 39"/>
                <a:gd name="T4" fmla="*/ 6 w 27"/>
                <a:gd name="T5" fmla="*/ 24 h 39"/>
                <a:gd name="T6" fmla="*/ 13 w 27"/>
                <a:gd name="T7" fmla="*/ 17 h 39"/>
                <a:gd name="T8" fmla="*/ 18 w 27"/>
                <a:gd name="T9" fmla="*/ 8 h 39"/>
                <a:gd name="T10" fmla="*/ 19 w 27"/>
                <a:gd name="T11" fmla="*/ 6 h 39"/>
                <a:gd name="T12" fmla="*/ 19 w 27"/>
                <a:gd name="T13" fmla="*/ 0 h 39"/>
                <a:gd name="T14" fmla="*/ 27 w 27"/>
                <a:gd name="T15" fmla="*/ 0 h 39"/>
                <a:gd name="T16" fmla="*/ 27 w 27"/>
                <a:gd name="T17" fmla="*/ 6 h 39"/>
                <a:gd name="T18" fmla="*/ 26 w 27"/>
                <a:gd name="T19" fmla="*/ 12 h 39"/>
                <a:gd name="T20" fmla="*/ 19 w 27"/>
                <a:gd name="T21" fmla="*/ 23 h 39"/>
                <a:gd name="T22" fmla="*/ 11 w 27"/>
                <a:gd name="T23" fmla="*/ 30 h 39"/>
                <a:gd name="T24" fmla="*/ 9 w 27"/>
                <a:gd name="T25" fmla="*/ 34 h 39"/>
                <a:gd name="T26" fmla="*/ 6 w 27"/>
                <a:gd name="T27" fmla="*/ 39 h 39"/>
                <a:gd name="T28" fmla="*/ 0 w 27"/>
                <a:gd name="T29" fmla="*/ 34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9"/>
                <a:gd name="T47" fmla="*/ 27 w 27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9">
                  <a:moveTo>
                    <a:pt x="0" y="34"/>
                  </a:moveTo>
                  <a:lnTo>
                    <a:pt x="3" y="29"/>
                  </a:lnTo>
                  <a:lnTo>
                    <a:pt x="6" y="24"/>
                  </a:lnTo>
                  <a:lnTo>
                    <a:pt x="13" y="17"/>
                  </a:lnTo>
                  <a:lnTo>
                    <a:pt x="18" y="8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26" y="12"/>
                  </a:lnTo>
                  <a:lnTo>
                    <a:pt x="19" y="23"/>
                  </a:lnTo>
                  <a:lnTo>
                    <a:pt x="11" y="30"/>
                  </a:lnTo>
                  <a:lnTo>
                    <a:pt x="9" y="34"/>
                  </a:lnTo>
                  <a:lnTo>
                    <a:pt x="6" y="3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3" name="Freeform 841"/>
            <p:cNvSpPr>
              <a:spLocks/>
            </p:cNvSpPr>
            <p:nvPr/>
          </p:nvSpPr>
          <p:spPr bwMode="auto">
            <a:xfrm>
              <a:off x="3686" y="1402"/>
              <a:ext cx="6" cy="6"/>
            </a:xfrm>
            <a:custGeom>
              <a:avLst/>
              <a:gdLst>
                <a:gd name="T0" fmla="*/ 5 w 6"/>
                <a:gd name="T1" fmla="*/ 6 h 6"/>
                <a:gd name="T2" fmla="*/ 6 w 6"/>
                <a:gd name="T3" fmla="*/ 6 h 6"/>
                <a:gd name="T4" fmla="*/ 0 w 6"/>
                <a:gd name="T5" fmla="*/ 1 h 6"/>
                <a:gd name="T6" fmla="*/ 0 w 6"/>
                <a:gd name="T7" fmla="*/ 0 h 6"/>
                <a:gd name="T8" fmla="*/ 5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5" y="6"/>
                  </a:move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4" name="Freeform 842"/>
            <p:cNvSpPr>
              <a:spLocks/>
            </p:cNvSpPr>
            <p:nvPr/>
          </p:nvSpPr>
          <p:spPr bwMode="auto">
            <a:xfrm>
              <a:off x="3681" y="1322"/>
              <a:ext cx="32" cy="49"/>
            </a:xfrm>
            <a:custGeom>
              <a:avLst/>
              <a:gdLst>
                <a:gd name="T0" fmla="*/ 24 w 32"/>
                <a:gd name="T1" fmla="*/ 49 h 49"/>
                <a:gd name="T2" fmla="*/ 20 w 32"/>
                <a:gd name="T3" fmla="*/ 38 h 49"/>
                <a:gd name="T4" fmla="*/ 14 w 32"/>
                <a:gd name="T5" fmla="*/ 28 h 49"/>
                <a:gd name="T6" fmla="*/ 6 w 32"/>
                <a:gd name="T7" fmla="*/ 16 h 49"/>
                <a:gd name="T8" fmla="*/ 0 w 32"/>
                <a:gd name="T9" fmla="*/ 4 h 49"/>
                <a:gd name="T10" fmla="*/ 7 w 32"/>
                <a:gd name="T11" fmla="*/ 0 h 49"/>
                <a:gd name="T12" fmla="*/ 12 w 32"/>
                <a:gd name="T13" fmla="*/ 11 h 49"/>
                <a:gd name="T14" fmla="*/ 20 w 32"/>
                <a:gd name="T15" fmla="*/ 22 h 49"/>
                <a:gd name="T16" fmla="*/ 28 w 32"/>
                <a:gd name="T17" fmla="*/ 34 h 49"/>
                <a:gd name="T18" fmla="*/ 32 w 32"/>
                <a:gd name="T19" fmla="*/ 46 h 49"/>
                <a:gd name="T20" fmla="*/ 24 w 32"/>
                <a:gd name="T21" fmla="*/ 49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9"/>
                <a:gd name="T35" fmla="*/ 32 w 32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9">
                  <a:moveTo>
                    <a:pt x="24" y="49"/>
                  </a:moveTo>
                  <a:lnTo>
                    <a:pt x="20" y="38"/>
                  </a:lnTo>
                  <a:lnTo>
                    <a:pt x="14" y="28"/>
                  </a:lnTo>
                  <a:lnTo>
                    <a:pt x="6" y="16"/>
                  </a:lnTo>
                  <a:lnTo>
                    <a:pt x="0" y="4"/>
                  </a:lnTo>
                  <a:lnTo>
                    <a:pt x="7" y="0"/>
                  </a:lnTo>
                  <a:lnTo>
                    <a:pt x="12" y="11"/>
                  </a:lnTo>
                  <a:lnTo>
                    <a:pt x="20" y="22"/>
                  </a:lnTo>
                  <a:lnTo>
                    <a:pt x="28" y="34"/>
                  </a:lnTo>
                  <a:lnTo>
                    <a:pt x="32" y="46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5" name="Freeform 843"/>
            <p:cNvSpPr>
              <a:spLocks/>
            </p:cNvSpPr>
            <p:nvPr/>
          </p:nvSpPr>
          <p:spPr bwMode="auto">
            <a:xfrm>
              <a:off x="3705" y="1368"/>
              <a:ext cx="8" cy="3"/>
            </a:xfrm>
            <a:custGeom>
              <a:avLst/>
              <a:gdLst>
                <a:gd name="T0" fmla="*/ 8 w 8"/>
                <a:gd name="T1" fmla="*/ 1 h 3"/>
                <a:gd name="T2" fmla="*/ 8 w 8"/>
                <a:gd name="T3" fmla="*/ 0 h 3"/>
                <a:gd name="T4" fmla="*/ 0 w 8"/>
                <a:gd name="T5" fmla="*/ 3 h 3"/>
                <a:gd name="T6" fmla="*/ 0 w 8"/>
                <a:gd name="T7" fmla="*/ 1 h 3"/>
                <a:gd name="T8" fmla="*/ 8 w 8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8" y="1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6" name="Freeform 844"/>
            <p:cNvSpPr>
              <a:spLocks/>
            </p:cNvSpPr>
            <p:nvPr/>
          </p:nvSpPr>
          <p:spPr bwMode="auto">
            <a:xfrm>
              <a:off x="3681" y="1300"/>
              <a:ext cx="28" cy="26"/>
            </a:xfrm>
            <a:custGeom>
              <a:avLst/>
              <a:gdLst>
                <a:gd name="T0" fmla="*/ 0 w 28"/>
                <a:gd name="T1" fmla="*/ 22 h 26"/>
                <a:gd name="T2" fmla="*/ 5 w 28"/>
                <a:gd name="T3" fmla="*/ 13 h 26"/>
                <a:gd name="T4" fmla="*/ 9 w 28"/>
                <a:gd name="T5" fmla="*/ 5 h 26"/>
                <a:gd name="T6" fmla="*/ 17 w 28"/>
                <a:gd name="T7" fmla="*/ 0 h 26"/>
                <a:gd name="T8" fmla="*/ 28 w 28"/>
                <a:gd name="T9" fmla="*/ 0 h 26"/>
                <a:gd name="T10" fmla="*/ 28 w 28"/>
                <a:gd name="T11" fmla="*/ 9 h 26"/>
                <a:gd name="T12" fmla="*/ 19 w 28"/>
                <a:gd name="T13" fmla="*/ 9 h 26"/>
                <a:gd name="T14" fmla="*/ 14 w 28"/>
                <a:gd name="T15" fmla="*/ 12 h 26"/>
                <a:gd name="T16" fmla="*/ 11 w 28"/>
                <a:gd name="T17" fmla="*/ 18 h 26"/>
                <a:gd name="T18" fmla="*/ 7 w 28"/>
                <a:gd name="T19" fmla="*/ 26 h 26"/>
                <a:gd name="T20" fmla="*/ 0 w 28"/>
                <a:gd name="T21" fmla="*/ 22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6"/>
                <a:gd name="T35" fmla="*/ 28 w 28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6">
                  <a:moveTo>
                    <a:pt x="0" y="22"/>
                  </a:moveTo>
                  <a:lnTo>
                    <a:pt x="5" y="13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11" y="18"/>
                  </a:lnTo>
                  <a:lnTo>
                    <a:pt x="7" y="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7" name="Freeform 845"/>
            <p:cNvSpPr>
              <a:spLocks/>
            </p:cNvSpPr>
            <p:nvPr/>
          </p:nvSpPr>
          <p:spPr bwMode="auto">
            <a:xfrm>
              <a:off x="3680" y="1322"/>
              <a:ext cx="8" cy="4"/>
            </a:xfrm>
            <a:custGeom>
              <a:avLst/>
              <a:gdLst>
                <a:gd name="T0" fmla="*/ 1 w 8"/>
                <a:gd name="T1" fmla="*/ 4 h 4"/>
                <a:gd name="T2" fmla="*/ 0 w 8"/>
                <a:gd name="T3" fmla="*/ 2 h 4"/>
                <a:gd name="T4" fmla="*/ 1 w 8"/>
                <a:gd name="T5" fmla="*/ 0 h 4"/>
                <a:gd name="T6" fmla="*/ 8 w 8"/>
                <a:gd name="T7" fmla="*/ 4 h 4"/>
                <a:gd name="T8" fmla="*/ 8 w 8"/>
                <a:gd name="T9" fmla="*/ 0 h 4"/>
                <a:gd name="T10" fmla="*/ 1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1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8" name="Freeform 846"/>
            <p:cNvSpPr>
              <a:spLocks/>
            </p:cNvSpPr>
            <p:nvPr/>
          </p:nvSpPr>
          <p:spPr bwMode="auto">
            <a:xfrm>
              <a:off x="3706" y="1301"/>
              <a:ext cx="55" cy="39"/>
            </a:xfrm>
            <a:custGeom>
              <a:avLst/>
              <a:gdLst>
                <a:gd name="T0" fmla="*/ 5 w 55"/>
                <a:gd name="T1" fmla="*/ 0 h 39"/>
                <a:gd name="T2" fmla="*/ 17 w 55"/>
                <a:gd name="T3" fmla="*/ 8 h 39"/>
                <a:gd name="T4" fmla="*/ 28 w 55"/>
                <a:gd name="T5" fmla="*/ 18 h 39"/>
                <a:gd name="T6" fmla="*/ 41 w 55"/>
                <a:gd name="T7" fmla="*/ 27 h 39"/>
                <a:gd name="T8" fmla="*/ 55 w 55"/>
                <a:gd name="T9" fmla="*/ 32 h 39"/>
                <a:gd name="T10" fmla="*/ 51 w 55"/>
                <a:gd name="T11" fmla="*/ 39 h 39"/>
                <a:gd name="T12" fmla="*/ 37 w 55"/>
                <a:gd name="T13" fmla="*/ 34 h 39"/>
                <a:gd name="T14" fmla="*/ 23 w 55"/>
                <a:gd name="T15" fmla="*/ 24 h 39"/>
                <a:gd name="T16" fmla="*/ 13 w 55"/>
                <a:gd name="T17" fmla="*/ 15 h 39"/>
                <a:gd name="T18" fmla="*/ 0 w 55"/>
                <a:gd name="T19" fmla="*/ 8 h 39"/>
                <a:gd name="T20" fmla="*/ 5 w 55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39"/>
                <a:gd name="T35" fmla="*/ 55 w 55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39">
                  <a:moveTo>
                    <a:pt x="5" y="0"/>
                  </a:moveTo>
                  <a:lnTo>
                    <a:pt x="17" y="8"/>
                  </a:lnTo>
                  <a:lnTo>
                    <a:pt x="28" y="18"/>
                  </a:lnTo>
                  <a:lnTo>
                    <a:pt x="41" y="27"/>
                  </a:lnTo>
                  <a:lnTo>
                    <a:pt x="55" y="32"/>
                  </a:lnTo>
                  <a:lnTo>
                    <a:pt x="51" y="39"/>
                  </a:lnTo>
                  <a:lnTo>
                    <a:pt x="37" y="34"/>
                  </a:lnTo>
                  <a:lnTo>
                    <a:pt x="23" y="24"/>
                  </a:lnTo>
                  <a:lnTo>
                    <a:pt x="13" y="15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49" name="Freeform 847"/>
            <p:cNvSpPr>
              <a:spLocks/>
            </p:cNvSpPr>
            <p:nvPr/>
          </p:nvSpPr>
          <p:spPr bwMode="auto">
            <a:xfrm>
              <a:off x="3706" y="1300"/>
              <a:ext cx="5" cy="9"/>
            </a:xfrm>
            <a:custGeom>
              <a:avLst/>
              <a:gdLst>
                <a:gd name="T0" fmla="*/ 3 w 5"/>
                <a:gd name="T1" fmla="*/ 0 h 9"/>
                <a:gd name="T2" fmla="*/ 5 w 5"/>
                <a:gd name="T3" fmla="*/ 1 h 9"/>
                <a:gd name="T4" fmla="*/ 0 w 5"/>
                <a:gd name="T5" fmla="*/ 9 h 9"/>
                <a:gd name="T6" fmla="*/ 3 w 5"/>
                <a:gd name="T7" fmla="*/ 9 h 9"/>
                <a:gd name="T8" fmla="*/ 3 w 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9"/>
                <a:gd name="T17" fmla="*/ 5 w 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9">
                  <a:moveTo>
                    <a:pt x="3" y="0"/>
                  </a:moveTo>
                  <a:lnTo>
                    <a:pt x="5" y="1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0" name="Freeform 848"/>
            <p:cNvSpPr>
              <a:spLocks/>
            </p:cNvSpPr>
            <p:nvPr/>
          </p:nvSpPr>
          <p:spPr bwMode="auto">
            <a:xfrm>
              <a:off x="3759" y="1332"/>
              <a:ext cx="52" cy="15"/>
            </a:xfrm>
            <a:custGeom>
              <a:avLst/>
              <a:gdLst>
                <a:gd name="T0" fmla="*/ 0 w 52"/>
                <a:gd name="T1" fmla="*/ 0 h 15"/>
                <a:gd name="T2" fmla="*/ 24 w 52"/>
                <a:gd name="T3" fmla="*/ 1 h 15"/>
                <a:gd name="T4" fmla="*/ 39 w 52"/>
                <a:gd name="T5" fmla="*/ 3 h 15"/>
                <a:gd name="T6" fmla="*/ 52 w 52"/>
                <a:gd name="T7" fmla="*/ 7 h 15"/>
                <a:gd name="T8" fmla="*/ 50 w 52"/>
                <a:gd name="T9" fmla="*/ 15 h 15"/>
                <a:gd name="T10" fmla="*/ 37 w 52"/>
                <a:gd name="T11" fmla="*/ 11 h 15"/>
                <a:gd name="T12" fmla="*/ 23 w 52"/>
                <a:gd name="T13" fmla="*/ 9 h 15"/>
                <a:gd name="T14" fmla="*/ 0 w 52"/>
                <a:gd name="T15" fmla="*/ 8 h 15"/>
                <a:gd name="T16" fmla="*/ 0 w 52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5"/>
                <a:gd name="T29" fmla="*/ 52 w 52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5">
                  <a:moveTo>
                    <a:pt x="0" y="0"/>
                  </a:moveTo>
                  <a:lnTo>
                    <a:pt x="24" y="1"/>
                  </a:lnTo>
                  <a:lnTo>
                    <a:pt x="39" y="3"/>
                  </a:lnTo>
                  <a:lnTo>
                    <a:pt x="52" y="7"/>
                  </a:lnTo>
                  <a:lnTo>
                    <a:pt x="50" y="15"/>
                  </a:lnTo>
                  <a:lnTo>
                    <a:pt x="37" y="11"/>
                  </a:lnTo>
                  <a:lnTo>
                    <a:pt x="23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1" name="Freeform 849"/>
            <p:cNvSpPr>
              <a:spLocks/>
            </p:cNvSpPr>
            <p:nvPr/>
          </p:nvSpPr>
          <p:spPr bwMode="auto">
            <a:xfrm>
              <a:off x="3757" y="1332"/>
              <a:ext cx="4" cy="8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8 h 8"/>
                <a:gd name="T4" fmla="*/ 2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2" name="Freeform 850"/>
            <p:cNvSpPr>
              <a:spLocks/>
            </p:cNvSpPr>
            <p:nvPr/>
          </p:nvSpPr>
          <p:spPr bwMode="auto">
            <a:xfrm>
              <a:off x="3809" y="1307"/>
              <a:ext cx="34" cy="42"/>
            </a:xfrm>
            <a:custGeom>
              <a:avLst/>
              <a:gdLst>
                <a:gd name="T0" fmla="*/ 1 w 34"/>
                <a:gd name="T1" fmla="*/ 32 h 42"/>
                <a:gd name="T2" fmla="*/ 5 w 34"/>
                <a:gd name="T3" fmla="*/ 33 h 42"/>
                <a:gd name="T4" fmla="*/ 8 w 34"/>
                <a:gd name="T5" fmla="*/ 32 h 42"/>
                <a:gd name="T6" fmla="*/ 16 w 34"/>
                <a:gd name="T7" fmla="*/ 25 h 42"/>
                <a:gd name="T8" fmla="*/ 23 w 34"/>
                <a:gd name="T9" fmla="*/ 12 h 42"/>
                <a:gd name="T10" fmla="*/ 27 w 34"/>
                <a:gd name="T11" fmla="*/ 0 h 42"/>
                <a:gd name="T12" fmla="*/ 34 w 34"/>
                <a:gd name="T13" fmla="*/ 3 h 42"/>
                <a:gd name="T14" fmla="*/ 30 w 34"/>
                <a:gd name="T15" fmla="*/ 16 h 42"/>
                <a:gd name="T16" fmla="*/ 23 w 34"/>
                <a:gd name="T17" fmla="*/ 30 h 42"/>
                <a:gd name="T18" fmla="*/ 12 w 34"/>
                <a:gd name="T19" fmla="*/ 39 h 42"/>
                <a:gd name="T20" fmla="*/ 5 w 34"/>
                <a:gd name="T21" fmla="*/ 42 h 42"/>
                <a:gd name="T22" fmla="*/ 0 w 34"/>
                <a:gd name="T23" fmla="*/ 40 h 42"/>
                <a:gd name="T24" fmla="*/ 1 w 34"/>
                <a:gd name="T25" fmla="*/ 3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42"/>
                <a:gd name="T41" fmla="*/ 34 w 34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42">
                  <a:moveTo>
                    <a:pt x="1" y="32"/>
                  </a:moveTo>
                  <a:lnTo>
                    <a:pt x="5" y="33"/>
                  </a:lnTo>
                  <a:lnTo>
                    <a:pt x="8" y="32"/>
                  </a:lnTo>
                  <a:lnTo>
                    <a:pt x="16" y="25"/>
                  </a:lnTo>
                  <a:lnTo>
                    <a:pt x="23" y="12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0" y="16"/>
                  </a:lnTo>
                  <a:lnTo>
                    <a:pt x="23" y="30"/>
                  </a:lnTo>
                  <a:lnTo>
                    <a:pt x="12" y="39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3" name="Freeform 851"/>
            <p:cNvSpPr>
              <a:spLocks/>
            </p:cNvSpPr>
            <p:nvPr/>
          </p:nvSpPr>
          <p:spPr bwMode="auto">
            <a:xfrm>
              <a:off x="3809" y="1339"/>
              <a:ext cx="2" cy="8"/>
            </a:xfrm>
            <a:custGeom>
              <a:avLst/>
              <a:gdLst>
                <a:gd name="T0" fmla="*/ 0 w 2"/>
                <a:gd name="T1" fmla="*/ 8 h 8"/>
                <a:gd name="T2" fmla="*/ 1 w 2"/>
                <a:gd name="T3" fmla="*/ 0 h 8"/>
                <a:gd name="T4" fmla="*/ 2 w 2"/>
                <a:gd name="T5" fmla="*/ 0 h 8"/>
                <a:gd name="T6" fmla="*/ 0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0" y="8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4" name="Freeform 852"/>
            <p:cNvSpPr>
              <a:spLocks/>
            </p:cNvSpPr>
            <p:nvPr/>
          </p:nvSpPr>
          <p:spPr bwMode="auto">
            <a:xfrm>
              <a:off x="3819" y="1271"/>
              <a:ext cx="24" cy="39"/>
            </a:xfrm>
            <a:custGeom>
              <a:avLst/>
              <a:gdLst>
                <a:gd name="T0" fmla="*/ 17 w 24"/>
                <a:gd name="T1" fmla="*/ 39 h 39"/>
                <a:gd name="T2" fmla="*/ 6 w 24"/>
                <a:gd name="T3" fmla="*/ 17 h 39"/>
                <a:gd name="T4" fmla="*/ 0 w 24"/>
                <a:gd name="T5" fmla="*/ 4 h 39"/>
                <a:gd name="T6" fmla="*/ 7 w 24"/>
                <a:gd name="T7" fmla="*/ 0 h 39"/>
                <a:gd name="T8" fmla="*/ 14 w 24"/>
                <a:gd name="T9" fmla="*/ 13 h 39"/>
                <a:gd name="T10" fmla="*/ 24 w 24"/>
                <a:gd name="T11" fmla="*/ 34 h 39"/>
                <a:gd name="T12" fmla="*/ 17 w 24"/>
                <a:gd name="T13" fmla="*/ 39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9"/>
                <a:gd name="T23" fmla="*/ 24 w 2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9">
                  <a:moveTo>
                    <a:pt x="17" y="39"/>
                  </a:moveTo>
                  <a:lnTo>
                    <a:pt x="6" y="17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13"/>
                  </a:lnTo>
                  <a:lnTo>
                    <a:pt x="24" y="34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5" name="Freeform 853"/>
            <p:cNvSpPr>
              <a:spLocks/>
            </p:cNvSpPr>
            <p:nvPr/>
          </p:nvSpPr>
          <p:spPr bwMode="auto">
            <a:xfrm>
              <a:off x="3836" y="1305"/>
              <a:ext cx="8" cy="5"/>
            </a:xfrm>
            <a:custGeom>
              <a:avLst/>
              <a:gdLst>
                <a:gd name="T0" fmla="*/ 7 w 8"/>
                <a:gd name="T1" fmla="*/ 5 h 5"/>
                <a:gd name="T2" fmla="*/ 8 w 8"/>
                <a:gd name="T3" fmla="*/ 3 h 5"/>
                <a:gd name="T4" fmla="*/ 7 w 8"/>
                <a:gd name="T5" fmla="*/ 0 h 5"/>
                <a:gd name="T6" fmla="*/ 0 w 8"/>
                <a:gd name="T7" fmla="*/ 5 h 5"/>
                <a:gd name="T8" fmla="*/ 0 w 8"/>
                <a:gd name="T9" fmla="*/ 2 h 5"/>
                <a:gd name="T10" fmla="*/ 7 w 8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7" y="5"/>
                  </a:moveTo>
                  <a:lnTo>
                    <a:pt x="8" y="3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6" name="Freeform 854"/>
            <p:cNvSpPr>
              <a:spLocks/>
            </p:cNvSpPr>
            <p:nvPr/>
          </p:nvSpPr>
          <p:spPr bwMode="auto">
            <a:xfrm>
              <a:off x="3819" y="1229"/>
              <a:ext cx="18" cy="45"/>
            </a:xfrm>
            <a:custGeom>
              <a:avLst/>
              <a:gdLst>
                <a:gd name="T0" fmla="*/ 0 w 18"/>
                <a:gd name="T1" fmla="*/ 43 h 45"/>
                <a:gd name="T2" fmla="*/ 1 w 18"/>
                <a:gd name="T3" fmla="*/ 27 h 45"/>
                <a:gd name="T4" fmla="*/ 4 w 18"/>
                <a:gd name="T5" fmla="*/ 13 h 45"/>
                <a:gd name="T6" fmla="*/ 6 w 18"/>
                <a:gd name="T7" fmla="*/ 6 h 45"/>
                <a:gd name="T8" fmla="*/ 11 w 18"/>
                <a:gd name="T9" fmla="*/ 0 h 45"/>
                <a:gd name="T10" fmla="*/ 18 w 18"/>
                <a:gd name="T11" fmla="*/ 5 h 45"/>
                <a:gd name="T12" fmla="*/ 14 w 18"/>
                <a:gd name="T13" fmla="*/ 10 h 45"/>
                <a:gd name="T14" fmla="*/ 11 w 18"/>
                <a:gd name="T15" fmla="*/ 16 h 45"/>
                <a:gd name="T16" fmla="*/ 8 w 18"/>
                <a:gd name="T17" fmla="*/ 29 h 45"/>
                <a:gd name="T18" fmla="*/ 7 w 18"/>
                <a:gd name="T19" fmla="*/ 45 h 45"/>
                <a:gd name="T20" fmla="*/ 0 w 18"/>
                <a:gd name="T21" fmla="*/ 43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5"/>
                <a:gd name="T35" fmla="*/ 18 w 1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5">
                  <a:moveTo>
                    <a:pt x="0" y="43"/>
                  </a:moveTo>
                  <a:lnTo>
                    <a:pt x="1" y="27"/>
                  </a:lnTo>
                  <a:lnTo>
                    <a:pt x="4" y="13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8" y="5"/>
                  </a:lnTo>
                  <a:lnTo>
                    <a:pt x="14" y="10"/>
                  </a:lnTo>
                  <a:lnTo>
                    <a:pt x="11" y="16"/>
                  </a:lnTo>
                  <a:lnTo>
                    <a:pt x="8" y="29"/>
                  </a:lnTo>
                  <a:lnTo>
                    <a:pt x="7" y="4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7" name="Freeform 855"/>
            <p:cNvSpPr>
              <a:spLocks/>
            </p:cNvSpPr>
            <p:nvPr/>
          </p:nvSpPr>
          <p:spPr bwMode="auto">
            <a:xfrm>
              <a:off x="3819" y="1271"/>
              <a:ext cx="7" cy="4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1 h 4"/>
                <a:gd name="T4" fmla="*/ 7 w 7"/>
                <a:gd name="T5" fmla="*/ 3 h 4"/>
                <a:gd name="T6" fmla="*/ 7 w 7"/>
                <a:gd name="T7" fmla="*/ 0 h 4"/>
                <a:gd name="T8" fmla="*/ 0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0" y="4"/>
                  </a:moveTo>
                  <a:lnTo>
                    <a:pt x="0" y="1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8" name="Freeform 856"/>
            <p:cNvSpPr>
              <a:spLocks/>
            </p:cNvSpPr>
            <p:nvPr/>
          </p:nvSpPr>
          <p:spPr bwMode="auto">
            <a:xfrm>
              <a:off x="3830" y="1201"/>
              <a:ext cx="36" cy="33"/>
            </a:xfrm>
            <a:custGeom>
              <a:avLst/>
              <a:gdLst>
                <a:gd name="T0" fmla="*/ 0 w 36"/>
                <a:gd name="T1" fmla="*/ 28 h 33"/>
                <a:gd name="T2" fmla="*/ 7 w 36"/>
                <a:gd name="T3" fmla="*/ 16 h 33"/>
                <a:gd name="T4" fmla="*/ 16 w 36"/>
                <a:gd name="T5" fmla="*/ 11 h 33"/>
                <a:gd name="T6" fmla="*/ 25 w 36"/>
                <a:gd name="T7" fmla="*/ 6 h 33"/>
                <a:gd name="T8" fmla="*/ 31 w 36"/>
                <a:gd name="T9" fmla="*/ 0 h 33"/>
                <a:gd name="T10" fmla="*/ 36 w 36"/>
                <a:gd name="T11" fmla="*/ 6 h 33"/>
                <a:gd name="T12" fmla="*/ 29 w 36"/>
                <a:gd name="T13" fmla="*/ 13 h 33"/>
                <a:gd name="T14" fmla="*/ 20 w 36"/>
                <a:gd name="T15" fmla="*/ 18 h 33"/>
                <a:gd name="T16" fmla="*/ 12 w 36"/>
                <a:gd name="T17" fmla="*/ 23 h 33"/>
                <a:gd name="T18" fmla="*/ 7 w 36"/>
                <a:gd name="T19" fmla="*/ 33 h 33"/>
                <a:gd name="T20" fmla="*/ 0 w 36"/>
                <a:gd name="T21" fmla="*/ 28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3"/>
                <a:gd name="T35" fmla="*/ 36 w 3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3">
                  <a:moveTo>
                    <a:pt x="0" y="28"/>
                  </a:moveTo>
                  <a:lnTo>
                    <a:pt x="7" y="16"/>
                  </a:lnTo>
                  <a:lnTo>
                    <a:pt x="16" y="11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6" y="6"/>
                  </a:lnTo>
                  <a:lnTo>
                    <a:pt x="29" y="13"/>
                  </a:lnTo>
                  <a:lnTo>
                    <a:pt x="20" y="18"/>
                  </a:lnTo>
                  <a:lnTo>
                    <a:pt x="12" y="23"/>
                  </a:lnTo>
                  <a:lnTo>
                    <a:pt x="7" y="3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59" name="Freeform 857"/>
            <p:cNvSpPr>
              <a:spLocks/>
            </p:cNvSpPr>
            <p:nvPr/>
          </p:nvSpPr>
          <p:spPr bwMode="auto">
            <a:xfrm>
              <a:off x="3830" y="1229"/>
              <a:ext cx="7" cy="5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5 h 5"/>
                <a:gd name="T4" fmla="*/ 0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0" name="Freeform 858"/>
            <p:cNvSpPr>
              <a:spLocks/>
            </p:cNvSpPr>
            <p:nvPr/>
          </p:nvSpPr>
          <p:spPr bwMode="auto">
            <a:xfrm>
              <a:off x="3860" y="1176"/>
              <a:ext cx="15" cy="30"/>
            </a:xfrm>
            <a:custGeom>
              <a:avLst/>
              <a:gdLst>
                <a:gd name="T0" fmla="*/ 0 w 15"/>
                <a:gd name="T1" fmla="*/ 26 h 30"/>
                <a:gd name="T2" fmla="*/ 5 w 15"/>
                <a:gd name="T3" fmla="*/ 15 h 30"/>
                <a:gd name="T4" fmla="*/ 7 w 15"/>
                <a:gd name="T5" fmla="*/ 0 h 30"/>
                <a:gd name="T6" fmla="*/ 15 w 15"/>
                <a:gd name="T7" fmla="*/ 4 h 30"/>
                <a:gd name="T8" fmla="*/ 12 w 15"/>
                <a:gd name="T9" fmla="*/ 18 h 30"/>
                <a:gd name="T10" fmla="*/ 7 w 15"/>
                <a:gd name="T11" fmla="*/ 30 h 30"/>
                <a:gd name="T12" fmla="*/ 0 w 15"/>
                <a:gd name="T13" fmla="*/ 2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0"/>
                <a:gd name="T23" fmla="*/ 15 w 1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0">
                  <a:moveTo>
                    <a:pt x="0" y="26"/>
                  </a:moveTo>
                  <a:lnTo>
                    <a:pt x="5" y="15"/>
                  </a:lnTo>
                  <a:lnTo>
                    <a:pt x="7" y="0"/>
                  </a:lnTo>
                  <a:lnTo>
                    <a:pt x="15" y="4"/>
                  </a:lnTo>
                  <a:lnTo>
                    <a:pt x="12" y="18"/>
                  </a:lnTo>
                  <a:lnTo>
                    <a:pt x="7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1" name="Freeform 859"/>
            <p:cNvSpPr>
              <a:spLocks/>
            </p:cNvSpPr>
            <p:nvPr/>
          </p:nvSpPr>
          <p:spPr bwMode="auto">
            <a:xfrm>
              <a:off x="3860" y="1201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0 w 7"/>
                <a:gd name="T5" fmla="*/ 1 h 6"/>
                <a:gd name="T6" fmla="*/ 1 w 7"/>
                <a:gd name="T7" fmla="*/ 0 h 6"/>
                <a:gd name="T8" fmla="*/ 6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2" name="Freeform 860"/>
            <p:cNvSpPr>
              <a:spLocks/>
            </p:cNvSpPr>
            <p:nvPr/>
          </p:nvSpPr>
          <p:spPr bwMode="auto">
            <a:xfrm>
              <a:off x="3863" y="1056"/>
              <a:ext cx="26" cy="122"/>
            </a:xfrm>
            <a:custGeom>
              <a:avLst/>
              <a:gdLst>
                <a:gd name="T0" fmla="*/ 4 w 26"/>
                <a:gd name="T1" fmla="*/ 122 h 122"/>
                <a:gd name="T2" fmla="*/ 0 w 26"/>
                <a:gd name="T3" fmla="*/ 105 h 122"/>
                <a:gd name="T4" fmla="*/ 0 w 26"/>
                <a:gd name="T5" fmla="*/ 89 h 122"/>
                <a:gd name="T6" fmla="*/ 3 w 26"/>
                <a:gd name="T7" fmla="*/ 74 h 122"/>
                <a:gd name="T8" fmla="*/ 7 w 26"/>
                <a:gd name="T9" fmla="*/ 60 h 122"/>
                <a:gd name="T10" fmla="*/ 16 w 26"/>
                <a:gd name="T11" fmla="*/ 30 h 122"/>
                <a:gd name="T12" fmla="*/ 18 w 26"/>
                <a:gd name="T13" fmla="*/ 16 h 122"/>
                <a:gd name="T14" fmla="*/ 18 w 26"/>
                <a:gd name="T15" fmla="*/ 0 h 122"/>
                <a:gd name="T16" fmla="*/ 26 w 26"/>
                <a:gd name="T17" fmla="*/ 0 h 122"/>
                <a:gd name="T18" fmla="*/ 25 w 26"/>
                <a:gd name="T19" fmla="*/ 16 h 122"/>
                <a:gd name="T20" fmla="*/ 23 w 26"/>
                <a:gd name="T21" fmla="*/ 33 h 122"/>
                <a:gd name="T22" fmla="*/ 15 w 26"/>
                <a:gd name="T23" fmla="*/ 63 h 122"/>
                <a:gd name="T24" fmla="*/ 11 w 26"/>
                <a:gd name="T25" fmla="*/ 77 h 122"/>
                <a:gd name="T26" fmla="*/ 7 w 26"/>
                <a:gd name="T27" fmla="*/ 91 h 122"/>
                <a:gd name="T28" fmla="*/ 7 w 26"/>
                <a:gd name="T29" fmla="*/ 105 h 122"/>
                <a:gd name="T30" fmla="*/ 12 w 26"/>
                <a:gd name="T31" fmla="*/ 120 h 122"/>
                <a:gd name="T32" fmla="*/ 4 w 26"/>
                <a:gd name="T33" fmla="*/ 122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22"/>
                <a:gd name="T53" fmla="*/ 26 w 26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22">
                  <a:moveTo>
                    <a:pt x="4" y="122"/>
                  </a:moveTo>
                  <a:lnTo>
                    <a:pt x="0" y="105"/>
                  </a:lnTo>
                  <a:lnTo>
                    <a:pt x="0" y="89"/>
                  </a:lnTo>
                  <a:lnTo>
                    <a:pt x="3" y="74"/>
                  </a:lnTo>
                  <a:lnTo>
                    <a:pt x="7" y="60"/>
                  </a:lnTo>
                  <a:lnTo>
                    <a:pt x="16" y="30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5" y="16"/>
                  </a:lnTo>
                  <a:lnTo>
                    <a:pt x="23" y="33"/>
                  </a:lnTo>
                  <a:lnTo>
                    <a:pt x="15" y="63"/>
                  </a:lnTo>
                  <a:lnTo>
                    <a:pt x="11" y="77"/>
                  </a:lnTo>
                  <a:lnTo>
                    <a:pt x="7" y="91"/>
                  </a:lnTo>
                  <a:lnTo>
                    <a:pt x="7" y="105"/>
                  </a:lnTo>
                  <a:lnTo>
                    <a:pt x="12" y="120"/>
                  </a:lnTo>
                  <a:lnTo>
                    <a:pt x="4" y="12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3" name="Freeform 861"/>
            <p:cNvSpPr>
              <a:spLocks/>
            </p:cNvSpPr>
            <p:nvPr/>
          </p:nvSpPr>
          <p:spPr bwMode="auto">
            <a:xfrm>
              <a:off x="3867" y="1176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2 h 4"/>
                <a:gd name="T4" fmla="*/ 8 w 8"/>
                <a:gd name="T5" fmla="*/ 0 h 4"/>
                <a:gd name="T6" fmla="*/ 0 w 8"/>
                <a:gd name="T7" fmla="*/ 2 h 4"/>
                <a:gd name="T8" fmla="*/ 0 w 8"/>
                <a:gd name="T9" fmla="*/ 0 h 4"/>
                <a:gd name="T10" fmla="*/ 8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8" y="4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4" name="Freeform 862"/>
            <p:cNvSpPr>
              <a:spLocks/>
            </p:cNvSpPr>
            <p:nvPr/>
          </p:nvSpPr>
          <p:spPr bwMode="auto">
            <a:xfrm>
              <a:off x="3881" y="1055"/>
              <a:ext cx="8" cy="2"/>
            </a:xfrm>
            <a:custGeom>
              <a:avLst/>
              <a:gdLst>
                <a:gd name="T0" fmla="*/ 8 w 8"/>
                <a:gd name="T1" fmla="*/ 1 h 2"/>
                <a:gd name="T2" fmla="*/ 7 w 8"/>
                <a:gd name="T3" fmla="*/ 0 h 2"/>
                <a:gd name="T4" fmla="*/ 0 w 8"/>
                <a:gd name="T5" fmla="*/ 2 h 2"/>
                <a:gd name="T6" fmla="*/ 0 w 8"/>
                <a:gd name="T7" fmla="*/ 1 h 2"/>
                <a:gd name="T8" fmla="*/ 8 w 8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1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5" name="Freeform 863"/>
            <p:cNvSpPr>
              <a:spLocks/>
            </p:cNvSpPr>
            <p:nvPr/>
          </p:nvSpPr>
          <p:spPr bwMode="auto">
            <a:xfrm>
              <a:off x="2821" y="2961"/>
              <a:ext cx="64" cy="65"/>
            </a:xfrm>
            <a:custGeom>
              <a:avLst/>
              <a:gdLst>
                <a:gd name="T0" fmla="*/ 64 w 64"/>
                <a:gd name="T1" fmla="*/ 4 h 65"/>
                <a:gd name="T2" fmla="*/ 60 w 64"/>
                <a:gd name="T3" fmla="*/ 10 h 65"/>
                <a:gd name="T4" fmla="*/ 56 w 64"/>
                <a:gd name="T5" fmla="*/ 15 h 65"/>
                <a:gd name="T6" fmla="*/ 52 w 64"/>
                <a:gd name="T7" fmla="*/ 19 h 65"/>
                <a:gd name="T8" fmla="*/ 48 w 64"/>
                <a:gd name="T9" fmla="*/ 22 h 65"/>
                <a:gd name="T10" fmla="*/ 42 w 64"/>
                <a:gd name="T11" fmla="*/ 28 h 65"/>
                <a:gd name="T12" fmla="*/ 40 w 64"/>
                <a:gd name="T13" fmla="*/ 31 h 65"/>
                <a:gd name="T14" fmla="*/ 38 w 64"/>
                <a:gd name="T15" fmla="*/ 35 h 65"/>
                <a:gd name="T16" fmla="*/ 39 w 64"/>
                <a:gd name="T17" fmla="*/ 41 h 65"/>
                <a:gd name="T18" fmla="*/ 39 w 64"/>
                <a:gd name="T19" fmla="*/ 48 h 65"/>
                <a:gd name="T20" fmla="*/ 40 w 64"/>
                <a:gd name="T21" fmla="*/ 51 h 65"/>
                <a:gd name="T22" fmla="*/ 41 w 64"/>
                <a:gd name="T23" fmla="*/ 55 h 65"/>
                <a:gd name="T24" fmla="*/ 42 w 64"/>
                <a:gd name="T25" fmla="*/ 58 h 65"/>
                <a:gd name="T26" fmla="*/ 43 w 64"/>
                <a:gd name="T27" fmla="*/ 61 h 65"/>
                <a:gd name="T28" fmla="*/ 43 w 64"/>
                <a:gd name="T29" fmla="*/ 62 h 65"/>
                <a:gd name="T30" fmla="*/ 41 w 64"/>
                <a:gd name="T31" fmla="*/ 63 h 65"/>
                <a:gd name="T32" fmla="*/ 35 w 64"/>
                <a:gd name="T33" fmla="*/ 64 h 65"/>
                <a:gd name="T34" fmla="*/ 31 w 64"/>
                <a:gd name="T35" fmla="*/ 65 h 65"/>
                <a:gd name="T36" fmla="*/ 27 w 64"/>
                <a:gd name="T37" fmla="*/ 65 h 65"/>
                <a:gd name="T38" fmla="*/ 23 w 64"/>
                <a:gd name="T39" fmla="*/ 64 h 65"/>
                <a:gd name="T40" fmla="*/ 19 w 64"/>
                <a:gd name="T41" fmla="*/ 64 h 65"/>
                <a:gd name="T42" fmla="*/ 15 w 64"/>
                <a:gd name="T43" fmla="*/ 63 h 65"/>
                <a:gd name="T44" fmla="*/ 12 w 64"/>
                <a:gd name="T45" fmla="*/ 62 h 65"/>
                <a:gd name="T46" fmla="*/ 10 w 64"/>
                <a:gd name="T47" fmla="*/ 61 h 65"/>
                <a:gd name="T48" fmla="*/ 6 w 64"/>
                <a:gd name="T49" fmla="*/ 59 h 65"/>
                <a:gd name="T50" fmla="*/ 4 w 64"/>
                <a:gd name="T51" fmla="*/ 57 h 65"/>
                <a:gd name="T52" fmla="*/ 2 w 64"/>
                <a:gd name="T53" fmla="*/ 55 h 65"/>
                <a:gd name="T54" fmla="*/ 1 w 64"/>
                <a:gd name="T55" fmla="*/ 53 h 65"/>
                <a:gd name="T56" fmla="*/ 0 w 64"/>
                <a:gd name="T57" fmla="*/ 51 h 65"/>
                <a:gd name="T58" fmla="*/ 0 w 64"/>
                <a:gd name="T59" fmla="*/ 48 h 65"/>
                <a:gd name="T60" fmla="*/ 2 w 64"/>
                <a:gd name="T61" fmla="*/ 43 h 65"/>
                <a:gd name="T62" fmla="*/ 4 w 64"/>
                <a:gd name="T63" fmla="*/ 39 h 65"/>
                <a:gd name="T64" fmla="*/ 6 w 64"/>
                <a:gd name="T65" fmla="*/ 36 h 65"/>
                <a:gd name="T66" fmla="*/ 14 w 64"/>
                <a:gd name="T67" fmla="*/ 27 h 65"/>
                <a:gd name="T68" fmla="*/ 22 w 64"/>
                <a:gd name="T69" fmla="*/ 19 h 65"/>
                <a:gd name="T70" fmla="*/ 31 w 64"/>
                <a:gd name="T71" fmla="*/ 13 h 65"/>
                <a:gd name="T72" fmla="*/ 39 w 64"/>
                <a:gd name="T73" fmla="*/ 7 h 65"/>
                <a:gd name="T74" fmla="*/ 46 w 64"/>
                <a:gd name="T75" fmla="*/ 3 h 65"/>
                <a:gd name="T76" fmla="*/ 52 w 64"/>
                <a:gd name="T77" fmla="*/ 1 h 65"/>
                <a:gd name="T78" fmla="*/ 53 w 64"/>
                <a:gd name="T79" fmla="*/ 0 h 65"/>
                <a:gd name="T80" fmla="*/ 54 w 64"/>
                <a:gd name="T81" fmla="*/ 1 h 65"/>
                <a:gd name="T82" fmla="*/ 64 w 64"/>
                <a:gd name="T83" fmla="*/ 4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65"/>
                <a:gd name="T128" fmla="*/ 64 w 64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65">
                  <a:moveTo>
                    <a:pt x="64" y="4"/>
                  </a:moveTo>
                  <a:lnTo>
                    <a:pt x="60" y="10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40" y="31"/>
                  </a:lnTo>
                  <a:lnTo>
                    <a:pt x="38" y="35"/>
                  </a:lnTo>
                  <a:lnTo>
                    <a:pt x="39" y="41"/>
                  </a:lnTo>
                  <a:lnTo>
                    <a:pt x="39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2" y="58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1" y="63"/>
                  </a:lnTo>
                  <a:lnTo>
                    <a:pt x="35" y="64"/>
                  </a:lnTo>
                  <a:lnTo>
                    <a:pt x="31" y="65"/>
                  </a:lnTo>
                  <a:lnTo>
                    <a:pt x="27" y="65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5" y="63"/>
                  </a:lnTo>
                  <a:lnTo>
                    <a:pt x="12" y="62"/>
                  </a:lnTo>
                  <a:lnTo>
                    <a:pt x="10" y="61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6" y="36"/>
                  </a:lnTo>
                  <a:lnTo>
                    <a:pt x="14" y="27"/>
                  </a:lnTo>
                  <a:lnTo>
                    <a:pt x="22" y="19"/>
                  </a:lnTo>
                  <a:lnTo>
                    <a:pt x="31" y="13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9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6" name="Freeform 864"/>
            <p:cNvSpPr>
              <a:spLocks/>
            </p:cNvSpPr>
            <p:nvPr/>
          </p:nvSpPr>
          <p:spPr bwMode="auto">
            <a:xfrm>
              <a:off x="2856" y="2963"/>
              <a:ext cx="32" cy="36"/>
            </a:xfrm>
            <a:custGeom>
              <a:avLst/>
              <a:gdLst>
                <a:gd name="T0" fmla="*/ 32 w 32"/>
                <a:gd name="T1" fmla="*/ 4 h 36"/>
                <a:gd name="T2" fmla="*/ 24 w 32"/>
                <a:gd name="T3" fmla="*/ 16 h 36"/>
                <a:gd name="T4" fmla="*/ 16 w 32"/>
                <a:gd name="T5" fmla="*/ 23 h 36"/>
                <a:gd name="T6" fmla="*/ 6 w 32"/>
                <a:gd name="T7" fmla="*/ 36 h 36"/>
                <a:gd name="T8" fmla="*/ 0 w 32"/>
                <a:gd name="T9" fmla="*/ 30 h 36"/>
                <a:gd name="T10" fmla="*/ 10 w 32"/>
                <a:gd name="T11" fmla="*/ 18 h 36"/>
                <a:gd name="T12" fmla="*/ 17 w 32"/>
                <a:gd name="T13" fmla="*/ 11 h 36"/>
                <a:gd name="T14" fmla="*/ 25 w 32"/>
                <a:gd name="T15" fmla="*/ 0 h 36"/>
                <a:gd name="T16" fmla="*/ 32 w 32"/>
                <a:gd name="T17" fmla="*/ 4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6"/>
                <a:gd name="T29" fmla="*/ 32 w 3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6">
                  <a:moveTo>
                    <a:pt x="32" y="4"/>
                  </a:moveTo>
                  <a:lnTo>
                    <a:pt x="24" y="16"/>
                  </a:lnTo>
                  <a:lnTo>
                    <a:pt x="16" y="23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10" y="18"/>
                  </a:lnTo>
                  <a:lnTo>
                    <a:pt x="17" y="11"/>
                  </a:lnTo>
                  <a:lnTo>
                    <a:pt x="25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7" name="Freeform 865"/>
            <p:cNvSpPr>
              <a:spLocks/>
            </p:cNvSpPr>
            <p:nvPr/>
          </p:nvSpPr>
          <p:spPr bwMode="auto">
            <a:xfrm>
              <a:off x="2855" y="2996"/>
              <a:ext cx="12" cy="28"/>
            </a:xfrm>
            <a:custGeom>
              <a:avLst/>
              <a:gdLst>
                <a:gd name="T0" fmla="*/ 8 w 12"/>
                <a:gd name="T1" fmla="*/ 0 h 28"/>
                <a:gd name="T2" fmla="*/ 9 w 12"/>
                <a:gd name="T3" fmla="*/ 13 h 28"/>
                <a:gd name="T4" fmla="*/ 11 w 12"/>
                <a:gd name="T5" fmla="*/ 19 h 28"/>
                <a:gd name="T6" fmla="*/ 12 w 12"/>
                <a:gd name="T7" fmla="*/ 24 h 28"/>
                <a:gd name="T8" fmla="*/ 5 w 12"/>
                <a:gd name="T9" fmla="*/ 28 h 28"/>
                <a:gd name="T10" fmla="*/ 3 w 12"/>
                <a:gd name="T11" fmla="*/ 21 h 28"/>
                <a:gd name="T12" fmla="*/ 1 w 12"/>
                <a:gd name="T13" fmla="*/ 14 h 28"/>
                <a:gd name="T14" fmla="*/ 0 w 12"/>
                <a:gd name="T15" fmla="*/ 1 h 28"/>
                <a:gd name="T16" fmla="*/ 8 w 12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8"/>
                <a:gd name="T29" fmla="*/ 12 w 12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8">
                  <a:moveTo>
                    <a:pt x="8" y="0"/>
                  </a:moveTo>
                  <a:lnTo>
                    <a:pt x="9" y="13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5" y="28"/>
                  </a:lnTo>
                  <a:lnTo>
                    <a:pt x="3" y="21"/>
                  </a:lnTo>
                  <a:lnTo>
                    <a:pt x="1" y="14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8" name="Freeform 866"/>
            <p:cNvSpPr>
              <a:spLocks/>
            </p:cNvSpPr>
            <p:nvPr/>
          </p:nvSpPr>
          <p:spPr bwMode="auto">
            <a:xfrm>
              <a:off x="2855" y="2993"/>
              <a:ext cx="8" cy="6"/>
            </a:xfrm>
            <a:custGeom>
              <a:avLst/>
              <a:gdLst>
                <a:gd name="T0" fmla="*/ 1 w 8"/>
                <a:gd name="T1" fmla="*/ 0 h 6"/>
                <a:gd name="T2" fmla="*/ 0 w 8"/>
                <a:gd name="T3" fmla="*/ 2 h 6"/>
                <a:gd name="T4" fmla="*/ 0 w 8"/>
                <a:gd name="T5" fmla="*/ 4 h 6"/>
                <a:gd name="T6" fmla="*/ 8 w 8"/>
                <a:gd name="T7" fmla="*/ 3 h 6"/>
                <a:gd name="T8" fmla="*/ 7 w 8"/>
                <a:gd name="T9" fmla="*/ 6 h 6"/>
                <a:gd name="T10" fmla="*/ 1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8" y="3"/>
                  </a:lnTo>
                  <a:lnTo>
                    <a:pt x="7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69" name="Freeform 867"/>
            <p:cNvSpPr>
              <a:spLocks/>
            </p:cNvSpPr>
            <p:nvPr/>
          </p:nvSpPr>
          <p:spPr bwMode="auto">
            <a:xfrm>
              <a:off x="2817" y="3003"/>
              <a:ext cx="49" cy="26"/>
            </a:xfrm>
            <a:custGeom>
              <a:avLst/>
              <a:gdLst>
                <a:gd name="T0" fmla="*/ 49 w 49"/>
                <a:gd name="T1" fmla="*/ 22 h 26"/>
                <a:gd name="T2" fmla="*/ 47 w 49"/>
                <a:gd name="T3" fmla="*/ 25 h 26"/>
                <a:gd name="T4" fmla="*/ 40 w 49"/>
                <a:gd name="T5" fmla="*/ 26 h 26"/>
                <a:gd name="T6" fmla="*/ 31 w 49"/>
                <a:gd name="T7" fmla="*/ 26 h 26"/>
                <a:gd name="T8" fmla="*/ 22 w 49"/>
                <a:gd name="T9" fmla="*/ 26 h 26"/>
                <a:gd name="T10" fmla="*/ 12 w 49"/>
                <a:gd name="T11" fmla="*/ 23 h 26"/>
                <a:gd name="T12" fmla="*/ 4 w 49"/>
                <a:gd name="T13" fmla="*/ 18 h 26"/>
                <a:gd name="T14" fmla="*/ 0 w 49"/>
                <a:gd name="T15" fmla="*/ 9 h 26"/>
                <a:gd name="T16" fmla="*/ 2 w 49"/>
                <a:gd name="T17" fmla="*/ 0 h 26"/>
                <a:gd name="T18" fmla="*/ 9 w 49"/>
                <a:gd name="T19" fmla="*/ 2 h 26"/>
                <a:gd name="T20" fmla="*/ 7 w 49"/>
                <a:gd name="T21" fmla="*/ 9 h 26"/>
                <a:gd name="T22" fmla="*/ 10 w 49"/>
                <a:gd name="T23" fmla="*/ 13 h 26"/>
                <a:gd name="T24" fmla="*/ 16 w 49"/>
                <a:gd name="T25" fmla="*/ 16 h 26"/>
                <a:gd name="T26" fmla="*/ 24 w 49"/>
                <a:gd name="T27" fmla="*/ 19 h 26"/>
                <a:gd name="T28" fmla="*/ 31 w 49"/>
                <a:gd name="T29" fmla="*/ 19 h 26"/>
                <a:gd name="T30" fmla="*/ 38 w 49"/>
                <a:gd name="T31" fmla="*/ 19 h 26"/>
                <a:gd name="T32" fmla="*/ 43 w 49"/>
                <a:gd name="T33" fmla="*/ 18 h 26"/>
                <a:gd name="T34" fmla="*/ 44 w 49"/>
                <a:gd name="T35" fmla="*/ 16 h 26"/>
                <a:gd name="T36" fmla="*/ 49 w 49"/>
                <a:gd name="T37" fmla="*/ 22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26"/>
                <a:gd name="T59" fmla="*/ 49 w 49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26">
                  <a:moveTo>
                    <a:pt x="49" y="22"/>
                  </a:moveTo>
                  <a:lnTo>
                    <a:pt x="47" y="25"/>
                  </a:lnTo>
                  <a:lnTo>
                    <a:pt x="40" y="26"/>
                  </a:lnTo>
                  <a:lnTo>
                    <a:pt x="31" y="26"/>
                  </a:lnTo>
                  <a:lnTo>
                    <a:pt x="22" y="26"/>
                  </a:lnTo>
                  <a:lnTo>
                    <a:pt x="12" y="23"/>
                  </a:lnTo>
                  <a:lnTo>
                    <a:pt x="4" y="18"/>
                  </a:lnTo>
                  <a:lnTo>
                    <a:pt x="0" y="9"/>
                  </a:lnTo>
                  <a:lnTo>
                    <a:pt x="2" y="0"/>
                  </a:lnTo>
                  <a:lnTo>
                    <a:pt x="9" y="2"/>
                  </a:lnTo>
                  <a:lnTo>
                    <a:pt x="7" y="9"/>
                  </a:lnTo>
                  <a:lnTo>
                    <a:pt x="10" y="13"/>
                  </a:lnTo>
                  <a:lnTo>
                    <a:pt x="16" y="16"/>
                  </a:lnTo>
                  <a:lnTo>
                    <a:pt x="24" y="19"/>
                  </a:lnTo>
                  <a:lnTo>
                    <a:pt x="31" y="19"/>
                  </a:lnTo>
                  <a:lnTo>
                    <a:pt x="38" y="19"/>
                  </a:lnTo>
                  <a:lnTo>
                    <a:pt x="43" y="18"/>
                  </a:lnTo>
                  <a:lnTo>
                    <a:pt x="44" y="16"/>
                  </a:lnTo>
                  <a:lnTo>
                    <a:pt x="49" y="2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0" name="Freeform 868"/>
            <p:cNvSpPr>
              <a:spLocks/>
            </p:cNvSpPr>
            <p:nvPr/>
          </p:nvSpPr>
          <p:spPr bwMode="auto">
            <a:xfrm>
              <a:off x="2860" y="3019"/>
              <a:ext cx="8" cy="6"/>
            </a:xfrm>
            <a:custGeom>
              <a:avLst/>
              <a:gdLst>
                <a:gd name="T0" fmla="*/ 7 w 8"/>
                <a:gd name="T1" fmla="*/ 1 h 6"/>
                <a:gd name="T2" fmla="*/ 8 w 8"/>
                <a:gd name="T3" fmla="*/ 4 h 6"/>
                <a:gd name="T4" fmla="*/ 6 w 8"/>
                <a:gd name="T5" fmla="*/ 6 h 6"/>
                <a:gd name="T6" fmla="*/ 1 w 8"/>
                <a:gd name="T7" fmla="*/ 0 h 6"/>
                <a:gd name="T8" fmla="*/ 0 w 8"/>
                <a:gd name="T9" fmla="*/ 5 h 6"/>
                <a:gd name="T10" fmla="*/ 7 w 8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7" y="1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1" name="Freeform 869"/>
            <p:cNvSpPr>
              <a:spLocks/>
            </p:cNvSpPr>
            <p:nvPr/>
          </p:nvSpPr>
          <p:spPr bwMode="auto">
            <a:xfrm>
              <a:off x="2820" y="2958"/>
              <a:ext cx="55" cy="49"/>
            </a:xfrm>
            <a:custGeom>
              <a:avLst/>
              <a:gdLst>
                <a:gd name="T0" fmla="*/ 0 w 55"/>
                <a:gd name="T1" fmla="*/ 44 h 49"/>
                <a:gd name="T2" fmla="*/ 4 w 55"/>
                <a:gd name="T3" fmla="*/ 35 h 49"/>
                <a:gd name="T4" fmla="*/ 11 w 55"/>
                <a:gd name="T5" fmla="*/ 27 h 49"/>
                <a:gd name="T6" fmla="*/ 28 w 55"/>
                <a:gd name="T7" fmla="*/ 12 h 49"/>
                <a:gd name="T8" fmla="*/ 45 w 55"/>
                <a:gd name="T9" fmla="*/ 3 h 49"/>
                <a:gd name="T10" fmla="*/ 52 w 55"/>
                <a:gd name="T11" fmla="*/ 0 h 49"/>
                <a:gd name="T12" fmla="*/ 55 w 55"/>
                <a:gd name="T13" fmla="*/ 0 h 49"/>
                <a:gd name="T14" fmla="*/ 55 w 55"/>
                <a:gd name="T15" fmla="*/ 8 h 49"/>
                <a:gd name="T16" fmla="*/ 53 w 55"/>
                <a:gd name="T17" fmla="*/ 8 h 49"/>
                <a:gd name="T18" fmla="*/ 49 w 55"/>
                <a:gd name="T19" fmla="*/ 10 h 49"/>
                <a:gd name="T20" fmla="*/ 33 w 55"/>
                <a:gd name="T21" fmla="*/ 18 h 49"/>
                <a:gd name="T22" fmla="*/ 17 w 55"/>
                <a:gd name="T23" fmla="*/ 33 h 49"/>
                <a:gd name="T24" fmla="*/ 10 w 55"/>
                <a:gd name="T25" fmla="*/ 41 h 49"/>
                <a:gd name="T26" fmla="*/ 6 w 55"/>
                <a:gd name="T27" fmla="*/ 49 h 49"/>
                <a:gd name="T28" fmla="*/ 0 w 55"/>
                <a:gd name="T29" fmla="*/ 44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49"/>
                <a:gd name="T47" fmla="*/ 55 w 55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49">
                  <a:moveTo>
                    <a:pt x="0" y="44"/>
                  </a:moveTo>
                  <a:lnTo>
                    <a:pt x="4" y="35"/>
                  </a:lnTo>
                  <a:lnTo>
                    <a:pt x="11" y="27"/>
                  </a:lnTo>
                  <a:lnTo>
                    <a:pt x="28" y="12"/>
                  </a:lnTo>
                  <a:lnTo>
                    <a:pt x="45" y="3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53" y="8"/>
                  </a:lnTo>
                  <a:lnTo>
                    <a:pt x="49" y="10"/>
                  </a:lnTo>
                  <a:lnTo>
                    <a:pt x="33" y="18"/>
                  </a:lnTo>
                  <a:lnTo>
                    <a:pt x="17" y="33"/>
                  </a:lnTo>
                  <a:lnTo>
                    <a:pt x="10" y="41"/>
                  </a:lnTo>
                  <a:lnTo>
                    <a:pt x="6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2" name="Freeform 870"/>
            <p:cNvSpPr>
              <a:spLocks/>
            </p:cNvSpPr>
            <p:nvPr/>
          </p:nvSpPr>
          <p:spPr bwMode="auto">
            <a:xfrm>
              <a:off x="2819" y="3002"/>
              <a:ext cx="7" cy="5"/>
            </a:xfrm>
            <a:custGeom>
              <a:avLst/>
              <a:gdLst>
                <a:gd name="T0" fmla="*/ 0 w 7"/>
                <a:gd name="T1" fmla="*/ 1 h 5"/>
                <a:gd name="T2" fmla="*/ 1 w 7"/>
                <a:gd name="T3" fmla="*/ 0 h 5"/>
                <a:gd name="T4" fmla="*/ 7 w 7"/>
                <a:gd name="T5" fmla="*/ 5 h 5"/>
                <a:gd name="T6" fmla="*/ 7 w 7"/>
                <a:gd name="T7" fmla="*/ 3 h 5"/>
                <a:gd name="T8" fmla="*/ 0 w 7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1"/>
                  </a:moveTo>
                  <a:lnTo>
                    <a:pt x="1" y="0"/>
                  </a:lnTo>
                  <a:lnTo>
                    <a:pt x="7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3" name="Freeform 871"/>
            <p:cNvSpPr>
              <a:spLocks/>
            </p:cNvSpPr>
            <p:nvPr/>
          </p:nvSpPr>
          <p:spPr bwMode="auto">
            <a:xfrm>
              <a:off x="2874" y="2958"/>
              <a:ext cx="12" cy="11"/>
            </a:xfrm>
            <a:custGeom>
              <a:avLst/>
              <a:gdLst>
                <a:gd name="T0" fmla="*/ 3 w 12"/>
                <a:gd name="T1" fmla="*/ 0 h 11"/>
                <a:gd name="T2" fmla="*/ 0 w 12"/>
                <a:gd name="T3" fmla="*/ 8 h 11"/>
                <a:gd name="T4" fmla="*/ 10 w 12"/>
                <a:gd name="T5" fmla="*/ 11 h 11"/>
                <a:gd name="T6" fmla="*/ 12 w 12"/>
                <a:gd name="T7" fmla="*/ 3 h 11"/>
                <a:gd name="T8" fmla="*/ 3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3" y="0"/>
                  </a:moveTo>
                  <a:lnTo>
                    <a:pt x="0" y="8"/>
                  </a:lnTo>
                  <a:lnTo>
                    <a:pt x="10" y="11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4" name="Freeform 872"/>
            <p:cNvSpPr>
              <a:spLocks/>
            </p:cNvSpPr>
            <p:nvPr/>
          </p:nvSpPr>
          <p:spPr bwMode="auto">
            <a:xfrm>
              <a:off x="2874" y="2958"/>
              <a:ext cx="3" cy="8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0 w 3"/>
                <a:gd name="T5" fmla="*/ 8 h 8"/>
                <a:gd name="T6" fmla="*/ 1 w 3"/>
                <a:gd name="T7" fmla="*/ 8 h 8"/>
                <a:gd name="T8" fmla="*/ 1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5" name="Freeform 873"/>
            <p:cNvSpPr>
              <a:spLocks/>
            </p:cNvSpPr>
            <p:nvPr/>
          </p:nvSpPr>
          <p:spPr bwMode="auto">
            <a:xfrm>
              <a:off x="2881" y="2961"/>
              <a:ext cx="10" cy="8"/>
            </a:xfrm>
            <a:custGeom>
              <a:avLst/>
              <a:gdLst>
                <a:gd name="T0" fmla="*/ 5 w 10"/>
                <a:gd name="T1" fmla="*/ 0 h 8"/>
                <a:gd name="T2" fmla="*/ 10 w 10"/>
                <a:gd name="T3" fmla="*/ 2 h 8"/>
                <a:gd name="T4" fmla="*/ 7 w 10"/>
                <a:gd name="T5" fmla="*/ 6 h 8"/>
                <a:gd name="T6" fmla="*/ 0 w 10"/>
                <a:gd name="T7" fmla="*/ 2 h 8"/>
                <a:gd name="T8" fmla="*/ 3 w 10"/>
                <a:gd name="T9" fmla="*/ 8 h 8"/>
                <a:gd name="T10" fmla="*/ 5 w 10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"/>
                <a:gd name="T20" fmla="*/ 10 w 1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">
                  <a:moveTo>
                    <a:pt x="5" y="0"/>
                  </a:moveTo>
                  <a:lnTo>
                    <a:pt x="10" y="2"/>
                  </a:lnTo>
                  <a:lnTo>
                    <a:pt x="7" y="6"/>
                  </a:lnTo>
                  <a:lnTo>
                    <a:pt x="0" y="2"/>
                  </a:lnTo>
                  <a:lnTo>
                    <a:pt x="3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6" name="Freeform 874"/>
            <p:cNvSpPr>
              <a:spLocks/>
            </p:cNvSpPr>
            <p:nvPr/>
          </p:nvSpPr>
          <p:spPr bwMode="auto">
            <a:xfrm>
              <a:off x="2388" y="2984"/>
              <a:ext cx="442" cy="296"/>
            </a:xfrm>
            <a:custGeom>
              <a:avLst/>
              <a:gdLst>
                <a:gd name="T0" fmla="*/ 298 w 442"/>
                <a:gd name="T1" fmla="*/ 173 h 296"/>
                <a:gd name="T2" fmla="*/ 276 w 442"/>
                <a:gd name="T3" fmla="*/ 160 h 296"/>
                <a:gd name="T4" fmla="*/ 255 w 442"/>
                <a:gd name="T5" fmla="*/ 160 h 296"/>
                <a:gd name="T6" fmla="*/ 220 w 442"/>
                <a:gd name="T7" fmla="*/ 175 h 296"/>
                <a:gd name="T8" fmla="*/ 204 w 442"/>
                <a:gd name="T9" fmla="*/ 198 h 296"/>
                <a:gd name="T10" fmla="*/ 172 w 442"/>
                <a:gd name="T11" fmla="*/ 236 h 296"/>
                <a:gd name="T12" fmla="*/ 154 w 442"/>
                <a:gd name="T13" fmla="*/ 261 h 296"/>
                <a:gd name="T14" fmla="*/ 145 w 442"/>
                <a:gd name="T15" fmla="*/ 286 h 296"/>
                <a:gd name="T16" fmla="*/ 141 w 442"/>
                <a:gd name="T17" fmla="*/ 293 h 296"/>
                <a:gd name="T18" fmla="*/ 119 w 442"/>
                <a:gd name="T19" fmla="*/ 292 h 296"/>
                <a:gd name="T20" fmla="*/ 96 w 442"/>
                <a:gd name="T21" fmla="*/ 284 h 296"/>
                <a:gd name="T22" fmla="*/ 89 w 442"/>
                <a:gd name="T23" fmla="*/ 275 h 296"/>
                <a:gd name="T24" fmla="*/ 87 w 442"/>
                <a:gd name="T25" fmla="*/ 260 h 296"/>
                <a:gd name="T26" fmla="*/ 76 w 442"/>
                <a:gd name="T27" fmla="*/ 256 h 296"/>
                <a:gd name="T28" fmla="*/ 59 w 442"/>
                <a:gd name="T29" fmla="*/ 251 h 296"/>
                <a:gd name="T30" fmla="*/ 58 w 442"/>
                <a:gd name="T31" fmla="*/ 229 h 296"/>
                <a:gd name="T32" fmla="*/ 54 w 442"/>
                <a:gd name="T33" fmla="*/ 211 h 296"/>
                <a:gd name="T34" fmla="*/ 56 w 442"/>
                <a:gd name="T35" fmla="*/ 197 h 296"/>
                <a:gd name="T36" fmla="*/ 63 w 442"/>
                <a:gd name="T37" fmla="*/ 187 h 296"/>
                <a:gd name="T38" fmla="*/ 64 w 442"/>
                <a:gd name="T39" fmla="*/ 175 h 296"/>
                <a:gd name="T40" fmla="*/ 54 w 442"/>
                <a:gd name="T41" fmla="*/ 168 h 296"/>
                <a:gd name="T42" fmla="*/ 53 w 442"/>
                <a:gd name="T43" fmla="*/ 148 h 296"/>
                <a:gd name="T44" fmla="*/ 26 w 442"/>
                <a:gd name="T45" fmla="*/ 159 h 296"/>
                <a:gd name="T46" fmla="*/ 0 w 442"/>
                <a:gd name="T47" fmla="*/ 159 h 296"/>
                <a:gd name="T48" fmla="*/ 40 w 442"/>
                <a:gd name="T49" fmla="*/ 142 h 296"/>
                <a:gd name="T50" fmla="*/ 63 w 442"/>
                <a:gd name="T51" fmla="*/ 124 h 296"/>
                <a:gd name="T52" fmla="*/ 62 w 442"/>
                <a:gd name="T53" fmla="*/ 117 h 296"/>
                <a:gd name="T54" fmla="*/ 79 w 442"/>
                <a:gd name="T55" fmla="*/ 117 h 296"/>
                <a:gd name="T56" fmla="*/ 99 w 442"/>
                <a:gd name="T57" fmla="*/ 110 h 296"/>
                <a:gd name="T58" fmla="*/ 110 w 442"/>
                <a:gd name="T59" fmla="*/ 91 h 296"/>
                <a:gd name="T60" fmla="*/ 118 w 442"/>
                <a:gd name="T61" fmla="*/ 67 h 296"/>
                <a:gd name="T62" fmla="*/ 129 w 442"/>
                <a:gd name="T63" fmla="*/ 49 h 296"/>
                <a:gd name="T64" fmla="*/ 144 w 442"/>
                <a:gd name="T65" fmla="*/ 37 h 296"/>
                <a:gd name="T66" fmla="*/ 167 w 442"/>
                <a:gd name="T67" fmla="*/ 34 h 296"/>
                <a:gd name="T68" fmla="*/ 177 w 442"/>
                <a:gd name="T69" fmla="*/ 44 h 296"/>
                <a:gd name="T70" fmla="*/ 187 w 442"/>
                <a:gd name="T71" fmla="*/ 66 h 296"/>
                <a:gd name="T72" fmla="*/ 199 w 442"/>
                <a:gd name="T73" fmla="*/ 69 h 296"/>
                <a:gd name="T74" fmla="*/ 206 w 442"/>
                <a:gd name="T75" fmla="*/ 66 h 296"/>
                <a:gd name="T76" fmla="*/ 257 w 442"/>
                <a:gd name="T77" fmla="*/ 58 h 296"/>
                <a:gd name="T78" fmla="*/ 271 w 442"/>
                <a:gd name="T79" fmla="*/ 51 h 296"/>
                <a:gd name="T80" fmla="*/ 271 w 442"/>
                <a:gd name="T81" fmla="*/ 31 h 296"/>
                <a:gd name="T82" fmla="*/ 276 w 442"/>
                <a:gd name="T83" fmla="*/ 19 h 296"/>
                <a:gd name="T84" fmla="*/ 290 w 442"/>
                <a:gd name="T85" fmla="*/ 19 h 296"/>
                <a:gd name="T86" fmla="*/ 324 w 442"/>
                <a:gd name="T87" fmla="*/ 1 h 296"/>
                <a:gd name="T88" fmla="*/ 353 w 442"/>
                <a:gd name="T89" fmla="*/ 1 h 296"/>
                <a:gd name="T90" fmla="*/ 368 w 442"/>
                <a:gd name="T91" fmla="*/ 6 h 296"/>
                <a:gd name="T92" fmla="*/ 388 w 442"/>
                <a:gd name="T93" fmla="*/ 28 h 296"/>
                <a:gd name="T94" fmla="*/ 401 w 442"/>
                <a:gd name="T95" fmla="*/ 38 h 296"/>
                <a:gd name="T96" fmla="*/ 426 w 442"/>
                <a:gd name="T97" fmla="*/ 43 h 296"/>
                <a:gd name="T98" fmla="*/ 434 w 442"/>
                <a:gd name="T99" fmla="*/ 49 h 296"/>
                <a:gd name="T100" fmla="*/ 435 w 442"/>
                <a:gd name="T101" fmla="*/ 57 h 296"/>
                <a:gd name="T102" fmla="*/ 430 w 442"/>
                <a:gd name="T103" fmla="*/ 74 h 296"/>
                <a:gd name="T104" fmla="*/ 435 w 442"/>
                <a:gd name="T105" fmla="*/ 92 h 296"/>
                <a:gd name="T106" fmla="*/ 442 w 442"/>
                <a:gd name="T107" fmla="*/ 113 h 296"/>
                <a:gd name="T108" fmla="*/ 434 w 442"/>
                <a:gd name="T109" fmla="*/ 124 h 296"/>
                <a:gd name="T110" fmla="*/ 398 w 442"/>
                <a:gd name="T111" fmla="*/ 151 h 296"/>
                <a:gd name="T112" fmla="*/ 372 w 442"/>
                <a:gd name="T113" fmla="*/ 172 h 296"/>
                <a:gd name="T114" fmla="*/ 356 w 442"/>
                <a:gd name="T115" fmla="*/ 194 h 296"/>
                <a:gd name="T116" fmla="*/ 342 w 442"/>
                <a:gd name="T117" fmla="*/ 218 h 2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2"/>
                <a:gd name="T178" fmla="*/ 0 h 296"/>
                <a:gd name="T179" fmla="*/ 442 w 442"/>
                <a:gd name="T180" fmla="*/ 296 h 2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2" h="296">
                  <a:moveTo>
                    <a:pt x="329" y="207"/>
                  </a:moveTo>
                  <a:lnTo>
                    <a:pt x="313" y="189"/>
                  </a:lnTo>
                  <a:lnTo>
                    <a:pt x="306" y="181"/>
                  </a:lnTo>
                  <a:lnTo>
                    <a:pt x="298" y="173"/>
                  </a:lnTo>
                  <a:lnTo>
                    <a:pt x="290" y="166"/>
                  </a:lnTo>
                  <a:lnTo>
                    <a:pt x="286" y="164"/>
                  </a:lnTo>
                  <a:lnTo>
                    <a:pt x="282" y="162"/>
                  </a:lnTo>
                  <a:lnTo>
                    <a:pt x="276" y="160"/>
                  </a:lnTo>
                  <a:lnTo>
                    <a:pt x="271" y="159"/>
                  </a:lnTo>
                  <a:lnTo>
                    <a:pt x="266" y="158"/>
                  </a:lnTo>
                  <a:lnTo>
                    <a:pt x="261" y="158"/>
                  </a:lnTo>
                  <a:lnTo>
                    <a:pt x="255" y="160"/>
                  </a:lnTo>
                  <a:lnTo>
                    <a:pt x="248" y="162"/>
                  </a:lnTo>
                  <a:lnTo>
                    <a:pt x="242" y="165"/>
                  </a:lnTo>
                  <a:lnTo>
                    <a:pt x="234" y="168"/>
                  </a:lnTo>
                  <a:lnTo>
                    <a:pt x="220" y="175"/>
                  </a:lnTo>
                  <a:lnTo>
                    <a:pt x="206" y="184"/>
                  </a:lnTo>
                  <a:lnTo>
                    <a:pt x="205" y="188"/>
                  </a:lnTo>
                  <a:lnTo>
                    <a:pt x="204" y="193"/>
                  </a:lnTo>
                  <a:lnTo>
                    <a:pt x="204" y="198"/>
                  </a:lnTo>
                  <a:lnTo>
                    <a:pt x="203" y="202"/>
                  </a:lnTo>
                  <a:lnTo>
                    <a:pt x="192" y="212"/>
                  </a:lnTo>
                  <a:lnTo>
                    <a:pt x="182" y="224"/>
                  </a:lnTo>
                  <a:lnTo>
                    <a:pt x="172" y="236"/>
                  </a:lnTo>
                  <a:lnTo>
                    <a:pt x="167" y="242"/>
                  </a:lnTo>
                  <a:lnTo>
                    <a:pt x="162" y="248"/>
                  </a:lnTo>
                  <a:lnTo>
                    <a:pt x="158" y="255"/>
                  </a:lnTo>
                  <a:lnTo>
                    <a:pt x="154" y="261"/>
                  </a:lnTo>
                  <a:lnTo>
                    <a:pt x="151" y="268"/>
                  </a:lnTo>
                  <a:lnTo>
                    <a:pt x="148" y="274"/>
                  </a:lnTo>
                  <a:lnTo>
                    <a:pt x="146" y="280"/>
                  </a:lnTo>
                  <a:lnTo>
                    <a:pt x="145" y="286"/>
                  </a:lnTo>
                  <a:lnTo>
                    <a:pt x="146" y="291"/>
                  </a:lnTo>
                  <a:lnTo>
                    <a:pt x="147" y="296"/>
                  </a:lnTo>
                  <a:lnTo>
                    <a:pt x="144" y="294"/>
                  </a:lnTo>
                  <a:lnTo>
                    <a:pt x="141" y="293"/>
                  </a:lnTo>
                  <a:lnTo>
                    <a:pt x="139" y="293"/>
                  </a:lnTo>
                  <a:lnTo>
                    <a:pt x="136" y="293"/>
                  </a:lnTo>
                  <a:lnTo>
                    <a:pt x="125" y="293"/>
                  </a:lnTo>
                  <a:lnTo>
                    <a:pt x="119" y="292"/>
                  </a:lnTo>
                  <a:lnTo>
                    <a:pt x="112" y="291"/>
                  </a:lnTo>
                  <a:lnTo>
                    <a:pt x="106" y="289"/>
                  </a:lnTo>
                  <a:lnTo>
                    <a:pt x="101" y="287"/>
                  </a:lnTo>
                  <a:lnTo>
                    <a:pt x="96" y="284"/>
                  </a:lnTo>
                  <a:lnTo>
                    <a:pt x="92" y="282"/>
                  </a:lnTo>
                  <a:lnTo>
                    <a:pt x="91" y="280"/>
                  </a:lnTo>
                  <a:lnTo>
                    <a:pt x="90" y="279"/>
                  </a:lnTo>
                  <a:lnTo>
                    <a:pt x="89" y="275"/>
                  </a:lnTo>
                  <a:lnTo>
                    <a:pt x="88" y="268"/>
                  </a:lnTo>
                  <a:lnTo>
                    <a:pt x="88" y="264"/>
                  </a:lnTo>
                  <a:lnTo>
                    <a:pt x="87" y="261"/>
                  </a:lnTo>
                  <a:lnTo>
                    <a:pt x="87" y="260"/>
                  </a:lnTo>
                  <a:lnTo>
                    <a:pt x="84" y="258"/>
                  </a:lnTo>
                  <a:lnTo>
                    <a:pt x="83" y="257"/>
                  </a:lnTo>
                  <a:lnTo>
                    <a:pt x="81" y="256"/>
                  </a:lnTo>
                  <a:lnTo>
                    <a:pt x="76" y="256"/>
                  </a:lnTo>
                  <a:lnTo>
                    <a:pt x="70" y="256"/>
                  </a:lnTo>
                  <a:lnTo>
                    <a:pt x="65" y="255"/>
                  </a:lnTo>
                  <a:lnTo>
                    <a:pt x="61" y="254"/>
                  </a:lnTo>
                  <a:lnTo>
                    <a:pt x="59" y="251"/>
                  </a:lnTo>
                  <a:lnTo>
                    <a:pt x="58" y="247"/>
                  </a:lnTo>
                  <a:lnTo>
                    <a:pt x="57" y="239"/>
                  </a:lnTo>
                  <a:lnTo>
                    <a:pt x="58" y="232"/>
                  </a:lnTo>
                  <a:lnTo>
                    <a:pt x="58" y="229"/>
                  </a:lnTo>
                  <a:lnTo>
                    <a:pt x="57" y="228"/>
                  </a:lnTo>
                  <a:lnTo>
                    <a:pt x="58" y="229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4" y="207"/>
                  </a:lnTo>
                  <a:lnTo>
                    <a:pt x="54" y="203"/>
                  </a:lnTo>
                  <a:lnTo>
                    <a:pt x="55" y="200"/>
                  </a:lnTo>
                  <a:lnTo>
                    <a:pt x="56" y="197"/>
                  </a:lnTo>
                  <a:lnTo>
                    <a:pt x="57" y="194"/>
                  </a:lnTo>
                  <a:lnTo>
                    <a:pt x="58" y="191"/>
                  </a:lnTo>
                  <a:lnTo>
                    <a:pt x="60" y="189"/>
                  </a:lnTo>
                  <a:lnTo>
                    <a:pt x="63" y="187"/>
                  </a:lnTo>
                  <a:lnTo>
                    <a:pt x="66" y="181"/>
                  </a:lnTo>
                  <a:lnTo>
                    <a:pt x="66" y="177"/>
                  </a:lnTo>
                  <a:lnTo>
                    <a:pt x="65" y="176"/>
                  </a:lnTo>
                  <a:lnTo>
                    <a:pt x="64" y="175"/>
                  </a:lnTo>
                  <a:lnTo>
                    <a:pt x="61" y="175"/>
                  </a:lnTo>
                  <a:lnTo>
                    <a:pt x="59" y="174"/>
                  </a:lnTo>
                  <a:lnTo>
                    <a:pt x="55" y="171"/>
                  </a:lnTo>
                  <a:lnTo>
                    <a:pt x="54" y="168"/>
                  </a:lnTo>
                  <a:lnTo>
                    <a:pt x="54" y="165"/>
                  </a:lnTo>
                  <a:lnTo>
                    <a:pt x="54" y="157"/>
                  </a:lnTo>
                  <a:lnTo>
                    <a:pt x="54" y="152"/>
                  </a:lnTo>
                  <a:lnTo>
                    <a:pt x="53" y="148"/>
                  </a:lnTo>
                  <a:lnTo>
                    <a:pt x="46" y="152"/>
                  </a:lnTo>
                  <a:lnTo>
                    <a:pt x="40" y="155"/>
                  </a:lnTo>
                  <a:lnTo>
                    <a:pt x="33" y="157"/>
                  </a:lnTo>
                  <a:lnTo>
                    <a:pt x="26" y="159"/>
                  </a:lnTo>
                  <a:lnTo>
                    <a:pt x="20" y="160"/>
                  </a:lnTo>
                  <a:lnTo>
                    <a:pt x="13" y="160"/>
                  </a:lnTo>
                  <a:lnTo>
                    <a:pt x="7" y="160"/>
                  </a:lnTo>
                  <a:lnTo>
                    <a:pt x="0" y="159"/>
                  </a:lnTo>
                  <a:lnTo>
                    <a:pt x="7" y="155"/>
                  </a:lnTo>
                  <a:lnTo>
                    <a:pt x="15" y="152"/>
                  </a:lnTo>
                  <a:lnTo>
                    <a:pt x="32" y="146"/>
                  </a:lnTo>
                  <a:lnTo>
                    <a:pt x="40" y="142"/>
                  </a:lnTo>
                  <a:lnTo>
                    <a:pt x="48" y="138"/>
                  </a:lnTo>
                  <a:lnTo>
                    <a:pt x="55" y="133"/>
                  </a:lnTo>
                  <a:lnTo>
                    <a:pt x="62" y="127"/>
                  </a:lnTo>
                  <a:lnTo>
                    <a:pt x="63" y="124"/>
                  </a:lnTo>
                  <a:lnTo>
                    <a:pt x="64" y="121"/>
                  </a:lnTo>
                  <a:lnTo>
                    <a:pt x="64" y="120"/>
                  </a:lnTo>
                  <a:lnTo>
                    <a:pt x="64" y="119"/>
                  </a:lnTo>
                  <a:lnTo>
                    <a:pt x="62" y="117"/>
                  </a:lnTo>
                  <a:lnTo>
                    <a:pt x="66" y="118"/>
                  </a:lnTo>
                  <a:lnTo>
                    <a:pt x="70" y="118"/>
                  </a:lnTo>
                  <a:lnTo>
                    <a:pt x="75" y="118"/>
                  </a:lnTo>
                  <a:lnTo>
                    <a:pt x="79" y="117"/>
                  </a:lnTo>
                  <a:lnTo>
                    <a:pt x="83" y="117"/>
                  </a:lnTo>
                  <a:lnTo>
                    <a:pt x="87" y="116"/>
                  </a:lnTo>
                  <a:lnTo>
                    <a:pt x="93" y="113"/>
                  </a:lnTo>
                  <a:lnTo>
                    <a:pt x="99" y="110"/>
                  </a:lnTo>
                  <a:lnTo>
                    <a:pt x="104" y="106"/>
                  </a:lnTo>
                  <a:lnTo>
                    <a:pt x="107" y="102"/>
                  </a:lnTo>
                  <a:lnTo>
                    <a:pt x="109" y="99"/>
                  </a:lnTo>
                  <a:lnTo>
                    <a:pt x="110" y="91"/>
                  </a:lnTo>
                  <a:lnTo>
                    <a:pt x="111" y="85"/>
                  </a:lnTo>
                  <a:lnTo>
                    <a:pt x="113" y="79"/>
                  </a:lnTo>
                  <a:lnTo>
                    <a:pt x="116" y="73"/>
                  </a:lnTo>
                  <a:lnTo>
                    <a:pt x="118" y="67"/>
                  </a:lnTo>
                  <a:lnTo>
                    <a:pt x="121" y="62"/>
                  </a:lnTo>
                  <a:lnTo>
                    <a:pt x="124" y="57"/>
                  </a:lnTo>
                  <a:lnTo>
                    <a:pt x="127" y="51"/>
                  </a:lnTo>
                  <a:lnTo>
                    <a:pt x="129" y="49"/>
                  </a:lnTo>
                  <a:lnTo>
                    <a:pt x="131" y="47"/>
                  </a:lnTo>
                  <a:lnTo>
                    <a:pt x="135" y="43"/>
                  </a:lnTo>
                  <a:lnTo>
                    <a:pt x="139" y="40"/>
                  </a:lnTo>
                  <a:lnTo>
                    <a:pt x="144" y="37"/>
                  </a:lnTo>
                  <a:lnTo>
                    <a:pt x="149" y="35"/>
                  </a:lnTo>
                  <a:lnTo>
                    <a:pt x="154" y="34"/>
                  </a:lnTo>
                  <a:lnTo>
                    <a:pt x="161" y="34"/>
                  </a:lnTo>
                  <a:lnTo>
                    <a:pt x="167" y="34"/>
                  </a:lnTo>
                  <a:lnTo>
                    <a:pt x="170" y="35"/>
                  </a:lnTo>
                  <a:lnTo>
                    <a:pt x="173" y="37"/>
                  </a:lnTo>
                  <a:lnTo>
                    <a:pt x="175" y="40"/>
                  </a:lnTo>
                  <a:lnTo>
                    <a:pt x="177" y="44"/>
                  </a:lnTo>
                  <a:lnTo>
                    <a:pt x="181" y="53"/>
                  </a:lnTo>
                  <a:lnTo>
                    <a:pt x="184" y="62"/>
                  </a:lnTo>
                  <a:lnTo>
                    <a:pt x="185" y="64"/>
                  </a:lnTo>
                  <a:lnTo>
                    <a:pt x="187" y="66"/>
                  </a:lnTo>
                  <a:lnTo>
                    <a:pt x="191" y="68"/>
                  </a:lnTo>
                  <a:lnTo>
                    <a:pt x="193" y="69"/>
                  </a:lnTo>
                  <a:lnTo>
                    <a:pt x="196" y="69"/>
                  </a:lnTo>
                  <a:lnTo>
                    <a:pt x="199" y="69"/>
                  </a:lnTo>
                  <a:lnTo>
                    <a:pt x="201" y="69"/>
                  </a:lnTo>
                  <a:lnTo>
                    <a:pt x="202" y="68"/>
                  </a:lnTo>
                  <a:lnTo>
                    <a:pt x="203" y="67"/>
                  </a:lnTo>
                  <a:lnTo>
                    <a:pt x="206" y="66"/>
                  </a:lnTo>
                  <a:lnTo>
                    <a:pt x="217" y="65"/>
                  </a:lnTo>
                  <a:lnTo>
                    <a:pt x="232" y="63"/>
                  </a:lnTo>
                  <a:lnTo>
                    <a:pt x="249" y="60"/>
                  </a:lnTo>
                  <a:lnTo>
                    <a:pt x="257" y="58"/>
                  </a:lnTo>
                  <a:lnTo>
                    <a:pt x="264" y="56"/>
                  </a:lnTo>
                  <a:lnTo>
                    <a:pt x="267" y="55"/>
                  </a:lnTo>
                  <a:lnTo>
                    <a:pt x="269" y="54"/>
                  </a:lnTo>
                  <a:lnTo>
                    <a:pt x="271" y="51"/>
                  </a:lnTo>
                  <a:lnTo>
                    <a:pt x="273" y="50"/>
                  </a:lnTo>
                  <a:lnTo>
                    <a:pt x="272" y="40"/>
                  </a:lnTo>
                  <a:lnTo>
                    <a:pt x="272" y="35"/>
                  </a:lnTo>
                  <a:lnTo>
                    <a:pt x="271" y="31"/>
                  </a:lnTo>
                  <a:lnTo>
                    <a:pt x="268" y="22"/>
                  </a:lnTo>
                  <a:lnTo>
                    <a:pt x="264" y="13"/>
                  </a:lnTo>
                  <a:lnTo>
                    <a:pt x="273" y="17"/>
                  </a:lnTo>
                  <a:lnTo>
                    <a:pt x="276" y="19"/>
                  </a:lnTo>
                  <a:lnTo>
                    <a:pt x="279" y="20"/>
                  </a:lnTo>
                  <a:lnTo>
                    <a:pt x="283" y="20"/>
                  </a:lnTo>
                  <a:lnTo>
                    <a:pt x="286" y="20"/>
                  </a:lnTo>
                  <a:lnTo>
                    <a:pt x="290" y="19"/>
                  </a:lnTo>
                  <a:lnTo>
                    <a:pt x="297" y="16"/>
                  </a:lnTo>
                  <a:lnTo>
                    <a:pt x="303" y="12"/>
                  </a:lnTo>
                  <a:lnTo>
                    <a:pt x="317" y="4"/>
                  </a:lnTo>
                  <a:lnTo>
                    <a:pt x="324" y="1"/>
                  </a:lnTo>
                  <a:lnTo>
                    <a:pt x="329" y="0"/>
                  </a:lnTo>
                  <a:lnTo>
                    <a:pt x="333" y="1"/>
                  </a:lnTo>
                  <a:lnTo>
                    <a:pt x="337" y="1"/>
                  </a:lnTo>
                  <a:lnTo>
                    <a:pt x="353" y="1"/>
                  </a:lnTo>
                  <a:lnTo>
                    <a:pt x="357" y="1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6"/>
                  </a:lnTo>
                  <a:lnTo>
                    <a:pt x="374" y="12"/>
                  </a:lnTo>
                  <a:lnTo>
                    <a:pt x="380" y="19"/>
                  </a:lnTo>
                  <a:lnTo>
                    <a:pt x="385" y="25"/>
                  </a:lnTo>
                  <a:lnTo>
                    <a:pt x="388" y="28"/>
                  </a:lnTo>
                  <a:lnTo>
                    <a:pt x="391" y="31"/>
                  </a:lnTo>
                  <a:lnTo>
                    <a:pt x="394" y="34"/>
                  </a:lnTo>
                  <a:lnTo>
                    <a:pt x="398" y="36"/>
                  </a:lnTo>
                  <a:lnTo>
                    <a:pt x="401" y="38"/>
                  </a:lnTo>
                  <a:lnTo>
                    <a:pt x="406" y="39"/>
                  </a:lnTo>
                  <a:lnTo>
                    <a:pt x="414" y="40"/>
                  </a:lnTo>
                  <a:lnTo>
                    <a:pt x="422" y="42"/>
                  </a:lnTo>
                  <a:lnTo>
                    <a:pt x="426" y="43"/>
                  </a:lnTo>
                  <a:lnTo>
                    <a:pt x="430" y="45"/>
                  </a:lnTo>
                  <a:lnTo>
                    <a:pt x="431" y="46"/>
                  </a:lnTo>
                  <a:lnTo>
                    <a:pt x="433" y="47"/>
                  </a:lnTo>
                  <a:lnTo>
                    <a:pt x="434" y="49"/>
                  </a:lnTo>
                  <a:lnTo>
                    <a:pt x="435" y="51"/>
                  </a:lnTo>
                  <a:lnTo>
                    <a:pt x="435" y="53"/>
                  </a:lnTo>
                  <a:lnTo>
                    <a:pt x="435" y="54"/>
                  </a:lnTo>
                  <a:lnTo>
                    <a:pt x="435" y="57"/>
                  </a:lnTo>
                  <a:lnTo>
                    <a:pt x="432" y="63"/>
                  </a:lnTo>
                  <a:lnTo>
                    <a:pt x="430" y="69"/>
                  </a:lnTo>
                  <a:lnTo>
                    <a:pt x="430" y="72"/>
                  </a:lnTo>
                  <a:lnTo>
                    <a:pt x="430" y="74"/>
                  </a:lnTo>
                  <a:lnTo>
                    <a:pt x="430" y="77"/>
                  </a:lnTo>
                  <a:lnTo>
                    <a:pt x="430" y="80"/>
                  </a:lnTo>
                  <a:lnTo>
                    <a:pt x="432" y="86"/>
                  </a:lnTo>
                  <a:lnTo>
                    <a:pt x="435" y="92"/>
                  </a:lnTo>
                  <a:lnTo>
                    <a:pt x="438" y="99"/>
                  </a:lnTo>
                  <a:lnTo>
                    <a:pt x="440" y="105"/>
                  </a:lnTo>
                  <a:lnTo>
                    <a:pt x="442" y="110"/>
                  </a:lnTo>
                  <a:lnTo>
                    <a:pt x="442" y="113"/>
                  </a:lnTo>
                  <a:lnTo>
                    <a:pt x="442" y="115"/>
                  </a:lnTo>
                  <a:lnTo>
                    <a:pt x="442" y="116"/>
                  </a:lnTo>
                  <a:lnTo>
                    <a:pt x="440" y="118"/>
                  </a:lnTo>
                  <a:lnTo>
                    <a:pt x="434" y="124"/>
                  </a:lnTo>
                  <a:lnTo>
                    <a:pt x="427" y="130"/>
                  </a:lnTo>
                  <a:lnTo>
                    <a:pt x="420" y="135"/>
                  </a:lnTo>
                  <a:lnTo>
                    <a:pt x="413" y="141"/>
                  </a:lnTo>
                  <a:lnTo>
                    <a:pt x="398" y="151"/>
                  </a:lnTo>
                  <a:lnTo>
                    <a:pt x="391" y="156"/>
                  </a:lnTo>
                  <a:lnTo>
                    <a:pt x="384" y="161"/>
                  </a:lnTo>
                  <a:lnTo>
                    <a:pt x="378" y="167"/>
                  </a:lnTo>
                  <a:lnTo>
                    <a:pt x="372" y="172"/>
                  </a:lnTo>
                  <a:lnTo>
                    <a:pt x="366" y="180"/>
                  </a:lnTo>
                  <a:lnTo>
                    <a:pt x="364" y="183"/>
                  </a:lnTo>
                  <a:lnTo>
                    <a:pt x="360" y="186"/>
                  </a:lnTo>
                  <a:lnTo>
                    <a:pt x="356" y="194"/>
                  </a:lnTo>
                  <a:lnTo>
                    <a:pt x="352" y="202"/>
                  </a:lnTo>
                  <a:lnTo>
                    <a:pt x="349" y="210"/>
                  </a:lnTo>
                  <a:lnTo>
                    <a:pt x="347" y="220"/>
                  </a:lnTo>
                  <a:lnTo>
                    <a:pt x="342" y="218"/>
                  </a:lnTo>
                  <a:lnTo>
                    <a:pt x="337" y="215"/>
                  </a:lnTo>
                  <a:lnTo>
                    <a:pt x="333" y="212"/>
                  </a:lnTo>
                  <a:lnTo>
                    <a:pt x="329" y="207"/>
                  </a:lnTo>
                  <a:close/>
                </a:path>
              </a:pathLst>
            </a:custGeom>
            <a:solidFill>
              <a:srgbClr val="009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7" name="Freeform 875"/>
            <p:cNvSpPr>
              <a:spLocks/>
            </p:cNvSpPr>
            <p:nvPr/>
          </p:nvSpPr>
          <p:spPr bwMode="auto">
            <a:xfrm>
              <a:off x="2649" y="3139"/>
              <a:ext cx="70" cy="55"/>
            </a:xfrm>
            <a:custGeom>
              <a:avLst/>
              <a:gdLst>
                <a:gd name="T0" fmla="*/ 64 w 70"/>
                <a:gd name="T1" fmla="*/ 55 h 55"/>
                <a:gd name="T2" fmla="*/ 49 w 70"/>
                <a:gd name="T3" fmla="*/ 37 h 55"/>
                <a:gd name="T4" fmla="*/ 34 w 70"/>
                <a:gd name="T5" fmla="*/ 21 h 55"/>
                <a:gd name="T6" fmla="*/ 26 w 70"/>
                <a:gd name="T7" fmla="*/ 14 h 55"/>
                <a:gd name="T8" fmla="*/ 17 w 70"/>
                <a:gd name="T9" fmla="*/ 11 h 55"/>
                <a:gd name="T10" fmla="*/ 9 w 70"/>
                <a:gd name="T11" fmla="*/ 8 h 55"/>
                <a:gd name="T12" fmla="*/ 0 w 70"/>
                <a:gd name="T13" fmla="*/ 7 h 55"/>
                <a:gd name="T14" fmla="*/ 0 w 70"/>
                <a:gd name="T15" fmla="*/ 0 h 55"/>
                <a:gd name="T16" fmla="*/ 11 w 70"/>
                <a:gd name="T17" fmla="*/ 1 h 55"/>
                <a:gd name="T18" fmla="*/ 22 w 70"/>
                <a:gd name="T19" fmla="*/ 4 h 55"/>
                <a:gd name="T20" fmla="*/ 31 w 70"/>
                <a:gd name="T21" fmla="*/ 8 h 55"/>
                <a:gd name="T22" fmla="*/ 39 w 70"/>
                <a:gd name="T23" fmla="*/ 15 h 55"/>
                <a:gd name="T24" fmla="*/ 55 w 70"/>
                <a:gd name="T25" fmla="*/ 32 h 55"/>
                <a:gd name="T26" fmla="*/ 70 w 70"/>
                <a:gd name="T27" fmla="*/ 50 h 55"/>
                <a:gd name="T28" fmla="*/ 64 w 70"/>
                <a:gd name="T29" fmla="*/ 55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55"/>
                <a:gd name="T47" fmla="*/ 70 w 70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55">
                  <a:moveTo>
                    <a:pt x="64" y="55"/>
                  </a:moveTo>
                  <a:lnTo>
                    <a:pt x="49" y="37"/>
                  </a:lnTo>
                  <a:lnTo>
                    <a:pt x="34" y="21"/>
                  </a:lnTo>
                  <a:lnTo>
                    <a:pt x="26" y="14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39" y="15"/>
                  </a:lnTo>
                  <a:lnTo>
                    <a:pt x="55" y="32"/>
                  </a:lnTo>
                  <a:lnTo>
                    <a:pt x="70" y="50"/>
                  </a:lnTo>
                  <a:lnTo>
                    <a:pt x="64" y="5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8" name="Freeform 876"/>
            <p:cNvSpPr>
              <a:spLocks/>
            </p:cNvSpPr>
            <p:nvPr/>
          </p:nvSpPr>
          <p:spPr bwMode="auto">
            <a:xfrm>
              <a:off x="2592" y="3139"/>
              <a:ext cx="58" cy="33"/>
            </a:xfrm>
            <a:custGeom>
              <a:avLst/>
              <a:gdLst>
                <a:gd name="T0" fmla="*/ 58 w 58"/>
                <a:gd name="T1" fmla="*/ 7 h 33"/>
                <a:gd name="T2" fmla="*/ 46 w 58"/>
                <a:gd name="T3" fmla="*/ 11 h 33"/>
                <a:gd name="T4" fmla="*/ 32 w 58"/>
                <a:gd name="T5" fmla="*/ 17 h 33"/>
                <a:gd name="T6" fmla="*/ 4 w 58"/>
                <a:gd name="T7" fmla="*/ 33 h 33"/>
                <a:gd name="T8" fmla="*/ 0 w 58"/>
                <a:gd name="T9" fmla="*/ 26 h 33"/>
                <a:gd name="T10" fmla="*/ 28 w 58"/>
                <a:gd name="T11" fmla="*/ 10 h 33"/>
                <a:gd name="T12" fmla="*/ 42 w 58"/>
                <a:gd name="T13" fmla="*/ 4 h 33"/>
                <a:gd name="T14" fmla="*/ 55 w 58"/>
                <a:gd name="T15" fmla="*/ 0 h 33"/>
                <a:gd name="T16" fmla="*/ 58 w 58"/>
                <a:gd name="T17" fmla="*/ 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58" y="7"/>
                  </a:moveTo>
                  <a:lnTo>
                    <a:pt x="46" y="11"/>
                  </a:lnTo>
                  <a:lnTo>
                    <a:pt x="32" y="17"/>
                  </a:lnTo>
                  <a:lnTo>
                    <a:pt x="4" y="33"/>
                  </a:lnTo>
                  <a:lnTo>
                    <a:pt x="0" y="26"/>
                  </a:lnTo>
                  <a:lnTo>
                    <a:pt x="28" y="10"/>
                  </a:lnTo>
                  <a:lnTo>
                    <a:pt x="42" y="4"/>
                  </a:lnTo>
                  <a:lnTo>
                    <a:pt x="55" y="0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79" name="Freeform 877"/>
            <p:cNvSpPr>
              <a:spLocks/>
            </p:cNvSpPr>
            <p:nvPr/>
          </p:nvSpPr>
          <p:spPr bwMode="auto">
            <a:xfrm>
              <a:off x="2647" y="3139"/>
              <a:ext cx="3" cy="7"/>
            </a:xfrm>
            <a:custGeom>
              <a:avLst/>
              <a:gdLst>
                <a:gd name="T0" fmla="*/ 2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2 w 3"/>
                <a:gd name="T7" fmla="*/ 7 h 7"/>
                <a:gd name="T8" fmla="*/ 2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2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0" name="Freeform 878"/>
            <p:cNvSpPr>
              <a:spLocks/>
            </p:cNvSpPr>
            <p:nvPr/>
          </p:nvSpPr>
          <p:spPr bwMode="auto">
            <a:xfrm>
              <a:off x="2587" y="3167"/>
              <a:ext cx="11" cy="19"/>
            </a:xfrm>
            <a:custGeom>
              <a:avLst/>
              <a:gdLst>
                <a:gd name="T0" fmla="*/ 11 w 11"/>
                <a:gd name="T1" fmla="*/ 1 h 19"/>
                <a:gd name="T2" fmla="*/ 9 w 11"/>
                <a:gd name="T3" fmla="*/ 10 h 19"/>
                <a:gd name="T4" fmla="*/ 8 w 11"/>
                <a:gd name="T5" fmla="*/ 19 h 19"/>
                <a:gd name="T6" fmla="*/ 0 w 11"/>
                <a:gd name="T7" fmla="*/ 18 h 19"/>
                <a:gd name="T8" fmla="*/ 1 w 11"/>
                <a:gd name="T9" fmla="*/ 9 h 19"/>
                <a:gd name="T10" fmla="*/ 3 w 11"/>
                <a:gd name="T11" fmla="*/ 0 h 19"/>
                <a:gd name="T12" fmla="*/ 11 w 11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9"/>
                <a:gd name="T23" fmla="*/ 11 w 1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9">
                  <a:moveTo>
                    <a:pt x="11" y="1"/>
                  </a:moveTo>
                  <a:lnTo>
                    <a:pt x="9" y="10"/>
                  </a:lnTo>
                  <a:lnTo>
                    <a:pt x="8" y="19"/>
                  </a:lnTo>
                  <a:lnTo>
                    <a:pt x="0" y="18"/>
                  </a:lnTo>
                  <a:lnTo>
                    <a:pt x="1" y="9"/>
                  </a:lnTo>
                  <a:lnTo>
                    <a:pt x="3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1" name="Freeform 879"/>
            <p:cNvSpPr>
              <a:spLocks/>
            </p:cNvSpPr>
            <p:nvPr/>
          </p:nvSpPr>
          <p:spPr bwMode="auto">
            <a:xfrm>
              <a:off x="2590" y="3165"/>
              <a:ext cx="8" cy="7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0 w 8"/>
                <a:gd name="T5" fmla="*/ 2 h 7"/>
                <a:gd name="T6" fmla="*/ 8 w 8"/>
                <a:gd name="T7" fmla="*/ 3 h 7"/>
                <a:gd name="T8" fmla="*/ 6 w 8"/>
                <a:gd name="T9" fmla="*/ 7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3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2" name="Freeform 880"/>
            <p:cNvSpPr>
              <a:spLocks/>
            </p:cNvSpPr>
            <p:nvPr/>
          </p:nvSpPr>
          <p:spPr bwMode="auto">
            <a:xfrm>
              <a:off x="2529" y="3184"/>
              <a:ext cx="65" cy="97"/>
            </a:xfrm>
            <a:custGeom>
              <a:avLst/>
              <a:gdLst>
                <a:gd name="T0" fmla="*/ 65 w 65"/>
                <a:gd name="T1" fmla="*/ 5 h 97"/>
                <a:gd name="T2" fmla="*/ 44 w 65"/>
                <a:gd name="T3" fmla="*/ 27 h 97"/>
                <a:gd name="T4" fmla="*/ 34 w 65"/>
                <a:gd name="T5" fmla="*/ 39 h 97"/>
                <a:gd name="T6" fmla="*/ 24 w 65"/>
                <a:gd name="T7" fmla="*/ 50 h 97"/>
                <a:gd name="T8" fmla="*/ 16 w 65"/>
                <a:gd name="T9" fmla="*/ 64 h 97"/>
                <a:gd name="T10" fmla="*/ 11 w 65"/>
                <a:gd name="T11" fmla="*/ 75 h 97"/>
                <a:gd name="T12" fmla="*/ 8 w 65"/>
                <a:gd name="T13" fmla="*/ 86 h 97"/>
                <a:gd name="T14" fmla="*/ 9 w 65"/>
                <a:gd name="T15" fmla="*/ 96 h 97"/>
                <a:gd name="T16" fmla="*/ 1 w 65"/>
                <a:gd name="T17" fmla="*/ 97 h 97"/>
                <a:gd name="T18" fmla="*/ 0 w 65"/>
                <a:gd name="T19" fmla="*/ 86 h 97"/>
                <a:gd name="T20" fmla="*/ 3 w 65"/>
                <a:gd name="T21" fmla="*/ 73 h 97"/>
                <a:gd name="T22" fmla="*/ 8 w 65"/>
                <a:gd name="T23" fmla="*/ 59 h 97"/>
                <a:gd name="T24" fmla="*/ 17 w 65"/>
                <a:gd name="T25" fmla="*/ 46 h 97"/>
                <a:gd name="T26" fmla="*/ 28 w 65"/>
                <a:gd name="T27" fmla="*/ 34 h 97"/>
                <a:gd name="T28" fmla="*/ 38 w 65"/>
                <a:gd name="T29" fmla="*/ 22 h 97"/>
                <a:gd name="T30" fmla="*/ 59 w 65"/>
                <a:gd name="T31" fmla="*/ 0 h 97"/>
                <a:gd name="T32" fmla="*/ 65 w 65"/>
                <a:gd name="T33" fmla="*/ 5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97"/>
                <a:gd name="T53" fmla="*/ 65 w 65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97">
                  <a:moveTo>
                    <a:pt x="65" y="5"/>
                  </a:moveTo>
                  <a:lnTo>
                    <a:pt x="44" y="27"/>
                  </a:lnTo>
                  <a:lnTo>
                    <a:pt x="34" y="39"/>
                  </a:lnTo>
                  <a:lnTo>
                    <a:pt x="24" y="50"/>
                  </a:lnTo>
                  <a:lnTo>
                    <a:pt x="16" y="64"/>
                  </a:lnTo>
                  <a:lnTo>
                    <a:pt x="11" y="75"/>
                  </a:lnTo>
                  <a:lnTo>
                    <a:pt x="8" y="86"/>
                  </a:lnTo>
                  <a:lnTo>
                    <a:pt x="9" y="96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3" y="73"/>
                  </a:lnTo>
                  <a:lnTo>
                    <a:pt x="8" y="59"/>
                  </a:lnTo>
                  <a:lnTo>
                    <a:pt x="17" y="46"/>
                  </a:lnTo>
                  <a:lnTo>
                    <a:pt x="28" y="34"/>
                  </a:lnTo>
                  <a:lnTo>
                    <a:pt x="38" y="22"/>
                  </a:lnTo>
                  <a:lnTo>
                    <a:pt x="59" y="0"/>
                  </a:lnTo>
                  <a:lnTo>
                    <a:pt x="65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3" name="Freeform 881"/>
            <p:cNvSpPr>
              <a:spLocks/>
            </p:cNvSpPr>
            <p:nvPr/>
          </p:nvSpPr>
          <p:spPr bwMode="auto">
            <a:xfrm>
              <a:off x="2587" y="3184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1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4" name="Freeform 882"/>
            <p:cNvSpPr>
              <a:spLocks/>
            </p:cNvSpPr>
            <p:nvPr/>
          </p:nvSpPr>
          <p:spPr bwMode="auto">
            <a:xfrm>
              <a:off x="2522" y="3274"/>
              <a:ext cx="14" cy="9"/>
            </a:xfrm>
            <a:custGeom>
              <a:avLst/>
              <a:gdLst>
                <a:gd name="T0" fmla="*/ 9 w 14"/>
                <a:gd name="T1" fmla="*/ 9 h 9"/>
                <a:gd name="T2" fmla="*/ 8 w 14"/>
                <a:gd name="T3" fmla="*/ 8 h 9"/>
                <a:gd name="T4" fmla="*/ 0 w 14"/>
                <a:gd name="T5" fmla="*/ 7 h 9"/>
                <a:gd name="T6" fmla="*/ 3 w 14"/>
                <a:gd name="T7" fmla="*/ 0 h 9"/>
                <a:gd name="T8" fmla="*/ 11 w 14"/>
                <a:gd name="T9" fmla="*/ 1 h 9"/>
                <a:gd name="T10" fmla="*/ 14 w 14"/>
                <a:gd name="T11" fmla="*/ 3 h 9"/>
                <a:gd name="T12" fmla="*/ 9 w 14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9"/>
                <a:gd name="T23" fmla="*/ 14 w 1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9">
                  <a:moveTo>
                    <a:pt x="9" y="9"/>
                  </a:moveTo>
                  <a:lnTo>
                    <a:pt x="8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5" name="Freeform 883"/>
            <p:cNvSpPr>
              <a:spLocks/>
            </p:cNvSpPr>
            <p:nvPr/>
          </p:nvSpPr>
          <p:spPr bwMode="auto">
            <a:xfrm>
              <a:off x="2530" y="3277"/>
              <a:ext cx="9" cy="11"/>
            </a:xfrm>
            <a:custGeom>
              <a:avLst/>
              <a:gdLst>
                <a:gd name="T0" fmla="*/ 8 w 9"/>
                <a:gd name="T1" fmla="*/ 3 h 11"/>
                <a:gd name="T2" fmla="*/ 9 w 9"/>
                <a:gd name="T3" fmla="*/ 11 h 11"/>
                <a:gd name="T4" fmla="*/ 1 w 9"/>
                <a:gd name="T5" fmla="*/ 6 h 11"/>
                <a:gd name="T6" fmla="*/ 6 w 9"/>
                <a:gd name="T7" fmla="*/ 0 h 11"/>
                <a:gd name="T8" fmla="*/ 0 w 9"/>
                <a:gd name="T9" fmla="*/ 4 h 11"/>
                <a:gd name="T10" fmla="*/ 8 w 9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8" y="3"/>
                  </a:moveTo>
                  <a:lnTo>
                    <a:pt x="9" y="11"/>
                  </a:lnTo>
                  <a:lnTo>
                    <a:pt x="1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6" name="Freeform 884"/>
            <p:cNvSpPr>
              <a:spLocks/>
            </p:cNvSpPr>
            <p:nvPr/>
          </p:nvSpPr>
          <p:spPr bwMode="auto">
            <a:xfrm>
              <a:off x="2477" y="3262"/>
              <a:ext cx="47" cy="19"/>
            </a:xfrm>
            <a:custGeom>
              <a:avLst/>
              <a:gdLst>
                <a:gd name="T0" fmla="*/ 47 w 47"/>
                <a:gd name="T1" fmla="*/ 19 h 19"/>
                <a:gd name="T2" fmla="*/ 36 w 47"/>
                <a:gd name="T3" fmla="*/ 18 h 19"/>
                <a:gd name="T4" fmla="*/ 22 w 47"/>
                <a:gd name="T5" fmla="*/ 17 h 19"/>
                <a:gd name="T6" fmla="*/ 10 w 47"/>
                <a:gd name="T7" fmla="*/ 13 h 19"/>
                <a:gd name="T8" fmla="*/ 0 w 47"/>
                <a:gd name="T9" fmla="*/ 6 h 19"/>
                <a:gd name="T10" fmla="*/ 5 w 47"/>
                <a:gd name="T11" fmla="*/ 0 h 19"/>
                <a:gd name="T12" fmla="*/ 14 w 47"/>
                <a:gd name="T13" fmla="*/ 6 h 19"/>
                <a:gd name="T14" fmla="*/ 24 w 47"/>
                <a:gd name="T15" fmla="*/ 10 h 19"/>
                <a:gd name="T16" fmla="*/ 36 w 47"/>
                <a:gd name="T17" fmla="*/ 11 h 19"/>
                <a:gd name="T18" fmla="*/ 47 w 47"/>
                <a:gd name="T19" fmla="*/ 11 h 19"/>
                <a:gd name="T20" fmla="*/ 47 w 47"/>
                <a:gd name="T21" fmla="*/ 19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9"/>
                <a:gd name="T35" fmla="*/ 47 w 47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9">
                  <a:moveTo>
                    <a:pt x="47" y="19"/>
                  </a:moveTo>
                  <a:lnTo>
                    <a:pt x="36" y="18"/>
                  </a:lnTo>
                  <a:lnTo>
                    <a:pt x="22" y="17"/>
                  </a:lnTo>
                  <a:lnTo>
                    <a:pt x="10" y="13"/>
                  </a:lnTo>
                  <a:lnTo>
                    <a:pt x="0" y="6"/>
                  </a:lnTo>
                  <a:lnTo>
                    <a:pt x="5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6" y="11"/>
                  </a:lnTo>
                  <a:lnTo>
                    <a:pt x="47" y="11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7" name="Freeform 885"/>
            <p:cNvSpPr>
              <a:spLocks/>
            </p:cNvSpPr>
            <p:nvPr/>
          </p:nvSpPr>
          <p:spPr bwMode="auto">
            <a:xfrm>
              <a:off x="2522" y="3273"/>
              <a:ext cx="3" cy="8"/>
            </a:xfrm>
            <a:custGeom>
              <a:avLst/>
              <a:gdLst>
                <a:gd name="T0" fmla="*/ 3 w 3"/>
                <a:gd name="T1" fmla="*/ 1 h 8"/>
                <a:gd name="T2" fmla="*/ 2 w 3"/>
                <a:gd name="T3" fmla="*/ 0 h 8"/>
                <a:gd name="T4" fmla="*/ 2 w 3"/>
                <a:gd name="T5" fmla="*/ 8 h 8"/>
                <a:gd name="T6" fmla="*/ 0 w 3"/>
                <a:gd name="T7" fmla="*/ 8 h 8"/>
                <a:gd name="T8" fmla="*/ 3 w 3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3" y="1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8" name="Freeform 886"/>
            <p:cNvSpPr>
              <a:spLocks/>
            </p:cNvSpPr>
            <p:nvPr/>
          </p:nvSpPr>
          <p:spPr bwMode="auto">
            <a:xfrm>
              <a:off x="2466" y="3237"/>
              <a:ext cx="17" cy="30"/>
            </a:xfrm>
            <a:custGeom>
              <a:avLst/>
              <a:gdLst>
                <a:gd name="T0" fmla="*/ 10 w 17"/>
                <a:gd name="T1" fmla="*/ 30 h 30"/>
                <a:gd name="T2" fmla="*/ 7 w 17"/>
                <a:gd name="T3" fmla="*/ 24 h 30"/>
                <a:gd name="T4" fmla="*/ 6 w 17"/>
                <a:gd name="T5" fmla="*/ 16 h 30"/>
                <a:gd name="T6" fmla="*/ 5 w 17"/>
                <a:gd name="T7" fmla="*/ 11 h 30"/>
                <a:gd name="T8" fmla="*/ 0 w 17"/>
                <a:gd name="T9" fmla="*/ 6 h 30"/>
                <a:gd name="T10" fmla="*/ 5 w 17"/>
                <a:gd name="T11" fmla="*/ 0 h 30"/>
                <a:gd name="T12" fmla="*/ 11 w 17"/>
                <a:gd name="T13" fmla="*/ 5 h 30"/>
                <a:gd name="T14" fmla="*/ 13 w 17"/>
                <a:gd name="T15" fmla="*/ 14 h 30"/>
                <a:gd name="T16" fmla="*/ 14 w 17"/>
                <a:gd name="T17" fmla="*/ 21 h 30"/>
                <a:gd name="T18" fmla="*/ 17 w 17"/>
                <a:gd name="T19" fmla="*/ 26 h 30"/>
                <a:gd name="T20" fmla="*/ 10 w 17"/>
                <a:gd name="T21" fmla="*/ 3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0"/>
                <a:gd name="T35" fmla="*/ 17 w 17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0">
                  <a:moveTo>
                    <a:pt x="10" y="30"/>
                  </a:moveTo>
                  <a:lnTo>
                    <a:pt x="7" y="24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3" y="14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89" name="Freeform 887"/>
            <p:cNvSpPr>
              <a:spLocks/>
            </p:cNvSpPr>
            <p:nvPr/>
          </p:nvSpPr>
          <p:spPr bwMode="auto">
            <a:xfrm>
              <a:off x="2476" y="3262"/>
              <a:ext cx="7" cy="6"/>
            </a:xfrm>
            <a:custGeom>
              <a:avLst/>
              <a:gdLst>
                <a:gd name="T0" fmla="*/ 1 w 7"/>
                <a:gd name="T1" fmla="*/ 6 h 6"/>
                <a:gd name="T2" fmla="*/ 0 w 7"/>
                <a:gd name="T3" fmla="*/ 5 h 6"/>
                <a:gd name="T4" fmla="*/ 7 w 7"/>
                <a:gd name="T5" fmla="*/ 1 h 6"/>
                <a:gd name="T6" fmla="*/ 6 w 7"/>
                <a:gd name="T7" fmla="*/ 0 h 6"/>
                <a:gd name="T8" fmla="*/ 1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1" y="6"/>
                  </a:moveTo>
                  <a:lnTo>
                    <a:pt x="0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0" name="Freeform 888"/>
            <p:cNvSpPr>
              <a:spLocks/>
            </p:cNvSpPr>
            <p:nvPr/>
          </p:nvSpPr>
          <p:spPr bwMode="auto">
            <a:xfrm>
              <a:off x="2449" y="3235"/>
              <a:ext cx="20" cy="9"/>
            </a:xfrm>
            <a:custGeom>
              <a:avLst/>
              <a:gdLst>
                <a:gd name="T0" fmla="*/ 20 w 20"/>
                <a:gd name="T1" fmla="*/ 9 h 9"/>
                <a:gd name="T2" fmla="*/ 9 w 20"/>
                <a:gd name="T3" fmla="*/ 8 h 9"/>
                <a:gd name="T4" fmla="*/ 0 w 20"/>
                <a:gd name="T5" fmla="*/ 7 h 9"/>
                <a:gd name="T6" fmla="*/ 0 w 20"/>
                <a:gd name="T7" fmla="*/ 0 h 9"/>
                <a:gd name="T8" fmla="*/ 9 w 20"/>
                <a:gd name="T9" fmla="*/ 1 h 9"/>
                <a:gd name="T10" fmla="*/ 20 w 20"/>
                <a:gd name="T11" fmla="*/ 2 h 9"/>
                <a:gd name="T12" fmla="*/ 20 w 20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9"/>
                <a:gd name="T23" fmla="*/ 20 w 20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9">
                  <a:moveTo>
                    <a:pt x="20" y="9"/>
                  </a:moveTo>
                  <a:lnTo>
                    <a:pt x="9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1"/>
                  </a:lnTo>
                  <a:lnTo>
                    <a:pt x="20" y="2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1" name="Freeform 889"/>
            <p:cNvSpPr>
              <a:spLocks/>
            </p:cNvSpPr>
            <p:nvPr/>
          </p:nvSpPr>
          <p:spPr bwMode="auto">
            <a:xfrm>
              <a:off x="2466" y="3237"/>
              <a:ext cx="5" cy="7"/>
            </a:xfrm>
            <a:custGeom>
              <a:avLst/>
              <a:gdLst>
                <a:gd name="T0" fmla="*/ 5 w 5"/>
                <a:gd name="T1" fmla="*/ 0 h 7"/>
                <a:gd name="T2" fmla="*/ 3 w 5"/>
                <a:gd name="T3" fmla="*/ 0 h 7"/>
                <a:gd name="T4" fmla="*/ 3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2" name="Freeform 890"/>
            <p:cNvSpPr>
              <a:spLocks/>
            </p:cNvSpPr>
            <p:nvPr/>
          </p:nvSpPr>
          <p:spPr bwMode="auto">
            <a:xfrm>
              <a:off x="2441" y="3213"/>
              <a:ext cx="11" cy="28"/>
            </a:xfrm>
            <a:custGeom>
              <a:avLst/>
              <a:gdLst>
                <a:gd name="T0" fmla="*/ 5 w 11"/>
                <a:gd name="T1" fmla="*/ 28 h 28"/>
                <a:gd name="T2" fmla="*/ 2 w 11"/>
                <a:gd name="T3" fmla="*/ 24 h 28"/>
                <a:gd name="T4" fmla="*/ 1 w 11"/>
                <a:gd name="T5" fmla="*/ 19 h 28"/>
                <a:gd name="T6" fmla="*/ 0 w 11"/>
                <a:gd name="T7" fmla="*/ 10 h 28"/>
                <a:gd name="T8" fmla="*/ 1 w 11"/>
                <a:gd name="T9" fmla="*/ 0 h 28"/>
                <a:gd name="T10" fmla="*/ 8 w 11"/>
                <a:gd name="T11" fmla="*/ 0 h 28"/>
                <a:gd name="T12" fmla="*/ 7 w 11"/>
                <a:gd name="T13" fmla="*/ 10 h 28"/>
                <a:gd name="T14" fmla="*/ 8 w 11"/>
                <a:gd name="T15" fmla="*/ 17 h 28"/>
                <a:gd name="T16" fmla="*/ 9 w 11"/>
                <a:gd name="T17" fmla="*/ 20 h 28"/>
                <a:gd name="T18" fmla="*/ 11 w 11"/>
                <a:gd name="T19" fmla="*/ 23 h 28"/>
                <a:gd name="T20" fmla="*/ 5 w 11"/>
                <a:gd name="T21" fmla="*/ 2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8"/>
                <a:gd name="T35" fmla="*/ 11 w 11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8">
                  <a:moveTo>
                    <a:pt x="5" y="28"/>
                  </a:moveTo>
                  <a:lnTo>
                    <a:pt x="2" y="24"/>
                  </a:lnTo>
                  <a:lnTo>
                    <a:pt x="1" y="19"/>
                  </a:lnTo>
                  <a:lnTo>
                    <a:pt x="0" y="10"/>
                  </a:lnTo>
                  <a:lnTo>
                    <a:pt x="1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3" name="Freeform 891"/>
            <p:cNvSpPr>
              <a:spLocks/>
            </p:cNvSpPr>
            <p:nvPr/>
          </p:nvSpPr>
          <p:spPr bwMode="auto">
            <a:xfrm>
              <a:off x="2446" y="3235"/>
              <a:ext cx="6" cy="7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7 h 7"/>
                <a:gd name="T4" fmla="*/ 0 w 6"/>
                <a:gd name="T5" fmla="*/ 6 h 7"/>
                <a:gd name="T6" fmla="*/ 6 w 6"/>
                <a:gd name="T7" fmla="*/ 1 h 7"/>
                <a:gd name="T8" fmla="*/ 3 w 6"/>
                <a:gd name="T9" fmla="*/ 0 h 7"/>
                <a:gd name="T10" fmla="*/ 3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3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4" name="Freeform 892"/>
            <p:cNvSpPr>
              <a:spLocks/>
            </p:cNvSpPr>
            <p:nvPr/>
          </p:nvSpPr>
          <p:spPr bwMode="auto">
            <a:xfrm>
              <a:off x="2441" y="3209"/>
              <a:ext cx="8" cy="8"/>
            </a:xfrm>
            <a:custGeom>
              <a:avLst/>
              <a:gdLst>
                <a:gd name="T0" fmla="*/ 2 w 8"/>
                <a:gd name="T1" fmla="*/ 7 h 8"/>
                <a:gd name="T2" fmla="*/ 0 w 8"/>
                <a:gd name="T3" fmla="*/ 7 h 8"/>
                <a:gd name="T4" fmla="*/ 5 w 8"/>
                <a:gd name="T5" fmla="*/ 0 h 8"/>
                <a:gd name="T6" fmla="*/ 5 w 8"/>
                <a:gd name="T7" fmla="*/ 8 h 8"/>
                <a:gd name="T8" fmla="*/ 8 w 8"/>
                <a:gd name="T9" fmla="*/ 0 h 8"/>
                <a:gd name="T10" fmla="*/ 8 w 8"/>
                <a:gd name="T11" fmla="*/ 2 h 8"/>
                <a:gd name="T12" fmla="*/ 2 w 8"/>
                <a:gd name="T13" fmla="*/ 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2" y="7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5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5" name="Freeform 893"/>
            <p:cNvSpPr>
              <a:spLocks/>
            </p:cNvSpPr>
            <p:nvPr/>
          </p:nvSpPr>
          <p:spPr bwMode="auto">
            <a:xfrm>
              <a:off x="2442" y="3211"/>
              <a:ext cx="7" cy="5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0 h 5"/>
                <a:gd name="T4" fmla="*/ 1 w 7"/>
                <a:gd name="T5" fmla="*/ 5 h 5"/>
                <a:gd name="T6" fmla="*/ 0 w 7"/>
                <a:gd name="T7" fmla="*/ 2 h 5"/>
                <a:gd name="T8" fmla="*/ 7 w 7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2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6" name="Freeform 894"/>
            <p:cNvSpPr>
              <a:spLocks/>
            </p:cNvSpPr>
            <p:nvPr/>
          </p:nvSpPr>
          <p:spPr bwMode="auto">
            <a:xfrm>
              <a:off x="2438" y="3180"/>
              <a:ext cx="11" cy="34"/>
            </a:xfrm>
            <a:custGeom>
              <a:avLst/>
              <a:gdLst>
                <a:gd name="T0" fmla="*/ 4 w 11"/>
                <a:gd name="T1" fmla="*/ 34 h 34"/>
                <a:gd name="T2" fmla="*/ 0 w 11"/>
                <a:gd name="T3" fmla="*/ 16 h 34"/>
                <a:gd name="T4" fmla="*/ 0 w 11"/>
                <a:gd name="T5" fmla="*/ 6 h 34"/>
                <a:gd name="T6" fmla="*/ 2 w 11"/>
                <a:gd name="T7" fmla="*/ 0 h 34"/>
                <a:gd name="T8" fmla="*/ 9 w 11"/>
                <a:gd name="T9" fmla="*/ 3 h 34"/>
                <a:gd name="T10" fmla="*/ 7 w 11"/>
                <a:gd name="T11" fmla="*/ 8 h 34"/>
                <a:gd name="T12" fmla="*/ 7 w 11"/>
                <a:gd name="T13" fmla="*/ 14 h 34"/>
                <a:gd name="T14" fmla="*/ 11 w 11"/>
                <a:gd name="T15" fmla="*/ 32 h 34"/>
                <a:gd name="T16" fmla="*/ 4 w 11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4"/>
                <a:gd name="T29" fmla="*/ 11 w 11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4">
                  <a:moveTo>
                    <a:pt x="4" y="34"/>
                  </a:moveTo>
                  <a:lnTo>
                    <a:pt x="0" y="16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11" y="32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7" name="Freeform 895"/>
            <p:cNvSpPr>
              <a:spLocks/>
            </p:cNvSpPr>
            <p:nvPr/>
          </p:nvSpPr>
          <p:spPr bwMode="auto">
            <a:xfrm>
              <a:off x="2440" y="3169"/>
              <a:ext cx="14" cy="14"/>
            </a:xfrm>
            <a:custGeom>
              <a:avLst/>
              <a:gdLst>
                <a:gd name="T0" fmla="*/ 0 w 14"/>
                <a:gd name="T1" fmla="*/ 10 h 14"/>
                <a:gd name="T2" fmla="*/ 3 w 14"/>
                <a:gd name="T3" fmla="*/ 4 h 14"/>
                <a:gd name="T4" fmla="*/ 8 w 14"/>
                <a:gd name="T5" fmla="*/ 0 h 14"/>
                <a:gd name="T6" fmla="*/ 14 w 14"/>
                <a:gd name="T7" fmla="*/ 5 h 14"/>
                <a:gd name="T8" fmla="*/ 9 w 14"/>
                <a:gd name="T9" fmla="*/ 9 h 14"/>
                <a:gd name="T10" fmla="*/ 7 w 14"/>
                <a:gd name="T11" fmla="*/ 14 h 14"/>
                <a:gd name="T12" fmla="*/ 0 w 14"/>
                <a:gd name="T13" fmla="*/ 1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4"/>
                <a:gd name="T23" fmla="*/ 14 w 14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4">
                  <a:moveTo>
                    <a:pt x="0" y="10"/>
                  </a:moveTo>
                  <a:lnTo>
                    <a:pt x="3" y="4"/>
                  </a:lnTo>
                  <a:lnTo>
                    <a:pt x="8" y="0"/>
                  </a:lnTo>
                  <a:lnTo>
                    <a:pt x="14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8" name="Freeform 896"/>
            <p:cNvSpPr>
              <a:spLocks/>
            </p:cNvSpPr>
            <p:nvPr/>
          </p:nvSpPr>
          <p:spPr bwMode="auto">
            <a:xfrm>
              <a:off x="2440" y="3179"/>
              <a:ext cx="7" cy="4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0 h 4"/>
                <a:gd name="T4" fmla="*/ 7 w 7"/>
                <a:gd name="T5" fmla="*/ 4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1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99" name="Freeform 897"/>
            <p:cNvSpPr>
              <a:spLocks/>
            </p:cNvSpPr>
            <p:nvPr/>
          </p:nvSpPr>
          <p:spPr bwMode="auto">
            <a:xfrm>
              <a:off x="2447" y="3156"/>
              <a:ext cx="10" cy="17"/>
            </a:xfrm>
            <a:custGeom>
              <a:avLst/>
              <a:gdLst>
                <a:gd name="T0" fmla="*/ 0 w 10"/>
                <a:gd name="T1" fmla="*/ 13 h 17"/>
                <a:gd name="T2" fmla="*/ 3 w 10"/>
                <a:gd name="T3" fmla="*/ 8 h 17"/>
                <a:gd name="T4" fmla="*/ 4 w 10"/>
                <a:gd name="T5" fmla="*/ 8 h 17"/>
                <a:gd name="T6" fmla="*/ 2 w 10"/>
                <a:gd name="T7" fmla="*/ 6 h 17"/>
                <a:gd name="T8" fmla="*/ 7 w 10"/>
                <a:gd name="T9" fmla="*/ 0 h 17"/>
                <a:gd name="T10" fmla="*/ 10 w 10"/>
                <a:gd name="T11" fmla="*/ 3 h 17"/>
                <a:gd name="T12" fmla="*/ 10 w 10"/>
                <a:gd name="T13" fmla="*/ 11 h 17"/>
                <a:gd name="T14" fmla="*/ 7 w 10"/>
                <a:gd name="T15" fmla="*/ 17 h 17"/>
                <a:gd name="T16" fmla="*/ 0 w 10"/>
                <a:gd name="T17" fmla="*/ 1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7"/>
                <a:gd name="T29" fmla="*/ 10 w 1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7">
                  <a:moveTo>
                    <a:pt x="0" y="13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11"/>
                  </a:lnTo>
                  <a:lnTo>
                    <a:pt x="7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0" name="Freeform 898"/>
            <p:cNvSpPr>
              <a:spLocks/>
            </p:cNvSpPr>
            <p:nvPr/>
          </p:nvSpPr>
          <p:spPr bwMode="auto">
            <a:xfrm>
              <a:off x="2447" y="3169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0 h 5"/>
                <a:gd name="T6" fmla="*/ 1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1" name="Freeform 899"/>
            <p:cNvSpPr>
              <a:spLocks/>
            </p:cNvSpPr>
            <p:nvPr/>
          </p:nvSpPr>
          <p:spPr bwMode="auto">
            <a:xfrm>
              <a:off x="2437" y="3132"/>
              <a:ext cx="17" cy="32"/>
            </a:xfrm>
            <a:custGeom>
              <a:avLst/>
              <a:gdLst>
                <a:gd name="T0" fmla="*/ 13 w 17"/>
                <a:gd name="T1" fmla="*/ 32 h 32"/>
                <a:gd name="T2" fmla="*/ 3 w 17"/>
                <a:gd name="T3" fmla="*/ 26 h 32"/>
                <a:gd name="T4" fmla="*/ 1 w 17"/>
                <a:gd name="T5" fmla="*/ 17 h 32"/>
                <a:gd name="T6" fmla="*/ 1 w 17"/>
                <a:gd name="T7" fmla="*/ 9 h 32"/>
                <a:gd name="T8" fmla="*/ 0 w 17"/>
                <a:gd name="T9" fmla="*/ 0 h 32"/>
                <a:gd name="T10" fmla="*/ 7 w 17"/>
                <a:gd name="T11" fmla="*/ 0 h 32"/>
                <a:gd name="T12" fmla="*/ 8 w 17"/>
                <a:gd name="T13" fmla="*/ 9 h 32"/>
                <a:gd name="T14" fmla="*/ 9 w 17"/>
                <a:gd name="T15" fmla="*/ 17 h 32"/>
                <a:gd name="T16" fmla="*/ 8 w 17"/>
                <a:gd name="T17" fmla="*/ 20 h 32"/>
                <a:gd name="T18" fmla="*/ 17 w 17"/>
                <a:gd name="T19" fmla="*/ 24 h 32"/>
                <a:gd name="T20" fmla="*/ 13 w 17"/>
                <a:gd name="T21" fmla="*/ 3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32"/>
                <a:gd name="T35" fmla="*/ 17 w 17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32">
                  <a:moveTo>
                    <a:pt x="13" y="32"/>
                  </a:moveTo>
                  <a:lnTo>
                    <a:pt x="3" y="26"/>
                  </a:lnTo>
                  <a:lnTo>
                    <a:pt x="1" y="17"/>
                  </a:lnTo>
                  <a:lnTo>
                    <a:pt x="1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8" y="9"/>
                  </a:lnTo>
                  <a:lnTo>
                    <a:pt x="9" y="17"/>
                  </a:lnTo>
                  <a:lnTo>
                    <a:pt x="8" y="20"/>
                  </a:lnTo>
                  <a:lnTo>
                    <a:pt x="17" y="24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2" name="Freeform 900"/>
            <p:cNvSpPr>
              <a:spLocks/>
            </p:cNvSpPr>
            <p:nvPr/>
          </p:nvSpPr>
          <p:spPr bwMode="auto">
            <a:xfrm>
              <a:off x="2449" y="3156"/>
              <a:ext cx="5" cy="8"/>
            </a:xfrm>
            <a:custGeom>
              <a:avLst/>
              <a:gdLst>
                <a:gd name="T0" fmla="*/ 5 w 5"/>
                <a:gd name="T1" fmla="*/ 0 h 8"/>
                <a:gd name="T2" fmla="*/ 1 w 5"/>
                <a:gd name="T3" fmla="*/ 8 h 8"/>
                <a:gd name="T4" fmla="*/ 0 w 5"/>
                <a:gd name="T5" fmla="*/ 6 h 8"/>
                <a:gd name="T6" fmla="*/ 5 w 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8"/>
                <a:gd name="T14" fmla="*/ 5 w 5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8">
                  <a:moveTo>
                    <a:pt x="5" y="0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3" name="Freeform 901"/>
            <p:cNvSpPr>
              <a:spLocks/>
            </p:cNvSpPr>
            <p:nvPr/>
          </p:nvSpPr>
          <p:spPr bwMode="auto">
            <a:xfrm>
              <a:off x="2387" y="3129"/>
              <a:ext cx="56" cy="19"/>
            </a:xfrm>
            <a:custGeom>
              <a:avLst/>
              <a:gdLst>
                <a:gd name="T0" fmla="*/ 56 w 56"/>
                <a:gd name="T1" fmla="*/ 7 h 19"/>
                <a:gd name="T2" fmla="*/ 42 w 56"/>
                <a:gd name="T3" fmla="*/ 14 h 19"/>
                <a:gd name="T4" fmla="*/ 28 w 56"/>
                <a:gd name="T5" fmla="*/ 18 h 19"/>
                <a:gd name="T6" fmla="*/ 14 w 56"/>
                <a:gd name="T7" fmla="*/ 19 h 19"/>
                <a:gd name="T8" fmla="*/ 0 w 56"/>
                <a:gd name="T9" fmla="*/ 18 h 19"/>
                <a:gd name="T10" fmla="*/ 0 w 56"/>
                <a:gd name="T11" fmla="*/ 11 h 19"/>
                <a:gd name="T12" fmla="*/ 14 w 56"/>
                <a:gd name="T13" fmla="*/ 11 h 19"/>
                <a:gd name="T14" fmla="*/ 26 w 56"/>
                <a:gd name="T15" fmla="*/ 11 h 19"/>
                <a:gd name="T16" fmla="*/ 38 w 56"/>
                <a:gd name="T17" fmla="*/ 7 h 19"/>
                <a:gd name="T18" fmla="*/ 52 w 56"/>
                <a:gd name="T19" fmla="*/ 0 h 19"/>
                <a:gd name="T20" fmla="*/ 56 w 56"/>
                <a:gd name="T21" fmla="*/ 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19"/>
                <a:gd name="T35" fmla="*/ 56 w 56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19">
                  <a:moveTo>
                    <a:pt x="56" y="7"/>
                  </a:moveTo>
                  <a:lnTo>
                    <a:pt x="42" y="14"/>
                  </a:lnTo>
                  <a:lnTo>
                    <a:pt x="28" y="18"/>
                  </a:lnTo>
                  <a:lnTo>
                    <a:pt x="14" y="19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6" y="11"/>
                  </a:lnTo>
                  <a:lnTo>
                    <a:pt x="38" y="7"/>
                  </a:lnTo>
                  <a:lnTo>
                    <a:pt x="52" y="0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4" name="Freeform 902"/>
            <p:cNvSpPr>
              <a:spLocks/>
            </p:cNvSpPr>
            <p:nvPr/>
          </p:nvSpPr>
          <p:spPr bwMode="auto">
            <a:xfrm>
              <a:off x="2437" y="3127"/>
              <a:ext cx="7" cy="9"/>
            </a:xfrm>
            <a:custGeom>
              <a:avLst/>
              <a:gdLst>
                <a:gd name="T0" fmla="*/ 7 w 7"/>
                <a:gd name="T1" fmla="*/ 5 h 9"/>
                <a:gd name="T2" fmla="*/ 6 w 7"/>
                <a:gd name="T3" fmla="*/ 0 h 9"/>
                <a:gd name="T4" fmla="*/ 2 w 7"/>
                <a:gd name="T5" fmla="*/ 2 h 9"/>
                <a:gd name="T6" fmla="*/ 6 w 7"/>
                <a:gd name="T7" fmla="*/ 9 h 9"/>
                <a:gd name="T8" fmla="*/ 0 w 7"/>
                <a:gd name="T9" fmla="*/ 5 h 9"/>
                <a:gd name="T10" fmla="*/ 7 w 7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7" y="5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6" y="9"/>
                  </a:lnTo>
                  <a:lnTo>
                    <a:pt x="0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5" name="Freeform 903"/>
            <p:cNvSpPr>
              <a:spLocks/>
            </p:cNvSpPr>
            <p:nvPr/>
          </p:nvSpPr>
          <p:spPr bwMode="auto">
            <a:xfrm>
              <a:off x="2385" y="3108"/>
              <a:ext cx="67" cy="39"/>
            </a:xfrm>
            <a:custGeom>
              <a:avLst/>
              <a:gdLst>
                <a:gd name="T0" fmla="*/ 0 w 67"/>
                <a:gd name="T1" fmla="*/ 32 h 39"/>
                <a:gd name="T2" fmla="*/ 32 w 67"/>
                <a:gd name="T3" fmla="*/ 18 h 39"/>
                <a:gd name="T4" fmla="*/ 49 w 67"/>
                <a:gd name="T5" fmla="*/ 10 h 39"/>
                <a:gd name="T6" fmla="*/ 62 w 67"/>
                <a:gd name="T7" fmla="*/ 0 h 39"/>
                <a:gd name="T8" fmla="*/ 67 w 67"/>
                <a:gd name="T9" fmla="*/ 6 h 39"/>
                <a:gd name="T10" fmla="*/ 53 w 67"/>
                <a:gd name="T11" fmla="*/ 18 h 39"/>
                <a:gd name="T12" fmla="*/ 37 w 67"/>
                <a:gd name="T13" fmla="*/ 25 h 39"/>
                <a:gd name="T14" fmla="*/ 4 w 67"/>
                <a:gd name="T15" fmla="*/ 39 h 39"/>
                <a:gd name="T16" fmla="*/ 0 w 67"/>
                <a:gd name="T17" fmla="*/ 3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39"/>
                <a:gd name="T29" fmla="*/ 67 w 67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39">
                  <a:moveTo>
                    <a:pt x="0" y="32"/>
                  </a:moveTo>
                  <a:lnTo>
                    <a:pt x="32" y="18"/>
                  </a:lnTo>
                  <a:lnTo>
                    <a:pt x="49" y="1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53" y="18"/>
                  </a:lnTo>
                  <a:lnTo>
                    <a:pt x="37" y="25"/>
                  </a:lnTo>
                  <a:lnTo>
                    <a:pt x="4" y="3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6" name="Freeform 904"/>
            <p:cNvSpPr>
              <a:spLocks/>
            </p:cNvSpPr>
            <p:nvPr/>
          </p:nvSpPr>
          <p:spPr bwMode="auto">
            <a:xfrm>
              <a:off x="2385" y="3140"/>
              <a:ext cx="4" cy="7"/>
            </a:xfrm>
            <a:custGeom>
              <a:avLst/>
              <a:gdLst>
                <a:gd name="T0" fmla="*/ 2 w 4"/>
                <a:gd name="T1" fmla="*/ 7 h 7"/>
                <a:gd name="T2" fmla="*/ 0 w 4"/>
                <a:gd name="T3" fmla="*/ 0 h 7"/>
                <a:gd name="T4" fmla="*/ 4 w 4"/>
                <a:gd name="T5" fmla="*/ 7 h 7"/>
                <a:gd name="T6" fmla="*/ 2 w 4"/>
                <a:gd name="T7" fmla="*/ 0 h 7"/>
                <a:gd name="T8" fmla="*/ 2 w 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2" y="7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2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7" name="Freeform 905"/>
            <p:cNvSpPr>
              <a:spLocks/>
            </p:cNvSpPr>
            <p:nvPr/>
          </p:nvSpPr>
          <p:spPr bwMode="auto">
            <a:xfrm>
              <a:off x="2446" y="3098"/>
              <a:ext cx="9" cy="15"/>
            </a:xfrm>
            <a:custGeom>
              <a:avLst/>
              <a:gdLst>
                <a:gd name="T0" fmla="*/ 0 w 9"/>
                <a:gd name="T1" fmla="*/ 12 h 15"/>
                <a:gd name="T2" fmla="*/ 2 w 9"/>
                <a:gd name="T3" fmla="*/ 6 h 15"/>
                <a:gd name="T4" fmla="*/ 2 w 9"/>
                <a:gd name="T5" fmla="*/ 8 h 15"/>
                <a:gd name="T6" fmla="*/ 0 w 9"/>
                <a:gd name="T7" fmla="*/ 6 h 15"/>
                <a:gd name="T8" fmla="*/ 5 w 9"/>
                <a:gd name="T9" fmla="*/ 0 h 15"/>
                <a:gd name="T10" fmla="*/ 8 w 9"/>
                <a:gd name="T11" fmla="*/ 3 h 15"/>
                <a:gd name="T12" fmla="*/ 9 w 9"/>
                <a:gd name="T13" fmla="*/ 8 h 15"/>
                <a:gd name="T14" fmla="*/ 7 w 9"/>
                <a:gd name="T15" fmla="*/ 15 h 15"/>
                <a:gd name="T16" fmla="*/ 0 w 9"/>
                <a:gd name="T17" fmla="*/ 1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0" y="12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8" y="3"/>
                  </a:lnTo>
                  <a:lnTo>
                    <a:pt x="9" y="8"/>
                  </a:lnTo>
                  <a:lnTo>
                    <a:pt x="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8" name="Freeform 906"/>
            <p:cNvSpPr>
              <a:spLocks/>
            </p:cNvSpPr>
            <p:nvPr/>
          </p:nvSpPr>
          <p:spPr bwMode="auto">
            <a:xfrm>
              <a:off x="2446" y="3108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0 w 7"/>
                <a:gd name="T5" fmla="*/ 2 h 6"/>
                <a:gd name="T6" fmla="*/ 1 w 7"/>
                <a:gd name="T7" fmla="*/ 0 h 6"/>
                <a:gd name="T8" fmla="*/ 6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09" name="Freeform 907"/>
            <p:cNvSpPr>
              <a:spLocks/>
            </p:cNvSpPr>
            <p:nvPr/>
          </p:nvSpPr>
          <p:spPr bwMode="auto">
            <a:xfrm>
              <a:off x="2449" y="3080"/>
              <a:ext cx="51" cy="25"/>
            </a:xfrm>
            <a:custGeom>
              <a:avLst/>
              <a:gdLst>
                <a:gd name="T0" fmla="*/ 0 w 51"/>
                <a:gd name="T1" fmla="*/ 17 h 25"/>
                <a:gd name="T2" fmla="*/ 18 w 51"/>
                <a:gd name="T3" fmla="*/ 17 h 25"/>
                <a:gd name="T4" fmla="*/ 30 w 51"/>
                <a:gd name="T5" fmla="*/ 14 h 25"/>
                <a:gd name="T6" fmla="*/ 40 w 51"/>
                <a:gd name="T7" fmla="*/ 7 h 25"/>
                <a:gd name="T8" fmla="*/ 45 w 51"/>
                <a:gd name="T9" fmla="*/ 0 h 25"/>
                <a:gd name="T10" fmla="*/ 51 w 51"/>
                <a:gd name="T11" fmla="*/ 5 h 25"/>
                <a:gd name="T12" fmla="*/ 45 w 51"/>
                <a:gd name="T13" fmla="*/ 13 h 25"/>
                <a:gd name="T14" fmla="*/ 34 w 51"/>
                <a:gd name="T15" fmla="*/ 21 h 25"/>
                <a:gd name="T16" fmla="*/ 18 w 51"/>
                <a:gd name="T17" fmla="*/ 25 h 25"/>
                <a:gd name="T18" fmla="*/ 0 w 51"/>
                <a:gd name="T19" fmla="*/ 25 h 25"/>
                <a:gd name="T20" fmla="*/ 0 w 51"/>
                <a:gd name="T21" fmla="*/ 1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25"/>
                <a:gd name="T35" fmla="*/ 51 w 51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25">
                  <a:moveTo>
                    <a:pt x="0" y="17"/>
                  </a:moveTo>
                  <a:lnTo>
                    <a:pt x="18" y="17"/>
                  </a:lnTo>
                  <a:lnTo>
                    <a:pt x="30" y="14"/>
                  </a:lnTo>
                  <a:lnTo>
                    <a:pt x="40" y="7"/>
                  </a:lnTo>
                  <a:lnTo>
                    <a:pt x="45" y="0"/>
                  </a:lnTo>
                  <a:lnTo>
                    <a:pt x="51" y="5"/>
                  </a:lnTo>
                  <a:lnTo>
                    <a:pt x="45" y="13"/>
                  </a:lnTo>
                  <a:lnTo>
                    <a:pt x="34" y="21"/>
                  </a:lnTo>
                  <a:lnTo>
                    <a:pt x="18" y="25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0" name="Freeform 908"/>
            <p:cNvSpPr>
              <a:spLocks/>
            </p:cNvSpPr>
            <p:nvPr/>
          </p:nvSpPr>
          <p:spPr bwMode="auto">
            <a:xfrm>
              <a:off x="2437" y="3097"/>
              <a:ext cx="14" cy="8"/>
            </a:xfrm>
            <a:custGeom>
              <a:avLst/>
              <a:gdLst>
                <a:gd name="T0" fmla="*/ 9 w 14"/>
                <a:gd name="T1" fmla="*/ 7 h 8"/>
                <a:gd name="T2" fmla="*/ 0 w 14"/>
                <a:gd name="T3" fmla="*/ 0 h 8"/>
                <a:gd name="T4" fmla="*/ 12 w 14"/>
                <a:gd name="T5" fmla="*/ 0 h 8"/>
                <a:gd name="T6" fmla="*/ 12 w 14"/>
                <a:gd name="T7" fmla="*/ 8 h 8"/>
                <a:gd name="T8" fmla="*/ 14 w 14"/>
                <a:gd name="T9" fmla="*/ 1 h 8"/>
                <a:gd name="T10" fmla="*/ 9 w 14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8"/>
                <a:gd name="T20" fmla="*/ 14 w 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8">
                  <a:moveTo>
                    <a:pt x="9" y="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4" y="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1" name="Freeform 909"/>
            <p:cNvSpPr>
              <a:spLocks/>
            </p:cNvSpPr>
            <p:nvPr/>
          </p:nvSpPr>
          <p:spPr bwMode="auto">
            <a:xfrm>
              <a:off x="2493" y="3014"/>
              <a:ext cx="62" cy="70"/>
            </a:xfrm>
            <a:custGeom>
              <a:avLst/>
              <a:gdLst>
                <a:gd name="T0" fmla="*/ 0 w 62"/>
                <a:gd name="T1" fmla="*/ 67 h 70"/>
                <a:gd name="T2" fmla="*/ 6 w 62"/>
                <a:gd name="T3" fmla="*/ 41 h 70"/>
                <a:gd name="T4" fmla="*/ 19 w 62"/>
                <a:gd name="T5" fmla="*/ 19 h 70"/>
                <a:gd name="T6" fmla="*/ 27 w 62"/>
                <a:gd name="T7" fmla="*/ 10 h 70"/>
                <a:gd name="T8" fmla="*/ 37 w 62"/>
                <a:gd name="T9" fmla="*/ 4 h 70"/>
                <a:gd name="T10" fmla="*/ 49 w 62"/>
                <a:gd name="T11" fmla="*/ 0 h 70"/>
                <a:gd name="T12" fmla="*/ 62 w 62"/>
                <a:gd name="T13" fmla="*/ 0 h 70"/>
                <a:gd name="T14" fmla="*/ 62 w 62"/>
                <a:gd name="T15" fmla="*/ 8 h 70"/>
                <a:gd name="T16" fmla="*/ 50 w 62"/>
                <a:gd name="T17" fmla="*/ 8 h 70"/>
                <a:gd name="T18" fmla="*/ 41 w 62"/>
                <a:gd name="T19" fmla="*/ 11 h 70"/>
                <a:gd name="T20" fmla="*/ 32 w 62"/>
                <a:gd name="T21" fmla="*/ 16 h 70"/>
                <a:gd name="T22" fmla="*/ 25 w 62"/>
                <a:gd name="T23" fmla="*/ 25 h 70"/>
                <a:gd name="T24" fmla="*/ 14 w 62"/>
                <a:gd name="T25" fmla="*/ 45 h 70"/>
                <a:gd name="T26" fmla="*/ 7 w 62"/>
                <a:gd name="T27" fmla="*/ 70 h 70"/>
                <a:gd name="T28" fmla="*/ 0 w 62"/>
                <a:gd name="T29" fmla="*/ 67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70"/>
                <a:gd name="T47" fmla="*/ 62 w 62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70">
                  <a:moveTo>
                    <a:pt x="0" y="67"/>
                  </a:moveTo>
                  <a:lnTo>
                    <a:pt x="6" y="41"/>
                  </a:lnTo>
                  <a:lnTo>
                    <a:pt x="19" y="19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62" y="8"/>
                  </a:lnTo>
                  <a:lnTo>
                    <a:pt x="50" y="8"/>
                  </a:lnTo>
                  <a:lnTo>
                    <a:pt x="41" y="11"/>
                  </a:lnTo>
                  <a:lnTo>
                    <a:pt x="32" y="16"/>
                  </a:lnTo>
                  <a:lnTo>
                    <a:pt x="25" y="25"/>
                  </a:lnTo>
                  <a:lnTo>
                    <a:pt x="14" y="45"/>
                  </a:lnTo>
                  <a:lnTo>
                    <a:pt x="7" y="7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2" name="Freeform 910"/>
            <p:cNvSpPr>
              <a:spLocks/>
            </p:cNvSpPr>
            <p:nvPr/>
          </p:nvSpPr>
          <p:spPr bwMode="auto">
            <a:xfrm>
              <a:off x="2493" y="3080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1 h 5"/>
                <a:gd name="T6" fmla="*/ 1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3" name="Freeform 911"/>
            <p:cNvSpPr>
              <a:spLocks/>
            </p:cNvSpPr>
            <p:nvPr/>
          </p:nvSpPr>
          <p:spPr bwMode="auto">
            <a:xfrm>
              <a:off x="2553" y="3015"/>
              <a:ext cx="22" cy="33"/>
            </a:xfrm>
            <a:custGeom>
              <a:avLst/>
              <a:gdLst>
                <a:gd name="T0" fmla="*/ 4 w 22"/>
                <a:gd name="T1" fmla="*/ 0 h 33"/>
                <a:gd name="T2" fmla="*/ 10 w 22"/>
                <a:gd name="T3" fmla="*/ 3 h 33"/>
                <a:gd name="T4" fmla="*/ 15 w 22"/>
                <a:gd name="T5" fmla="*/ 10 h 33"/>
                <a:gd name="T6" fmla="*/ 22 w 22"/>
                <a:gd name="T7" fmla="*/ 29 h 33"/>
                <a:gd name="T8" fmla="*/ 15 w 22"/>
                <a:gd name="T9" fmla="*/ 33 h 33"/>
                <a:gd name="T10" fmla="*/ 8 w 22"/>
                <a:gd name="T11" fmla="*/ 14 h 33"/>
                <a:gd name="T12" fmla="*/ 5 w 22"/>
                <a:gd name="T13" fmla="*/ 9 h 33"/>
                <a:gd name="T14" fmla="*/ 0 w 22"/>
                <a:gd name="T15" fmla="*/ 7 h 33"/>
                <a:gd name="T16" fmla="*/ 4 w 22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33"/>
                <a:gd name="T29" fmla="*/ 22 w 2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33">
                  <a:moveTo>
                    <a:pt x="4" y="0"/>
                  </a:moveTo>
                  <a:lnTo>
                    <a:pt x="10" y="3"/>
                  </a:lnTo>
                  <a:lnTo>
                    <a:pt x="15" y="10"/>
                  </a:lnTo>
                  <a:lnTo>
                    <a:pt x="22" y="29"/>
                  </a:lnTo>
                  <a:lnTo>
                    <a:pt x="15" y="33"/>
                  </a:lnTo>
                  <a:lnTo>
                    <a:pt x="8" y="14"/>
                  </a:lnTo>
                  <a:lnTo>
                    <a:pt x="5" y="9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4" name="Freeform 912"/>
            <p:cNvSpPr>
              <a:spLocks/>
            </p:cNvSpPr>
            <p:nvPr/>
          </p:nvSpPr>
          <p:spPr bwMode="auto">
            <a:xfrm>
              <a:off x="2553" y="3014"/>
              <a:ext cx="4" cy="8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1 h 8"/>
                <a:gd name="T4" fmla="*/ 0 w 4"/>
                <a:gd name="T5" fmla="*/ 8 h 8"/>
                <a:gd name="T6" fmla="*/ 2 w 4"/>
                <a:gd name="T7" fmla="*/ 8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2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5" name="Freeform 913"/>
            <p:cNvSpPr>
              <a:spLocks/>
            </p:cNvSpPr>
            <p:nvPr/>
          </p:nvSpPr>
          <p:spPr bwMode="auto">
            <a:xfrm>
              <a:off x="2568" y="3044"/>
              <a:ext cx="22" cy="13"/>
            </a:xfrm>
            <a:custGeom>
              <a:avLst/>
              <a:gdLst>
                <a:gd name="T0" fmla="*/ 7 w 22"/>
                <a:gd name="T1" fmla="*/ 0 h 13"/>
                <a:gd name="T2" fmla="*/ 10 w 22"/>
                <a:gd name="T3" fmla="*/ 3 h 13"/>
                <a:gd name="T4" fmla="*/ 13 w 22"/>
                <a:gd name="T5" fmla="*/ 5 h 13"/>
                <a:gd name="T6" fmla="*/ 16 w 22"/>
                <a:gd name="T7" fmla="*/ 5 h 13"/>
                <a:gd name="T8" fmla="*/ 21 w 22"/>
                <a:gd name="T9" fmla="*/ 5 h 13"/>
                <a:gd name="T10" fmla="*/ 22 w 22"/>
                <a:gd name="T11" fmla="*/ 13 h 13"/>
                <a:gd name="T12" fmla="*/ 16 w 22"/>
                <a:gd name="T13" fmla="*/ 13 h 13"/>
                <a:gd name="T14" fmla="*/ 9 w 22"/>
                <a:gd name="T15" fmla="*/ 12 h 13"/>
                <a:gd name="T16" fmla="*/ 4 w 22"/>
                <a:gd name="T17" fmla="*/ 8 h 13"/>
                <a:gd name="T18" fmla="*/ 0 w 22"/>
                <a:gd name="T19" fmla="*/ 4 h 13"/>
                <a:gd name="T20" fmla="*/ 7 w 22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3"/>
                <a:gd name="T35" fmla="*/ 22 w 22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3">
                  <a:moveTo>
                    <a:pt x="7" y="0"/>
                  </a:moveTo>
                  <a:lnTo>
                    <a:pt x="10" y="3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2" y="13"/>
                  </a:lnTo>
                  <a:lnTo>
                    <a:pt x="16" y="13"/>
                  </a:lnTo>
                  <a:lnTo>
                    <a:pt x="9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6" name="Freeform 914"/>
            <p:cNvSpPr>
              <a:spLocks/>
            </p:cNvSpPr>
            <p:nvPr/>
          </p:nvSpPr>
          <p:spPr bwMode="auto">
            <a:xfrm>
              <a:off x="2568" y="3044"/>
              <a:ext cx="7" cy="4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0" y="4"/>
                  </a:move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7" name="Freeform 915"/>
            <p:cNvSpPr>
              <a:spLocks/>
            </p:cNvSpPr>
            <p:nvPr/>
          </p:nvSpPr>
          <p:spPr bwMode="auto">
            <a:xfrm>
              <a:off x="2587" y="3040"/>
              <a:ext cx="51" cy="17"/>
            </a:xfrm>
            <a:custGeom>
              <a:avLst/>
              <a:gdLst>
                <a:gd name="T0" fmla="*/ 0 w 51"/>
                <a:gd name="T1" fmla="*/ 10 h 17"/>
                <a:gd name="T2" fmla="*/ 7 w 51"/>
                <a:gd name="T3" fmla="*/ 6 h 17"/>
                <a:gd name="T4" fmla="*/ 18 w 51"/>
                <a:gd name="T5" fmla="*/ 5 h 17"/>
                <a:gd name="T6" fmla="*/ 33 w 51"/>
                <a:gd name="T7" fmla="*/ 3 h 17"/>
                <a:gd name="T8" fmla="*/ 50 w 51"/>
                <a:gd name="T9" fmla="*/ 0 h 17"/>
                <a:gd name="T10" fmla="*/ 51 w 51"/>
                <a:gd name="T11" fmla="*/ 8 h 17"/>
                <a:gd name="T12" fmla="*/ 34 w 51"/>
                <a:gd name="T13" fmla="*/ 11 h 17"/>
                <a:gd name="T14" fmla="*/ 18 w 51"/>
                <a:gd name="T15" fmla="*/ 13 h 17"/>
                <a:gd name="T16" fmla="*/ 8 w 51"/>
                <a:gd name="T17" fmla="*/ 14 h 17"/>
                <a:gd name="T18" fmla="*/ 4 w 51"/>
                <a:gd name="T19" fmla="*/ 17 h 17"/>
                <a:gd name="T20" fmla="*/ 0 w 51"/>
                <a:gd name="T21" fmla="*/ 1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17"/>
                <a:gd name="T35" fmla="*/ 51 w 5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17">
                  <a:moveTo>
                    <a:pt x="0" y="10"/>
                  </a:moveTo>
                  <a:lnTo>
                    <a:pt x="7" y="6"/>
                  </a:lnTo>
                  <a:lnTo>
                    <a:pt x="18" y="5"/>
                  </a:lnTo>
                  <a:lnTo>
                    <a:pt x="33" y="3"/>
                  </a:lnTo>
                  <a:lnTo>
                    <a:pt x="50" y="0"/>
                  </a:lnTo>
                  <a:lnTo>
                    <a:pt x="51" y="8"/>
                  </a:lnTo>
                  <a:lnTo>
                    <a:pt x="34" y="11"/>
                  </a:lnTo>
                  <a:lnTo>
                    <a:pt x="18" y="13"/>
                  </a:lnTo>
                  <a:lnTo>
                    <a:pt x="8" y="14"/>
                  </a:lnTo>
                  <a:lnTo>
                    <a:pt x="4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8" name="Freeform 916"/>
            <p:cNvSpPr>
              <a:spLocks/>
            </p:cNvSpPr>
            <p:nvPr/>
          </p:nvSpPr>
          <p:spPr bwMode="auto">
            <a:xfrm>
              <a:off x="2587" y="3049"/>
              <a:ext cx="4" cy="8"/>
            </a:xfrm>
            <a:custGeom>
              <a:avLst/>
              <a:gdLst>
                <a:gd name="T0" fmla="*/ 3 w 4"/>
                <a:gd name="T1" fmla="*/ 8 h 8"/>
                <a:gd name="T2" fmla="*/ 4 w 4"/>
                <a:gd name="T3" fmla="*/ 8 h 8"/>
                <a:gd name="T4" fmla="*/ 0 w 4"/>
                <a:gd name="T5" fmla="*/ 1 h 8"/>
                <a:gd name="T6" fmla="*/ 2 w 4"/>
                <a:gd name="T7" fmla="*/ 0 h 8"/>
                <a:gd name="T8" fmla="*/ 3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3" y="8"/>
                  </a:moveTo>
                  <a:lnTo>
                    <a:pt x="4" y="8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19" name="Freeform 917"/>
            <p:cNvSpPr>
              <a:spLocks/>
            </p:cNvSpPr>
            <p:nvPr/>
          </p:nvSpPr>
          <p:spPr bwMode="auto">
            <a:xfrm>
              <a:off x="2636" y="3031"/>
              <a:ext cx="26" cy="17"/>
            </a:xfrm>
            <a:custGeom>
              <a:avLst/>
              <a:gdLst>
                <a:gd name="T0" fmla="*/ 0 w 26"/>
                <a:gd name="T1" fmla="*/ 9 h 17"/>
                <a:gd name="T2" fmla="*/ 15 w 26"/>
                <a:gd name="T3" fmla="*/ 4 h 17"/>
                <a:gd name="T4" fmla="*/ 19 w 26"/>
                <a:gd name="T5" fmla="*/ 3 h 17"/>
                <a:gd name="T6" fmla="*/ 21 w 26"/>
                <a:gd name="T7" fmla="*/ 0 h 17"/>
                <a:gd name="T8" fmla="*/ 26 w 26"/>
                <a:gd name="T9" fmla="*/ 7 h 17"/>
                <a:gd name="T10" fmla="*/ 23 w 26"/>
                <a:gd name="T11" fmla="*/ 11 h 17"/>
                <a:gd name="T12" fmla="*/ 17 w 26"/>
                <a:gd name="T13" fmla="*/ 13 h 17"/>
                <a:gd name="T14" fmla="*/ 2 w 26"/>
                <a:gd name="T15" fmla="*/ 17 h 17"/>
                <a:gd name="T16" fmla="*/ 0 w 26"/>
                <a:gd name="T17" fmla="*/ 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7"/>
                <a:gd name="T29" fmla="*/ 26 w 2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7">
                  <a:moveTo>
                    <a:pt x="0" y="9"/>
                  </a:moveTo>
                  <a:lnTo>
                    <a:pt x="15" y="4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7" y="13"/>
                  </a:lnTo>
                  <a:lnTo>
                    <a:pt x="2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0" name="Freeform 918"/>
            <p:cNvSpPr>
              <a:spLocks/>
            </p:cNvSpPr>
            <p:nvPr/>
          </p:nvSpPr>
          <p:spPr bwMode="auto">
            <a:xfrm>
              <a:off x="2636" y="3040"/>
              <a:ext cx="2" cy="8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  <a:gd name="T4" fmla="*/ 1 w 2"/>
                <a:gd name="T5" fmla="*/ 0 h 8"/>
                <a:gd name="T6" fmla="*/ 2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1" name="Freeform 919"/>
            <p:cNvSpPr>
              <a:spLocks/>
            </p:cNvSpPr>
            <p:nvPr/>
          </p:nvSpPr>
          <p:spPr bwMode="auto">
            <a:xfrm>
              <a:off x="2648" y="2996"/>
              <a:ext cx="16" cy="38"/>
            </a:xfrm>
            <a:custGeom>
              <a:avLst/>
              <a:gdLst>
                <a:gd name="T0" fmla="*/ 8 w 16"/>
                <a:gd name="T1" fmla="*/ 38 h 38"/>
                <a:gd name="T2" fmla="*/ 8 w 16"/>
                <a:gd name="T3" fmla="*/ 28 h 38"/>
                <a:gd name="T4" fmla="*/ 7 w 16"/>
                <a:gd name="T5" fmla="*/ 20 h 38"/>
                <a:gd name="T6" fmla="*/ 0 w 16"/>
                <a:gd name="T7" fmla="*/ 3 h 38"/>
                <a:gd name="T8" fmla="*/ 7 w 16"/>
                <a:gd name="T9" fmla="*/ 0 h 38"/>
                <a:gd name="T10" fmla="*/ 14 w 16"/>
                <a:gd name="T11" fmla="*/ 17 h 38"/>
                <a:gd name="T12" fmla="*/ 15 w 16"/>
                <a:gd name="T13" fmla="*/ 28 h 38"/>
                <a:gd name="T14" fmla="*/ 16 w 16"/>
                <a:gd name="T15" fmla="*/ 38 h 38"/>
                <a:gd name="T16" fmla="*/ 8 w 16"/>
                <a:gd name="T17" fmla="*/ 38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8"/>
                <a:gd name="T29" fmla="*/ 16 w 1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8">
                  <a:moveTo>
                    <a:pt x="8" y="38"/>
                  </a:moveTo>
                  <a:lnTo>
                    <a:pt x="8" y="28"/>
                  </a:lnTo>
                  <a:lnTo>
                    <a:pt x="7" y="20"/>
                  </a:lnTo>
                  <a:lnTo>
                    <a:pt x="0" y="3"/>
                  </a:lnTo>
                  <a:lnTo>
                    <a:pt x="7" y="0"/>
                  </a:lnTo>
                  <a:lnTo>
                    <a:pt x="14" y="17"/>
                  </a:lnTo>
                  <a:lnTo>
                    <a:pt x="15" y="28"/>
                  </a:lnTo>
                  <a:lnTo>
                    <a:pt x="16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2" name="Freeform 920"/>
            <p:cNvSpPr>
              <a:spLocks/>
            </p:cNvSpPr>
            <p:nvPr/>
          </p:nvSpPr>
          <p:spPr bwMode="auto">
            <a:xfrm>
              <a:off x="2656" y="3031"/>
              <a:ext cx="8" cy="7"/>
            </a:xfrm>
            <a:custGeom>
              <a:avLst/>
              <a:gdLst>
                <a:gd name="T0" fmla="*/ 6 w 8"/>
                <a:gd name="T1" fmla="*/ 7 h 7"/>
                <a:gd name="T2" fmla="*/ 8 w 8"/>
                <a:gd name="T3" fmla="*/ 4 h 7"/>
                <a:gd name="T4" fmla="*/ 8 w 8"/>
                <a:gd name="T5" fmla="*/ 3 h 7"/>
                <a:gd name="T6" fmla="*/ 0 w 8"/>
                <a:gd name="T7" fmla="*/ 3 h 7"/>
                <a:gd name="T8" fmla="*/ 1 w 8"/>
                <a:gd name="T9" fmla="*/ 0 h 7"/>
                <a:gd name="T10" fmla="*/ 6 w 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6" y="7"/>
                  </a:moveTo>
                  <a:lnTo>
                    <a:pt x="8" y="4"/>
                  </a:lnTo>
                  <a:lnTo>
                    <a:pt x="8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3" name="Freeform 921"/>
            <p:cNvSpPr>
              <a:spLocks/>
            </p:cNvSpPr>
            <p:nvPr/>
          </p:nvSpPr>
          <p:spPr bwMode="auto">
            <a:xfrm>
              <a:off x="2650" y="2993"/>
              <a:ext cx="16" cy="14"/>
            </a:xfrm>
            <a:custGeom>
              <a:avLst/>
              <a:gdLst>
                <a:gd name="T0" fmla="*/ 4 w 16"/>
                <a:gd name="T1" fmla="*/ 0 h 14"/>
                <a:gd name="T2" fmla="*/ 13 w 16"/>
                <a:gd name="T3" fmla="*/ 5 h 14"/>
                <a:gd name="T4" fmla="*/ 16 w 16"/>
                <a:gd name="T5" fmla="*/ 7 h 14"/>
                <a:gd name="T6" fmla="*/ 12 w 16"/>
                <a:gd name="T7" fmla="*/ 14 h 14"/>
                <a:gd name="T8" fmla="*/ 9 w 16"/>
                <a:gd name="T9" fmla="*/ 12 h 14"/>
                <a:gd name="T10" fmla="*/ 0 w 16"/>
                <a:gd name="T11" fmla="*/ 8 h 14"/>
                <a:gd name="T12" fmla="*/ 4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4" y="0"/>
                  </a:moveTo>
                  <a:lnTo>
                    <a:pt x="13" y="5"/>
                  </a:lnTo>
                  <a:lnTo>
                    <a:pt x="16" y="7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4" name="Freeform 922"/>
            <p:cNvSpPr>
              <a:spLocks/>
            </p:cNvSpPr>
            <p:nvPr/>
          </p:nvSpPr>
          <p:spPr bwMode="auto">
            <a:xfrm>
              <a:off x="2645" y="2988"/>
              <a:ext cx="10" cy="13"/>
            </a:xfrm>
            <a:custGeom>
              <a:avLst/>
              <a:gdLst>
                <a:gd name="T0" fmla="*/ 3 w 10"/>
                <a:gd name="T1" fmla="*/ 11 h 13"/>
                <a:gd name="T2" fmla="*/ 0 w 10"/>
                <a:gd name="T3" fmla="*/ 0 h 13"/>
                <a:gd name="T4" fmla="*/ 9 w 10"/>
                <a:gd name="T5" fmla="*/ 5 h 13"/>
                <a:gd name="T6" fmla="*/ 5 w 10"/>
                <a:gd name="T7" fmla="*/ 13 h 13"/>
                <a:gd name="T8" fmla="*/ 10 w 10"/>
                <a:gd name="T9" fmla="*/ 8 h 13"/>
                <a:gd name="T10" fmla="*/ 3 w 10"/>
                <a:gd name="T11" fmla="*/ 1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3"/>
                <a:gd name="T20" fmla="*/ 10 w 1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3">
                  <a:moveTo>
                    <a:pt x="3" y="1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5" name="Freeform 923"/>
            <p:cNvSpPr>
              <a:spLocks/>
            </p:cNvSpPr>
            <p:nvPr/>
          </p:nvSpPr>
          <p:spPr bwMode="auto">
            <a:xfrm>
              <a:off x="2663" y="2980"/>
              <a:ext cx="55" cy="28"/>
            </a:xfrm>
            <a:custGeom>
              <a:avLst/>
              <a:gdLst>
                <a:gd name="T0" fmla="*/ 2 w 55"/>
                <a:gd name="T1" fmla="*/ 19 h 28"/>
                <a:gd name="T2" fmla="*/ 8 w 55"/>
                <a:gd name="T3" fmla="*/ 20 h 28"/>
                <a:gd name="T4" fmla="*/ 13 w 55"/>
                <a:gd name="T5" fmla="*/ 20 h 28"/>
                <a:gd name="T6" fmla="*/ 26 w 55"/>
                <a:gd name="T7" fmla="*/ 12 h 28"/>
                <a:gd name="T8" fmla="*/ 39 w 55"/>
                <a:gd name="T9" fmla="*/ 4 h 28"/>
                <a:gd name="T10" fmla="*/ 53 w 55"/>
                <a:gd name="T11" fmla="*/ 0 h 28"/>
                <a:gd name="T12" fmla="*/ 55 w 55"/>
                <a:gd name="T13" fmla="*/ 8 h 28"/>
                <a:gd name="T14" fmla="*/ 43 w 55"/>
                <a:gd name="T15" fmla="*/ 11 h 28"/>
                <a:gd name="T16" fmla="*/ 30 w 55"/>
                <a:gd name="T17" fmla="*/ 20 h 28"/>
                <a:gd name="T18" fmla="*/ 16 w 55"/>
                <a:gd name="T19" fmla="*/ 27 h 28"/>
                <a:gd name="T20" fmla="*/ 8 w 55"/>
                <a:gd name="T21" fmla="*/ 28 h 28"/>
                <a:gd name="T22" fmla="*/ 0 w 55"/>
                <a:gd name="T23" fmla="*/ 27 h 28"/>
                <a:gd name="T24" fmla="*/ 2 w 55"/>
                <a:gd name="T25" fmla="*/ 19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28"/>
                <a:gd name="T41" fmla="*/ 55 w 55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28">
                  <a:moveTo>
                    <a:pt x="2" y="19"/>
                  </a:moveTo>
                  <a:lnTo>
                    <a:pt x="8" y="20"/>
                  </a:lnTo>
                  <a:lnTo>
                    <a:pt x="13" y="20"/>
                  </a:lnTo>
                  <a:lnTo>
                    <a:pt x="26" y="12"/>
                  </a:lnTo>
                  <a:lnTo>
                    <a:pt x="39" y="4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43" y="11"/>
                  </a:lnTo>
                  <a:lnTo>
                    <a:pt x="30" y="20"/>
                  </a:lnTo>
                  <a:lnTo>
                    <a:pt x="16" y="27"/>
                  </a:lnTo>
                  <a:lnTo>
                    <a:pt x="8" y="28"/>
                  </a:lnTo>
                  <a:lnTo>
                    <a:pt x="0" y="2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6" name="Freeform 924"/>
            <p:cNvSpPr>
              <a:spLocks/>
            </p:cNvSpPr>
            <p:nvPr/>
          </p:nvSpPr>
          <p:spPr bwMode="auto">
            <a:xfrm>
              <a:off x="2662" y="2999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3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3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7" name="Freeform 925"/>
            <p:cNvSpPr>
              <a:spLocks/>
            </p:cNvSpPr>
            <p:nvPr/>
          </p:nvSpPr>
          <p:spPr bwMode="auto">
            <a:xfrm>
              <a:off x="2716" y="2980"/>
              <a:ext cx="25" cy="9"/>
            </a:xfrm>
            <a:custGeom>
              <a:avLst/>
              <a:gdLst>
                <a:gd name="T0" fmla="*/ 1 w 25"/>
                <a:gd name="T1" fmla="*/ 0 h 9"/>
                <a:gd name="T2" fmla="*/ 9 w 25"/>
                <a:gd name="T3" fmla="*/ 1 h 9"/>
                <a:gd name="T4" fmla="*/ 25 w 25"/>
                <a:gd name="T5" fmla="*/ 1 h 9"/>
                <a:gd name="T6" fmla="*/ 25 w 25"/>
                <a:gd name="T7" fmla="*/ 9 h 9"/>
                <a:gd name="T8" fmla="*/ 9 w 25"/>
                <a:gd name="T9" fmla="*/ 9 h 9"/>
                <a:gd name="T10" fmla="*/ 0 w 25"/>
                <a:gd name="T11" fmla="*/ 8 h 9"/>
                <a:gd name="T12" fmla="*/ 1 w 25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9"/>
                <a:gd name="T23" fmla="*/ 25 w 25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9">
                  <a:moveTo>
                    <a:pt x="1" y="0"/>
                  </a:moveTo>
                  <a:lnTo>
                    <a:pt x="9" y="1"/>
                  </a:lnTo>
                  <a:lnTo>
                    <a:pt x="25" y="1"/>
                  </a:lnTo>
                  <a:lnTo>
                    <a:pt x="25" y="9"/>
                  </a:lnTo>
                  <a:lnTo>
                    <a:pt x="9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8" name="Freeform 926"/>
            <p:cNvSpPr>
              <a:spLocks/>
            </p:cNvSpPr>
            <p:nvPr/>
          </p:nvSpPr>
          <p:spPr bwMode="auto">
            <a:xfrm>
              <a:off x="2716" y="2980"/>
              <a:ext cx="2" cy="8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0 h 8"/>
                <a:gd name="T4" fmla="*/ 0 w 2"/>
                <a:gd name="T5" fmla="*/ 8 h 8"/>
                <a:gd name="T6" fmla="*/ 2 w 2"/>
                <a:gd name="T7" fmla="*/ 8 h 8"/>
                <a:gd name="T8" fmla="*/ 0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8"/>
                <a:gd name="T17" fmla="*/ 2 w 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8">
                  <a:moveTo>
                    <a:pt x="0" y="0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29" name="Freeform 927"/>
            <p:cNvSpPr>
              <a:spLocks/>
            </p:cNvSpPr>
            <p:nvPr/>
          </p:nvSpPr>
          <p:spPr bwMode="auto">
            <a:xfrm>
              <a:off x="2740" y="2981"/>
              <a:ext cx="56" cy="46"/>
            </a:xfrm>
            <a:custGeom>
              <a:avLst/>
              <a:gdLst>
                <a:gd name="T0" fmla="*/ 1 w 56"/>
                <a:gd name="T1" fmla="*/ 0 h 46"/>
                <a:gd name="T2" fmla="*/ 9 w 56"/>
                <a:gd name="T3" fmla="*/ 1 h 46"/>
                <a:gd name="T4" fmla="*/ 18 w 56"/>
                <a:gd name="T5" fmla="*/ 6 h 46"/>
                <a:gd name="T6" fmla="*/ 31 w 56"/>
                <a:gd name="T7" fmla="*/ 19 h 46"/>
                <a:gd name="T8" fmla="*/ 42 w 56"/>
                <a:gd name="T9" fmla="*/ 32 h 46"/>
                <a:gd name="T10" fmla="*/ 48 w 56"/>
                <a:gd name="T11" fmla="*/ 36 h 46"/>
                <a:gd name="T12" fmla="*/ 56 w 56"/>
                <a:gd name="T13" fmla="*/ 39 h 46"/>
                <a:gd name="T14" fmla="*/ 51 w 56"/>
                <a:gd name="T15" fmla="*/ 46 h 46"/>
                <a:gd name="T16" fmla="*/ 44 w 56"/>
                <a:gd name="T17" fmla="*/ 43 h 46"/>
                <a:gd name="T18" fmla="*/ 36 w 56"/>
                <a:gd name="T19" fmla="*/ 37 h 46"/>
                <a:gd name="T20" fmla="*/ 25 w 56"/>
                <a:gd name="T21" fmla="*/ 24 h 46"/>
                <a:gd name="T22" fmla="*/ 13 w 56"/>
                <a:gd name="T23" fmla="*/ 12 h 46"/>
                <a:gd name="T24" fmla="*/ 7 w 56"/>
                <a:gd name="T25" fmla="*/ 9 h 46"/>
                <a:gd name="T26" fmla="*/ 0 w 56"/>
                <a:gd name="T27" fmla="*/ 8 h 46"/>
                <a:gd name="T28" fmla="*/ 1 w 56"/>
                <a:gd name="T29" fmla="*/ 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6"/>
                <a:gd name="T47" fmla="*/ 56 w 56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6">
                  <a:moveTo>
                    <a:pt x="1" y="0"/>
                  </a:moveTo>
                  <a:lnTo>
                    <a:pt x="9" y="1"/>
                  </a:lnTo>
                  <a:lnTo>
                    <a:pt x="18" y="6"/>
                  </a:lnTo>
                  <a:lnTo>
                    <a:pt x="31" y="19"/>
                  </a:lnTo>
                  <a:lnTo>
                    <a:pt x="42" y="32"/>
                  </a:lnTo>
                  <a:lnTo>
                    <a:pt x="48" y="36"/>
                  </a:lnTo>
                  <a:lnTo>
                    <a:pt x="56" y="39"/>
                  </a:lnTo>
                  <a:lnTo>
                    <a:pt x="51" y="46"/>
                  </a:lnTo>
                  <a:lnTo>
                    <a:pt x="44" y="43"/>
                  </a:lnTo>
                  <a:lnTo>
                    <a:pt x="36" y="37"/>
                  </a:lnTo>
                  <a:lnTo>
                    <a:pt x="25" y="24"/>
                  </a:lnTo>
                  <a:lnTo>
                    <a:pt x="13" y="12"/>
                  </a:lnTo>
                  <a:lnTo>
                    <a:pt x="7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0" name="Freeform 928"/>
            <p:cNvSpPr>
              <a:spLocks/>
            </p:cNvSpPr>
            <p:nvPr/>
          </p:nvSpPr>
          <p:spPr bwMode="auto">
            <a:xfrm>
              <a:off x="2740" y="2981"/>
              <a:ext cx="1" cy="8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"/>
                <a:gd name="T14" fmla="*/ 1 w 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">
                  <a:moveTo>
                    <a:pt x="1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1" name="Freeform 929"/>
            <p:cNvSpPr>
              <a:spLocks/>
            </p:cNvSpPr>
            <p:nvPr/>
          </p:nvSpPr>
          <p:spPr bwMode="auto">
            <a:xfrm>
              <a:off x="2792" y="3019"/>
              <a:ext cx="34" cy="19"/>
            </a:xfrm>
            <a:custGeom>
              <a:avLst/>
              <a:gdLst>
                <a:gd name="T0" fmla="*/ 3 w 34"/>
                <a:gd name="T1" fmla="*/ 0 h 19"/>
                <a:gd name="T2" fmla="*/ 10 w 34"/>
                <a:gd name="T3" fmla="*/ 1 h 19"/>
                <a:gd name="T4" fmla="*/ 19 w 34"/>
                <a:gd name="T5" fmla="*/ 3 h 19"/>
                <a:gd name="T6" fmla="*/ 27 w 34"/>
                <a:gd name="T7" fmla="*/ 6 h 19"/>
                <a:gd name="T8" fmla="*/ 31 w 34"/>
                <a:gd name="T9" fmla="*/ 10 h 19"/>
                <a:gd name="T10" fmla="*/ 34 w 34"/>
                <a:gd name="T11" fmla="*/ 14 h 19"/>
                <a:gd name="T12" fmla="*/ 27 w 34"/>
                <a:gd name="T13" fmla="*/ 19 h 19"/>
                <a:gd name="T14" fmla="*/ 25 w 34"/>
                <a:gd name="T15" fmla="*/ 15 h 19"/>
                <a:gd name="T16" fmla="*/ 23 w 34"/>
                <a:gd name="T17" fmla="*/ 13 h 19"/>
                <a:gd name="T18" fmla="*/ 17 w 34"/>
                <a:gd name="T19" fmla="*/ 11 h 19"/>
                <a:gd name="T20" fmla="*/ 8 w 34"/>
                <a:gd name="T21" fmla="*/ 9 h 19"/>
                <a:gd name="T22" fmla="*/ 0 w 34"/>
                <a:gd name="T23" fmla="*/ 8 h 19"/>
                <a:gd name="T24" fmla="*/ 3 w 34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9"/>
                <a:gd name="T41" fmla="*/ 34 w 3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9">
                  <a:moveTo>
                    <a:pt x="3" y="0"/>
                  </a:moveTo>
                  <a:lnTo>
                    <a:pt x="10" y="1"/>
                  </a:lnTo>
                  <a:lnTo>
                    <a:pt x="19" y="3"/>
                  </a:lnTo>
                  <a:lnTo>
                    <a:pt x="27" y="6"/>
                  </a:lnTo>
                  <a:lnTo>
                    <a:pt x="31" y="10"/>
                  </a:lnTo>
                  <a:lnTo>
                    <a:pt x="34" y="14"/>
                  </a:lnTo>
                  <a:lnTo>
                    <a:pt x="27" y="19"/>
                  </a:lnTo>
                  <a:lnTo>
                    <a:pt x="25" y="15"/>
                  </a:lnTo>
                  <a:lnTo>
                    <a:pt x="23" y="13"/>
                  </a:lnTo>
                  <a:lnTo>
                    <a:pt x="17" y="11"/>
                  </a:lnTo>
                  <a:lnTo>
                    <a:pt x="8" y="9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2" name="Freeform 930"/>
            <p:cNvSpPr>
              <a:spLocks/>
            </p:cNvSpPr>
            <p:nvPr/>
          </p:nvSpPr>
          <p:spPr bwMode="auto">
            <a:xfrm>
              <a:off x="2791" y="3019"/>
              <a:ext cx="5" cy="8"/>
            </a:xfrm>
            <a:custGeom>
              <a:avLst/>
              <a:gdLst>
                <a:gd name="T0" fmla="*/ 0 w 5"/>
                <a:gd name="T1" fmla="*/ 8 h 8"/>
                <a:gd name="T2" fmla="*/ 1 w 5"/>
                <a:gd name="T3" fmla="*/ 8 h 8"/>
                <a:gd name="T4" fmla="*/ 4 w 5"/>
                <a:gd name="T5" fmla="*/ 0 h 8"/>
                <a:gd name="T6" fmla="*/ 5 w 5"/>
                <a:gd name="T7" fmla="*/ 1 h 8"/>
                <a:gd name="T8" fmla="*/ 0 w 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0" y="8"/>
                  </a:moveTo>
                  <a:lnTo>
                    <a:pt x="1" y="8"/>
                  </a:lnTo>
                  <a:lnTo>
                    <a:pt x="4" y="0"/>
                  </a:lnTo>
                  <a:lnTo>
                    <a:pt x="5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3" name="Freeform 931"/>
            <p:cNvSpPr>
              <a:spLocks/>
            </p:cNvSpPr>
            <p:nvPr/>
          </p:nvSpPr>
          <p:spPr bwMode="auto">
            <a:xfrm>
              <a:off x="2814" y="3035"/>
              <a:ext cx="13" cy="23"/>
            </a:xfrm>
            <a:custGeom>
              <a:avLst/>
              <a:gdLst>
                <a:gd name="T0" fmla="*/ 13 w 13"/>
                <a:gd name="T1" fmla="*/ 0 h 23"/>
                <a:gd name="T2" fmla="*/ 13 w 13"/>
                <a:gd name="T3" fmla="*/ 6 h 23"/>
                <a:gd name="T4" fmla="*/ 9 w 13"/>
                <a:gd name="T5" fmla="*/ 14 h 23"/>
                <a:gd name="T6" fmla="*/ 8 w 13"/>
                <a:gd name="T7" fmla="*/ 18 h 23"/>
                <a:gd name="T8" fmla="*/ 8 w 13"/>
                <a:gd name="T9" fmla="*/ 23 h 23"/>
                <a:gd name="T10" fmla="*/ 0 w 13"/>
                <a:gd name="T11" fmla="*/ 23 h 23"/>
                <a:gd name="T12" fmla="*/ 0 w 13"/>
                <a:gd name="T13" fmla="*/ 17 h 23"/>
                <a:gd name="T14" fmla="*/ 2 w 13"/>
                <a:gd name="T15" fmla="*/ 11 h 23"/>
                <a:gd name="T16" fmla="*/ 5 w 13"/>
                <a:gd name="T17" fmla="*/ 5 h 23"/>
                <a:gd name="T18" fmla="*/ 5 w 13"/>
                <a:gd name="T19" fmla="*/ 0 h 23"/>
                <a:gd name="T20" fmla="*/ 13 w 13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23"/>
                <a:gd name="T35" fmla="*/ 13 w 1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23">
                  <a:moveTo>
                    <a:pt x="13" y="0"/>
                  </a:moveTo>
                  <a:lnTo>
                    <a:pt x="13" y="6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4" name="Freeform 932"/>
            <p:cNvSpPr>
              <a:spLocks/>
            </p:cNvSpPr>
            <p:nvPr/>
          </p:nvSpPr>
          <p:spPr bwMode="auto">
            <a:xfrm>
              <a:off x="2819" y="3033"/>
              <a:ext cx="8" cy="5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0 w 8"/>
                <a:gd name="T5" fmla="*/ 2 h 5"/>
                <a:gd name="T6" fmla="*/ 0 w 8"/>
                <a:gd name="T7" fmla="*/ 5 h 5"/>
                <a:gd name="T8" fmla="*/ 7 w 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5" name="Freeform 933"/>
            <p:cNvSpPr>
              <a:spLocks/>
            </p:cNvSpPr>
            <p:nvPr/>
          </p:nvSpPr>
          <p:spPr bwMode="auto">
            <a:xfrm>
              <a:off x="2814" y="3058"/>
              <a:ext cx="21" cy="46"/>
            </a:xfrm>
            <a:custGeom>
              <a:avLst/>
              <a:gdLst>
                <a:gd name="T0" fmla="*/ 8 w 21"/>
                <a:gd name="T1" fmla="*/ 0 h 46"/>
                <a:gd name="T2" fmla="*/ 10 w 21"/>
                <a:gd name="T3" fmla="*/ 11 h 46"/>
                <a:gd name="T4" fmla="*/ 14 w 21"/>
                <a:gd name="T5" fmla="*/ 23 h 46"/>
                <a:gd name="T6" fmla="*/ 21 w 21"/>
                <a:gd name="T7" fmla="*/ 35 h 46"/>
                <a:gd name="T8" fmla="*/ 21 w 21"/>
                <a:gd name="T9" fmla="*/ 42 h 46"/>
                <a:gd name="T10" fmla="*/ 17 w 21"/>
                <a:gd name="T11" fmla="*/ 46 h 46"/>
                <a:gd name="T12" fmla="*/ 10 w 21"/>
                <a:gd name="T13" fmla="*/ 42 h 46"/>
                <a:gd name="T14" fmla="*/ 12 w 21"/>
                <a:gd name="T15" fmla="*/ 40 h 46"/>
                <a:gd name="T16" fmla="*/ 12 w 21"/>
                <a:gd name="T17" fmla="*/ 37 h 46"/>
                <a:gd name="T18" fmla="*/ 7 w 21"/>
                <a:gd name="T19" fmla="*/ 27 h 46"/>
                <a:gd name="T20" fmla="*/ 2 w 21"/>
                <a:gd name="T21" fmla="*/ 13 h 46"/>
                <a:gd name="T22" fmla="*/ 0 w 21"/>
                <a:gd name="T23" fmla="*/ 1 h 46"/>
                <a:gd name="T24" fmla="*/ 8 w 21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46"/>
                <a:gd name="T41" fmla="*/ 21 w 21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46">
                  <a:moveTo>
                    <a:pt x="8" y="0"/>
                  </a:moveTo>
                  <a:lnTo>
                    <a:pt x="10" y="11"/>
                  </a:lnTo>
                  <a:lnTo>
                    <a:pt x="14" y="23"/>
                  </a:lnTo>
                  <a:lnTo>
                    <a:pt x="21" y="35"/>
                  </a:lnTo>
                  <a:lnTo>
                    <a:pt x="21" y="42"/>
                  </a:lnTo>
                  <a:lnTo>
                    <a:pt x="17" y="46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2" y="13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6" name="Freeform 934"/>
            <p:cNvSpPr>
              <a:spLocks/>
            </p:cNvSpPr>
            <p:nvPr/>
          </p:nvSpPr>
          <p:spPr bwMode="auto">
            <a:xfrm>
              <a:off x="2814" y="3058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8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7" name="Freeform 935"/>
            <p:cNvSpPr>
              <a:spLocks/>
            </p:cNvSpPr>
            <p:nvPr/>
          </p:nvSpPr>
          <p:spPr bwMode="auto">
            <a:xfrm>
              <a:off x="2731" y="3099"/>
              <a:ext cx="99" cy="107"/>
            </a:xfrm>
            <a:custGeom>
              <a:avLst/>
              <a:gdLst>
                <a:gd name="T0" fmla="*/ 99 w 99"/>
                <a:gd name="T1" fmla="*/ 6 h 107"/>
                <a:gd name="T2" fmla="*/ 86 w 99"/>
                <a:gd name="T3" fmla="*/ 17 h 107"/>
                <a:gd name="T4" fmla="*/ 72 w 99"/>
                <a:gd name="T5" fmla="*/ 29 h 107"/>
                <a:gd name="T6" fmla="*/ 43 w 99"/>
                <a:gd name="T7" fmla="*/ 49 h 107"/>
                <a:gd name="T8" fmla="*/ 32 w 99"/>
                <a:gd name="T9" fmla="*/ 60 h 107"/>
                <a:gd name="T10" fmla="*/ 21 w 99"/>
                <a:gd name="T11" fmla="*/ 73 h 107"/>
                <a:gd name="T12" fmla="*/ 12 w 99"/>
                <a:gd name="T13" fmla="*/ 88 h 107"/>
                <a:gd name="T14" fmla="*/ 8 w 99"/>
                <a:gd name="T15" fmla="*/ 107 h 107"/>
                <a:gd name="T16" fmla="*/ 0 w 99"/>
                <a:gd name="T17" fmla="*/ 104 h 107"/>
                <a:gd name="T18" fmla="*/ 5 w 99"/>
                <a:gd name="T19" fmla="*/ 85 h 107"/>
                <a:gd name="T20" fmla="*/ 13 w 99"/>
                <a:gd name="T21" fmla="*/ 69 h 107"/>
                <a:gd name="T22" fmla="*/ 26 w 99"/>
                <a:gd name="T23" fmla="*/ 55 h 107"/>
                <a:gd name="T24" fmla="*/ 38 w 99"/>
                <a:gd name="T25" fmla="*/ 43 h 107"/>
                <a:gd name="T26" fmla="*/ 67 w 99"/>
                <a:gd name="T27" fmla="*/ 23 h 107"/>
                <a:gd name="T28" fmla="*/ 81 w 99"/>
                <a:gd name="T29" fmla="*/ 11 h 107"/>
                <a:gd name="T30" fmla="*/ 94 w 99"/>
                <a:gd name="T31" fmla="*/ 0 h 107"/>
                <a:gd name="T32" fmla="*/ 99 w 99"/>
                <a:gd name="T33" fmla="*/ 6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107"/>
                <a:gd name="T53" fmla="*/ 99 w 99"/>
                <a:gd name="T54" fmla="*/ 107 h 1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107">
                  <a:moveTo>
                    <a:pt x="99" y="6"/>
                  </a:moveTo>
                  <a:lnTo>
                    <a:pt x="86" y="17"/>
                  </a:lnTo>
                  <a:lnTo>
                    <a:pt x="72" y="29"/>
                  </a:lnTo>
                  <a:lnTo>
                    <a:pt x="43" y="49"/>
                  </a:lnTo>
                  <a:lnTo>
                    <a:pt x="32" y="60"/>
                  </a:lnTo>
                  <a:lnTo>
                    <a:pt x="21" y="73"/>
                  </a:lnTo>
                  <a:lnTo>
                    <a:pt x="12" y="88"/>
                  </a:lnTo>
                  <a:lnTo>
                    <a:pt x="8" y="107"/>
                  </a:lnTo>
                  <a:lnTo>
                    <a:pt x="0" y="104"/>
                  </a:lnTo>
                  <a:lnTo>
                    <a:pt x="5" y="85"/>
                  </a:lnTo>
                  <a:lnTo>
                    <a:pt x="13" y="69"/>
                  </a:lnTo>
                  <a:lnTo>
                    <a:pt x="26" y="55"/>
                  </a:lnTo>
                  <a:lnTo>
                    <a:pt x="38" y="43"/>
                  </a:lnTo>
                  <a:lnTo>
                    <a:pt x="67" y="23"/>
                  </a:lnTo>
                  <a:lnTo>
                    <a:pt x="81" y="11"/>
                  </a:lnTo>
                  <a:lnTo>
                    <a:pt x="94" y="0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8" name="Freeform 936"/>
            <p:cNvSpPr>
              <a:spLocks/>
            </p:cNvSpPr>
            <p:nvPr/>
          </p:nvSpPr>
          <p:spPr bwMode="auto">
            <a:xfrm>
              <a:off x="2824" y="3099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1 w 7"/>
                <a:gd name="T5" fmla="*/ 0 h 6"/>
                <a:gd name="T6" fmla="*/ 0 w 7"/>
                <a:gd name="T7" fmla="*/ 1 h 6"/>
                <a:gd name="T8" fmla="*/ 7 w 7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39" name="Freeform 937"/>
            <p:cNvSpPr>
              <a:spLocks/>
            </p:cNvSpPr>
            <p:nvPr/>
          </p:nvSpPr>
          <p:spPr bwMode="auto">
            <a:xfrm>
              <a:off x="2713" y="3188"/>
              <a:ext cx="24" cy="21"/>
            </a:xfrm>
            <a:custGeom>
              <a:avLst/>
              <a:gdLst>
                <a:gd name="T0" fmla="*/ 20 w 24"/>
                <a:gd name="T1" fmla="*/ 21 h 21"/>
                <a:gd name="T2" fmla="*/ 9 w 24"/>
                <a:gd name="T3" fmla="*/ 14 h 21"/>
                <a:gd name="T4" fmla="*/ 0 w 24"/>
                <a:gd name="T5" fmla="*/ 6 h 21"/>
                <a:gd name="T6" fmla="*/ 5 w 24"/>
                <a:gd name="T7" fmla="*/ 0 h 21"/>
                <a:gd name="T8" fmla="*/ 14 w 24"/>
                <a:gd name="T9" fmla="*/ 8 h 21"/>
                <a:gd name="T10" fmla="*/ 24 w 24"/>
                <a:gd name="T11" fmla="*/ 13 h 21"/>
                <a:gd name="T12" fmla="*/ 20 w 24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1"/>
                <a:gd name="T23" fmla="*/ 24 w 2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1">
                  <a:moveTo>
                    <a:pt x="20" y="21"/>
                  </a:moveTo>
                  <a:lnTo>
                    <a:pt x="9" y="14"/>
                  </a:lnTo>
                  <a:lnTo>
                    <a:pt x="0" y="6"/>
                  </a:lnTo>
                  <a:lnTo>
                    <a:pt x="5" y="0"/>
                  </a:lnTo>
                  <a:lnTo>
                    <a:pt x="14" y="8"/>
                  </a:lnTo>
                  <a:lnTo>
                    <a:pt x="24" y="13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0" name="Freeform 938"/>
            <p:cNvSpPr>
              <a:spLocks/>
            </p:cNvSpPr>
            <p:nvPr/>
          </p:nvSpPr>
          <p:spPr bwMode="auto">
            <a:xfrm>
              <a:off x="2731" y="3201"/>
              <a:ext cx="8" cy="10"/>
            </a:xfrm>
            <a:custGeom>
              <a:avLst/>
              <a:gdLst>
                <a:gd name="T0" fmla="*/ 8 w 8"/>
                <a:gd name="T1" fmla="*/ 5 h 10"/>
                <a:gd name="T2" fmla="*/ 7 w 8"/>
                <a:gd name="T3" fmla="*/ 10 h 10"/>
                <a:gd name="T4" fmla="*/ 2 w 8"/>
                <a:gd name="T5" fmla="*/ 8 h 10"/>
                <a:gd name="T6" fmla="*/ 6 w 8"/>
                <a:gd name="T7" fmla="*/ 0 h 10"/>
                <a:gd name="T8" fmla="*/ 0 w 8"/>
                <a:gd name="T9" fmla="*/ 2 h 10"/>
                <a:gd name="T10" fmla="*/ 8 w 8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"/>
                <a:gd name="T20" fmla="*/ 8 w 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">
                  <a:moveTo>
                    <a:pt x="8" y="5"/>
                  </a:moveTo>
                  <a:lnTo>
                    <a:pt x="7" y="10"/>
                  </a:lnTo>
                  <a:lnTo>
                    <a:pt x="2" y="8"/>
                  </a:lnTo>
                  <a:lnTo>
                    <a:pt x="6" y="0"/>
                  </a:lnTo>
                  <a:lnTo>
                    <a:pt x="0" y="2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1" name="Freeform 939"/>
            <p:cNvSpPr>
              <a:spLocks/>
            </p:cNvSpPr>
            <p:nvPr/>
          </p:nvSpPr>
          <p:spPr bwMode="auto">
            <a:xfrm>
              <a:off x="2713" y="3188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5 w 6"/>
                <a:gd name="T5" fmla="*/ 0 h 6"/>
                <a:gd name="T6" fmla="*/ 0 w 6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2" name="Freeform 940"/>
            <p:cNvSpPr>
              <a:spLocks/>
            </p:cNvSpPr>
            <p:nvPr/>
          </p:nvSpPr>
          <p:spPr bwMode="auto">
            <a:xfrm>
              <a:off x="3390" y="2263"/>
              <a:ext cx="62" cy="88"/>
            </a:xfrm>
            <a:custGeom>
              <a:avLst/>
              <a:gdLst>
                <a:gd name="T0" fmla="*/ 29 w 62"/>
                <a:gd name="T1" fmla="*/ 20 h 88"/>
                <a:gd name="T2" fmla="*/ 37 w 62"/>
                <a:gd name="T3" fmla="*/ 13 h 88"/>
                <a:gd name="T4" fmla="*/ 45 w 62"/>
                <a:gd name="T5" fmla="*/ 8 h 88"/>
                <a:gd name="T6" fmla="*/ 53 w 62"/>
                <a:gd name="T7" fmla="*/ 3 h 88"/>
                <a:gd name="T8" fmla="*/ 62 w 62"/>
                <a:gd name="T9" fmla="*/ 0 h 88"/>
                <a:gd name="T10" fmla="*/ 62 w 62"/>
                <a:gd name="T11" fmla="*/ 5 h 88"/>
                <a:gd name="T12" fmla="*/ 61 w 62"/>
                <a:gd name="T13" fmla="*/ 8 h 88"/>
                <a:gd name="T14" fmla="*/ 60 w 62"/>
                <a:gd name="T15" fmla="*/ 11 h 88"/>
                <a:gd name="T16" fmla="*/ 57 w 62"/>
                <a:gd name="T17" fmla="*/ 17 h 88"/>
                <a:gd name="T18" fmla="*/ 53 w 62"/>
                <a:gd name="T19" fmla="*/ 23 h 88"/>
                <a:gd name="T20" fmla="*/ 51 w 62"/>
                <a:gd name="T21" fmla="*/ 28 h 88"/>
                <a:gd name="T22" fmla="*/ 50 w 62"/>
                <a:gd name="T23" fmla="*/ 31 h 88"/>
                <a:gd name="T24" fmla="*/ 49 w 62"/>
                <a:gd name="T25" fmla="*/ 34 h 88"/>
                <a:gd name="T26" fmla="*/ 49 w 62"/>
                <a:gd name="T27" fmla="*/ 36 h 88"/>
                <a:gd name="T28" fmla="*/ 49 w 62"/>
                <a:gd name="T29" fmla="*/ 39 h 88"/>
                <a:gd name="T30" fmla="*/ 50 w 62"/>
                <a:gd name="T31" fmla="*/ 42 h 88"/>
                <a:gd name="T32" fmla="*/ 52 w 62"/>
                <a:gd name="T33" fmla="*/ 45 h 88"/>
                <a:gd name="T34" fmla="*/ 55 w 62"/>
                <a:gd name="T35" fmla="*/ 46 h 88"/>
                <a:gd name="T36" fmla="*/ 58 w 62"/>
                <a:gd name="T37" fmla="*/ 46 h 88"/>
                <a:gd name="T38" fmla="*/ 59 w 62"/>
                <a:gd name="T39" fmla="*/ 46 h 88"/>
                <a:gd name="T40" fmla="*/ 61 w 62"/>
                <a:gd name="T41" fmla="*/ 46 h 88"/>
                <a:gd name="T42" fmla="*/ 62 w 62"/>
                <a:gd name="T43" fmla="*/ 45 h 88"/>
                <a:gd name="T44" fmla="*/ 62 w 62"/>
                <a:gd name="T45" fmla="*/ 44 h 88"/>
                <a:gd name="T46" fmla="*/ 51 w 62"/>
                <a:gd name="T47" fmla="*/ 62 h 88"/>
                <a:gd name="T48" fmla="*/ 46 w 62"/>
                <a:gd name="T49" fmla="*/ 71 h 88"/>
                <a:gd name="T50" fmla="*/ 39 w 62"/>
                <a:gd name="T51" fmla="*/ 78 h 88"/>
                <a:gd name="T52" fmla="*/ 36 w 62"/>
                <a:gd name="T53" fmla="*/ 81 h 88"/>
                <a:gd name="T54" fmla="*/ 32 w 62"/>
                <a:gd name="T55" fmla="*/ 83 h 88"/>
                <a:gd name="T56" fmla="*/ 28 w 62"/>
                <a:gd name="T57" fmla="*/ 85 h 88"/>
                <a:gd name="T58" fmla="*/ 22 w 62"/>
                <a:gd name="T59" fmla="*/ 87 h 88"/>
                <a:gd name="T60" fmla="*/ 17 w 62"/>
                <a:gd name="T61" fmla="*/ 88 h 88"/>
                <a:gd name="T62" fmla="*/ 12 w 62"/>
                <a:gd name="T63" fmla="*/ 88 h 88"/>
                <a:gd name="T64" fmla="*/ 6 w 62"/>
                <a:gd name="T65" fmla="*/ 87 h 88"/>
                <a:gd name="T66" fmla="*/ 0 w 62"/>
                <a:gd name="T67" fmla="*/ 86 h 88"/>
                <a:gd name="T68" fmla="*/ 7 w 62"/>
                <a:gd name="T69" fmla="*/ 81 h 88"/>
                <a:gd name="T70" fmla="*/ 10 w 62"/>
                <a:gd name="T71" fmla="*/ 78 h 88"/>
                <a:gd name="T72" fmla="*/ 12 w 62"/>
                <a:gd name="T73" fmla="*/ 74 h 88"/>
                <a:gd name="T74" fmla="*/ 14 w 62"/>
                <a:gd name="T75" fmla="*/ 71 h 88"/>
                <a:gd name="T76" fmla="*/ 15 w 62"/>
                <a:gd name="T77" fmla="*/ 67 h 88"/>
                <a:gd name="T78" fmla="*/ 15 w 62"/>
                <a:gd name="T79" fmla="*/ 65 h 88"/>
                <a:gd name="T80" fmla="*/ 15 w 62"/>
                <a:gd name="T81" fmla="*/ 62 h 88"/>
                <a:gd name="T82" fmla="*/ 13 w 62"/>
                <a:gd name="T83" fmla="*/ 58 h 88"/>
                <a:gd name="T84" fmla="*/ 10 w 62"/>
                <a:gd name="T85" fmla="*/ 55 h 88"/>
                <a:gd name="T86" fmla="*/ 7 w 62"/>
                <a:gd name="T87" fmla="*/ 55 h 88"/>
                <a:gd name="T88" fmla="*/ 6 w 62"/>
                <a:gd name="T89" fmla="*/ 55 h 88"/>
                <a:gd name="T90" fmla="*/ 4 w 62"/>
                <a:gd name="T91" fmla="*/ 55 h 88"/>
                <a:gd name="T92" fmla="*/ 3 w 62"/>
                <a:gd name="T93" fmla="*/ 57 h 88"/>
                <a:gd name="T94" fmla="*/ 3 w 62"/>
                <a:gd name="T95" fmla="*/ 58 h 88"/>
                <a:gd name="T96" fmla="*/ 4 w 62"/>
                <a:gd name="T97" fmla="*/ 51 h 88"/>
                <a:gd name="T98" fmla="*/ 6 w 62"/>
                <a:gd name="T99" fmla="*/ 46 h 88"/>
                <a:gd name="T100" fmla="*/ 8 w 62"/>
                <a:gd name="T101" fmla="*/ 41 h 88"/>
                <a:gd name="T102" fmla="*/ 11 w 62"/>
                <a:gd name="T103" fmla="*/ 37 h 88"/>
                <a:gd name="T104" fmla="*/ 14 w 62"/>
                <a:gd name="T105" fmla="*/ 33 h 88"/>
                <a:gd name="T106" fmla="*/ 18 w 62"/>
                <a:gd name="T107" fmla="*/ 29 h 88"/>
                <a:gd name="T108" fmla="*/ 29 w 62"/>
                <a:gd name="T109" fmla="*/ 2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88"/>
                <a:gd name="T167" fmla="*/ 62 w 62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88">
                  <a:moveTo>
                    <a:pt x="29" y="20"/>
                  </a:moveTo>
                  <a:lnTo>
                    <a:pt x="37" y="13"/>
                  </a:lnTo>
                  <a:lnTo>
                    <a:pt x="45" y="8"/>
                  </a:lnTo>
                  <a:lnTo>
                    <a:pt x="53" y="3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1" y="8"/>
                  </a:lnTo>
                  <a:lnTo>
                    <a:pt x="60" y="11"/>
                  </a:lnTo>
                  <a:lnTo>
                    <a:pt x="57" y="17"/>
                  </a:lnTo>
                  <a:lnTo>
                    <a:pt x="53" y="23"/>
                  </a:lnTo>
                  <a:lnTo>
                    <a:pt x="51" y="28"/>
                  </a:lnTo>
                  <a:lnTo>
                    <a:pt x="50" y="31"/>
                  </a:lnTo>
                  <a:lnTo>
                    <a:pt x="49" y="34"/>
                  </a:lnTo>
                  <a:lnTo>
                    <a:pt x="49" y="36"/>
                  </a:lnTo>
                  <a:lnTo>
                    <a:pt x="49" y="39"/>
                  </a:lnTo>
                  <a:lnTo>
                    <a:pt x="50" y="42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51" y="62"/>
                  </a:lnTo>
                  <a:lnTo>
                    <a:pt x="46" y="71"/>
                  </a:lnTo>
                  <a:lnTo>
                    <a:pt x="39" y="78"/>
                  </a:lnTo>
                  <a:lnTo>
                    <a:pt x="36" y="81"/>
                  </a:lnTo>
                  <a:lnTo>
                    <a:pt x="32" y="83"/>
                  </a:lnTo>
                  <a:lnTo>
                    <a:pt x="28" y="85"/>
                  </a:lnTo>
                  <a:lnTo>
                    <a:pt x="22" y="87"/>
                  </a:lnTo>
                  <a:lnTo>
                    <a:pt x="17" y="88"/>
                  </a:lnTo>
                  <a:lnTo>
                    <a:pt x="12" y="88"/>
                  </a:lnTo>
                  <a:lnTo>
                    <a:pt x="6" y="87"/>
                  </a:lnTo>
                  <a:lnTo>
                    <a:pt x="0" y="86"/>
                  </a:lnTo>
                  <a:lnTo>
                    <a:pt x="7" y="81"/>
                  </a:lnTo>
                  <a:lnTo>
                    <a:pt x="10" y="78"/>
                  </a:lnTo>
                  <a:lnTo>
                    <a:pt x="12" y="74"/>
                  </a:lnTo>
                  <a:lnTo>
                    <a:pt x="14" y="71"/>
                  </a:lnTo>
                  <a:lnTo>
                    <a:pt x="15" y="67"/>
                  </a:lnTo>
                  <a:lnTo>
                    <a:pt x="15" y="65"/>
                  </a:lnTo>
                  <a:lnTo>
                    <a:pt x="15" y="62"/>
                  </a:lnTo>
                  <a:lnTo>
                    <a:pt x="13" y="58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4" y="51"/>
                  </a:lnTo>
                  <a:lnTo>
                    <a:pt x="6" y="46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4" y="33"/>
                  </a:lnTo>
                  <a:lnTo>
                    <a:pt x="18" y="29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9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3" name="Freeform 941"/>
            <p:cNvSpPr>
              <a:spLocks/>
            </p:cNvSpPr>
            <p:nvPr/>
          </p:nvSpPr>
          <p:spPr bwMode="auto">
            <a:xfrm>
              <a:off x="3415" y="2259"/>
              <a:ext cx="39" cy="27"/>
            </a:xfrm>
            <a:custGeom>
              <a:avLst/>
              <a:gdLst>
                <a:gd name="T0" fmla="*/ 0 w 39"/>
                <a:gd name="T1" fmla="*/ 21 h 27"/>
                <a:gd name="T2" fmla="*/ 18 w 39"/>
                <a:gd name="T3" fmla="*/ 9 h 27"/>
                <a:gd name="T4" fmla="*/ 35 w 39"/>
                <a:gd name="T5" fmla="*/ 0 h 27"/>
                <a:gd name="T6" fmla="*/ 39 w 39"/>
                <a:gd name="T7" fmla="*/ 7 h 27"/>
                <a:gd name="T8" fmla="*/ 22 w 39"/>
                <a:gd name="T9" fmla="*/ 16 h 27"/>
                <a:gd name="T10" fmla="*/ 6 w 39"/>
                <a:gd name="T11" fmla="*/ 27 h 27"/>
                <a:gd name="T12" fmla="*/ 0 w 39"/>
                <a:gd name="T13" fmla="*/ 2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7"/>
                <a:gd name="T23" fmla="*/ 39 w 3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7">
                  <a:moveTo>
                    <a:pt x="0" y="21"/>
                  </a:moveTo>
                  <a:lnTo>
                    <a:pt x="18" y="9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22" y="16"/>
                  </a:lnTo>
                  <a:lnTo>
                    <a:pt x="6" y="2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4" name="Freeform 942"/>
            <p:cNvSpPr>
              <a:spLocks/>
            </p:cNvSpPr>
            <p:nvPr/>
          </p:nvSpPr>
          <p:spPr bwMode="auto">
            <a:xfrm>
              <a:off x="3435" y="2262"/>
              <a:ext cx="21" cy="47"/>
            </a:xfrm>
            <a:custGeom>
              <a:avLst/>
              <a:gdLst>
                <a:gd name="T0" fmla="*/ 21 w 21"/>
                <a:gd name="T1" fmla="*/ 0 h 47"/>
                <a:gd name="T2" fmla="*/ 21 w 21"/>
                <a:gd name="T3" fmla="*/ 6 h 47"/>
                <a:gd name="T4" fmla="*/ 18 w 21"/>
                <a:gd name="T5" fmla="*/ 14 h 47"/>
                <a:gd name="T6" fmla="*/ 11 w 21"/>
                <a:gd name="T7" fmla="*/ 26 h 47"/>
                <a:gd name="T8" fmla="*/ 8 w 21"/>
                <a:gd name="T9" fmla="*/ 31 h 47"/>
                <a:gd name="T10" fmla="*/ 8 w 21"/>
                <a:gd name="T11" fmla="*/ 34 h 47"/>
                <a:gd name="T12" fmla="*/ 8 w 21"/>
                <a:gd name="T13" fmla="*/ 39 h 47"/>
                <a:gd name="T14" fmla="*/ 10 w 21"/>
                <a:gd name="T15" fmla="*/ 43 h 47"/>
                <a:gd name="T16" fmla="*/ 3 w 21"/>
                <a:gd name="T17" fmla="*/ 47 h 47"/>
                <a:gd name="T18" fmla="*/ 0 w 21"/>
                <a:gd name="T19" fmla="*/ 41 h 47"/>
                <a:gd name="T20" fmla="*/ 0 w 21"/>
                <a:gd name="T21" fmla="*/ 34 h 47"/>
                <a:gd name="T22" fmla="*/ 1 w 21"/>
                <a:gd name="T23" fmla="*/ 28 h 47"/>
                <a:gd name="T24" fmla="*/ 4 w 21"/>
                <a:gd name="T25" fmla="*/ 22 h 47"/>
                <a:gd name="T26" fmla="*/ 11 w 21"/>
                <a:gd name="T27" fmla="*/ 10 h 47"/>
                <a:gd name="T28" fmla="*/ 13 w 21"/>
                <a:gd name="T29" fmla="*/ 5 h 47"/>
                <a:gd name="T30" fmla="*/ 13 w 21"/>
                <a:gd name="T31" fmla="*/ 0 h 47"/>
                <a:gd name="T32" fmla="*/ 21 w 21"/>
                <a:gd name="T33" fmla="*/ 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47"/>
                <a:gd name="T53" fmla="*/ 21 w 21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47">
                  <a:moveTo>
                    <a:pt x="21" y="0"/>
                  </a:moveTo>
                  <a:lnTo>
                    <a:pt x="21" y="6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8" y="39"/>
                  </a:lnTo>
                  <a:lnTo>
                    <a:pt x="10" y="43"/>
                  </a:lnTo>
                  <a:lnTo>
                    <a:pt x="3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22"/>
                  </a:lnTo>
                  <a:lnTo>
                    <a:pt x="11" y="10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5" name="Freeform 943"/>
            <p:cNvSpPr>
              <a:spLocks/>
            </p:cNvSpPr>
            <p:nvPr/>
          </p:nvSpPr>
          <p:spPr bwMode="auto">
            <a:xfrm>
              <a:off x="3448" y="2255"/>
              <a:ext cx="8" cy="11"/>
            </a:xfrm>
            <a:custGeom>
              <a:avLst/>
              <a:gdLst>
                <a:gd name="T0" fmla="*/ 2 w 8"/>
                <a:gd name="T1" fmla="*/ 4 h 11"/>
                <a:gd name="T2" fmla="*/ 8 w 8"/>
                <a:gd name="T3" fmla="*/ 0 h 11"/>
                <a:gd name="T4" fmla="*/ 8 w 8"/>
                <a:gd name="T5" fmla="*/ 7 h 11"/>
                <a:gd name="T6" fmla="*/ 0 w 8"/>
                <a:gd name="T7" fmla="*/ 7 h 11"/>
                <a:gd name="T8" fmla="*/ 6 w 8"/>
                <a:gd name="T9" fmla="*/ 11 h 11"/>
                <a:gd name="T10" fmla="*/ 2 w 8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2" y="4"/>
                  </a:move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6" y="11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6" name="Freeform 944"/>
            <p:cNvSpPr>
              <a:spLocks/>
            </p:cNvSpPr>
            <p:nvPr/>
          </p:nvSpPr>
          <p:spPr bwMode="auto">
            <a:xfrm>
              <a:off x="3441" y="2303"/>
              <a:ext cx="14" cy="10"/>
            </a:xfrm>
            <a:custGeom>
              <a:avLst/>
              <a:gdLst>
                <a:gd name="T0" fmla="*/ 2 w 14"/>
                <a:gd name="T1" fmla="*/ 0 h 10"/>
                <a:gd name="T2" fmla="*/ 7 w 14"/>
                <a:gd name="T3" fmla="*/ 2 h 10"/>
                <a:gd name="T4" fmla="*/ 6 w 14"/>
                <a:gd name="T5" fmla="*/ 3 h 10"/>
                <a:gd name="T6" fmla="*/ 8 w 14"/>
                <a:gd name="T7" fmla="*/ 2 h 10"/>
                <a:gd name="T8" fmla="*/ 14 w 14"/>
                <a:gd name="T9" fmla="*/ 7 h 10"/>
                <a:gd name="T10" fmla="*/ 11 w 14"/>
                <a:gd name="T11" fmla="*/ 9 h 10"/>
                <a:gd name="T12" fmla="*/ 6 w 14"/>
                <a:gd name="T13" fmla="*/ 10 h 10"/>
                <a:gd name="T14" fmla="*/ 0 w 14"/>
                <a:gd name="T15" fmla="*/ 8 h 10"/>
                <a:gd name="T16" fmla="*/ 2 w 14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2" y="0"/>
                  </a:moveTo>
                  <a:lnTo>
                    <a:pt x="7" y="2"/>
                  </a:lnTo>
                  <a:lnTo>
                    <a:pt x="6" y="3"/>
                  </a:lnTo>
                  <a:lnTo>
                    <a:pt x="8" y="2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7" name="Freeform 945"/>
            <p:cNvSpPr>
              <a:spLocks/>
            </p:cNvSpPr>
            <p:nvPr/>
          </p:nvSpPr>
          <p:spPr bwMode="auto">
            <a:xfrm>
              <a:off x="3438" y="2303"/>
              <a:ext cx="7" cy="8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7 h 8"/>
                <a:gd name="T4" fmla="*/ 3 w 7"/>
                <a:gd name="T5" fmla="*/ 8 h 8"/>
                <a:gd name="T6" fmla="*/ 5 w 7"/>
                <a:gd name="T7" fmla="*/ 0 h 8"/>
                <a:gd name="T8" fmla="*/ 7 w 7"/>
                <a:gd name="T9" fmla="*/ 2 h 8"/>
                <a:gd name="T10" fmla="*/ 0 w 7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6"/>
                  </a:moveTo>
                  <a:lnTo>
                    <a:pt x="1" y="7"/>
                  </a:lnTo>
                  <a:lnTo>
                    <a:pt x="3" y="8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8" name="Freeform 946"/>
            <p:cNvSpPr>
              <a:spLocks/>
            </p:cNvSpPr>
            <p:nvPr/>
          </p:nvSpPr>
          <p:spPr bwMode="auto">
            <a:xfrm>
              <a:off x="3389" y="2305"/>
              <a:ext cx="66" cy="50"/>
            </a:xfrm>
            <a:custGeom>
              <a:avLst/>
              <a:gdLst>
                <a:gd name="T0" fmla="*/ 66 w 66"/>
                <a:gd name="T1" fmla="*/ 4 h 50"/>
                <a:gd name="T2" fmla="*/ 55 w 66"/>
                <a:gd name="T3" fmla="*/ 22 h 50"/>
                <a:gd name="T4" fmla="*/ 43 w 66"/>
                <a:gd name="T5" fmla="*/ 39 h 50"/>
                <a:gd name="T6" fmla="*/ 35 w 66"/>
                <a:gd name="T7" fmla="*/ 45 h 50"/>
                <a:gd name="T8" fmla="*/ 24 w 66"/>
                <a:gd name="T9" fmla="*/ 49 h 50"/>
                <a:gd name="T10" fmla="*/ 13 w 66"/>
                <a:gd name="T11" fmla="*/ 50 h 50"/>
                <a:gd name="T12" fmla="*/ 0 w 66"/>
                <a:gd name="T13" fmla="*/ 48 h 50"/>
                <a:gd name="T14" fmla="*/ 2 w 66"/>
                <a:gd name="T15" fmla="*/ 41 h 50"/>
                <a:gd name="T16" fmla="*/ 13 w 66"/>
                <a:gd name="T17" fmla="*/ 43 h 50"/>
                <a:gd name="T18" fmla="*/ 21 w 66"/>
                <a:gd name="T19" fmla="*/ 42 h 50"/>
                <a:gd name="T20" fmla="*/ 31 w 66"/>
                <a:gd name="T21" fmla="*/ 38 h 50"/>
                <a:gd name="T22" fmla="*/ 37 w 66"/>
                <a:gd name="T23" fmla="*/ 34 h 50"/>
                <a:gd name="T24" fmla="*/ 48 w 66"/>
                <a:gd name="T25" fmla="*/ 18 h 50"/>
                <a:gd name="T26" fmla="*/ 59 w 66"/>
                <a:gd name="T27" fmla="*/ 0 h 50"/>
                <a:gd name="T28" fmla="*/ 66 w 66"/>
                <a:gd name="T29" fmla="*/ 4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50"/>
                <a:gd name="T47" fmla="*/ 66 w 66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50">
                  <a:moveTo>
                    <a:pt x="66" y="4"/>
                  </a:moveTo>
                  <a:lnTo>
                    <a:pt x="55" y="22"/>
                  </a:lnTo>
                  <a:lnTo>
                    <a:pt x="43" y="39"/>
                  </a:lnTo>
                  <a:lnTo>
                    <a:pt x="35" y="45"/>
                  </a:lnTo>
                  <a:lnTo>
                    <a:pt x="24" y="49"/>
                  </a:lnTo>
                  <a:lnTo>
                    <a:pt x="13" y="50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13" y="43"/>
                  </a:lnTo>
                  <a:lnTo>
                    <a:pt x="21" y="42"/>
                  </a:lnTo>
                  <a:lnTo>
                    <a:pt x="31" y="38"/>
                  </a:lnTo>
                  <a:lnTo>
                    <a:pt x="37" y="34"/>
                  </a:lnTo>
                  <a:lnTo>
                    <a:pt x="48" y="18"/>
                  </a:lnTo>
                  <a:lnTo>
                    <a:pt x="59" y="0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49" name="Freeform 947"/>
            <p:cNvSpPr>
              <a:spLocks/>
            </p:cNvSpPr>
            <p:nvPr/>
          </p:nvSpPr>
          <p:spPr bwMode="auto">
            <a:xfrm>
              <a:off x="3448" y="2305"/>
              <a:ext cx="7" cy="5"/>
            </a:xfrm>
            <a:custGeom>
              <a:avLst/>
              <a:gdLst>
                <a:gd name="T0" fmla="*/ 1 w 7"/>
                <a:gd name="T1" fmla="*/ 0 h 5"/>
                <a:gd name="T2" fmla="*/ 7 w 7"/>
                <a:gd name="T3" fmla="*/ 4 h 5"/>
                <a:gd name="T4" fmla="*/ 0 w 7"/>
                <a:gd name="T5" fmla="*/ 0 h 5"/>
                <a:gd name="T6" fmla="*/ 7 w 7"/>
                <a:gd name="T7" fmla="*/ 5 h 5"/>
                <a:gd name="T8" fmla="*/ 1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1" y="0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0" name="Freeform 948"/>
            <p:cNvSpPr>
              <a:spLocks/>
            </p:cNvSpPr>
            <p:nvPr/>
          </p:nvSpPr>
          <p:spPr bwMode="auto">
            <a:xfrm>
              <a:off x="3387" y="2320"/>
              <a:ext cx="21" cy="32"/>
            </a:xfrm>
            <a:custGeom>
              <a:avLst/>
              <a:gdLst>
                <a:gd name="T0" fmla="*/ 0 w 21"/>
                <a:gd name="T1" fmla="*/ 26 h 32"/>
                <a:gd name="T2" fmla="*/ 6 w 21"/>
                <a:gd name="T3" fmla="*/ 21 h 32"/>
                <a:gd name="T4" fmla="*/ 12 w 21"/>
                <a:gd name="T5" fmla="*/ 15 h 32"/>
                <a:gd name="T6" fmla="*/ 13 w 21"/>
                <a:gd name="T7" fmla="*/ 13 h 32"/>
                <a:gd name="T8" fmla="*/ 14 w 21"/>
                <a:gd name="T9" fmla="*/ 11 h 32"/>
                <a:gd name="T10" fmla="*/ 11 w 21"/>
                <a:gd name="T11" fmla="*/ 3 h 32"/>
                <a:gd name="T12" fmla="*/ 18 w 21"/>
                <a:gd name="T13" fmla="*/ 0 h 32"/>
                <a:gd name="T14" fmla="*/ 21 w 21"/>
                <a:gd name="T15" fmla="*/ 9 h 32"/>
                <a:gd name="T16" fmla="*/ 20 w 21"/>
                <a:gd name="T17" fmla="*/ 16 h 32"/>
                <a:gd name="T18" fmla="*/ 18 w 21"/>
                <a:gd name="T19" fmla="*/ 20 h 32"/>
                <a:gd name="T20" fmla="*/ 11 w 21"/>
                <a:gd name="T21" fmla="*/ 27 h 32"/>
                <a:gd name="T22" fmla="*/ 5 w 21"/>
                <a:gd name="T23" fmla="*/ 32 h 32"/>
                <a:gd name="T24" fmla="*/ 0 w 21"/>
                <a:gd name="T25" fmla="*/ 26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32"/>
                <a:gd name="T41" fmla="*/ 21 w 21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32">
                  <a:moveTo>
                    <a:pt x="0" y="26"/>
                  </a:move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1" y="9"/>
                  </a:lnTo>
                  <a:lnTo>
                    <a:pt x="20" y="16"/>
                  </a:lnTo>
                  <a:lnTo>
                    <a:pt x="18" y="20"/>
                  </a:lnTo>
                  <a:lnTo>
                    <a:pt x="11" y="27"/>
                  </a:lnTo>
                  <a:lnTo>
                    <a:pt x="5" y="3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1" name="Freeform 949"/>
            <p:cNvSpPr>
              <a:spLocks/>
            </p:cNvSpPr>
            <p:nvPr/>
          </p:nvSpPr>
          <p:spPr bwMode="auto">
            <a:xfrm>
              <a:off x="3380" y="2346"/>
              <a:ext cx="12" cy="7"/>
            </a:xfrm>
            <a:custGeom>
              <a:avLst/>
              <a:gdLst>
                <a:gd name="T0" fmla="*/ 9 w 12"/>
                <a:gd name="T1" fmla="*/ 7 h 7"/>
                <a:gd name="T2" fmla="*/ 0 w 12"/>
                <a:gd name="T3" fmla="*/ 6 h 7"/>
                <a:gd name="T4" fmla="*/ 7 w 12"/>
                <a:gd name="T5" fmla="*/ 0 h 7"/>
                <a:gd name="T6" fmla="*/ 12 w 12"/>
                <a:gd name="T7" fmla="*/ 6 h 7"/>
                <a:gd name="T8" fmla="*/ 11 w 12"/>
                <a:gd name="T9" fmla="*/ 0 h 7"/>
                <a:gd name="T10" fmla="*/ 9 w 12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"/>
                <a:gd name="T20" fmla="*/ 12 w 1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">
                  <a:moveTo>
                    <a:pt x="9" y="7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12" y="6"/>
                  </a:lnTo>
                  <a:lnTo>
                    <a:pt x="11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2" name="Freeform 950"/>
            <p:cNvSpPr>
              <a:spLocks/>
            </p:cNvSpPr>
            <p:nvPr/>
          </p:nvSpPr>
          <p:spPr bwMode="auto">
            <a:xfrm>
              <a:off x="3390" y="2315"/>
              <a:ext cx="13" cy="10"/>
            </a:xfrm>
            <a:custGeom>
              <a:avLst/>
              <a:gdLst>
                <a:gd name="T0" fmla="*/ 10 w 13"/>
                <a:gd name="T1" fmla="*/ 10 h 10"/>
                <a:gd name="T2" fmla="*/ 6 w 13"/>
                <a:gd name="T3" fmla="*/ 8 h 10"/>
                <a:gd name="T4" fmla="*/ 6 w 13"/>
                <a:gd name="T5" fmla="*/ 7 h 10"/>
                <a:gd name="T6" fmla="*/ 6 w 13"/>
                <a:gd name="T7" fmla="*/ 9 h 10"/>
                <a:gd name="T8" fmla="*/ 0 w 13"/>
                <a:gd name="T9" fmla="*/ 3 h 10"/>
                <a:gd name="T10" fmla="*/ 1 w 13"/>
                <a:gd name="T11" fmla="*/ 0 h 10"/>
                <a:gd name="T12" fmla="*/ 8 w 13"/>
                <a:gd name="T13" fmla="*/ 0 h 10"/>
                <a:gd name="T14" fmla="*/ 13 w 13"/>
                <a:gd name="T15" fmla="*/ 2 h 10"/>
                <a:gd name="T16" fmla="*/ 10 w 13"/>
                <a:gd name="T17" fmla="*/ 1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0"/>
                <a:gd name="T29" fmla="*/ 13 w 13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0">
                  <a:moveTo>
                    <a:pt x="10" y="10"/>
                  </a:moveTo>
                  <a:lnTo>
                    <a:pt x="6" y="8"/>
                  </a:lnTo>
                  <a:lnTo>
                    <a:pt x="6" y="7"/>
                  </a:lnTo>
                  <a:lnTo>
                    <a:pt x="6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3" name="Freeform 951"/>
            <p:cNvSpPr>
              <a:spLocks/>
            </p:cNvSpPr>
            <p:nvPr/>
          </p:nvSpPr>
          <p:spPr bwMode="auto">
            <a:xfrm>
              <a:off x="3398" y="2317"/>
              <a:ext cx="7" cy="8"/>
            </a:xfrm>
            <a:custGeom>
              <a:avLst/>
              <a:gdLst>
                <a:gd name="T0" fmla="*/ 7 w 7"/>
                <a:gd name="T1" fmla="*/ 3 h 8"/>
                <a:gd name="T2" fmla="*/ 7 w 7"/>
                <a:gd name="T3" fmla="*/ 1 h 8"/>
                <a:gd name="T4" fmla="*/ 5 w 7"/>
                <a:gd name="T5" fmla="*/ 0 h 8"/>
                <a:gd name="T6" fmla="*/ 2 w 7"/>
                <a:gd name="T7" fmla="*/ 8 h 8"/>
                <a:gd name="T8" fmla="*/ 0 w 7"/>
                <a:gd name="T9" fmla="*/ 6 h 8"/>
                <a:gd name="T10" fmla="*/ 7 w 7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4" name="Freeform 952"/>
            <p:cNvSpPr>
              <a:spLocks/>
            </p:cNvSpPr>
            <p:nvPr/>
          </p:nvSpPr>
          <p:spPr bwMode="auto">
            <a:xfrm>
              <a:off x="3389" y="2280"/>
              <a:ext cx="32" cy="43"/>
            </a:xfrm>
            <a:custGeom>
              <a:avLst/>
              <a:gdLst>
                <a:gd name="T0" fmla="*/ 0 w 32"/>
                <a:gd name="T1" fmla="*/ 40 h 43"/>
                <a:gd name="T2" fmla="*/ 3 w 32"/>
                <a:gd name="T3" fmla="*/ 27 h 43"/>
                <a:gd name="T4" fmla="*/ 9 w 32"/>
                <a:gd name="T5" fmla="*/ 17 h 43"/>
                <a:gd name="T6" fmla="*/ 26 w 32"/>
                <a:gd name="T7" fmla="*/ 0 h 43"/>
                <a:gd name="T8" fmla="*/ 32 w 32"/>
                <a:gd name="T9" fmla="*/ 6 h 43"/>
                <a:gd name="T10" fmla="*/ 14 w 32"/>
                <a:gd name="T11" fmla="*/ 23 h 43"/>
                <a:gd name="T12" fmla="*/ 10 w 32"/>
                <a:gd name="T13" fmla="*/ 31 h 43"/>
                <a:gd name="T14" fmla="*/ 7 w 32"/>
                <a:gd name="T15" fmla="*/ 43 h 43"/>
                <a:gd name="T16" fmla="*/ 0 w 32"/>
                <a:gd name="T17" fmla="*/ 4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3"/>
                <a:gd name="T29" fmla="*/ 32 w 32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3">
                  <a:moveTo>
                    <a:pt x="0" y="40"/>
                  </a:moveTo>
                  <a:lnTo>
                    <a:pt x="3" y="27"/>
                  </a:lnTo>
                  <a:lnTo>
                    <a:pt x="9" y="17"/>
                  </a:lnTo>
                  <a:lnTo>
                    <a:pt x="26" y="0"/>
                  </a:lnTo>
                  <a:lnTo>
                    <a:pt x="32" y="6"/>
                  </a:lnTo>
                  <a:lnTo>
                    <a:pt x="14" y="23"/>
                  </a:lnTo>
                  <a:lnTo>
                    <a:pt x="10" y="31"/>
                  </a:lnTo>
                  <a:lnTo>
                    <a:pt x="7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5" name="Freeform 953"/>
            <p:cNvSpPr>
              <a:spLocks/>
            </p:cNvSpPr>
            <p:nvPr/>
          </p:nvSpPr>
          <p:spPr bwMode="auto">
            <a:xfrm>
              <a:off x="3389" y="2318"/>
              <a:ext cx="7" cy="6"/>
            </a:xfrm>
            <a:custGeom>
              <a:avLst/>
              <a:gdLst>
                <a:gd name="T0" fmla="*/ 7 w 7"/>
                <a:gd name="T1" fmla="*/ 6 h 6"/>
                <a:gd name="T2" fmla="*/ 0 w 7"/>
                <a:gd name="T3" fmla="*/ 2 h 6"/>
                <a:gd name="T4" fmla="*/ 7 w 7"/>
                <a:gd name="T5" fmla="*/ 5 h 6"/>
                <a:gd name="T6" fmla="*/ 1 w 7"/>
                <a:gd name="T7" fmla="*/ 0 h 6"/>
                <a:gd name="T8" fmla="*/ 7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6"/>
                  </a:moveTo>
                  <a:lnTo>
                    <a:pt x="0" y="2"/>
                  </a:lnTo>
                  <a:lnTo>
                    <a:pt x="7" y="5"/>
                  </a:lnTo>
                  <a:lnTo>
                    <a:pt x="1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6" name="Freeform 954"/>
            <p:cNvSpPr>
              <a:spLocks/>
            </p:cNvSpPr>
            <p:nvPr/>
          </p:nvSpPr>
          <p:spPr bwMode="auto">
            <a:xfrm>
              <a:off x="3415" y="2280"/>
              <a:ext cx="6" cy="6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0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7" name="Freeform 955"/>
            <p:cNvSpPr>
              <a:spLocks/>
            </p:cNvSpPr>
            <p:nvPr/>
          </p:nvSpPr>
          <p:spPr bwMode="auto">
            <a:xfrm>
              <a:off x="1976" y="1658"/>
              <a:ext cx="1991" cy="1919"/>
            </a:xfrm>
            <a:custGeom>
              <a:avLst/>
              <a:gdLst>
                <a:gd name="T0" fmla="*/ 123 w 1991"/>
                <a:gd name="T1" fmla="*/ 1512 h 1919"/>
                <a:gd name="T2" fmla="*/ 86 w 1991"/>
                <a:gd name="T3" fmla="*/ 1613 h 1919"/>
                <a:gd name="T4" fmla="*/ 25 w 1991"/>
                <a:gd name="T5" fmla="*/ 1620 h 1919"/>
                <a:gd name="T6" fmla="*/ 58 w 1991"/>
                <a:gd name="T7" fmla="*/ 1556 h 1919"/>
                <a:gd name="T8" fmla="*/ 19 w 1991"/>
                <a:gd name="T9" fmla="*/ 1444 h 1919"/>
                <a:gd name="T10" fmla="*/ 94 w 1991"/>
                <a:gd name="T11" fmla="*/ 1432 h 1919"/>
                <a:gd name="T12" fmla="*/ 231 w 1991"/>
                <a:gd name="T13" fmla="*/ 1379 h 1919"/>
                <a:gd name="T14" fmla="*/ 249 w 1991"/>
                <a:gd name="T15" fmla="*/ 1290 h 1919"/>
                <a:gd name="T16" fmla="*/ 415 w 1991"/>
                <a:gd name="T17" fmla="*/ 1216 h 1919"/>
                <a:gd name="T18" fmla="*/ 529 w 1991"/>
                <a:gd name="T19" fmla="*/ 1111 h 1919"/>
                <a:gd name="T20" fmla="*/ 665 w 1991"/>
                <a:gd name="T21" fmla="*/ 1105 h 1919"/>
                <a:gd name="T22" fmla="*/ 955 w 1991"/>
                <a:gd name="T23" fmla="*/ 1072 h 1919"/>
                <a:gd name="T24" fmla="*/ 1010 w 1991"/>
                <a:gd name="T25" fmla="*/ 1116 h 1919"/>
                <a:gd name="T26" fmla="*/ 1133 w 1991"/>
                <a:gd name="T27" fmla="*/ 954 h 1919"/>
                <a:gd name="T28" fmla="*/ 1195 w 1991"/>
                <a:gd name="T29" fmla="*/ 774 h 1919"/>
                <a:gd name="T30" fmla="*/ 1242 w 1991"/>
                <a:gd name="T31" fmla="*/ 798 h 1919"/>
                <a:gd name="T32" fmla="*/ 1238 w 1991"/>
                <a:gd name="T33" fmla="*/ 842 h 1919"/>
                <a:gd name="T34" fmla="*/ 1294 w 1991"/>
                <a:gd name="T35" fmla="*/ 861 h 1919"/>
                <a:gd name="T36" fmla="*/ 1504 w 1991"/>
                <a:gd name="T37" fmla="*/ 726 h 1919"/>
                <a:gd name="T38" fmla="*/ 1604 w 1991"/>
                <a:gd name="T39" fmla="*/ 583 h 1919"/>
                <a:gd name="T40" fmla="*/ 1685 w 1991"/>
                <a:gd name="T41" fmla="*/ 395 h 1919"/>
                <a:gd name="T42" fmla="*/ 1635 w 1991"/>
                <a:gd name="T43" fmla="*/ 298 h 1919"/>
                <a:gd name="T44" fmla="*/ 1687 w 1991"/>
                <a:gd name="T45" fmla="*/ 139 h 1919"/>
                <a:gd name="T46" fmla="*/ 1726 w 1991"/>
                <a:gd name="T47" fmla="*/ 48 h 1919"/>
                <a:gd name="T48" fmla="*/ 1789 w 1991"/>
                <a:gd name="T49" fmla="*/ 120 h 1919"/>
                <a:gd name="T50" fmla="*/ 1862 w 1991"/>
                <a:gd name="T51" fmla="*/ 90 h 1919"/>
                <a:gd name="T52" fmla="*/ 1813 w 1991"/>
                <a:gd name="T53" fmla="*/ 0 h 1919"/>
                <a:gd name="T54" fmla="*/ 1887 w 1991"/>
                <a:gd name="T55" fmla="*/ 142 h 1919"/>
                <a:gd name="T56" fmla="*/ 1983 w 1991"/>
                <a:gd name="T57" fmla="*/ 310 h 1919"/>
                <a:gd name="T58" fmla="*/ 1971 w 1991"/>
                <a:gd name="T59" fmla="*/ 437 h 1919"/>
                <a:gd name="T60" fmla="*/ 1893 w 1991"/>
                <a:gd name="T61" fmla="*/ 586 h 1919"/>
                <a:gd name="T62" fmla="*/ 1846 w 1991"/>
                <a:gd name="T63" fmla="*/ 720 h 1919"/>
                <a:gd name="T64" fmla="*/ 1776 w 1991"/>
                <a:gd name="T65" fmla="*/ 959 h 1919"/>
                <a:gd name="T66" fmla="*/ 1738 w 1991"/>
                <a:gd name="T67" fmla="*/ 1172 h 1919"/>
                <a:gd name="T68" fmla="*/ 1647 w 1991"/>
                <a:gd name="T69" fmla="*/ 1231 h 1919"/>
                <a:gd name="T70" fmla="*/ 1694 w 1991"/>
                <a:gd name="T71" fmla="*/ 1110 h 1919"/>
                <a:gd name="T72" fmla="*/ 1630 w 1991"/>
                <a:gd name="T73" fmla="*/ 1173 h 1919"/>
                <a:gd name="T74" fmla="*/ 1574 w 1991"/>
                <a:gd name="T75" fmla="*/ 1169 h 1919"/>
                <a:gd name="T76" fmla="*/ 1503 w 1991"/>
                <a:gd name="T77" fmla="*/ 1302 h 1919"/>
                <a:gd name="T78" fmla="*/ 1470 w 1991"/>
                <a:gd name="T79" fmla="*/ 1208 h 1919"/>
                <a:gd name="T80" fmla="*/ 1251 w 1991"/>
                <a:gd name="T81" fmla="*/ 1303 h 1919"/>
                <a:gd name="T82" fmla="*/ 1238 w 1991"/>
                <a:gd name="T83" fmla="*/ 1267 h 1919"/>
                <a:gd name="T84" fmla="*/ 1197 w 1991"/>
                <a:gd name="T85" fmla="*/ 1210 h 1919"/>
                <a:gd name="T86" fmla="*/ 1174 w 1991"/>
                <a:gd name="T87" fmla="*/ 1312 h 1919"/>
                <a:gd name="T88" fmla="*/ 1106 w 1991"/>
                <a:gd name="T89" fmla="*/ 1381 h 1919"/>
                <a:gd name="T90" fmla="*/ 970 w 1991"/>
                <a:gd name="T91" fmla="*/ 1490 h 1919"/>
                <a:gd name="T92" fmla="*/ 923 w 1991"/>
                <a:gd name="T93" fmla="*/ 1384 h 1919"/>
                <a:gd name="T94" fmla="*/ 968 w 1991"/>
                <a:gd name="T95" fmla="*/ 1282 h 1919"/>
                <a:gd name="T96" fmla="*/ 799 w 1991"/>
                <a:gd name="T97" fmla="*/ 1259 h 1919"/>
                <a:gd name="T98" fmla="*/ 675 w 1991"/>
                <a:gd name="T99" fmla="*/ 1297 h 1919"/>
                <a:gd name="T100" fmla="*/ 474 w 1991"/>
                <a:gd name="T101" fmla="*/ 1314 h 1919"/>
                <a:gd name="T102" fmla="*/ 394 w 1991"/>
                <a:gd name="T103" fmla="*/ 1376 h 1919"/>
                <a:gd name="T104" fmla="*/ 255 w 1991"/>
                <a:gd name="T105" fmla="*/ 1375 h 1919"/>
                <a:gd name="T106" fmla="*/ 361 w 1991"/>
                <a:gd name="T107" fmla="*/ 1442 h 1919"/>
                <a:gd name="T108" fmla="*/ 383 w 1991"/>
                <a:gd name="T109" fmla="*/ 1521 h 1919"/>
                <a:gd name="T110" fmla="*/ 391 w 1991"/>
                <a:gd name="T111" fmla="*/ 1600 h 1919"/>
                <a:gd name="T112" fmla="*/ 247 w 1991"/>
                <a:gd name="T113" fmla="*/ 1854 h 1919"/>
                <a:gd name="T114" fmla="*/ 170 w 1991"/>
                <a:gd name="T115" fmla="*/ 1919 h 1919"/>
                <a:gd name="T116" fmla="*/ 153 w 1991"/>
                <a:gd name="T117" fmla="*/ 1843 h 1919"/>
                <a:gd name="T118" fmla="*/ 176 w 1991"/>
                <a:gd name="T119" fmla="*/ 1827 h 1919"/>
                <a:gd name="T120" fmla="*/ 147 w 1991"/>
                <a:gd name="T121" fmla="*/ 1888 h 1919"/>
                <a:gd name="T122" fmla="*/ 64 w 1991"/>
                <a:gd name="T123" fmla="*/ 1841 h 1919"/>
                <a:gd name="T124" fmla="*/ 86 w 1991"/>
                <a:gd name="T125" fmla="*/ 1737 h 19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91"/>
                <a:gd name="T190" fmla="*/ 0 h 1919"/>
                <a:gd name="T191" fmla="*/ 1991 w 1991"/>
                <a:gd name="T192" fmla="*/ 1919 h 19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91" h="1919">
                  <a:moveTo>
                    <a:pt x="155" y="1625"/>
                  </a:moveTo>
                  <a:lnTo>
                    <a:pt x="149" y="1620"/>
                  </a:lnTo>
                  <a:lnTo>
                    <a:pt x="146" y="1616"/>
                  </a:lnTo>
                  <a:lnTo>
                    <a:pt x="145" y="1615"/>
                  </a:lnTo>
                  <a:lnTo>
                    <a:pt x="145" y="1613"/>
                  </a:lnTo>
                  <a:lnTo>
                    <a:pt x="147" y="1609"/>
                  </a:lnTo>
                  <a:lnTo>
                    <a:pt x="149" y="1606"/>
                  </a:lnTo>
                  <a:lnTo>
                    <a:pt x="155" y="1601"/>
                  </a:lnTo>
                  <a:lnTo>
                    <a:pt x="158" y="1598"/>
                  </a:lnTo>
                  <a:lnTo>
                    <a:pt x="160" y="1596"/>
                  </a:lnTo>
                  <a:lnTo>
                    <a:pt x="161" y="1594"/>
                  </a:lnTo>
                  <a:lnTo>
                    <a:pt x="161" y="1591"/>
                  </a:lnTo>
                  <a:lnTo>
                    <a:pt x="159" y="1586"/>
                  </a:lnTo>
                  <a:lnTo>
                    <a:pt x="157" y="1582"/>
                  </a:lnTo>
                  <a:lnTo>
                    <a:pt x="155" y="1578"/>
                  </a:lnTo>
                  <a:lnTo>
                    <a:pt x="148" y="1570"/>
                  </a:lnTo>
                  <a:lnTo>
                    <a:pt x="142" y="1561"/>
                  </a:lnTo>
                  <a:lnTo>
                    <a:pt x="140" y="1559"/>
                  </a:lnTo>
                  <a:lnTo>
                    <a:pt x="139" y="1556"/>
                  </a:lnTo>
                  <a:lnTo>
                    <a:pt x="138" y="1551"/>
                  </a:lnTo>
                  <a:lnTo>
                    <a:pt x="137" y="1544"/>
                  </a:lnTo>
                  <a:lnTo>
                    <a:pt x="137" y="1538"/>
                  </a:lnTo>
                  <a:lnTo>
                    <a:pt x="137" y="1532"/>
                  </a:lnTo>
                  <a:lnTo>
                    <a:pt x="136" y="1526"/>
                  </a:lnTo>
                  <a:lnTo>
                    <a:pt x="135" y="1521"/>
                  </a:lnTo>
                  <a:lnTo>
                    <a:pt x="133" y="1519"/>
                  </a:lnTo>
                  <a:lnTo>
                    <a:pt x="131" y="1517"/>
                  </a:lnTo>
                  <a:lnTo>
                    <a:pt x="127" y="1514"/>
                  </a:lnTo>
                  <a:lnTo>
                    <a:pt x="123" y="1512"/>
                  </a:lnTo>
                  <a:lnTo>
                    <a:pt x="118" y="1510"/>
                  </a:lnTo>
                  <a:lnTo>
                    <a:pt x="113" y="1509"/>
                  </a:lnTo>
                  <a:lnTo>
                    <a:pt x="110" y="1509"/>
                  </a:lnTo>
                  <a:lnTo>
                    <a:pt x="108" y="1510"/>
                  </a:lnTo>
                  <a:lnTo>
                    <a:pt x="106" y="1510"/>
                  </a:lnTo>
                  <a:lnTo>
                    <a:pt x="105" y="1511"/>
                  </a:lnTo>
                  <a:lnTo>
                    <a:pt x="103" y="1513"/>
                  </a:lnTo>
                  <a:lnTo>
                    <a:pt x="102" y="1514"/>
                  </a:lnTo>
                  <a:lnTo>
                    <a:pt x="101" y="1516"/>
                  </a:lnTo>
                  <a:lnTo>
                    <a:pt x="101" y="1519"/>
                  </a:lnTo>
                  <a:lnTo>
                    <a:pt x="101" y="1523"/>
                  </a:lnTo>
                  <a:lnTo>
                    <a:pt x="102" y="1528"/>
                  </a:lnTo>
                  <a:lnTo>
                    <a:pt x="104" y="1536"/>
                  </a:lnTo>
                  <a:lnTo>
                    <a:pt x="107" y="1545"/>
                  </a:lnTo>
                  <a:lnTo>
                    <a:pt x="113" y="1555"/>
                  </a:lnTo>
                  <a:lnTo>
                    <a:pt x="123" y="1573"/>
                  </a:lnTo>
                  <a:lnTo>
                    <a:pt x="134" y="1592"/>
                  </a:lnTo>
                  <a:lnTo>
                    <a:pt x="136" y="1599"/>
                  </a:lnTo>
                  <a:lnTo>
                    <a:pt x="136" y="1601"/>
                  </a:lnTo>
                  <a:lnTo>
                    <a:pt x="135" y="1602"/>
                  </a:lnTo>
                  <a:lnTo>
                    <a:pt x="134" y="1604"/>
                  </a:lnTo>
                  <a:lnTo>
                    <a:pt x="132" y="1606"/>
                  </a:lnTo>
                  <a:lnTo>
                    <a:pt x="126" y="1610"/>
                  </a:lnTo>
                  <a:lnTo>
                    <a:pt x="121" y="1612"/>
                  </a:lnTo>
                  <a:lnTo>
                    <a:pt x="109" y="1615"/>
                  </a:lnTo>
                  <a:lnTo>
                    <a:pt x="100" y="1616"/>
                  </a:lnTo>
                  <a:lnTo>
                    <a:pt x="93" y="1618"/>
                  </a:lnTo>
                  <a:lnTo>
                    <a:pt x="88" y="1615"/>
                  </a:lnTo>
                  <a:lnTo>
                    <a:pt x="86" y="1613"/>
                  </a:lnTo>
                  <a:lnTo>
                    <a:pt x="84" y="1610"/>
                  </a:lnTo>
                  <a:lnTo>
                    <a:pt x="83" y="1608"/>
                  </a:lnTo>
                  <a:lnTo>
                    <a:pt x="83" y="1607"/>
                  </a:lnTo>
                  <a:lnTo>
                    <a:pt x="83" y="1606"/>
                  </a:lnTo>
                  <a:lnTo>
                    <a:pt x="84" y="1603"/>
                  </a:lnTo>
                  <a:lnTo>
                    <a:pt x="86" y="1601"/>
                  </a:lnTo>
                  <a:lnTo>
                    <a:pt x="86" y="1600"/>
                  </a:lnTo>
                  <a:lnTo>
                    <a:pt x="87" y="1599"/>
                  </a:lnTo>
                  <a:lnTo>
                    <a:pt x="89" y="1598"/>
                  </a:lnTo>
                  <a:lnTo>
                    <a:pt x="92" y="1597"/>
                  </a:lnTo>
                  <a:lnTo>
                    <a:pt x="92" y="1596"/>
                  </a:lnTo>
                  <a:lnTo>
                    <a:pt x="93" y="1594"/>
                  </a:lnTo>
                  <a:lnTo>
                    <a:pt x="92" y="1592"/>
                  </a:lnTo>
                  <a:lnTo>
                    <a:pt x="91" y="1588"/>
                  </a:lnTo>
                  <a:lnTo>
                    <a:pt x="90" y="1586"/>
                  </a:lnTo>
                  <a:lnTo>
                    <a:pt x="89" y="1584"/>
                  </a:lnTo>
                  <a:lnTo>
                    <a:pt x="85" y="1582"/>
                  </a:lnTo>
                  <a:lnTo>
                    <a:pt x="83" y="1581"/>
                  </a:lnTo>
                  <a:lnTo>
                    <a:pt x="81" y="1581"/>
                  </a:lnTo>
                  <a:lnTo>
                    <a:pt x="76" y="1580"/>
                  </a:lnTo>
                  <a:lnTo>
                    <a:pt x="72" y="1581"/>
                  </a:lnTo>
                  <a:lnTo>
                    <a:pt x="66" y="1583"/>
                  </a:lnTo>
                  <a:lnTo>
                    <a:pt x="62" y="1585"/>
                  </a:lnTo>
                  <a:lnTo>
                    <a:pt x="59" y="1588"/>
                  </a:lnTo>
                  <a:lnTo>
                    <a:pt x="55" y="1592"/>
                  </a:lnTo>
                  <a:lnTo>
                    <a:pt x="48" y="1599"/>
                  </a:lnTo>
                  <a:lnTo>
                    <a:pt x="39" y="1609"/>
                  </a:lnTo>
                  <a:lnTo>
                    <a:pt x="33" y="1614"/>
                  </a:lnTo>
                  <a:lnTo>
                    <a:pt x="25" y="1620"/>
                  </a:lnTo>
                  <a:lnTo>
                    <a:pt x="22" y="1620"/>
                  </a:lnTo>
                  <a:lnTo>
                    <a:pt x="20" y="1619"/>
                  </a:lnTo>
                  <a:lnTo>
                    <a:pt x="20" y="1618"/>
                  </a:lnTo>
                  <a:lnTo>
                    <a:pt x="20" y="1617"/>
                  </a:lnTo>
                  <a:lnTo>
                    <a:pt x="25" y="1611"/>
                  </a:lnTo>
                  <a:lnTo>
                    <a:pt x="29" y="1604"/>
                  </a:lnTo>
                  <a:lnTo>
                    <a:pt x="31" y="1598"/>
                  </a:lnTo>
                  <a:lnTo>
                    <a:pt x="32" y="1592"/>
                  </a:lnTo>
                  <a:lnTo>
                    <a:pt x="32" y="1586"/>
                  </a:lnTo>
                  <a:lnTo>
                    <a:pt x="31" y="1580"/>
                  </a:lnTo>
                  <a:lnTo>
                    <a:pt x="29" y="1575"/>
                  </a:lnTo>
                  <a:lnTo>
                    <a:pt x="26" y="1569"/>
                  </a:lnTo>
                  <a:lnTo>
                    <a:pt x="21" y="1559"/>
                  </a:lnTo>
                  <a:lnTo>
                    <a:pt x="16" y="1550"/>
                  </a:lnTo>
                  <a:lnTo>
                    <a:pt x="14" y="1544"/>
                  </a:lnTo>
                  <a:lnTo>
                    <a:pt x="12" y="1540"/>
                  </a:lnTo>
                  <a:lnTo>
                    <a:pt x="11" y="1536"/>
                  </a:lnTo>
                  <a:lnTo>
                    <a:pt x="11" y="1532"/>
                  </a:lnTo>
                  <a:lnTo>
                    <a:pt x="13" y="1528"/>
                  </a:lnTo>
                  <a:lnTo>
                    <a:pt x="23" y="1533"/>
                  </a:lnTo>
                  <a:lnTo>
                    <a:pt x="27" y="1533"/>
                  </a:lnTo>
                  <a:lnTo>
                    <a:pt x="32" y="1534"/>
                  </a:lnTo>
                  <a:lnTo>
                    <a:pt x="35" y="1536"/>
                  </a:lnTo>
                  <a:lnTo>
                    <a:pt x="38" y="1539"/>
                  </a:lnTo>
                  <a:lnTo>
                    <a:pt x="42" y="1544"/>
                  </a:lnTo>
                  <a:lnTo>
                    <a:pt x="44" y="1549"/>
                  </a:lnTo>
                  <a:lnTo>
                    <a:pt x="50" y="1557"/>
                  </a:lnTo>
                  <a:lnTo>
                    <a:pt x="54" y="1557"/>
                  </a:lnTo>
                  <a:lnTo>
                    <a:pt x="58" y="1556"/>
                  </a:lnTo>
                  <a:lnTo>
                    <a:pt x="61" y="1554"/>
                  </a:lnTo>
                  <a:lnTo>
                    <a:pt x="64" y="1553"/>
                  </a:lnTo>
                  <a:lnTo>
                    <a:pt x="66" y="1551"/>
                  </a:lnTo>
                  <a:lnTo>
                    <a:pt x="67" y="1548"/>
                  </a:lnTo>
                  <a:lnTo>
                    <a:pt x="68" y="1545"/>
                  </a:lnTo>
                  <a:lnTo>
                    <a:pt x="68" y="1543"/>
                  </a:lnTo>
                  <a:lnTo>
                    <a:pt x="68" y="1538"/>
                  </a:lnTo>
                  <a:lnTo>
                    <a:pt x="65" y="1532"/>
                  </a:lnTo>
                  <a:lnTo>
                    <a:pt x="62" y="1527"/>
                  </a:lnTo>
                  <a:lnTo>
                    <a:pt x="60" y="1525"/>
                  </a:lnTo>
                  <a:lnTo>
                    <a:pt x="58" y="1523"/>
                  </a:lnTo>
                  <a:lnTo>
                    <a:pt x="53" y="1518"/>
                  </a:lnTo>
                  <a:lnTo>
                    <a:pt x="50" y="1515"/>
                  </a:lnTo>
                  <a:lnTo>
                    <a:pt x="48" y="1514"/>
                  </a:lnTo>
                  <a:lnTo>
                    <a:pt x="47" y="1513"/>
                  </a:lnTo>
                  <a:lnTo>
                    <a:pt x="43" y="1513"/>
                  </a:lnTo>
                  <a:lnTo>
                    <a:pt x="33" y="1517"/>
                  </a:lnTo>
                  <a:lnTo>
                    <a:pt x="24" y="1519"/>
                  </a:lnTo>
                  <a:lnTo>
                    <a:pt x="12" y="1522"/>
                  </a:lnTo>
                  <a:lnTo>
                    <a:pt x="0" y="1488"/>
                  </a:lnTo>
                  <a:lnTo>
                    <a:pt x="1" y="1475"/>
                  </a:lnTo>
                  <a:lnTo>
                    <a:pt x="2" y="1469"/>
                  </a:lnTo>
                  <a:lnTo>
                    <a:pt x="3" y="1464"/>
                  </a:lnTo>
                  <a:lnTo>
                    <a:pt x="6" y="1455"/>
                  </a:lnTo>
                  <a:lnTo>
                    <a:pt x="10" y="1449"/>
                  </a:lnTo>
                  <a:lnTo>
                    <a:pt x="12" y="1447"/>
                  </a:lnTo>
                  <a:lnTo>
                    <a:pt x="14" y="1446"/>
                  </a:lnTo>
                  <a:lnTo>
                    <a:pt x="17" y="1444"/>
                  </a:lnTo>
                  <a:lnTo>
                    <a:pt x="19" y="1444"/>
                  </a:lnTo>
                  <a:lnTo>
                    <a:pt x="24" y="1444"/>
                  </a:lnTo>
                  <a:lnTo>
                    <a:pt x="30" y="1445"/>
                  </a:lnTo>
                  <a:lnTo>
                    <a:pt x="35" y="1447"/>
                  </a:lnTo>
                  <a:lnTo>
                    <a:pt x="39" y="1451"/>
                  </a:lnTo>
                  <a:lnTo>
                    <a:pt x="48" y="1457"/>
                  </a:lnTo>
                  <a:lnTo>
                    <a:pt x="51" y="1460"/>
                  </a:lnTo>
                  <a:lnTo>
                    <a:pt x="54" y="1461"/>
                  </a:lnTo>
                  <a:lnTo>
                    <a:pt x="55" y="1461"/>
                  </a:lnTo>
                  <a:lnTo>
                    <a:pt x="56" y="1460"/>
                  </a:lnTo>
                  <a:lnTo>
                    <a:pt x="57" y="1459"/>
                  </a:lnTo>
                  <a:lnTo>
                    <a:pt x="57" y="1458"/>
                  </a:lnTo>
                  <a:lnTo>
                    <a:pt x="58" y="1457"/>
                  </a:lnTo>
                  <a:lnTo>
                    <a:pt x="58" y="1456"/>
                  </a:lnTo>
                  <a:lnTo>
                    <a:pt x="58" y="1455"/>
                  </a:lnTo>
                  <a:lnTo>
                    <a:pt x="57" y="1452"/>
                  </a:lnTo>
                  <a:lnTo>
                    <a:pt x="53" y="1443"/>
                  </a:lnTo>
                  <a:lnTo>
                    <a:pt x="52" y="1439"/>
                  </a:lnTo>
                  <a:lnTo>
                    <a:pt x="52" y="1436"/>
                  </a:lnTo>
                  <a:lnTo>
                    <a:pt x="52" y="1434"/>
                  </a:lnTo>
                  <a:lnTo>
                    <a:pt x="53" y="1432"/>
                  </a:lnTo>
                  <a:lnTo>
                    <a:pt x="55" y="1431"/>
                  </a:lnTo>
                  <a:lnTo>
                    <a:pt x="58" y="1429"/>
                  </a:lnTo>
                  <a:lnTo>
                    <a:pt x="61" y="1428"/>
                  </a:lnTo>
                  <a:lnTo>
                    <a:pt x="67" y="1427"/>
                  </a:lnTo>
                  <a:lnTo>
                    <a:pt x="74" y="1427"/>
                  </a:lnTo>
                  <a:lnTo>
                    <a:pt x="79" y="1428"/>
                  </a:lnTo>
                  <a:lnTo>
                    <a:pt x="85" y="1429"/>
                  </a:lnTo>
                  <a:lnTo>
                    <a:pt x="93" y="1432"/>
                  </a:lnTo>
                  <a:lnTo>
                    <a:pt x="94" y="1432"/>
                  </a:lnTo>
                  <a:lnTo>
                    <a:pt x="97" y="1429"/>
                  </a:lnTo>
                  <a:lnTo>
                    <a:pt x="100" y="1425"/>
                  </a:lnTo>
                  <a:lnTo>
                    <a:pt x="105" y="1422"/>
                  </a:lnTo>
                  <a:lnTo>
                    <a:pt x="109" y="1418"/>
                  </a:lnTo>
                  <a:lnTo>
                    <a:pt x="120" y="1413"/>
                  </a:lnTo>
                  <a:lnTo>
                    <a:pt x="131" y="1408"/>
                  </a:lnTo>
                  <a:lnTo>
                    <a:pt x="150" y="1401"/>
                  </a:lnTo>
                  <a:lnTo>
                    <a:pt x="157" y="1398"/>
                  </a:lnTo>
                  <a:lnTo>
                    <a:pt x="159" y="1396"/>
                  </a:lnTo>
                  <a:lnTo>
                    <a:pt x="161" y="1393"/>
                  </a:lnTo>
                  <a:lnTo>
                    <a:pt x="163" y="1390"/>
                  </a:lnTo>
                  <a:lnTo>
                    <a:pt x="166" y="1386"/>
                  </a:lnTo>
                  <a:lnTo>
                    <a:pt x="170" y="1381"/>
                  </a:lnTo>
                  <a:lnTo>
                    <a:pt x="172" y="1380"/>
                  </a:lnTo>
                  <a:lnTo>
                    <a:pt x="175" y="1377"/>
                  </a:lnTo>
                  <a:lnTo>
                    <a:pt x="179" y="1375"/>
                  </a:lnTo>
                  <a:lnTo>
                    <a:pt x="184" y="1373"/>
                  </a:lnTo>
                  <a:lnTo>
                    <a:pt x="190" y="1372"/>
                  </a:lnTo>
                  <a:lnTo>
                    <a:pt x="195" y="1372"/>
                  </a:lnTo>
                  <a:lnTo>
                    <a:pt x="200" y="1373"/>
                  </a:lnTo>
                  <a:lnTo>
                    <a:pt x="203" y="1375"/>
                  </a:lnTo>
                  <a:lnTo>
                    <a:pt x="206" y="1376"/>
                  </a:lnTo>
                  <a:lnTo>
                    <a:pt x="209" y="1375"/>
                  </a:lnTo>
                  <a:lnTo>
                    <a:pt x="215" y="1374"/>
                  </a:lnTo>
                  <a:lnTo>
                    <a:pt x="218" y="1374"/>
                  </a:lnTo>
                  <a:lnTo>
                    <a:pt x="221" y="1374"/>
                  </a:lnTo>
                  <a:lnTo>
                    <a:pt x="223" y="1376"/>
                  </a:lnTo>
                  <a:lnTo>
                    <a:pt x="225" y="1380"/>
                  </a:lnTo>
                  <a:lnTo>
                    <a:pt x="231" y="1379"/>
                  </a:lnTo>
                  <a:lnTo>
                    <a:pt x="241" y="1377"/>
                  </a:lnTo>
                  <a:lnTo>
                    <a:pt x="249" y="1376"/>
                  </a:lnTo>
                  <a:lnTo>
                    <a:pt x="252" y="1375"/>
                  </a:lnTo>
                  <a:lnTo>
                    <a:pt x="254" y="1374"/>
                  </a:lnTo>
                  <a:lnTo>
                    <a:pt x="254" y="1371"/>
                  </a:lnTo>
                  <a:lnTo>
                    <a:pt x="254" y="1369"/>
                  </a:lnTo>
                  <a:lnTo>
                    <a:pt x="253" y="1368"/>
                  </a:lnTo>
                  <a:lnTo>
                    <a:pt x="251" y="1366"/>
                  </a:lnTo>
                  <a:lnTo>
                    <a:pt x="247" y="1363"/>
                  </a:lnTo>
                  <a:lnTo>
                    <a:pt x="242" y="1359"/>
                  </a:lnTo>
                  <a:lnTo>
                    <a:pt x="239" y="1357"/>
                  </a:lnTo>
                  <a:lnTo>
                    <a:pt x="237" y="1355"/>
                  </a:lnTo>
                  <a:lnTo>
                    <a:pt x="234" y="1352"/>
                  </a:lnTo>
                  <a:lnTo>
                    <a:pt x="233" y="1349"/>
                  </a:lnTo>
                  <a:lnTo>
                    <a:pt x="233" y="1345"/>
                  </a:lnTo>
                  <a:lnTo>
                    <a:pt x="233" y="1341"/>
                  </a:lnTo>
                  <a:lnTo>
                    <a:pt x="234" y="1337"/>
                  </a:lnTo>
                  <a:lnTo>
                    <a:pt x="237" y="1330"/>
                  </a:lnTo>
                  <a:lnTo>
                    <a:pt x="241" y="1328"/>
                  </a:lnTo>
                  <a:lnTo>
                    <a:pt x="243" y="1326"/>
                  </a:lnTo>
                  <a:lnTo>
                    <a:pt x="245" y="1323"/>
                  </a:lnTo>
                  <a:lnTo>
                    <a:pt x="246" y="1320"/>
                  </a:lnTo>
                  <a:lnTo>
                    <a:pt x="241" y="1313"/>
                  </a:lnTo>
                  <a:lnTo>
                    <a:pt x="240" y="1310"/>
                  </a:lnTo>
                  <a:lnTo>
                    <a:pt x="239" y="1308"/>
                  </a:lnTo>
                  <a:lnTo>
                    <a:pt x="240" y="1306"/>
                  </a:lnTo>
                  <a:lnTo>
                    <a:pt x="241" y="1303"/>
                  </a:lnTo>
                  <a:lnTo>
                    <a:pt x="246" y="1292"/>
                  </a:lnTo>
                  <a:lnTo>
                    <a:pt x="249" y="1290"/>
                  </a:lnTo>
                  <a:lnTo>
                    <a:pt x="253" y="1288"/>
                  </a:lnTo>
                  <a:lnTo>
                    <a:pt x="257" y="1287"/>
                  </a:lnTo>
                  <a:lnTo>
                    <a:pt x="262" y="1286"/>
                  </a:lnTo>
                  <a:lnTo>
                    <a:pt x="268" y="1285"/>
                  </a:lnTo>
                  <a:lnTo>
                    <a:pt x="274" y="1286"/>
                  </a:lnTo>
                  <a:lnTo>
                    <a:pt x="282" y="1287"/>
                  </a:lnTo>
                  <a:lnTo>
                    <a:pt x="289" y="1289"/>
                  </a:lnTo>
                  <a:lnTo>
                    <a:pt x="292" y="1290"/>
                  </a:lnTo>
                  <a:lnTo>
                    <a:pt x="294" y="1290"/>
                  </a:lnTo>
                  <a:lnTo>
                    <a:pt x="299" y="1290"/>
                  </a:lnTo>
                  <a:lnTo>
                    <a:pt x="303" y="1289"/>
                  </a:lnTo>
                  <a:lnTo>
                    <a:pt x="309" y="1288"/>
                  </a:lnTo>
                  <a:lnTo>
                    <a:pt x="315" y="1284"/>
                  </a:lnTo>
                  <a:lnTo>
                    <a:pt x="321" y="1280"/>
                  </a:lnTo>
                  <a:lnTo>
                    <a:pt x="332" y="1271"/>
                  </a:lnTo>
                  <a:lnTo>
                    <a:pt x="353" y="1253"/>
                  </a:lnTo>
                  <a:lnTo>
                    <a:pt x="364" y="1244"/>
                  </a:lnTo>
                  <a:lnTo>
                    <a:pt x="370" y="1240"/>
                  </a:lnTo>
                  <a:lnTo>
                    <a:pt x="375" y="1237"/>
                  </a:lnTo>
                  <a:lnTo>
                    <a:pt x="381" y="1234"/>
                  </a:lnTo>
                  <a:lnTo>
                    <a:pt x="387" y="1231"/>
                  </a:lnTo>
                  <a:lnTo>
                    <a:pt x="394" y="1229"/>
                  </a:lnTo>
                  <a:lnTo>
                    <a:pt x="402" y="1227"/>
                  </a:lnTo>
                  <a:lnTo>
                    <a:pt x="404" y="1226"/>
                  </a:lnTo>
                  <a:lnTo>
                    <a:pt x="405" y="1225"/>
                  </a:lnTo>
                  <a:lnTo>
                    <a:pt x="408" y="1222"/>
                  </a:lnTo>
                  <a:lnTo>
                    <a:pt x="411" y="1218"/>
                  </a:lnTo>
                  <a:lnTo>
                    <a:pt x="413" y="1217"/>
                  </a:lnTo>
                  <a:lnTo>
                    <a:pt x="415" y="1216"/>
                  </a:lnTo>
                  <a:lnTo>
                    <a:pt x="420" y="1213"/>
                  </a:lnTo>
                  <a:lnTo>
                    <a:pt x="425" y="1210"/>
                  </a:lnTo>
                  <a:lnTo>
                    <a:pt x="429" y="1206"/>
                  </a:lnTo>
                  <a:lnTo>
                    <a:pt x="433" y="1203"/>
                  </a:lnTo>
                  <a:lnTo>
                    <a:pt x="440" y="1195"/>
                  </a:lnTo>
                  <a:lnTo>
                    <a:pt x="449" y="1186"/>
                  </a:lnTo>
                  <a:lnTo>
                    <a:pt x="452" y="1184"/>
                  </a:lnTo>
                  <a:lnTo>
                    <a:pt x="456" y="1181"/>
                  </a:lnTo>
                  <a:lnTo>
                    <a:pt x="467" y="1175"/>
                  </a:lnTo>
                  <a:lnTo>
                    <a:pt x="478" y="1169"/>
                  </a:lnTo>
                  <a:lnTo>
                    <a:pt x="482" y="1165"/>
                  </a:lnTo>
                  <a:lnTo>
                    <a:pt x="487" y="1162"/>
                  </a:lnTo>
                  <a:lnTo>
                    <a:pt x="493" y="1158"/>
                  </a:lnTo>
                  <a:lnTo>
                    <a:pt x="499" y="1153"/>
                  </a:lnTo>
                  <a:lnTo>
                    <a:pt x="506" y="1149"/>
                  </a:lnTo>
                  <a:lnTo>
                    <a:pt x="513" y="1145"/>
                  </a:lnTo>
                  <a:lnTo>
                    <a:pt x="520" y="1141"/>
                  </a:lnTo>
                  <a:lnTo>
                    <a:pt x="529" y="1137"/>
                  </a:lnTo>
                  <a:lnTo>
                    <a:pt x="535" y="1132"/>
                  </a:lnTo>
                  <a:lnTo>
                    <a:pt x="541" y="1128"/>
                  </a:lnTo>
                  <a:lnTo>
                    <a:pt x="542" y="1124"/>
                  </a:lnTo>
                  <a:lnTo>
                    <a:pt x="541" y="1121"/>
                  </a:lnTo>
                  <a:lnTo>
                    <a:pt x="540" y="1119"/>
                  </a:lnTo>
                  <a:lnTo>
                    <a:pt x="538" y="1118"/>
                  </a:lnTo>
                  <a:lnTo>
                    <a:pt x="534" y="1116"/>
                  </a:lnTo>
                  <a:lnTo>
                    <a:pt x="531" y="1115"/>
                  </a:lnTo>
                  <a:lnTo>
                    <a:pt x="530" y="1113"/>
                  </a:lnTo>
                  <a:lnTo>
                    <a:pt x="529" y="1112"/>
                  </a:lnTo>
                  <a:lnTo>
                    <a:pt x="529" y="1111"/>
                  </a:lnTo>
                  <a:lnTo>
                    <a:pt x="529" y="1110"/>
                  </a:lnTo>
                  <a:lnTo>
                    <a:pt x="530" y="1109"/>
                  </a:lnTo>
                  <a:lnTo>
                    <a:pt x="533" y="1107"/>
                  </a:lnTo>
                  <a:lnTo>
                    <a:pt x="539" y="1104"/>
                  </a:lnTo>
                  <a:lnTo>
                    <a:pt x="545" y="1102"/>
                  </a:lnTo>
                  <a:lnTo>
                    <a:pt x="563" y="1098"/>
                  </a:lnTo>
                  <a:lnTo>
                    <a:pt x="573" y="1096"/>
                  </a:lnTo>
                  <a:lnTo>
                    <a:pt x="584" y="1095"/>
                  </a:lnTo>
                  <a:lnTo>
                    <a:pt x="604" y="1092"/>
                  </a:lnTo>
                  <a:lnTo>
                    <a:pt x="625" y="1092"/>
                  </a:lnTo>
                  <a:lnTo>
                    <a:pt x="633" y="1092"/>
                  </a:lnTo>
                  <a:lnTo>
                    <a:pt x="640" y="1093"/>
                  </a:lnTo>
                  <a:lnTo>
                    <a:pt x="637" y="1094"/>
                  </a:lnTo>
                  <a:lnTo>
                    <a:pt x="634" y="1095"/>
                  </a:lnTo>
                  <a:lnTo>
                    <a:pt x="632" y="1096"/>
                  </a:lnTo>
                  <a:lnTo>
                    <a:pt x="631" y="1097"/>
                  </a:lnTo>
                  <a:lnTo>
                    <a:pt x="630" y="1098"/>
                  </a:lnTo>
                  <a:lnTo>
                    <a:pt x="630" y="1100"/>
                  </a:lnTo>
                  <a:lnTo>
                    <a:pt x="631" y="1101"/>
                  </a:lnTo>
                  <a:lnTo>
                    <a:pt x="631" y="1103"/>
                  </a:lnTo>
                  <a:lnTo>
                    <a:pt x="633" y="1105"/>
                  </a:lnTo>
                  <a:lnTo>
                    <a:pt x="635" y="1107"/>
                  </a:lnTo>
                  <a:lnTo>
                    <a:pt x="637" y="1110"/>
                  </a:lnTo>
                  <a:lnTo>
                    <a:pt x="643" y="1111"/>
                  </a:lnTo>
                  <a:lnTo>
                    <a:pt x="646" y="1111"/>
                  </a:lnTo>
                  <a:lnTo>
                    <a:pt x="649" y="1111"/>
                  </a:lnTo>
                  <a:lnTo>
                    <a:pt x="655" y="1109"/>
                  </a:lnTo>
                  <a:lnTo>
                    <a:pt x="660" y="1107"/>
                  </a:lnTo>
                  <a:lnTo>
                    <a:pt x="665" y="1105"/>
                  </a:lnTo>
                  <a:lnTo>
                    <a:pt x="670" y="1103"/>
                  </a:lnTo>
                  <a:lnTo>
                    <a:pt x="675" y="1102"/>
                  </a:lnTo>
                  <a:lnTo>
                    <a:pt x="677" y="1103"/>
                  </a:lnTo>
                  <a:lnTo>
                    <a:pt x="679" y="1103"/>
                  </a:lnTo>
                  <a:lnTo>
                    <a:pt x="689" y="1105"/>
                  </a:lnTo>
                  <a:lnTo>
                    <a:pt x="700" y="1106"/>
                  </a:lnTo>
                  <a:lnTo>
                    <a:pt x="709" y="1107"/>
                  </a:lnTo>
                  <a:lnTo>
                    <a:pt x="719" y="1106"/>
                  </a:lnTo>
                  <a:lnTo>
                    <a:pt x="728" y="1105"/>
                  </a:lnTo>
                  <a:lnTo>
                    <a:pt x="738" y="1104"/>
                  </a:lnTo>
                  <a:lnTo>
                    <a:pt x="748" y="1102"/>
                  </a:lnTo>
                  <a:lnTo>
                    <a:pt x="757" y="1100"/>
                  </a:lnTo>
                  <a:lnTo>
                    <a:pt x="777" y="1095"/>
                  </a:lnTo>
                  <a:lnTo>
                    <a:pt x="796" y="1091"/>
                  </a:lnTo>
                  <a:lnTo>
                    <a:pt x="815" y="1087"/>
                  </a:lnTo>
                  <a:lnTo>
                    <a:pt x="826" y="1086"/>
                  </a:lnTo>
                  <a:lnTo>
                    <a:pt x="836" y="1086"/>
                  </a:lnTo>
                  <a:lnTo>
                    <a:pt x="861" y="1085"/>
                  </a:lnTo>
                  <a:lnTo>
                    <a:pt x="882" y="1082"/>
                  </a:lnTo>
                  <a:lnTo>
                    <a:pt x="901" y="1080"/>
                  </a:lnTo>
                  <a:lnTo>
                    <a:pt x="916" y="1078"/>
                  </a:lnTo>
                  <a:lnTo>
                    <a:pt x="927" y="1076"/>
                  </a:lnTo>
                  <a:lnTo>
                    <a:pt x="936" y="1074"/>
                  </a:lnTo>
                  <a:lnTo>
                    <a:pt x="944" y="1072"/>
                  </a:lnTo>
                  <a:lnTo>
                    <a:pt x="946" y="1071"/>
                  </a:lnTo>
                  <a:lnTo>
                    <a:pt x="948" y="1071"/>
                  </a:lnTo>
                  <a:lnTo>
                    <a:pt x="951" y="1071"/>
                  </a:lnTo>
                  <a:lnTo>
                    <a:pt x="954" y="1071"/>
                  </a:lnTo>
                  <a:lnTo>
                    <a:pt x="955" y="1072"/>
                  </a:lnTo>
                  <a:lnTo>
                    <a:pt x="956" y="1073"/>
                  </a:lnTo>
                  <a:lnTo>
                    <a:pt x="959" y="1076"/>
                  </a:lnTo>
                  <a:lnTo>
                    <a:pt x="960" y="1081"/>
                  </a:lnTo>
                  <a:lnTo>
                    <a:pt x="960" y="1087"/>
                  </a:lnTo>
                  <a:lnTo>
                    <a:pt x="959" y="1091"/>
                  </a:lnTo>
                  <a:lnTo>
                    <a:pt x="957" y="1096"/>
                  </a:lnTo>
                  <a:lnTo>
                    <a:pt x="955" y="1100"/>
                  </a:lnTo>
                  <a:lnTo>
                    <a:pt x="953" y="1103"/>
                  </a:lnTo>
                  <a:lnTo>
                    <a:pt x="952" y="1107"/>
                  </a:lnTo>
                  <a:lnTo>
                    <a:pt x="953" y="1110"/>
                  </a:lnTo>
                  <a:lnTo>
                    <a:pt x="954" y="1112"/>
                  </a:lnTo>
                  <a:lnTo>
                    <a:pt x="956" y="1114"/>
                  </a:lnTo>
                  <a:lnTo>
                    <a:pt x="957" y="1114"/>
                  </a:lnTo>
                  <a:lnTo>
                    <a:pt x="959" y="1114"/>
                  </a:lnTo>
                  <a:lnTo>
                    <a:pt x="962" y="1114"/>
                  </a:lnTo>
                  <a:lnTo>
                    <a:pt x="966" y="1112"/>
                  </a:lnTo>
                  <a:lnTo>
                    <a:pt x="970" y="1110"/>
                  </a:lnTo>
                  <a:lnTo>
                    <a:pt x="973" y="1108"/>
                  </a:lnTo>
                  <a:lnTo>
                    <a:pt x="977" y="1107"/>
                  </a:lnTo>
                  <a:lnTo>
                    <a:pt x="980" y="1106"/>
                  </a:lnTo>
                  <a:lnTo>
                    <a:pt x="982" y="1106"/>
                  </a:lnTo>
                  <a:lnTo>
                    <a:pt x="984" y="1106"/>
                  </a:lnTo>
                  <a:lnTo>
                    <a:pt x="987" y="1109"/>
                  </a:lnTo>
                  <a:lnTo>
                    <a:pt x="990" y="1111"/>
                  </a:lnTo>
                  <a:lnTo>
                    <a:pt x="993" y="1113"/>
                  </a:lnTo>
                  <a:lnTo>
                    <a:pt x="997" y="1115"/>
                  </a:lnTo>
                  <a:lnTo>
                    <a:pt x="1001" y="1116"/>
                  </a:lnTo>
                  <a:lnTo>
                    <a:pt x="1006" y="1116"/>
                  </a:lnTo>
                  <a:lnTo>
                    <a:pt x="1010" y="1116"/>
                  </a:lnTo>
                  <a:lnTo>
                    <a:pt x="1014" y="1115"/>
                  </a:lnTo>
                  <a:lnTo>
                    <a:pt x="1044" y="1098"/>
                  </a:lnTo>
                  <a:lnTo>
                    <a:pt x="1055" y="1091"/>
                  </a:lnTo>
                  <a:lnTo>
                    <a:pt x="1065" y="1085"/>
                  </a:lnTo>
                  <a:lnTo>
                    <a:pt x="1072" y="1079"/>
                  </a:lnTo>
                  <a:lnTo>
                    <a:pt x="1076" y="1077"/>
                  </a:lnTo>
                  <a:lnTo>
                    <a:pt x="1077" y="1075"/>
                  </a:lnTo>
                  <a:lnTo>
                    <a:pt x="1078" y="1074"/>
                  </a:lnTo>
                  <a:lnTo>
                    <a:pt x="1079" y="1072"/>
                  </a:lnTo>
                  <a:lnTo>
                    <a:pt x="1079" y="1069"/>
                  </a:lnTo>
                  <a:lnTo>
                    <a:pt x="1079" y="1067"/>
                  </a:lnTo>
                  <a:lnTo>
                    <a:pt x="1077" y="1062"/>
                  </a:lnTo>
                  <a:lnTo>
                    <a:pt x="1074" y="1057"/>
                  </a:lnTo>
                  <a:lnTo>
                    <a:pt x="1069" y="1059"/>
                  </a:lnTo>
                  <a:lnTo>
                    <a:pt x="1063" y="1052"/>
                  </a:lnTo>
                  <a:lnTo>
                    <a:pt x="1061" y="1048"/>
                  </a:lnTo>
                  <a:lnTo>
                    <a:pt x="1060" y="1043"/>
                  </a:lnTo>
                  <a:lnTo>
                    <a:pt x="1059" y="1038"/>
                  </a:lnTo>
                  <a:lnTo>
                    <a:pt x="1059" y="1033"/>
                  </a:lnTo>
                  <a:lnTo>
                    <a:pt x="1060" y="1030"/>
                  </a:lnTo>
                  <a:lnTo>
                    <a:pt x="1061" y="1028"/>
                  </a:lnTo>
                  <a:lnTo>
                    <a:pt x="1062" y="1027"/>
                  </a:lnTo>
                  <a:lnTo>
                    <a:pt x="1069" y="1017"/>
                  </a:lnTo>
                  <a:lnTo>
                    <a:pt x="1077" y="1008"/>
                  </a:lnTo>
                  <a:lnTo>
                    <a:pt x="1084" y="997"/>
                  </a:lnTo>
                  <a:lnTo>
                    <a:pt x="1093" y="988"/>
                  </a:lnTo>
                  <a:lnTo>
                    <a:pt x="1102" y="980"/>
                  </a:lnTo>
                  <a:lnTo>
                    <a:pt x="1113" y="971"/>
                  </a:lnTo>
                  <a:lnTo>
                    <a:pt x="1133" y="954"/>
                  </a:lnTo>
                  <a:lnTo>
                    <a:pt x="1140" y="948"/>
                  </a:lnTo>
                  <a:lnTo>
                    <a:pt x="1144" y="946"/>
                  </a:lnTo>
                  <a:lnTo>
                    <a:pt x="1148" y="943"/>
                  </a:lnTo>
                  <a:lnTo>
                    <a:pt x="1155" y="936"/>
                  </a:lnTo>
                  <a:lnTo>
                    <a:pt x="1161" y="929"/>
                  </a:lnTo>
                  <a:lnTo>
                    <a:pt x="1167" y="921"/>
                  </a:lnTo>
                  <a:lnTo>
                    <a:pt x="1172" y="911"/>
                  </a:lnTo>
                  <a:lnTo>
                    <a:pt x="1177" y="903"/>
                  </a:lnTo>
                  <a:lnTo>
                    <a:pt x="1179" y="898"/>
                  </a:lnTo>
                  <a:lnTo>
                    <a:pt x="1181" y="894"/>
                  </a:lnTo>
                  <a:lnTo>
                    <a:pt x="1184" y="884"/>
                  </a:lnTo>
                  <a:lnTo>
                    <a:pt x="1186" y="874"/>
                  </a:lnTo>
                  <a:lnTo>
                    <a:pt x="1186" y="868"/>
                  </a:lnTo>
                  <a:lnTo>
                    <a:pt x="1187" y="863"/>
                  </a:lnTo>
                  <a:lnTo>
                    <a:pt x="1187" y="853"/>
                  </a:lnTo>
                  <a:lnTo>
                    <a:pt x="1186" y="842"/>
                  </a:lnTo>
                  <a:lnTo>
                    <a:pt x="1184" y="832"/>
                  </a:lnTo>
                  <a:lnTo>
                    <a:pt x="1182" y="826"/>
                  </a:lnTo>
                  <a:lnTo>
                    <a:pt x="1180" y="820"/>
                  </a:lnTo>
                  <a:lnTo>
                    <a:pt x="1178" y="815"/>
                  </a:lnTo>
                  <a:lnTo>
                    <a:pt x="1176" y="810"/>
                  </a:lnTo>
                  <a:lnTo>
                    <a:pt x="1176" y="806"/>
                  </a:lnTo>
                  <a:lnTo>
                    <a:pt x="1176" y="802"/>
                  </a:lnTo>
                  <a:lnTo>
                    <a:pt x="1180" y="792"/>
                  </a:lnTo>
                  <a:lnTo>
                    <a:pt x="1182" y="788"/>
                  </a:lnTo>
                  <a:lnTo>
                    <a:pt x="1184" y="783"/>
                  </a:lnTo>
                  <a:lnTo>
                    <a:pt x="1187" y="779"/>
                  </a:lnTo>
                  <a:lnTo>
                    <a:pt x="1190" y="777"/>
                  </a:lnTo>
                  <a:lnTo>
                    <a:pt x="1195" y="774"/>
                  </a:lnTo>
                  <a:lnTo>
                    <a:pt x="1199" y="771"/>
                  </a:lnTo>
                  <a:lnTo>
                    <a:pt x="1207" y="767"/>
                  </a:lnTo>
                  <a:lnTo>
                    <a:pt x="1216" y="762"/>
                  </a:lnTo>
                  <a:lnTo>
                    <a:pt x="1225" y="759"/>
                  </a:lnTo>
                  <a:lnTo>
                    <a:pt x="1245" y="752"/>
                  </a:lnTo>
                  <a:lnTo>
                    <a:pt x="1263" y="744"/>
                  </a:lnTo>
                  <a:lnTo>
                    <a:pt x="1267" y="746"/>
                  </a:lnTo>
                  <a:lnTo>
                    <a:pt x="1272" y="747"/>
                  </a:lnTo>
                  <a:lnTo>
                    <a:pt x="1277" y="749"/>
                  </a:lnTo>
                  <a:lnTo>
                    <a:pt x="1279" y="750"/>
                  </a:lnTo>
                  <a:lnTo>
                    <a:pt x="1280" y="752"/>
                  </a:lnTo>
                  <a:lnTo>
                    <a:pt x="1281" y="756"/>
                  </a:lnTo>
                  <a:lnTo>
                    <a:pt x="1280" y="760"/>
                  </a:lnTo>
                  <a:lnTo>
                    <a:pt x="1278" y="763"/>
                  </a:lnTo>
                  <a:lnTo>
                    <a:pt x="1276" y="767"/>
                  </a:lnTo>
                  <a:lnTo>
                    <a:pt x="1269" y="773"/>
                  </a:lnTo>
                  <a:lnTo>
                    <a:pt x="1267" y="777"/>
                  </a:lnTo>
                  <a:lnTo>
                    <a:pt x="1267" y="778"/>
                  </a:lnTo>
                  <a:lnTo>
                    <a:pt x="1267" y="780"/>
                  </a:lnTo>
                  <a:lnTo>
                    <a:pt x="1266" y="783"/>
                  </a:lnTo>
                  <a:lnTo>
                    <a:pt x="1265" y="786"/>
                  </a:lnTo>
                  <a:lnTo>
                    <a:pt x="1263" y="789"/>
                  </a:lnTo>
                  <a:lnTo>
                    <a:pt x="1261" y="790"/>
                  </a:lnTo>
                  <a:lnTo>
                    <a:pt x="1259" y="791"/>
                  </a:lnTo>
                  <a:lnTo>
                    <a:pt x="1257" y="792"/>
                  </a:lnTo>
                  <a:lnTo>
                    <a:pt x="1252" y="794"/>
                  </a:lnTo>
                  <a:lnTo>
                    <a:pt x="1247" y="795"/>
                  </a:lnTo>
                  <a:lnTo>
                    <a:pt x="1244" y="796"/>
                  </a:lnTo>
                  <a:lnTo>
                    <a:pt x="1242" y="798"/>
                  </a:lnTo>
                  <a:lnTo>
                    <a:pt x="1240" y="799"/>
                  </a:lnTo>
                  <a:lnTo>
                    <a:pt x="1239" y="801"/>
                  </a:lnTo>
                  <a:lnTo>
                    <a:pt x="1237" y="804"/>
                  </a:lnTo>
                  <a:lnTo>
                    <a:pt x="1237" y="807"/>
                  </a:lnTo>
                  <a:lnTo>
                    <a:pt x="1235" y="809"/>
                  </a:lnTo>
                  <a:lnTo>
                    <a:pt x="1233" y="811"/>
                  </a:lnTo>
                  <a:lnTo>
                    <a:pt x="1229" y="811"/>
                  </a:lnTo>
                  <a:lnTo>
                    <a:pt x="1226" y="811"/>
                  </a:lnTo>
                  <a:lnTo>
                    <a:pt x="1220" y="811"/>
                  </a:lnTo>
                  <a:lnTo>
                    <a:pt x="1217" y="811"/>
                  </a:lnTo>
                  <a:lnTo>
                    <a:pt x="1214" y="812"/>
                  </a:lnTo>
                  <a:lnTo>
                    <a:pt x="1213" y="813"/>
                  </a:lnTo>
                  <a:lnTo>
                    <a:pt x="1212" y="814"/>
                  </a:lnTo>
                  <a:lnTo>
                    <a:pt x="1211" y="817"/>
                  </a:lnTo>
                  <a:lnTo>
                    <a:pt x="1211" y="819"/>
                  </a:lnTo>
                  <a:lnTo>
                    <a:pt x="1211" y="822"/>
                  </a:lnTo>
                  <a:lnTo>
                    <a:pt x="1213" y="827"/>
                  </a:lnTo>
                  <a:lnTo>
                    <a:pt x="1215" y="833"/>
                  </a:lnTo>
                  <a:lnTo>
                    <a:pt x="1218" y="834"/>
                  </a:lnTo>
                  <a:lnTo>
                    <a:pt x="1222" y="835"/>
                  </a:lnTo>
                  <a:lnTo>
                    <a:pt x="1225" y="835"/>
                  </a:lnTo>
                  <a:lnTo>
                    <a:pt x="1229" y="834"/>
                  </a:lnTo>
                  <a:lnTo>
                    <a:pt x="1234" y="825"/>
                  </a:lnTo>
                  <a:lnTo>
                    <a:pt x="1235" y="827"/>
                  </a:lnTo>
                  <a:lnTo>
                    <a:pt x="1236" y="831"/>
                  </a:lnTo>
                  <a:lnTo>
                    <a:pt x="1237" y="833"/>
                  </a:lnTo>
                  <a:lnTo>
                    <a:pt x="1238" y="836"/>
                  </a:lnTo>
                  <a:lnTo>
                    <a:pt x="1238" y="839"/>
                  </a:lnTo>
                  <a:lnTo>
                    <a:pt x="1238" y="842"/>
                  </a:lnTo>
                  <a:lnTo>
                    <a:pt x="1238" y="847"/>
                  </a:lnTo>
                  <a:lnTo>
                    <a:pt x="1236" y="858"/>
                  </a:lnTo>
                  <a:lnTo>
                    <a:pt x="1234" y="869"/>
                  </a:lnTo>
                  <a:lnTo>
                    <a:pt x="1234" y="875"/>
                  </a:lnTo>
                  <a:lnTo>
                    <a:pt x="1234" y="880"/>
                  </a:lnTo>
                  <a:lnTo>
                    <a:pt x="1236" y="884"/>
                  </a:lnTo>
                  <a:lnTo>
                    <a:pt x="1236" y="886"/>
                  </a:lnTo>
                  <a:lnTo>
                    <a:pt x="1237" y="887"/>
                  </a:lnTo>
                  <a:lnTo>
                    <a:pt x="1239" y="889"/>
                  </a:lnTo>
                  <a:lnTo>
                    <a:pt x="1240" y="890"/>
                  </a:lnTo>
                  <a:lnTo>
                    <a:pt x="1244" y="891"/>
                  </a:lnTo>
                  <a:lnTo>
                    <a:pt x="1246" y="891"/>
                  </a:lnTo>
                  <a:lnTo>
                    <a:pt x="1249" y="891"/>
                  </a:lnTo>
                  <a:lnTo>
                    <a:pt x="1255" y="889"/>
                  </a:lnTo>
                  <a:lnTo>
                    <a:pt x="1258" y="889"/>
                  </a:lnTo>
                  <a:lnTo>
                    <a:pt x="1259" y="889"/>
                  </a:lnTo>
                  <a:lnTo>
                    <a:pt x="1260" y="890"/>
                  </a:lnTo>
                  <a:lnTo>
                    <a:pt x="1261" y="890"/>
                  </a:lnTo>
                  <a:lnTo>
                    <a:pt x="1265" y="889"/>
                  </a:lnTo>
                  <a:lnTo>
                    <a:pt x="1273" y="886"/>
                  </a:lnTo>
                  <a:lnTo>
                    <a:pt x="1280" y="883"/>
                  </a:lnTo>
                  <a:lnTo>
                    <a:pt x="1282" y="881"/>
                  </a:lnTo>
                  <a:lnTo>
                    <a:pt x="1284" y="880"/>
                  </a:lnTo>
                  <a:lnTo>
                    <a:pt x="1286" y="876"/>
                  </a:lnTo>
                  <a:lnTo>
                    <a:pt x="1288" y="873"/>
                  </a:lnTo>
                  <a:lnTo>
                    <a:pt x="1289" y="869"/>
                  </a:lnTo>
                  <a:lnTo>
                    <a:pt x="1290" y="864"/>
                  </a:lnTo>
                  <a:lnTo>
                    <a:pt x="1292" y="863"/>
                  </a:lnTo>
                  <a:lnTo>
                    <a:pt x="1294" y="861"/>
                  </a:lnTo>
                  <a:lnTo>
                    <a:pt x="1298" y="858"/>
                  </a:lnTo>
                  <a:lnTo>
                    <a:pt x="1301" y="854"/>
                  </a:lnTo>
                  <a:lnTo>
                    <a:pt x="1305" y="851"/>
                  </a:lnTo>
                  <a:lnTo>
                    <a:pt x="1314" y="850"/>
                  </a:lnTo>
                  <a:lnTo>
                    <a:pt x="1323" y="849"/>
                  </a:lnTo>
                  <a:lnTo>
                    <a:pt x="1331" y="847"/>
                  </a:lnTo>
                  <a:lnTo>
                    <a:pt x="1339" y="845"/>
                  </a:lnTo>
                  <a:lnTo>
                    <a:pt x="1353" y="840"/>
                  </a:lnTo>
                  <a:lnTo>
                    <a:pt x="1369" y="834"/>
                  </a:lnTo>
                  <a:lnTo>
                    <a:pt x="1397" y="821"/>
                  </a:lnTo>
                  <a:lnTo>
                    <a:pt x="1412" y="815"/>
                  </a:lnTo>
                  <a:lnTo>
                    <a:pt x="1427" y="810"/>
                  </a:lnTo>
                  <a:lnTo>
                    <a:pt x="1429" y="809"/>
                  </a:lnTo>
                  <a:lnTo>
                    <a:pt x="1431" y="807"/>
                  </a:lnTo>
                  <a:lnTo>
                    <a:pt x="1435" y="801"/>
                  </a:lnTo>
                  <a:lnTo>
                    <a:pt x="1438" y="796"/>
                  </a:lnTo>
                  <a:lnTo>
                    <a:pt x="1441" y="791"/>
                  </a:lnTo>
                  <a:lnTo>
                    <a:pt x="1446" y="789"/>
                  </a:lnTo>
                  <a:lnTo>
                    <a:pt x="1452" y="786"/>
                  </a:lnTo>
                  <a:lnTo>
                    <a:pt x="1457" y="783"/>
                  </a:lnTo>
                  <a:lnTo>
                    <a:pt x="1461" y="780"/>
                  </a:lnTo>
                  <a:lnTo>
                    <a:pt x="1469" y="772"/>
                  </a:lnTo>
                  <a:lnTo>
                    <a:pt x="1473" y="768"/>
                  </a:lnTo>
                  <a:lnTo>
                    <a:pt x="1476" y="764"/>
                  </a:lnTo>
                  <a:lnTo>
                    <a:pt x="1489" y="747"/>
                  </a:lnTo>
                  <a:lnTo>
                    <a:pt x="1495" y="737"/>
                  </a:lnTo>
                  <a:lnTo>
                    <a:pt x="1501" y="729"/>
                  </a:lnTo>
                  <a:lnTo>
                    <a:pt x="1503" y="727"/>
                  </a:lnTo>
                  <a:lnTo>
                    <a:pt x="1504" y="726"/>
                  </a:lnTo>
                  <a:lnTo>
                    <a:pt x="1505" y="722"/>
                  </a:lnTo>
                  <a:lnTo>
                    <a:pt x="1506" y="713"/>
                  </a:lnTo>
                  <a:lnTo>
                    <a:pt x="1506" y="708"/>
                  </a:lnTo>
                  <a:lnTo>
                    <a:pt x="1507" y="702"/>
                  </a:lnTo>
                  <a:lnTo>
                    <a:pt x="1509" y="698"/>
                  </a:lnTo>
                  <a:lnTo>
                    <a:pt x="1511" y="694"/>
                  </a:lnTo>
                  <a:lnTo>
                    <a:pt x="1518" y="686"/>
                  </a:lnTo>
                  <a:lnTo>
                    <a:pt x="1527" y="679"/>
                  </a:lnTo>
                  <a:lnTo>
                    <a:pt x="1530" y="675"/>
                  </a:lnTo>
                  <a:lnTo>
                    <a:pt x="1534" y="673"/>
                  </a:lnTo>
                  <a:lnTo>
                    <a:pt x="1543" y="668"/>
                  </a:lnTo>
                  <a:lnTo>
                    <a:pt x="1551" y="666"/>
                  </a:lnTo>
                  <a:lnTo>
                    <a:pt x="1558" y="663"/>
                  </a:lnTo>
                  <a:lnTo>
                    <a:pt x="1567" y="658"/>
                  </a:lnTo>
                  <a:lnTo>
                    <a:pt x="1574" y="653"/>
                  </a:lnTo>
                  <a:lnTo>
                    <a:pt x="1581" y="648"/>
                  </a:lnTo>
                  <a:lnTo>
                    <a:pt x="1587" y="643"/>
                  </a:lnTo>
                  <a:lnTo>
                    <a:pt x="1592" y="638"/>
                  </a:lnTo>
                  <a:lnTo>
                    <a:pt x="1595" y="635"/>
                  </a:lnTo>
                  <a:lnTo>
                    <a:pt x="1597" y="633"/>
                  </a:lnTo>
                  <a:lnTo>
                    <a:pt x="1601" y="622"/>
                  </a:lnTo>
                  <a:lnTo>
                    <a:pt x="1602" y="617"/>
                  </a:lnTo>
                  <a:lnTo>
                    <a:pt x="1603" y="613"/>
                  </a:lnTo>
                  <a:lnTo>
                    <a:pt x="1603" y="609"/>
                  </a:lnTo>
                  <a:lnTo>
                    <a:pt x="1603" y="605"/>
                  </a:lnTo>
                  <a:lnTo>
                    <a:pt x="1603" y="600"/>
                  </a:lnTo>
                  <a:lnTo>
                    <a:pt x="1603" y="594"/>
                  </a:lnTo>
                  <a:lnTo>
                    <a:pt x="1603" y="589"/>
                  </a:lnTo>
                  <a:lnTo>
                    <a:pt x="1604" y="583"/>
                  </a:lnTo>
                  <a:lnTo>
                    <a:pt x="1607" y="578"/>
                  </a:lnTo>
                  <a:lnTo>
                    <a:pt x="1608" y="572"/>
                  </a:lnTo>
                  <a:lnTo>
                    <a:pt x="1613" y="562"/>
                  </a:lnTo>
                  <a:lnTo>
                    <a:pt x="1618" y="553"/>
                  </a:lnTo>
                  <a:lnTo>
                    <a:pt x="1624" y="544"/>
                  </a:lnTo>
                  <a:lnTo>
                    <a:pt x="1629" y="535"/>
                  </a:lnTo>
                  <a:lnTo>
                    <a:pt x="1634" y="525"/>
                  </a:lnTo>
                  <a:lnTo>
                    <a:pt x="1635" y="524"/>
                  </a:lnTo>
                  <a:lnTo>
                    <a:pt x="1636" y="522"/>
                  </a:lnTo>
                  <a:lnTo>
                    <a:pt x="1640" y="517"/>
                  </a:lnTo>
                  <a:lnTo>
                    <a:pt x="1645" y="510"/>
                  </a:lnTo>
                  <a:lnTo>
                    <a:pt x="1651" y="503"/>
                  </a:lnTo>
                  <a:lnTo>
                    <a:pt x="1659" y="487"/>
                  </a:lnTo>
                  <a:lnTo>
                    <a:pt x="1664" y="479"/>
                  </a:lnTo>
                  <a:lnTo>
                    <a:pt x="1664" y="475"/>
                  </a:lnTo>
                  <a:lnTo>
                    <a:pt x="1664" y="471"/>
                  </a:lnTo>
                  <a:lnTo>
                    <a:pt x="1665" y="462"/>
                  </a:lnTo>
                  <a:lnTo>
                    <a:pt x="1666" y="454"/>
                  </a:lnTo>
                  <a:lnTo>
                    <a:pt x="1665" y="448"/>
                  </a:lnTo>
                  <a:lnTo>
                    <a:pt x="1664" y="444"/>
                  </a:lnTo>
                  <a:lnTo>
                    <a:pt x="1663" y="441"/>
                  </a:lnTo>
                  <a:lnTo>
                    <a:pt x="1664" y="438"/>
                  </a:lnTo>
                  <a:lnTo>
                    <a:pt x="1665" y="433"/>
                  </a:lnTo>
                  <a:lnTo>
                    <a:pt x="1667" y="427"/>
                  </a:lnTo>
                  <a:lnTo>
                    <a:pt x="1669" y="422"/>
                  </a:lnTo>
                  <a:lnTo>
                    <a:pt x="1676" y="413"/>
                  </a:lnTo>
                  <a:lnTo>
                    <a:pt x="1679" y="408"/>
                  </a:lnTo>
                  <a:lnTo>
                    <a:pt x="1681" y="402"/>
                  </a:lnTo>
                  <a:lnTo>
                    <a:pt x="1685" y="395"/>
                  </a:lnTo>
                  <a:lnTo>
                    <a:pt x="1688" y="388"/>
                  </a:lnTo>
                  <a:lnTo>
                    <a:pt x="1691" y="380"/>
                  </a:lnTo>
                  <a:lnTo>
                    <a:pt x="1691" y="373"/>
                  </a:lnTo>
                  <a:lnTo>
                    <a:pt x="1693" y="356"/>
                  </a:lnTo>
                  <a:lnTo>
                    <a:pt x="1693" y="348"/>
                  </a:lnTo>
                  <a:lnTo>
                    <a:pt x="1695" y="339"/>
                  </a:lnTo>
                  <a:lnTo>
                    <a:pt x="1694" y="336"/>
                  </a:lnTo>
                  <a:lnTo>
                    <a:pt x="1692" y="333"/>
                  </a:lnTo>
                  <a:lnTo>
                    <a:pt x="1690" y="330"/>
                  </a:lnTo>
                  <a:lnTo>
                    <a:pt x="1687" y="328"/>
                  </a:lnTo>
                  <a:lnTo>
                    <a:pt x="1683" y="321"/>
                  </a:lnTo>
                  <a:lnTo>
                    <a:pt x="1682" y="318"/>
                  </a:lnTo>
                  <a:lnTo>
                    <a:pt x="1681" y="315"/>
                  </a:lnTo>
                  <a:lnTo>
                    <a:pt x="1679" y="313"/>
                  </a:lnTo>
                  <a:lnTo>
                    <a:pt x="1678" y="311"/>
                  </a:lnTo>
                  <a:lnTo>
                    <a:pt x="1676" y="311"/>
                  </a:lnTo>
                  <a:lnTo>
                    <a:pt x="1674" y="310"/>
                  </a:lnTo>
                  <a:lnTo>
                    <a:pt x="1670" y="311"/>
                  </a:lnTo>
                  <a:lnTo>
                    <a:pt x="1665" y="312"/>
                  </a:lnTo>
                  <a:lnTo>
                    <a:pt x="1660" y="313"/>
                  </a:lnTo>
                  <a:lnTo>
                    <a:pt x="1657" y="313"/>
                  </a:lnTo>
                  <a:lnTo>
                    <a:pt x="1654" y="313"/>
                  </a:lnTo>
                  <a:lnTo>
                    <a:pt x="1651" y="312"/>
                  </a:lnTo>
                  <a:lnTo>
                    <a:pt x="1647" y="311"/>
                  </a:lnTo>
                  <a:lnTo>
                    <a:pt x="1643" y="309"/>
                  </a:lnTo>
                  <a:lnTo>
                    <a:pt x="1639" y="306"/>
                  </a:lnTo>
                  <a:lnTo>
                    <a:pt x="1638" y="304"/>
                  </a:lnTo>
                  <a:lnTo>
                    <a:pt x="1636" y="301"/>
                  </a:lnTo>
                  <a:lnTo>
                    <a:pt x="1635" y="298"/>
                  </a:lnTo>
                  <a:lnTo>
                    <a:pt x="1635" y="295"/>
                  </a:lnTo>
                  <a:lnTo>
                    <a:pt x="1635" y="292"/>
                  </a:lnTo>
                  <a:lnTo>
                    <a:pt x="1635" y="290"/>
                  </a:lnTo>
                  <a:lnTo>
                    <a:pt x="1636" y="287"/>
                  </a:lnTo>
                  <a:lnTo>
                    <a:pt x="1638" y="286"/>
                  </a:lnTo>
                  <a:lnTo>
                    <a:pt x="1641" y="287"/>
                  </a:lnTo>
                  <a:lnTo>
                    <a:pt x="1645" y="287"/>
                  </a:lnTo>
                  <a:lnTo>
                    <a:pt x="1653" y="287"/>
                  </a:lnTo>
                  <a:lnTo>
                    <a:pt x="1659" y="285"/>
                  </a:lnTo>
                  <a:lnTo>
                    <a:pt x="1665" y="283"/>
                  </a:lnTo>
                  <a:lnTo>
                    <a:pt x="1672" y="267"/>
                  </a:lnTo>
                  <a:lnTo>
                    <a:pt x="1679" y="252"/>
                  </a:lnTo>
                  <a:lnTo>
                    <a:pt x="1682" y="245"/>
                  </a:lnTo>
                  <a:lnTo>
                    <a:pt x="1684" y="237"/>
                  </a:lnTo>
                  <a:lnTo>
                    <a:pt x="1685" y="230"/>
                  </a:lnTo>
                  <a:lnTo>
                    <a:pt x="1685" y="222"/>
                  </a:lnTo>
                  <a:lnTo>
                    <a:pt x="1683" y="214"/>
                  </a:lnTo>
                  <a:lnTo>
                    <a:pt x="1680" y="207"/>
                  </a:lnTo>
                  <a:lnTo>
                    <a:pt x="1672" y="193"/>
                  </a:lnTo>
                  <a:lnTo>
                    <a:pt x="1668" y="187"/>
                  </a:lnTo>
                  <a:lnTo>
                    <a:pt x="1664" y="180"/>
                  </a:lnTo>
                  <a:lnTo>
                    <a:pt x="1661" y="173"/>
                  </a:lnTo>
                  <a:lnTo>
                    <a:pt x="1659" y="165"/>
                  </a:lnTo>
                  <a:lnTo>
                    <a:pt x="1664" y="163"/>
                  </a:lnTo>
                  <a:lnTo>
                    <a:pt x="1667" y="160"/>
                  </a:lnTo>
                  <a:lnTo>
                    <a:pt x="1670" y="157"/>
                  </a:lnTo>
                  <a:lnTo>
                    <a:pt x="1677" y="140"/>
                  </a:lnTo>
                  <a:lnTo>
                    <a:pt x="1681" y="139"/>
                  </a:lnTo>
                  <a:lnTo>
                    <a:pt x="1687" y="139"/>
                  </a:lnTo>
                  <a:lnTo>
                    <a:pt x="1693" y="139"/>
                  </a:lnTo>
                  <a:lnTo>
                    <a:pt x="1697" y="138"/>
                  </a:lnTo>
                  <a:lnTo>
                    <a:pt x="1700" y="138"/>
                  </a:lnTo>
                  <a:lnTo>
                    <a:pt x="1703" y="137"/>
                  </a:lnTo>
                  <a:lnTo>
                    <a:pt x="1707" y="134"/>
                  </a:lnTo>
                  <a:lnTo>
                    <a:pt x="1709" y="132"/>
                  </a:lnTo>
                  <a:lnTo>
                    <a:pt x="1710" y="130"/>
                  </a:lnTo>
                  <a:lnTo>
                    <a:pt x="1713" y="126"/>
                  </a:lnTo>
                  <a:lnTo>
                    <a:pt x="1717" y="117"/>
                  </a:lnTo>
                  <a:lnTo>
                    <a:pt x="1720" y="109"/>
                  </a:lnTo>
                  <a:lnTo>
                    <a:pt x="1723" y="104"/>
                  </a:lnTo>
                  <a:lnTo>
                    <a:pt x="1725" y="100"/>
                  </a:lnTo>
                  <a:lnTo>
                    <a:pt x="1727" y="94"/>
                  </a:lnTo>
                  <a:lnTo>
                    <a:pt x="1727" y="89"/>
                  </a:lnTo>
                  <a:lnTo>
                    <a:pt x="1727" y="84"/>
                  </a:lnTo>
                  <a:lnTo>
                    <a:pt x="1726" y="81"/>
                  </a:lnTo>
                  <a:lnTo>
                    <a:pt x="1725" y="78"/>
                  </a:lnTo>
                  <a:lnTo>
                    <a:pt x="1724" y="76"/>
                  </a:lnTo>
                  <a:lnTo>
                    <a:pt x="1722" y="74"/>
                  </a:lnTo>
                  <a:lnTo>
                    <a:pt x="1720" y="71"/>
                  </a:lnTo>
                  <a:lnTo>
                    <a:pt x="1717" y="68"/>
                  </a:lnTo>
                  <a:lnTo>
                    <a:pt x="1720" y="67"/>
                  </a:lnTo>
                  <a:lnTo>
                    <a:pt x="1722" y="66"/>
                  </a:lnTo>
                  <a:lnTo>
                    <a:pt x="1723" y="65"/>
                  </a:lnTo>
                  <a:lnTo>
                    <a:pt x="1724" y="63"/>
                  </a:lnTo>
                  <a:lnTo>
                    <a:pt x="1725" y="59"/>
                  </a:lnTo>
                  <a:lnTo>
                    <a:pt x="1726" y="54"/>
                  </a:lnTo>
                  <a:lnTo>
                    <a:pt x="1726" y="51"/>
                  </a:lnTo>
                  <a:lnTo>
                    <a:pt x="1726" y="48"/>
                  </a:lnTo>
                  <a:lnTo>
                    <a:pt x="1727" y="48"/>
                  </a:lnTo>
                  <a:lnTo>
                    <a:pt x="1730" y="50"/>
                  </a:lnTo>
                  <a:lnTo>
                    <a:pt x="1733" y="50"/>
                  </a:lnTo>
                  <a:lnTo>
                    <a:pt x="1736" y="51"/>
                  </a:lnTo>
                  <a:lnTo>
                    <a:pt x="1740" y="51"/>
                  </a:lnTo>
                  <a:lnTo>
                    <a:pt x="1749" y="51"/>
                  </a:lnTo>
                  <a:lnTo>
                    <a:pt x="1755" y="50"/>
                  </a:lnTo>
                  <a:lnTo>
                    <a:pt x="1758" y="50"/>
                  </a:lnTo>
                  <a:lnTo>
                    <a:pt x="1758" y="51"/>
                  </a:lnTo>
                  <a:lnTo>
                    <a:pt x="1759" y="52"/>
                  </a:lnTo>
                  <a:lnTo>
                    <a:pt x="1763" y="54"/>
                  </a:lnTo>
                  <a:lnTo>
                    <a:pt x="1765" y="56"/>
                  </a:lnTo>
                  <a:lnTo>
                    <a:pt x="1766" y="57"/>
                  </a:lnTo>
                  <a:lnTo>
                    <a:pt x="1767" y="59"/>
                  </a:lnTo>
                  <a:lnTo>
                    <a:pt x="1768" y="61"/>
                  </a:lnTo>
                  <a:lnTo>
                    <a:pt x="1770" y="64"/>
                  </a:lnTo>
                  <a:lnTo>
                    <a:pt x="1771" y="69"/>
                  </a:lnTo>
                  <a:lnTo>
                    <a:pt x="1773" y="74"/>
                  </a:lnTo>
                  <a:lnTo>
                    <a:pt x="1773" y="83"/>
                  </a:lnTo>
                  <a:lnTo>
                    <a:pt x="1774" y="93"/>
                  </a:lnTo>
                  <a:lnTo>
                    <a:pt x="1774" y="98"/>
                  </a:lnTo>
                  <a:lnTo>
                    <a:pt x="1775" y="102"/>
                  </a:lnTo>
                  <a:lnTo>
                    <a:pt x="1776" y="104"/>
                  </a:lnTo>
                  <a:lnTo>
                    <a:pt x="1777" y="106"/>
                  </a:lnTo>
                  <a:lnTo>
                    <a:pt x="1779" y="110"/>
                  </a:lnTo>
                  <a:lnTo>
                    <a:pt x="1782" y="115"/>
                  </a:lnTo>
                  <a:lnTo>
                    <a:pt x="1785" y="118"/>
                  </a:lnTo>
                  <a:lnTo>
                    <a:pt x="1787" y="119"/>
                  </a:lnTo>
                  <a:lnTo>
                    <a:pt x="1789" y="120"/>
                  </a:lnTo>
                  <a:lnTo>
                    <a:pt x="1791" y="121"/>
                  </a:lnTo>
                  <a:lnTo>
                    <a:pt x="1792" y="121"/>
                  </a:lnTo>
                  <a:lnTo>
                    <a:pt x="1795" y="119"/>
                  </a:lnTo>
                  <a:lnTo>
                    <a:pt x="1798" y="116"/>
                  </a:lnTo>
                  <a:lnTo>
                    <a:pt x="1800" y="113"/>
                  </a:lnTo>
                  <a:lnTo>
                    <a:pt x="1803" y="107"/>
                  </a:lnTo>
                  <a:lnTo>
                    <a:pt x="1807" y="97"/>
                  </a:lnTo>
                  <a:lnTo>
                    <a:pt x="1812" y="96"/>
                  </a:lnTo>
                  <a:lnTo>
                    <a:pt x="1817" y="96"/>
                  </a:lnTo>
                  <a:lnTo>
                    <a:pt x="1821" y="96"/>
                  </a:lnTo>
                  <a:lnTo>
                    <a:pt x="1824" y="97"/>
                  </a:lnTo>
                  <a:lnTo>
                    <a:pt x="1826" y="98"/>
                  </a:lnTo>
                  <a:lnTo>
                    <a:pt x="1828" y="99"/>
                  </a:lnTo>
                  <a:lnTo>
                    <a:pt x="1830" y="100"/>
                  </a:lnTo>
                  <a:lnTo>
                    <a:pt x="1831" y="102"/>
                  </a:lnTo>
                  <a:lnTo>
                    <a:pt x="1833" y="105"/>
                  </a:lnTo>
                  <a:lnTo>
                    <a:pt x="1835" y="108"/>
                  </a:lnTo>
                  <a:lnTo>
                    <a:pt x="1836" y="109"/>
                  </a:lnTo>
                  <a:lnTo>
                    <a:pt x="1837" y="111"/>
                  </a:lnTo>
                  <a:lnTo>
                    <a:pt x="1839" y="111"/>
                  </a:lnTo>
                  <a:lnTo>
                    <a:pt x="1841" y="113"/>
                  </a:lnTo>
                  <a:lnTo>
                    <a:pt x="1845" y="110"/>
                  </a:lnTo>
                  <a:lnTo>
                    <a:pt x="1849" y="109"/>
                  </a:lnTo>
                  <a:lnTo>
                    <a:pt x="1852" y="106"/>
                  </a:lnTo>
                  <a:lnTo>
                    <a:pt x="1854" y="104"/>
                  </a:lnTo>
                  <a:lnTo>
                    <a:pt x="1857" y="101"/>
                  </a:lnTo>
                  <a:lnTo>
                    <a:pt x="1859" y="97"/>
                  </a:lnTo>
                  <a:lnTo>
                    <a:pt x="1861" y="94"/>
                  </a:lnTo>
                  <a:lnTo>
                    <a:pt x="1862" y="90"/>
                  </a:lnTo>
                  <a:lnTo>
                    <a:pt x="1863" y="86"/>
                  </a:lnTo>
                  <a:lnTo>
                    <a:pt x="1863" y="83"/>
                  </a:lnTo>
                  <a:lnTo>
                    <a:pt x="1863" y="79"/>
                  </a:lnTo>
                  <a:lnTo>
                    <a:pt x="1863" y="76"/>
                  </a:lnTo>
                  <a:lnTo>
                    <a:pt x="1862" y="73"/>
                  </a:lnTo>
                  <a:lnTo>
                    <a:pt x="1861" y="69"/>
                  </a:lnTo>
                  <a:lnTo>
                    <a:pt x="1859" y="66"/>
                  </a:lnTo>
                  <a:lnTo>
                    <a:pt x="1858" y="64"/>
                  </a:lnTo>
                  <a:lnTo>
                    <a:pt x="1853" y="62"/>
                  </a:lnTo>
                  <a:lnTo>
                    <a:pt x="1849" y="61"/>
                  </a:lnTo>
                  <a:lnTo>
                    <a:pt x="1845" y="60"/>
                  </a:lnTo>
                  <a:lnTo>
                    <a:pt x="1841" y="60"/>
                  </a:lnTo>
                  <a:lnTo>
                    <a:pt x="1837" y="61"/>
                  </a:lnTo>
                  <a:lnTo>
                    <a:pt x="1832" y="62"/>
                  </a:lnTo>
                  <a:lnTo>
                    <a:pt x="1823" y="65"/>
                  </a:lnTo>
                  <a:lnTo>
                    <a:pt x="1804" y="73"/>
                  </a:lnTo>
                  <a:lnTo>
                    <a:pt x="1795" y="77"/>
                  </a:lnTo>
                  <a:lnTo>
                    <a:pt x="1787" y="79"/>
                  </a:lnTo>
                  <a:lnTo>
                    <a:pt x="1788" y="56"/>
                  </a:lnTo>
                  <a:lnTo>
                    <a:pt x="1789" y="44"/>
                  </a:lnTo>
                  <a:lnTo>
                    <a:pt x="1791" y="33"/>
                  </a:lnTo>
                  <a:lnTo>
                    <a:pt x="1794" y="22"/>
                  </a:lnTo>
                  <a:lnTo>
                    <a:pt x="1795" y="17"/>
                  </a:lnTo>
                  <a:lnTo>
                    <a:pt x="1797" y="13"/>
                  </a:lnTo>
                  <a:lnTo>
                    <a:pt x="1800" y="9"/>
                  </a:lnTo>
                  <a:lnTo>
                    <a:pt x="1803" y="5"/>
                  </a:lnTo>
                  <a:lnTo>
                    <a:pt x="1806" y="3"/>
                  </a:lnTo>
                  <a:lnTo>
                    <a:pt x="1810" y="1"/>
                  </a:lnTo>
                  <a:lnTo>
                    <a:pt x="1813" y="0"/>
                  </a:lnTo>
                  <a:lnTo>
                    <a:pt x="1816" y="0"/>
                  </a:lnTo>
                  <a:lnTo>
                    <a:pt x="1819" y="0"/>
                  </a:lnTo>
                  <a:lnTo>
                    <a:pt x="1821" y="0"/>
                  </a:lnTo>
                  <a:lnTo>
                    <a:pt x="1827" y="2"/>
                  </a:lnTo>
                  <a:lnTo>
                    <a:pt x="1832" y="5"/>
                  </a:lnTo>
                  <a:lnTo>
                    <a:pt x="1838" y="9"/>
                  </a:lnTo>
                  <a:lnTo>
                    <a:pt x="1844" y="13"/>
                  </a:lnTo>
                  <a:lnTo>
                    <a:pt x="1849" y="18"/>
                  </a:lnTo>
                  <a:lnTo>
                    <a:pt x="1854" y="24"/>
                  </a:lnTo>
                  <a:lnTo>
                    <a:pt x="1859" y="25"/>
                  </a:lnTo>
                  <a:lnTo>
                    <a:pt x="1862" y="25"/>
                  </a:lnTo>
                  <a:lnTo>
                    <a:pt x="1866" y="25"/>
                  </a:lnTo>
                  <a:lnTo>
                    <a:pt x="1870" y="24"/>
                  </a:lnTo>
                  <a:lnTo>
                    <a:pt x="1878" y="22"/>
                  </a:lnTo>
                  <a:lnTo>
                    <a:pt x="1887" y="18"/>
                  </a:lnTo>
                  <a:lnTo>
                    <a:pt x="1888" y="20"/>
                  </a:lnTo>
                  <a:lnTo>
                    <a:pt x="1889" y="22"/>
                  </a:lnTo>
                  <a:lnTo>
                    <a:pt x="1889" y="24"/>
                  </a:lnTo>
                  <a:lnTo>
                    <a:pt x="1889" y="27"/>
                  </a:lnTo>
                  <a:lnTo>
                    <a:pt x="1889" y="36"/>
                  </a:lnTo>
                  <a:lnTo>
                    <a:pt x="1887" y="45"/>
                  </a:lnTo>
                  <a:lnTo>
                    <a:pt x="1884" y="65"/>
                  </a:lnTo>
                  <a:lnTo>
                    <a:pt x="1883" y="76"/>
                  </a:lnTo>
                  <a:lnTo>
                    <a:pt x="1882" y="86"/>
                  </a:lnTo>
                  <a:lnTo>
                    <a:pt x="1882" y="105"/>
                  </a:lnTo>
                  <a:lnTo>
                    <a:pt x="1883" y="116"/>
                  </a:lnTo>
                  <a:lnTo>
                    <a:pt x="1884" y="127"/>
                  </a:lnTo>
                  <a:lnTo>
                    <a:pt x="1885" y="137"/>
                  </a:lnTo>
                  <a:lnTo>
                    <a:pt x="1887" y="142"/>
                  </a:lnTo>
                  <a:lnTo>
                    <a:pt x="1888" y="147"/>
                  </a:lnTo>
                  <a:lnTo>
                    <a:pt x="1890" y="152"/>
                  </a:lnTo>
                  <a:lnTo>
                    <a:pt x="1892" y="158"/>
                  </a:lnTo>
                  <a:lnTo>
                    <a:pt x="1894" y="162"/>
                  </a:lnTo>
                  <a:lnTo>
                    <a:pt x="1898" y="166"/>
                  </a:lnTo>
                  <a:lnTo>
                    <a:pt x="1900" y="170"/>
                  </a:lnTo>
                  <a:lnTo>
                    <a:pt x="1903" y="173"/>
                  </a:lnTo>
                  <a:lnTo>
                    <a:pt x="1910" y="180"/>
                  </a:lnTo>
                  <a:lnTo>
                    <a:pt x="1924" y="194"/>
                  </a:lnTo>
                  <a:lnTo>
                    <a:pt x="1939" y="208"/>
                  </a:lnTo>
                  <a:lnTo>
                    <a:pt x="1945" y="216"/>
                  </a:lnTo>
                  <a:lnTo>
                    <a:pt x="1948" y="220"/>
                  </a:lnTo>
                  <a:lnTo>
                    <a:pt x="1951" y="223"/>
                  </a:lnTo>
                  <a:lnTo>
                    <a:pt x="1953" y="226"/>
                  </a:lnTo>
                  <a:lnTo>
                    <a:pt x="1955" y="229"/>
                  </a:lnTo>
                  <a:lnTo>
                    <a:pt x="1958" y="236"/>
                  </a:lnTo>
                  <a:lnTo>
                    <a:pt x="1959" y="243"/>
                  </a:lnTo>
                  <a:lnTo>
                    <a:pt x="1960" y="250"/>
                  </a:lnTo>
                  <a:lnTo>
                    <a:pt x="1961" y="258"/>
                  </a:lnTo>
                  <a:lnTo>
                    <a:pt x="1963" y="265"/>
                  </a:lnTo>
                  <a:lnTo>
                    <a:pt x="1966" y="273"/>
                  </a:lnTo>
                  <a:lnTo>
                    <a:pt x="1970" y="282"/>
                  </a:lnTo>
                  <a:lnTo>
                    <a:pt x="1974" y="286"/>
                  </a:lnTo>
                  <a:lnTo>
                    <a:pt x="1977" y="291"/>
                  </a:lnTo>
                  <a:lnTo>
                    <a:pt x="1978" y="294"/>
                  </a:lnTo>
                  <a:lnTo>
                    <a:pt x="1979" y="297"/>
                  </a:lnTo>
                  <a:lnTo>
                    <a:pt x="1981" y="300"/>
                  </a:lnTo>
                  <a:lnTo>
                    <a:pt x="1982" y="303"/>
                  </a:lnTo>
                  <a:lnTo>
                    <a:pt x="1983" y="310"/>
                  </a:lnTo>
                  <a:lnTo>
                    <a:pt x="1982" y="317"/>
                  </a:lnTo>
                  <a:lnTo>
                    <a:pt x="1981" y="326"/>
                  </a:lnTo>
                  <a:lnTo>
                    <a:pt x="1977" y="334"/>
                  </a:lnTo>
                  <a:lnTo>
                    <a:pt x="1977" y="336"/>
                  </a:lnTo>
                  <a:lnTo>
                    <a:pt x="1978" y="337"/>
                  </a:lnTo>
                  <a:lnTo>
                    <a:pt x="1979" y="340"/>
                  </a:lnTo>
                  <a:lnTo>
                    <a:pt x="1982" y="343"/>
                  </a:lnTo>
                  <a:lnTo>
                    <a:pt x="1985" y="346"/>
                  </a:lnTo>
                  <a:lnTo>
                    <a:pt x="1989" y="352"/>
                  </a:lnTo>
                  <a:lnTo>
                    <a:pt x="1990" y="354"/>
                  </a:lnTo>
                  <a:lnTo>
                    <a:pt x="1991" y="355"/>
                  </a:lnTo>
                  <a:lnTo>
                    <a:pt x="1991" y="357"/>
                  </a:lnTo>
                  <a:lnTo>
                    <a:pt x="1991" y="359"/>
                  </a:lnTo>
                  <a:lnTo>
                    <a:pt x="1984" y="376"/>
                  </a:lnTo>
                  <a:lnTo>
                    <a:pt x="1982" y="379"/>
                  </a:lnTo>
                  <a:lnTo>
                    <a:pt x="1979" y="382"/>
                  </a:lnTo>
                  <a:lnTo>
                    <a:pt x="1978" y="384"/>
                  </a:lnTo>
                  <a:lnTo>
                    <a:pt x="1977" y="386"/>
                  </a:lnTo>
                  <a:lnTo>
                    <a:pt x="1976" y="389"/>
                  </a:lnTo>
                  <a:lnTo>
                    <a:pt x="1976" y="392"/>
                  </a:lnTo>
                  <a:lnTo>
                    <a:pt x="1976" y="396"/>
                  </a:lnTo>
                  <a:lnTo>
                    <a:pt x="1976" y="399"/>
                  </a:lnTo>
                  <a:lnTo>
                    <a:pt x="1975" y="405"/>
                  </a:lnTo>
                  <a:lnTo>
                    <a:pt x="1975" y="412"/>
                  </a:lnTo>
                  <a:lnTo>
                    <a:pt x="1975" y="415"/>
                  </a:lnTo>
                  <a:lnTo>
                    <a:pt x="1976" y="417"/>
                  </a:lnTo>
                  <a:lnTo>
                    <a:pt x="1975" y="424"/>
                  </a:lnTo>
                  <a:lnTo>
                    <a:pt x="1973" y="430"/>
                  </a:lnTo>
                  <a:lnTo>
                    <a:pt x="1971" y="437"/>
                  </a:lnTo>
                  <a:lnTo>
                    <a:pt x="1968" y="443"/>
                  </a:lnTo>
                  <a:lnTo>
                    <a:pt x="1965" y="448"/>
                  </a:lnTo>
                  <a:lnTo>
                    <a:pt x="1961" y="455"/>
                  </a:lnTo>
                  <a:lnTo>
                    <a:pt x="1953" y="466"/>
                  </a:lnTo>
                  <a:lnTo>
                    <a:pt x="1933" y="486"/>
                  </a:lnTo>
                  <a:lnTo>
                    <a:pt x="1924" y="498"/>
                  </a:lnTo>
                  <a:lnTo>
                    <a:pt x="1920" y="503"/>
                  </a:lnTo>
                  <a:lnTo>
                    <a:pt x="1917" y="509"/>
                  </a:lnTo>
                  <a:lnTo>
                    <a:pt x="1916" y="511"/>
                  </a:lnTo>
                  <a:lnTo>
                    <a:pt x="1917" y="513"/>
                  </a:lnTo>
                  <a:lnTo>
                    <a:pt x="1919" y="517"/>
                  </a:lnTo>
                  <a:lnTo>
                    <a:pt x="1923" y="527"/>
                  </a:lnTo>
                  <a:lnTo>
                    <a:pt x="1916" y="544"/>
                  </a:lnTo>
                  <a:lnTo>
                    <a:pt x="1916" y="547"/>
                  </a:lnTo>
                  <a:lnTo>
                    <a:pt x="1917" y="554"/>
                  </a:lnTo>
                  <a:lnTo>
                    <a:pt x="1919" y="573"/>
                  </a:lnTo>
                  <a:lnTo>
                    <a:pt x="1920" y="584"/>
                  </a:lnTo>
                  <a:lnTo>
                    <a:pt x="1919" y="593"/>
                  </a:lnTo>
                  <a:lnTo>
                    <a:pt x="1918" y="597"/>
                  </a:lnTo>
                  <a:lnTo>
                    <a:pt x="1917" y="601"/>
                  </a:lnTo>
                  <a:lnTo>
                    <a:pt x="1915" y="604"/>
                  </a:lnTo>
                  <a:lnTo>
                    <a:pt x="1913" y="606"/>
                  </a:lnTo>
                  <a:lnTo>
                    <a:pt x="1912" y="606"/>
                  </a:lnTo>
                  <a:lnTo>
                    <a:pt x="1911" y="606"/>
                  </a:lnTo>
                  <a:lnTo>
                    <a:pt x="1908" y="603"/>
                  </a:lnTo>
                  <a:lnTo>
                    <a:pt x="1903" y="596"/>
                  </a:lnTo>
                  <a:lnTo>
                    <a:pt x="1900" y="592"/>
                  </a:lnTo>
                  <a:lnTo>
                    <a:pt x="1896" y="589"/>
                  </a:lnTo>
                  <a:lnTo>
                    <a:pt x="1893" y="586"/>
                  </a:lnTo>
                  <a:lnTo>
                    <a:pt x="1891" y="585"/>
                  </a:lnTo>
                  <a:lnTo>
                    <a:pt x="1890" y="585"/>
                  </a:lnTo>
                  <a:lnTo>
                    <a:pt x="1885" y="585"/>
                  </a:lnTo>
                  <a:lnTo>
                    <a:pt x="1880" y="586"/>
                  </a:lnTo>
                  <a:lnTo>
                    <a:pt x="1876" y="587"/>
                  </a:lnTo>
                  <a:lnTo>
                    <a:pt x="1872" y="589"/>
                  </a:lnTo>
                  <a:lnTo>
                    <a:pt x="1863" y="593"/>
                  </a:lnTo>
                  <a:lnTo>
                    <a:pt x="1858" y="594"/>
                  </a:lnTo>
                  <a:lnTo>
                    <a:pt x="1852" y="596"/>
                  </a:lnTo>
                  <a:lnTo>
                    <a:pt x="1850" y="597"/>
                  </a:lnTo>
                  <a:lnTo>
                    <a:pt x="1848" y="600"/>
                  </a:lnTo>
                  <a:lnTo>
                    <a:pt x="1844" y="609"/>
                  </a:lnTo>
                  <a:lnTo>
                    <a:pt x="1835" y="629"/>
                  </a:lnTo>
                  <a:lnTo>
                    <a:pt x="1834" y="635"/>
                  </a:lnTo>
                  <a:lnTo>
                    <a:pt x="1833" y="640"/>
                  </a:lnTo>
                  <a:lnTo>
                    <a:pt x="1831" y="653"/>
                  </a:lnTo>
                  <a:lnTo>
                    <a:pt x="1829" y="659"/>
                  </a:lnTo>
                  <a:lnTo>
                    <a:pt x="1829" y="666"/>
                  </a:lnTo>
                  <a:lnTo>
                    <a:pt x="1828" y="672"/>
                  </a:lnTo>
                  <a:lnTo>
                    <a:pt x="1829" y="678"/>
                  </a:lnTo>
                  <a:lnTo>
                    <a:pt x="1830" y="680"/>
                  </a:lnTo>
                  <a:lnTo>
                    <a:pt x="1832" y="682"/>
                  </a:lnTo>
                  <a:lnTo>
                    <a:pt x="1835" y="686"/>
                  </a:lnTo>
                  <a:lnTo>
                    <a:pt x="1839" y="689"/>
                  </a:lnTo>
                  <a:lnTo>
                    <a:pt x="1842" y="693"/>
                  </a:lnTo>
                  <a:lnTo>
                    <a:pt x="1844" y="700"/>
                  </a:lnTo>
                  <a:lnTo>
                    <a:pt x="1845" y="707"/>
                  </a:lnTo>
                  <a:lnTo>
                    <a:pt x="1846" y="714"/>
                  </a:lnTo>
                  <a:lnTo>
                    <a:pt x="1846" y="720"/>
                  </a:lnTo>
                  <a:lnTo>
                    <a:pt x="1845" y="732"/>
                  </a:lnTo>
                  <a:lnTo>
                    <a:pt x="1844" y="744"/>
                  </a:lnTo>
                  <a:lnTo>
                    <a:pt x="1844" y="759"/>
                  </a:lnTo>
                  <a:lnTo>
                    <a:pt x="1845" y="774"/>
                  </a:lnTo>
                  <a:lnTo>
                    <a:pt x="1845" y="790"/>
                  </a:lnTo>
                  <a:lnTo>
                    <a:pt x="1845" y="805"/>
                  </a:lnTo>
                  <a:lnTo>
                    <a:pt x="1844" y="812"/>
                  </a:lnTo>
                  <a:lnTo>
                    <a:pt x="1843" y="819"/>
                  </a:lnTo>
                  <a:lnTo>
                    <a:pt x="1842" y="826"/>
                  </a:lnTo>
                  <a:lnTo>
                    <a:pt x="1840" y="834"/>
                  </a:lnTo>
                  <a:lnTo>
                    <a:pt x="1838" y="841"/>
                  </a:lnTo>
                  <a:lnTo>
                    <a:pt x="1834" y="848"/>
                  </a:lnTo>
                  <a:lnTo>
                    <a:pt x="1830" y="854"/>
                  </a:lnTo>
                  <a:lnTo>
                    <a:pt x="1826" y="860"/>
                  </a:lnTo>
                  <a:lnTo>
                    <a:pt x="1824" y="863"/>
                  </a:lnTo>
                  <a:lnTo>
                    <a:pt x="1821" y="865"/>
                  </a:lnTo>
                  <a:lnTo>
                    <a:pt x="1815" y="868"/>
                  </a:lnTo>
                  <a:lnTo>
                    <a:pt x="1807" y="873"/>
                  </a:lnTo>
                  <a:lnTo>
                    <a:pt x="1805" y="875"/>
                  </a:lnTo>
                  <a:lnTo>
                    <a:pt x="1803" y="878"/>
                  </a:lnTo>
                  <a:lnTo>
                    <a:pt x="1802" y="884"/>
                  </a:lnTo>
                  <a:lnTo>
                    <a:pt x="1800" y="890"/>
                  </a:lnTo>
                  <a:lnTo>
                    <a:pt x="1796" y="901"/>
                  </a:lnTo>
                  <a:lnTo>
                    <a:pt x="1785" y="924"/>
                  </a:lnTo>
                  <a:lnTo>
                    <a:pt x="1781" y="935"/>
                  </a:lnTo>
                  <a:lnTo>
                    <a:pt x="1779" y="941"/>
                  </a:lnTo>
                  <a:lnTo>
                    <a:pt x="1777" y="946"/>
                  </a:lnTo>
                  <a:lnTo>
                    <a:pt x="1777" y="952"/>
                  </a:lnTo>
                  <a:lnTo>
                    <a:pt x="1776" y="959"/>
                  </a:lnTo>
                  <a:lnTo>
                    <a:pt x="1777" y="965"/>
                  </a:lnTo>
                  <a:lnTo>
                    <a:pt x="1778" y="971"/>
                  </a:lnTo>
                  <a:lnTo>
                    <a:pt x="1774" y="976"/>
                  </a:lnTo>
                  <a:lnTo>
                    <a:pt x="1771" y="980"/>
                  </a:lnTo>
                  <a:lnTo>
                    <a:pt x="1769" y="987"/>
                  </a:lnTo>
                  <a:lnTo>
                    <a:pt x="1770" y="1001"/>
                  </a:lnTo>
                  <a:lnTo>
                    <a:pt x="1773" y="1014"/>
                  </a:lnTo>
                  <a:lnTo>
                    <a:pt x="1776" y="1026"/>
                  </a:lnTo>
                  <a:lnTo>
                    <a:pt x="1781" y="1039"/>
                  </a:lnTo>
                  <a:lnTo>
                    <a:pt x="1786" y="1052"/>
                  </a:lnTo>
                  <a:lnTo>
                    <a:pt x="1792" y="1064"/>
                  </a:lnTo>
                  <a:lnTo>
                    <a:pt x="1798" y="1075"/>
                  </a:lnTo>
                  <a:lnTo>
                    <a:pt x="1805" y="1087"/>
                  </a:lnTo>
                  <a:lnTo>
                    <a:pt x="1793" y="1090"/>
                  </a:lnTo>
                  <a:lnTo>
                    <a:pt x="1781" y="1094"/>
                  </a:lnTo>
                  <a:lnTo>
                    <a:pt x="1768" y="1100"/>
                  </a:lnTo>
                  <a:lnTo>
                    <a:pt x="1763" y="1103"/>
                  </a:lnTo>
                  <a:lnTo>
                    <a:pt x="1758" y="1107"/>
                  </a:lnTo>
                  <a:lnTo>
                    <a:pt x="1753" y="1111"/>
                  </a:lnTo>
                  <a:lnTo>
                    <a:pt x="1749" y="1116"/>
                  </a:lnTo>
                  <a:lnTo>
                    <a:pt x="1745" y="1121"/>
                  </a:lnTo>
                  <a:lnTo>
                    <a:pt x="1742" y="1127"/>
                  </a:lnTo>
                  <a:lnTo>
                    <a:pt x="1741" y="1130"/>
                  </a:lnTo>
                  <a:lnTo>
                    <a:pt x="1740" y="1132"/>
                  </a:lnTo>
                  <a:lnTo>
                    <a:pt x="1739" y="1138"/>
                  </a:lnTo>
                  <a:lnTo>
                    <a:pt x="1738" y="1144"/>
                  </a:lnTo>
                  <a:lnTo>
                    <a:pt x="1738" y="1151"/>
                  </a:lnTo>
                  <a:lnTo>
                    <a:pt x="1738" y="1161"/>
                  </a:lnTo>
                  <a:lnTo>
                    <a:pt x="1738" y="1172"/>
                  </a:lnTo>
                  <a:lnTo>
                    <a:pt x="1738" y="1177"/>
                  </a:lnTo>
                  <a:lnTo>
                    <a:pt x="1736" y="1182"/>
                  </a:lnTo>
                  <a:lnTo>
                    <a:pt x="1734" y="1187"/>
                  </a:lnTo>
                  <a:lnTo>
                    <a:pt x="1730" y="1192"/>
                  </a:lnTo>
                  <a:lnTo>
                    <a:pt x="1726" y="1195"/>
                  </a:lnTo>
                  <a:lnTo>
                    <a:pt x="1722" y="1198"/>
                  </a:lnTo>
                  <a:lnTo>
                    <a:pt x="1718" y="1200"/>
                  </a:lnTo>
                  <a:lnTo>
                    <a:pt x="1713" y="1201"/>
                  </a:lnTo>
                  <a:lnTo>
                    <a:pt x="1704" y="1203"/>
                  </a:lnTo>
                  <a:lnTo>
                    <a:pt x="1699" y="1204"/>
                  </a:lnTo>
                  <a:lnTo>
                    <a:pt x="1695" y="1206"/>
                  </a:lnTo>
                  <a:lnTo>
                    <a:pt x="1692" y="1207"/>
                  </a:lnTo>
                  <a:lnTo>
                    <a:pt x="1688" y="1210"/>
                  </a:lnTo>
                  <a:lnTo>
                    <a:pt x="1685" y="1213"/>
                  </a:lnTo>
                  <a:lnTo>
                    <a:pt x="1683" y="1216"/>
                  </a:lnTo>
                  <a:lnTo>
                    <a:pt x="1678" y="1222"/>
                  </a:lnTo>
                  <a:lnTo>
                    <a:pt x="1674" y="1228"/>
                  </a:lnTo>
                  <a:lnTo>
                    <a:pt x="1671" y="1233"/>
                  </a:lnTo>
                  <a:lnTo>
                    <a:pt x="1668" y="1236"/>
                  </a:lnTo>
                  <a:lnTo>
                    <a:pt x="1666" y="1237"/>
                  </a:lnTo>
                  <a:lnTo>
                    <a:pt x="1664" y="1239"/>
                  </a:lnTo>
                  <a:lnTo>
                    <a:pt x="1662" y="1239"/>
                  </a:lnTo>
                  <a:lnTo>
                    <a:pt x="1659" y="1239"/>
                  </a:lnTo>
                  <a:lnTo>
                    <a:pt x="1656" y="1239"/>
                  </a:lnTo>
                  <a:lnTo>
                    <a:pt x="1654" y="1238"/>
                  </a:lnTo>
                  <a:lnTo>
                    <a:pt x="1652" y="1237"/>
                  </a:lnTo>
                  <a:lnTo>
                    <a:pt x="1650" y="1236"/>
                  </a:lnTo>
                  <a:lnTo>
                    <a:pt x="1649" y="1234"/>
                  </a:lnTo>
                  <a:lnTo>
                    <a:pt x="1647" y="1231"/>
                  </a:lnTo>
                  <a:lnTo>
                    <a:pt x="1647" y="1226"/>
                  </a:lnTo>
                  <a:lnTo>
                    <a:pt x="1647" y="1214"/>
                  </a:lnTo>
                  <a:lnTo>
                    <a:pt x="1649" y="1207"/>
                  </a:lnTo>
                  <a:lnTo>
                    <a:pt x="1647" y="1200"/>
                  </a:lnTo>
                  <a:lnTo>
                    <a:pt x="1650" y="1198"/>
                  </a:lnTo>
                  <a:lnTo>
                    <a:pt x="1652" y="1195"/>
                  </a:lnTo>
                  <a:lnTo>
                    <a:pt x="1652" y="1192"/>
                  </a:lnTo>
                  <a:lnTo>
                    <a:pt x="1653" y="1189"/>
                  </a:lnTo>
                  <a:lnTo>
                    <a:pt x="1653" y="1185"/>
                  </a:lnTo>
                  <a:lnTo>
                    <a:pt x="1654" y="1182"/>
                  </a:lnTo>
                  <a:lnTo>
                    <a:pt x="1656" y="1179"/>
                  </a:lnTo>
                  <a:lnTo>
                    <a:pt x="1659" y="1176"/>
                  </a:lnTo>
                  <a:lnTo>
                    <a:pt x="1659" y="1175"/>
                  </a:lnTo>
                  <a:lnTo>
                    <a:pt x="1659" y="1174"/>
                  </a:lnTo>
                  <a:lnTo>
                    <a:pt x="1657" y="1170"/>
                  </a:lnTo>
                  <a:lnTo>
                    <a:pt x="1655" y="1165"/>
                  </a:lnTo>
                  <a:lnTo>
                    <a:pt x="1655" y="1162"/>
                  </a:lnTo>
                  <a:lnTo>
                    <a:pt x="1656" y="1159"/>
                  </a:lnTo>
                  <a:lnTo>
                    <a:pt x="1660" y="1154"/>
                  </a:lnTo>
                  <a:lnTo>
                    <a:pt x="1666" y="1149"/>
                  </a:lnTo>
                  <a:lnTo>
                    <a:pt x="1677" y="1140"/>
                  </a:lnTo>
                  <a:lnTo>
                    <a:pt x="1683" y="1135"/>
                  </a:lnTo>
                  <a:lnTo>
                    <a:pt x="1687" y="1130"/>
                  </a:lnTo>
                  <a:lnTo>
                    <a:pt x="1690" y="1127"/>
                  </a:lnTo>
                  <a:lnTo>
                    <a:pt x="1692" y="1123"/>
                  </a:lnTo>
                  <a:lnTo>
                    <a:pt x="1693" y="1120"/>
                  </a:lnTo>
                  <a:lnTo>
                    <a:pt x="1694" y="1117"/>
                  </a:lnTo>
                  <a:lnTo>
                    <a:pt x="1694" y="1112"/>
                  </a:lnTo>
                  <a:lnTo>
                    <a:pt x="1694" y="1110"/>
                  </a:lnTo>
                  <a:lnTo>
                    <a:pt x="1693" y="1108"/>
                  </a:lnTo>
                  <a:lnTo>
                    <a:pt x="1692" y="1104"/>
                  </a:lnTo>
                  <a:lnTo>
                    <a:pt x="1690" y="1101"/>
                  </a:lnTo>
                  <a:lnTo>
                    <a:pt x="1687" y="1099"/>
                  </a:lnTo>
                  <a:lnTo>
                    <a:pt x="1684" y="1097"/>
                  </a:lnTo>
                  <a:lnTo>
                    <a:pt x="1681" y="1095"/>
                  </a:lnTo>
                  <a:lnTo>
                    <a:pt x="1677" y="1094"/>
                  </a:lnTo>
                  <a:lnTo>
                    <a:pt x="1674" y="1094"/>
                  </a:lnTo>
                  <a:lnTo>
                    <a:pt x="1670" y="1094"/>
                  </a:lnTo>
                  <a:lnTo>
                    <a:pt x="1666" y="1095"/>
                  </a:lnTo>
                  <a:lnTo>
                    <a:pt x="1662" y="1096"/>
                  </a:lnTo>
                  <a:lnTo>
                    <a:pt x="1658" y="1098"/>
                  </a:lnTo>
                  <a:lnTo>
                    <a:pt x="1654" y="1100"/>
                  </a:lnTo>
                  <a:lnTo>
                    <a:pt x="1646" y="1105"/>
                  </a:lnTo>
                  <a:lnTo>
                    <a:pt x="1645" y="1107"/>
                  </a:lnTo>
                  <a:lnTo>
                    <a:pt x="1644" y="1109"/>
                  </a:lnTo>
                  <a:lnTo>
                    <a:pt x="1644" y="1114"/>
                  </a:lnTo>
                  <a:lnTo>
                    <a:pt x="1644" y="1119"/>
                  </a:lnTo>
                  <a:lnTo>
                    <a:pt x="1643" y="1126"/>
                  </a:lnTo>
                  <a:lnTo>
                    <a:pt x="1639" y="1129"/>
                  </a:lnTo>
                  <a:lnTo>
                    <a:pt x="1635" y="1133"/>
                  </a:lnTo>
                  <a:lnTo>
                    <a:pt x="1633" y="1136"/>
                  </a:lnTo>
                  <a:lnTo>
                    <a:pt x="1630" y="1139"/>
                  </a:lnTo>
                  <a:lnTo>
                    <a:pt x="1627" y="1145"/>
                  </a:lnTo>
                  <a:lnTo>
                    <a:pt x="1625" y="1151"/>
                  </a:lnTo>
                  <a:lnTo>
                    <a:pt x="1626" y="1159"/>
                  </a:lnTo>
                  <a:lnTo>
                    <a:pt x="1627" y="1164"/>
                  </a:lnTo>
                  <a:lnTo>
                    <a:pt x="1628" y="1169"/>
                  </a:lnTo>
                  <a:lnTo>
                    <a:pt x="1630" y="1173"/>
                  </a:lnTo>
                  <a:lnTo>
                    <a:pt x="1632" y="1174"/>
                  </a:lnTo>
                  <a:lnTo>
                    <a:pt x="1633" y="1176"/>
                  </a:lnTo>
                  <a:lnTo>
                    <a:pt x="1635" y="1177"/>
                  </a:lnTo>
                  <a:lnTo>
                    <a:pt x="1637" y="1178"/>
                  </a:lnTo>
                  <a:lnTo>
                    <a:pt x="1639" y="1179"/>
                  </a:lnTo>
                  <a:lnTo>
                    <a:pt x="1642" y="1179"/>
                  </a:lnTo>
                  <a:lnTo>
                    <a:pt x="1640" y="1180"/>
                  </a:lnTo>
                  <a:lnTo>
                    <a:pt x="1638" y="1181"/>
                  </a:lnTo>
                  <a:lnTo>
                    <a:pt x="1637" y="1183"/>
                  </a:lnTo>
                  <a:lnTo>
                    <a:pt x="1635" y="1184"/>
                  </a:lnTo>
                  <a:lnTo>
                    <a:pt x="1631" y="1191"/>
                  </a:lnTo>
                  <a:lnTo>
                    <a:pt x="1629" y="1194"/>
                  </a:lnTo>
                  <a:lnTo>
                    <a:pt x="1627" y="1196"/>
                  </a:lnTo>
                  <a:lnTo>
                    <a:pt x="1625" y="1197"/>
                  </a:lnTo>
                  <a:lnTo>
                    <a:pt x="1624" y="1198"/>
                  </a:lnTo>
                  <a:lnTo>
                    <a:pt x="1622" y="1198"/>
                  </a:lnTo>
                  <a:lnTo>
                    <a:pt x="1619" y="1198"/>
                  </a:lnTo>
                  <a:lnTo>
                    <a:pt x="1620" y="1195"/>
                  </a:lnTo>
                  <a:lnTo>
                    <a:pt x="1620" y="1192"/>
                  </a:lnTo>
                  <a:lnTo>
                    <a:pt x="1619" y="1186"/>
                  </a:lnTo>
                  <a:lnTo>
                    <a:pt x="1616" y="1181"/>
                  </a:lnTo>
                  <a:lnTo>
                    <a:pt x="1614" y="1177"/>
                  </a:lnTo>
                  <a:lnTo>
                    <a:pt x="1609" y="1173"/>
                  </a:lnTo>
                  <a:lnTo>
                    <a:pt x="1602" y="1170"/>
                  </a:lnTo>
                  <a:lnTo>
                    <a:pt x="1597" y="1168"/>
                  </a:lnTo>
                  <a:lnTo>
                    <a:pt x="1591" y="1166"/>
                  </a:lnTo>
                  <a:lnTo>
                    <a:pt x="1586" y="1166"/>
                  </a:lnTo>
                  <a:lnTo>
                    <a:pt x="1580" y="1168"/>
                  </a:lnTo>
                  <a:lnTo>
                    <a:pt x="1574" y="1169"/>
                  </a:lnTo>
                  <a:lnTo>
                    <a:pt x="1567" y="1171"/>
                  </a:lnTo>
                  <a:lnTo>
                    <a:pt x="1565" y="1174"/>
                  </a:lnTo>
                  <a:lnTo>
                    <a:pt x="1561" y="1176"/>
                  </a:lnTo>
                  <a:lnTo>
                    <a:pt x="1559" y="1179"/>
                  </a:lnTo>
                  <a:lnTo>
                    <a:pt x="1557" y="1182"/>
                  </a:lnTo>
                  <a:lnTo>
                    <a:pt x="1554" y="1187"/>
                  </a:lnTo>
                  <a:lnTo>
                    <a:pt x="1551" y="1194"/>
                  </a:lnTo>
                  <a:lnTo>
                    <a:pt x="1549" y="1200"/>
                  </a:lnTo>
                  <a:lnTo>
                    <a:pt x="1548" y="1206"/>
                  </a:lnTo>
                  <a:lnTo>
                    <a:pt x="1545" y="1221"/>
                  </a:lnTo>
                  <a:lnTo>
                    <a:pt x="1545" y="1224"/>
                  </a:lnTo>
                  <a:lnTo>
                    <a:pt x="1545" y="1227"/>
                  </a:lnTo>
                  <a:lnTo>
                    <a:pt x="1547" y="1234"/>
                  </a:lnTo>
                  <a:lnTo>
                    <a:pt x="1548" y="1238"/>
                  </a:lnTo>
                  <a:lnTo>
                    <a:pt x="1548" y="1242"/>
                  </a:lnTo>
                  <a:lnTo>
                    <a:pt x="1548" y="1246"/>
                  </a:lnTo>
                  <a:lnTo>
                    <a:pt x="1547" y="1250"/>
                  </a:lnTo>
                  <a:lnTo>
                    <a:pt x="1541" y="1258"/>
                  </a:lnTo>
                  <a:lnTo>
                    <a:pt x="1539" y="1261"/>
                  </a:lnTo>
                  <a:lnTo>
                    <a:pt x="1537" y="1265"/>
                  </a:lnTo>
                  <a:lnTo>
                    <a:pt x="1529" y="1279"/>
                  </a:lnTo>
                  <a:lnTo>
                    <a:pt x="1525" y="1286"/>
                  </a:lnTo>
                  <a:lnTo>
                    <a:pt x="1522" y="1289"/>
                  </a:lnTo>
                  <a:lnTo>
                    <a:pt x="1519" y="1292"/>
                  </a:lnTo>
                  <a:lnTo>
                    <a:pt x="1516" y="1296"/>
                  </a:lnTo>
                  <a:lnTo>
                    <a:pt x="1513" y="1298"/>
                  </a:lnTo>
                  <a:lnTo>
                    <a:pt x="1509" y="1300"/>
                  </a:lnTo>
                  <a:lnTo>
                    <a:pt x="1505" y="1302"/>
                  </a:lnTo>
                  <a:lnTo>
                    <a:pt x="1503" y="1302"/>
                  </a:lnTo>
                  <a:lnTo>
                    <a:pt x="1502" y="1302"/>
                  </a:lnTo>
                  <a:lnTo>
                    <a:pt x="1498" y="1300"/>
                  </a:lnTo>
                  <a:lnTo>
                    <a:pt x="1495" y="1298"/>
                  </a:lnTo>
                  <a:lnTo>
                    <a:pt x="1492" y="1295"/>
                  </a:lnTo>
                  <a:lnTo>
                    <a:pt x="1490" y="1290"/>
                  </a:lnTo>
                  <a:lnTo>
                    <a:pt x="1488" y="1286"/>
                  </a:lnTo>
                  <a:lnTo>
                    <a:pt x="1487" y="1282"/>
                  </a:lnTo>
                  <a:lnTo>
                    <a:pt x="1486" y="1279"/>
                  </a:lnTo>
                  <a:lnTo>
                    <a:pt x="1487" y="1271"/>
                  </a:lnTo>
                  <a:lnTo>
                    <a:pt x="1487" y="1264"/>
                  </a:lnTo>
                  <a:lnTo>
                    <a:pt x="1488" y="1247"/>
                  </a:lnTo>
                  <a:lnTo>
                    <a:pt x="1490" y="1240"/>
                  </a:lnTo>
                  <a:lnTo>
                    <a:pt x="1493" y="1233"/>
                  </a:lnTo>
                  <a:lnTo>
                    <a:pt x="1495" y="1230"/>
                  </a:lnTo>
                  <a:lnTo>
                    <a:pt x="1497" y="1227"/>
                  </a:lnTo>
                  <a:lnTo>
                    <a:pt x="1501" y="1225"/>
                  </a:lnTo>
                  <a:lnTo>
                    <a:pt x="1505" y="1223"/>
                  </a:lnTo>
                  <a:lnTo>
                    <a:pt x="1506" y="1220"/>
                  </a:lnTo>
                  <a:lnTo>
                    <a:pt x="1507" y="1217"/>
                  </a:lnTo>
                  <a:lnTo>
                    <a:pt x="1507" y="1216"/>
                  </a:lnTo>
                  <a:lnTo>
                    <a:pt x="1506" y="1215"/>
                  </a:lnTo>
                  <a:lnTo>
                    <a:pt x="1504" y="1213"/>
                  </a:lnTo>
                  <a:lnTo>
                    <a:pt x="1499" y="1212"/>
                  </a:lnTo>
                  <a:lnTo>
                    <a:pt x="1493" y="1211"/>
                  </a:lnTo>
                  <a:lnTo>
                    <a:pt x="1488" y="1210"/>
                  </a:lnTo>
                  <a:lnTo>
                    <a:pt x="1485" y="1210"/>
                  </a:lnTo>
                  <a:lnTo>
                    <a:pt x="1482" y="1208"/>
                  </a:lnTo>
                  <a:lnTo>
                    <a:pt x="1473" y="1207"/>
                  </a:lnTo>
                  <a:lnTo>
                    <a:pt x="1470" y="1208"/>
                  </a:lnTo>
                  <a:lnTo>
                    <a:pt x="1467" y="1210"/>
                  </a:lnTo>
                  <a:lnTo>
                    <a:pt x="1465" y="1211"/>
                  </a:lnTo>
                  <a:lnTo>
                    <a:pt x="1464" y="1213"/>
                  </a:lnTo>
                  <a:lnTo>
                    <a:pt x="1462" y="1217"/>
                  </a:lnTo>
                  <a:lnTo>
                    <a:pt x="1461" y="1221"/>
                  </a:lnTo>
                  <a:lnTo>
                    <a:pt x="1459" y="1227"/>
                  </a:lnTo>
                  <a:lnTo>
                    <a:pt x="1456" y="1233"/>
                  </a:lnTo>
                  <a:lnTo>
                    <a:pt x="1451" y="1239"/>
                  </a:lnTo>
                  <a:lnTo>
                    <a:pt x="1442" y="1248"/>
                  </a:lnTo>
                  <a:lnTo>
                    <a:pt x="1435" y="1255"/>
                  </a:lnTo>
                  <a:lnTo>
                    <a:pt x="1429" y="1262"/>
                  </a:lnTo>
                  <a:lnTo>
                    <a:pt x="1426" y="1266"/>
                  </a:lnTo>
                  <a:lnTo>
                    <a:pt x="1422" y="1270"/>
                  </a:lnTo>
                  <a:lnTo>
                    <a:pt x="1419" y="1275"/>
                  </a:lnTo>
                  <a:lnTo>
                    <a:pt x="1416" y="1280"/>
                  </a:lnTo>
                  <a:lnTo>
                    <a:pt x="1410" y="1291"/>
                  </a:lnTo>
                  <a:lnTo>
                    <a:pt x="1404" y="1306"/>
                  </a:lnTo>
                  <a:lnTo>
                    <a:pt x="1364" y="1298"/>
                  </a:lnTo>
                  <a:lnTo>
                    <a:pt x="1346" y="1295"/>
                  </a:lnTo>
                  <a:lnTo>
                    <a:pt x="1331" y="1292"/>
                  </a:lnTo>
                  <a:lnTo>
                    <a:pt x="1316" y="1291"/>
                  </a:lnTo>
                  <a:lnTo>
                    <a:pt x="1308" y="1291"/>
                  </a:lnTo>
                  <a:lnTo>
                    <a:pt x="1300" y="1291"/>
                  </a:lnTo>
                  <a:lnTo>
                    <a:pt x="1292" y="1292"/>
                  </a:lnTo>
                  <a:lnTo>
                    <a:pt x="1284" y="1293"/>
                  </a:lnTo>
                  <a:lnTo>
                    <a:pt x="1276" y="1295"/>
                  </a:lnTo>
                  <a:lnTo>
                    <a:pt x="1266" y="1298"/>
                  </a:lnTo>
                  <a:lnTo>
                    <a:pt x="1256" y="1301"/>
                  </a:lnTo>
                  <a:lnTo>
                    <a:pt x="1251" y="1303"/>
                  </a:lnTo>
                  <a:lnTo>
                    <a:pt x="1245" y="1304"/>
                  </a:lnTo>
                  <a:lnTo>
                    <a:pt x="1239" y="1304"/>
                  </a:lnTo>
                  <a:lnTo>
                    <a:pt x="1233" y="1303"/>
                  </a:lnTo>
                  <a:lnTo>
                    <a:pt x="1230" y="1302"/>
                  </a:lnTo>
                  <a:lnTo>
                    <a:pt x="1227" y="1301"/>
                  </a:lnTo>
                  <a:lnTo>
                    <a:pt x="1224" y="1300"/>
                  </a:lnTo>
                  <a:lnTo>
                    <a:pt x="1221" y="1298"/>
                  </a:lnTo>
                  <a:lnTo>
                    <a:pt x="1224" y="1296"/>
                  </a:lnTo>
                  <a:lnTo>
                    <a:pt x="1227" y="1293"/>
                  </a:lnTo>
                  <a:lnTo>
                    <a:pt x="1231" y="1292"/>
                  </a:lnTo>
                  <a:lnTo>
                    <a:pt x="1235" y="1290"/>
                  </a:lnTo>
                  <a:lnTo>
                    <a:pt x="1242" y="1289"/>
                  </a:lnTo>
                  <a:lnTo>
                    <a:pt x="1250" y="1287"/>
                  </a:lnTo>
                  <a:lnTo>
                    <a:pt x="1257" y="1286"/>
                  </a:lnTo>
                  <a:lnTo>
                    <a:pt x="1264" y="1284"/>
                  </a:lnTo>
                  <a:lnTo>
                    <a:pt x="1270" y="1281"/>
                  </a:lnTo>
                  <a:lnTo>
                    <a:pt x="1272" y="1279"/>
                  </a:lnTo>
                  <a:lnTo>
                    <a:pt x="1275" y="1276"/>
                  </a:lnTo>
                  <a:lnTo>
                    <a:pt x="1276" y="1273"/>
                  </a:lnTo>
                  <a:lnTo>
                    <a:pt x="1276" y="1271"/>
                  </a:lnTo>
                  <a:lnTo>
                    <a:pt x="1275" y="1269"/>
                  </a:lnTo>
                  <a:lnTo>
                    <a:pt x="1273" y="1267"/>
                  </a:lnTo>
                  <a:lnTo>
                    <a:pt x="1268" y="1264"/>
                  </a:lnTo>
                  <a:lnTo>
                    <a:pt x="1262" y="1261"/>
                  </a:lnTo>
                  <a:lnTo>
                    <a:pt x="1257" y="1263"/>
                  </a:lnTo>
                  <a:lnTo>
                    <a:pt x="1253" y="1265"/>
                  </a:lnTo>
                  <a:lnTo>
                    <a:pt x="1249" y="1266"/>
                  </a:lnTo>
                  <a:lnTo>
                    <a:pt x="1245" y="1267"/>
                  </a:lnTo>
                  <a:lnTo>
                    <a:pt x="1238" y="1267"/>
                  </a:lnTo>
                  <a:lnTo>
                    <a:pt x="1233" y="1266"/>
                  </a:lnTo>
                  <a:lnTo>
                    <a:pt x="1226" y="1264"/>
                  </a:lnTo>
                  <a:lnTo>
                    <a:pt x="1221" y="1262"/>
                  </a:lnTo>
                  <a:lnTo>
                    <a:pt x="1215" y="1260"/>
                  </a:lnTo>
                  <a:lnTo>
                    <a:pt x="1212" y="1259"/>
                  </a:lnTo>
                  <a:lnTo>
                    <a:pt x="1209" y="1258"/>
                  </a:lnTo>
                  <a:lnTo>
                    <a:pt x="1211" y="1263"/>
                  </a:lnTo>
                  <a:lnTo>
                    <a:pt x="1212" y="1269"/>
                  </a:lnTo>
                  <a:lnTo>
                    <a:pt x="1213" y="1275"/>
                  </a:lnTo>
                  <a:lnTo>
                    <a:pt x="1214" y="1280"/>
                  </a:lnTo>
                  <a:lnTo>
                    <a:pt x="1213" y="1281"/>
                  </a:lnTo>
                  <a:lnTo>
                    <a:pt x="1212" y="1281"/>
                  </a:lnTo>
                  <a:lnTo>
                    <a:pt x="1210" y="1281"/>
                  </a:lnTo>
                  <a:lnTo>
                    <a:pt x="1208" y="1281"/>
                  </a:lnTo>
                  <a:lnTo>
                    <a:pt x="1204" y="1280"/>
                  </a:lnTo>
                  <a:lnTo>
                    <a:pt x="1200" y="1278"/>
                  </a:lnTo>
                  <a:lnTo>
                    <a:pt x="1199" y="1275"/>
                  </a:lnTo>
                  <a:lnTo>
                    <a:pt x="1197" y="1270"/>
                  </a:lnTo>
                  <a:lnTo>
                    <a:pt x="1197" y="1266"/>
                  </a:lnTo>
                  <a:lnTo>
                    <a:pt x="1196" y="1261"/>
                  </a:lnTo>
                  <a:lnTo>
                    <a:pt x="1197" y="1251"/>
                  </a:lnTo>
                  <a:lnTo>
                    <a:pt x="1199" y="1241"/>
                  </a:lnTo>
                  <a:lnTo>
                    <a:pt x="1201" y="1232"/>
                  </a:lnTo>
                  <a:lnTo>
                    <a:pt x="1203" y="1224"/>
                  </a:lnTo>
                  <a:lnTo>
                    <a:pt x="1206" y="1213"/>
                  </a:lnTo>
                  <a:lnTo>
                    <a:pt x="1205" y="1211"/>
                  </a:lnTo>
                  <a:lnTo>
                    <a:pt x="1202" y="1210"/>
                  </a:lnTo>
                  <a:lnTo>
                    <a:pt x="1200" y="1210"/>
                  </a:lnTo>
                  <a:lnTo>
                    <a:pt x="1197" y="1210"/>
                  </a:lnTo>
                  <a:lnTo>
                    <a:pt x="1194" y="1210"/>
                  </a:lnTo>
                  <a:lnTo>
                    <a:pt x="1190" y="1211"/>
                  </a:lnTo>
                  <a:lnTo>
                    <a:pt x="1183" y="1215"/>
                  </a:lnTo>
                  <a:lnTo>
                    <a:pt x="1177" y="1218"/>
                  </a:lnTo>
                  <a:lnTo>
                    <a:pt x="1172" y="1222"/>
                  </a:lnTo>
                  <a:lnTo>
                    <a:pt x="1169" y="1226"/>
                  </a:lnTo>
                  <a:lnTo>
                    <a:pt x="1168" y="1227"/>
                  </a:lnTo>
                  <a:lnTo>
                    <a:pt x="1168" y="1228"/>
                  </a:lnTo>
                  <a:lnTo>
                    <a:pt x="1169" y="1230"/>
                  </a:lnTo>
                  <a:lnTo>
                    <a:pt x="1170" y="1232"/>
                  </a:lnTo>
                  <a:lnTo>
                    <a:pt x="1170" y="1236"/>
                  </a:lnTo>
                  <a:lnTo>
                    <a:pt x="1170" y="1241"/>
                  </a:lnTo>
                  <a:lnTo>
                    <a:pt x="1169" y="1245"/>
                  </a:lnTo>
                  <a:lnTo>
                    <a:pt x="1167" y="1250"/>
                  </a:lnTo>
                  <a:lnTo>
                    <a:pt x="1164" y="1255"/>
                  </a:lnTo>
                  <a:lnTo>
                    <a:pt x="1159" y="1264"/>
                  </a:lnTo>
                  <a:lnTo>
                    <a:pt x="1153" y="1272"/>
                  </a:lnTo>
                  <a:lnTo>
                    <a:pt x="1146" y="1279"/>
                  </a:lnTo>
                  <a:lnTo>
                    <a:pt x="1142" y="1284"/>
                  </a:lnTo>
                  <a:lnTo>
                    <a:pt x="1142" y="1286"/>
                  </a:lnTo>
                  <a:lnTo>
                    <a:pt x="1141" y="1288"/>
                  </a:lnTo>
                  <a:lnTo>
                    <a:pt x="1144" y="1293"/>
                  </a:lnTo>
                  <a:lnTo>
                    <a:pt x="1147" y="1298"/>
                  </a:lnTo>
                  <a:lnTo>
                    <a:pt x="1150" y="1300"/>
                  </a:lnTo>
                  <a:lnTo>
                    <a:pt x="1152" y="1301"/>
                  </a:lnTo>
                  <a:lnTo>
                    <a:pt x="1156" y="1304"/>
                  </a:lnTo>
                  <a:lnTo>
                    <a:pt x="1160" y="1307"/>
                  </a:lnTo>
                  <a:lnTo>
                    <a:pt x="1165" y="1309"/>
                  </a:lnTo>
                  <a:lnTo>
                    <a:pt x="1174" y="1312"/>
                  </a:lnTo>
                  <a:lnTo>
                    <a:pt x="1184" y="1315"/>
                  </a:lnTo>
                  <a:lnTo>
                    <a:pt x="1192" y="1319"/>
                  </a:lnTo>
                  <a:lnTo>
                    <a:pt x="1196" y="1322"/>
                  </a:lnTo>
                  <a:lnTo>
                    <a:pt x="1198" y="1325"/>
                  </a:lnTo>
                  <a:lnTo>
                    <a:pt x="1200" y="1328"/>
                  </a:lnTo>
                  <a:lnTo>
                    <a:pt x="1201" y="1333"/>
                  </a:lnTo>
                  <a:lnTo>
                    <a:pt x="1201" y="1337"/>
                  </a:lnTo>
                  <a:lnTo>
                    <a:pt x="1201" y="1341"/>
                  </a:lnTo>
                  <a:lnTo>
                    <a:pt x="1200" y="1348"/>
                  </a:lnTo>
                  <a:lnTo>
                    <a:pt x="1199" y="1354"/>
                  </a:lnTo>
                  <a:lnTo>
                    <a:pt x="1199" y="1362"/>
                  </a:lnTo>
                  <a:lnTo>
                    <a:pt x="1197" y="1364"/>
                  </a:lnTo>
                  <a:lnTo>
                    <a:pt x="1196" y="1364"/>
                  </a:lnTo>
                  <a:lnTo>
                    <a:pt x="1195" y="1364"/>
                  </a:lnTo>
                  <a:lnTo>
                    <a:pt x="1193" y="1363"/>
                  </a:lnTo>
                  <a:lnTo>
                    <a:pt x="1189" y="1362"/>
                  </a:lnTo>
                  <a:lnTo>
                    <a:pt x="1183" y="1358"/>
                  </a:lnTo>
                  <a:lnTo>
                    <a:pt x="1181" y="1357"/>
                  </a:lnTo>
                  <a:lnTo>
                    <a:pt x="1179" y="1357"/>
                  </a:lnTo>
                  <a:lnTo>
                    <a:pt x="1176" y="1357"/>
                  </a:lnTo>
                  <a:lnTo>
                    <a:pt x="1166" y="1359"/>
                  </a:lnTo>
                  <a:lnTo>
                    <a:pt x="1157" y="1362"/>
                  </a:lnTo>
                  <a:lnTo>
                    <a:pt x="1147" y="1365"/>
                  </a:lnTo>
                  <a:lnTo>
                    <a:pt x="1139" y="1369"/>
                  </a:lnTo>
                  <a:lnTo>
                    <a:pt x="1125" y="1375"/>
                  </a:lnTo>
                  <a:lnTo>
                    <a:pt x="1119" y="1377"/>
                  </a:lnTo>
                  <a:lnTo>
                    <a:pt x="1113" y="1379"/>
                  </a:lnTo>
                  <a:lnTo>
                    <a:pt x="1107" y="1380"/>
                  </a:lnTo>
                  <a:lnTo>
                    <a:pt x="1106" y="1381"/>
                  </a:lnTo>
                  <a:lnTo>
                    <a:pt x="1105" y="1382"/>
                  </a:lnTo>
                  <a:lnTo>
                    <a:pt x="1104" y="1385"/>
                  </a:lnTo>
                  <a:lnTo>
                    <a:pt x="1104" y="1391"/>
                  </a:lnTo>
                  <a:lnTo>
                    <a:pt x="1103" y="1394"/>
                  </a:lnTo>
                  <a:lnTo>
                    <a:pt x="1101" y="1399"/>
                  </a:lnTo>
                  <a:lnTo>
                    <a:pt x="1095" y="1410"/>
                  </a:lnTo>
                  <a:lnTo>
                    <a:pt x="1090" y="1417"/>
                  </a:lnTo>
                  <a:lnTo>
                    <a:pt x="1083" y="1426"/>
                  </a:lnTo>
                  <a:lnTo>
                    <a:pt x="1075" y="1435"/>
                  </a:lnTo>
                  <a:lnTo>
                    <a:pt x="1063" y="1446"/>
                  </a:lnTo>
                  <a:lnTo>
                    <a:pt x="1061" y="1449"/>
                  </a:lnTo>
                  <a:lnTo>
                    <a:pt x="1058" y="1452"/>
                  </a:lnTo>
                  <a:lnTo>
                    <a:pt x="1054" y="1459"/>
                  </a:lnTo>
                  <a:lnTo>
                    <a:pt x="1050" y="1467"/>
                  </a:lnTo>
                  <a:lnTo>
                    <a:pt x="1047" y="1474"/>
                  </a:lnTo>
                  <a:lnTo>
                    <a:pt x="1046" y="1476"/>
                  </a:lnTo>
                  <a:lnTo>
                    <a:pt x="1046" y="1479"/>
                  </a:lnTo>
                  <a:lnTo>
                    <a:pt x="1043" y="1483"/>
                  </a:lnTo>
                  <a:lnTo>
                    <a:pt x="1036" y="1491"/>
                  </a:lnTo>
                  <a:lnTo>
                    <a:pt x="1028" y="1500"/>
                  </a:lnTo>
                  <a:lnTo>
                    <a:pt x="1023" y="1506"/>
                  </a:lnTo>
                  <a:lnTo>
                    <a:pt x="1022" y="1509"/>
                  </a:lnTo>
                  <a:lnTo>
                    <a:pt x="1020" y="1512"/>
                  </a:lnTo>
                  <a:lnTo>
                    <a:pt x="1013" y="1508"/>
                  </a:lnTo>
                  <a:lnTo>
                    <a:pt x="1006" y="1503"/>
                  </a:lnTo>
                  <a:lnTo>
                    <a:pt x="999" y="1501"/>
                  </a:lnTo>
                  <a:lnTo>
                    <a:pt x="992" y="1499"/>
                  </a:lnTo>
                  <a:lnTo>
                    <a:pt x="977" y="1494"/>
                  </a:lnTo>
                  <a:lnTo>
                    <a:pt x="970" y="1490"/>
                  </a:lnTo>
                  <a:lnTo>
                    <a:pt x="966" y="1489"/>
                  </a:lnTo>
                  <a:lnTo>
                    <a:pt x="963" y="1486"/>
                  </a:lnTo>
                  <a:lnTo>
                    <a:pt x="960" y="1482"/>
                  </a:lnTo>
                  <a:lnTo>
                    <a:pt x="957" y="1476"/>
                  </a:lnTo>
                  <a:lnTo>
                    <a:pt x="956" y="1473"/>
                  </a:lnTo>
                  <a:lnTo>
                    <a:pt x="955" y="1470"/>
                  </a:lnTo>
                  <a:lnTo>
                    <a:pt x="954" y="1467"/>
                  </a:lnTo>
                  <a:lnTo>
                    <a:pt x="953" y="1462"/>
                  </a:lnTo>
                  <a:lnTo>
                    <a:pt x="952" y="1458"/>
                  </a:lnTo>
                  <a:lnTo>
                    <a:pt x="950" y="1455"/>
                  </a:lnTo>
                  <a:lnTo>
                    <a:pt x="948" y="1451"/>
                  </a:lnTo>
                  <a:lnTo>
                    <a:pt x="946" y="1448"/>
                  </a:lnTo>
                  <a:lnTo>
                    <a:pt x="943" y="1445"/>
                  </a:lnTo>
                  <a:lnTo>
                    <a:pt x="939" y="1443"/>
                  </a:lnTo>
                  <a:lnTo>
                    <a:pt x="933" y="1437"/>
                  </a:lnTo>
                  <a:lnTo>
                    <a:pt x="919" y="1427"/>
                  </a:lnTo>
                  <a:lnTo>
                    <a:pt x="912" y="1419"/>
                  </a:lnTo>
                  <a:lnTo>
                    <a:pt x="909" y="1416"/>
                  </a:lnTo>
                  <a:lnTo>
                    <a:pt x="906" y="1412"/>
                  </a:lnTo>
                  <a:lnTo>
                    <a:pt x="909" y="1412"/>
                  </a:lnTo>
                  <a:lnTo>
                    <a:pt x="912" y="1411"/>
                  </a:lnTo>
                  <a:lnTo>
                    <a:pt x="916" y="1408"/>
                  </a:lnTo>
                  <a:lnTo>
                    <a:pt x="917" y="1407"/>
                  </a:lnTo>
                  <a:lnTo>
                    <a:pt x="918" y="1405"/>
                  </a:lnTo>
                  <a:lnTo>
                    <a:pt x="919" y="1400"/>
                  </a:lnTo>
                  <a:lnTo>
                    <a:pt x="920" y="1396"/>
                  </a:lnTo>
                  <a:lnTo>
                    <a:pt x="920" y="1391"/>
                  </a:lnTo>
                  <a:lnTo>
                    <a:pt x="921" y="1386"/>
                  </a:lnTo>
                  <a:lnTo>
                    <a:pt x="923" y="1384"/>
                  </a:lnTo>
                  <a:lnTo>
                    <a:pt x="924" y="1382"/>
                  </a:lnTo>
                  <a:lnTo>
                    <a:pt x="925" y="1379"/>
                  </a:lnTo>
                  <a:lnTo>
                    <a:pt x="925" y="1376"/>
                  </a:lnTo>
                  <a:lnTo>
                    <a:pt x="925" y="1374"/>
                  </a:lnTo>
                  <a:lnTo>
                    <a:pt x="924" y="1373"/>
                  </a:lnTo>
                  <a:lnTo>
                    <a:pt x="924" y="1372"/>
                  </a:lnTo>
                  <a:lnTo>
                    <a:pt x="922" y="1368"/>
                  </a:lnTo>
                  <a:lnTo>
                    <a:pt x="919" y="1364"/>
                  </a:lnTo>
                  <a:lnTo>
                    <a:pt x="917" y="1359"/>
                  </a:lnTo>
                  <a:lnTo>
                    <a:pt x="916" y="1357"/>
                  </a:lnTo>
                  <a:lnTo>
                    <a:pt x="915" y="1354"/>
                  </a:lnTo>
                  <a:lnTo>
                    <a:pt x="915" y="1352"/>
                  </a:lnTo>
                  <a:lnTo>
                    <a:pt x="915" y="1349"/>
                  </a:lnTo>
                  <a:lnTo>
                    <a:pt x="915" y="1346"/>
                  </a:lnTo>
                  <a:lnTo>
                    <a:pt x="916" y="1343"/>
                  </a:lnTo>
                  <a:lnTo>
                    <a:pt x="928" y="1342"/>
                  </a:lnTo>
                  <a:lnTo>
                    <a:pt x="935" y="1337"/>
                  </a:lnTo>
                  <a:lnTo>
                    <a:pt x="942" y="1331"/>
                  </a:lnTo>
                  <a:lnTo>
                    <a:pt x="953" y="1324"/>
                  </a:lnTo>
                  <a:lnTo>
                    <a:pt x="958" y="1320"/>
                  </a:lnTo>
                  <a:lnTo>
                    <a:pt x="963" y="1315"/>
                  </a:lnTo>
                  <a:lnTo>
                    <a:pt x="964" y="1312"/>
                  </a:lnTo>
                  <a:lnTo>
                    <a:pt x="966" y="1309"/>
                  </a:lnTo>
                  <a:lnTo>
                    <a:pt x="967" y="1306"/>
                  </a:lnTo>
                  <a:lnTo>
                    <a:pt x="968" y="1302"/>
                  </a:lnTo>
                  <a:lnTo>
                    <a:pt x="969" y="1298"/>
                  </a:lnTo>
                  <a:lnTo>
                    <a:pt x="969" y="1293"/>
                  </a:lnTo>
                  <a:lnTo>
                    <a:pt x="969" y="1287"/>
                  </a:lnTo>
                  <a:lnTo>
                    <a:pt x="968" y="1282"/>
                  </a:lnTo>
                  <a:lnTo>
                    <a:pt x="966" y="1277"/>
                  </a:lnTo>
                  <a:lnTo>
                    <a:pt x="965" y="1274"/>
                  </a:lnTo>
                  <a:lnTo>
                    <a:pt x="964" y="1272"/>
                  </a:lnTo>
                  <a:lnTo>
                    <a:pt x="963" y="1271"/>
                  </a:lnTo>
                  <a:lnTo>
                    <a:pt x="962" y="1269"/>
                  </a:lnTo>
                  <a:lnTo>
                    <a:pt x="960" y="1268"/>
                  </a:lnTo>
                  <a:lnTo>
                    <a:pt x="958" y="1268"/>
                  </a:lnTo>
                  <a:lnTo>
                    <a:pt x="952" y="1268"/>
                  </a:lnTo>
                  <a:lnTo>
                    <a:pt x="946" y="1269"/>
                  </a:lnTo>
                  <a:lnTo>
                    <a:pt x="942" y="1272"/>
                  </a:lnTo>
                  <a:lnTo>
                    <a:pt x="938" y="1275"/>
                  </a:lnTo>
                  <a:lnTo>
                    <a:pt x="930" y="1282"/>
                  </a:lnTo>
                  <a:lnTo>
                    <a:pt x="926" y="1285"/>
                  </a:lnTo>
                  <a:lnTo>
                    <a:pt x="920" y="1288"/>
                  </a:lnTo>
                  <a:lnTo>
                    <a:pt x="901" y="1277"/>
                  </a:lnTo>
                  <a:lnTo>
                    <a:pt x="896" y="1276"/>
                  </a:lnTo>
                  <a:lnTo>
                    <a:pt x="892" y="1274"/>
                  </a:lnTo>
                  <a:lnTo>
                    <a:pt x="884" y="1271"/>
                  </a:lnTo>
                  <a:lnTo>
                    <a:pt x="871" y="1261"/>
                  </a:lnTo>
                  <a:lnTo>
                    <a:pt x="863" y="1256"/>
                  </a:lnTo>
                  <a:lnTo>
                    <a:pt x="860" y="1254"/>
                  </a:lnTo>
                  <a:lnTo>
                    <a:pt x="855" y="1253"/>
                  </a:lnTo>
                  <a:lnTo>
                    <a:pt x="851" y="1251"/>
                  </a:lnTo>
                  <a:lnTo>
                    <a:pt x="847" y="1250"/>
                  </a:lnTo>
                  <a:lnTo>
                    <a:pt x="842" y="1250"/>
                  </a:lnTo>
                  <a:lnTo>
                    <a:pt x="838" y="1250"/>
                  </a:lnTo>
                  <a:lnTo>
                    <a:pt x="822" y="1254"/>
                  </a:lnTo>
                  <a:lnTo>
                    <a:pt x="807" y="1257"/>
                  </a:lnTo>
                  <a:lnTo>
                    <a:pt x="799" y="1259"/>
                  </a:lnTo>
                  <a:lnTo>
                    <a:pt x="792" y="1261"/>
                  </a:lnTo>
                  <a:lnTo>
                    <a:pt x="785" y="1264"/>
                  </a:lnTo>
                  <a:lnTo>
                    <a:pt x="779" y="1267"/>
                  </a:lnTo>
                  <a:lnTo>
                    <a:pt x="771" y="1271"/>
                  </a:lnTo>
                  <a:lnTo>
                    <a:pt x="765" y="1275"/>
                  </a:lnTo>
                  <a:lnTo>
                    <a:pt x="759" y="1279"/>
                  </a:lnTo>
                  <a:lnTo>
                    <a:pt x="753" y="1284"/>
                  </a:lnTo>
                  <a:lnTo>
                    <a:pt x="748" y="1289"/>
                  </a:lnTo>
                  <a:lnTo>
                    <a:pt x="743" y="1296"/>
                  </a:lnTo>
                  <a:lnTo>
                    <a:pt x="738" y="1302"/>
                  </a:lnTo>
                  <a:lnTo>
                    <a:pt x="733" y="1309"/>
                  </a:lnTo>
                  <a:lnTo>
                    <a:pt x="730" y="1308"/>
                  </a:lnTo>
                  <a:lnTo>
                    <a:pt x="726" y="1308"/>
                  </a:lnTo>
                  <a:lnTo>
                    <a:pt x="723" y="1308"/>
                  </a:lnTo>
                  <a:lnTo>
                    <a:pt x="719" y="1308"/>
                  </a:lnTo>
                  <a:lnTo>
                    <a:pt x="713" y="1308"/>
                  </a:lnTo>
                  <a:lnTo>
                    <a:pt x="709" y="1308"/>
                  </a:lnTo>
                  <a:lnTo>
                    <a:pt x="708" y="1304"/>
                  </a:lnTo>
                  <a:lnTo>
                    <a:pt x="707" y="1300"/>
                  </a:lnTo>
                  <a:lnTo>
                    <a:pt x="706" y="1295"/>
                  </a:lnTo>
                  <a:lnTo>
                    <a:pt x="705" y="1292"/>
                  </a:lnTo>
                  <a:lnTo>
                    <a:pt x="703" y="1292"/>
                  </a:lnTo>
                  <a:lnTo>
                    <a:pt x="702" y="1292"/>
                  </a:lnTo>
                  <a:lnTo>
                    <a:pt x="700" y="1293"/>
                  </a:lnTo>
                  <a:lnTo>
                    <a:pt x="696" y="1296"/>
                  </a:lnTo>
                  <a:lnTo>
                    <a:pt x="688" y="1300"/>
                  </a:lnTo>
                  <a:lnTo>
                    <a:pt x="684" y="1298"/>
                  </a:lnTo>
                  <a:lnTo>
                    <a:pt x="679" y="1297"/>
                  </a:lnTo>
                  <a:lnTo>
                    <a:pt x="675" y="1297"/>
                  </a:lnTo>
                  <a:lnTo>
                    <a:pt x="671" y="1297"/>
                  </a:lnTo>
                  <a:lnTo>
                    <a:pt x="663" y="1298"/>
                  </a:lnTo>
                  <a:lnTo>
                    <a:pt x="655" y="1301"/>
                  </a:lnTo>
                  <a:lnTo>
                    <a:pt x="647" y="1304"/>
                  </a:lnTo>
                  <a:lnTo>
                    <a:pt x="641" y="1307"/>
                  </a:lnTo>
                  <a:lnTo>
                    <a:pt x="632" y="1313"/>
                  </a:lnTo>
                  <a:lnTo>
                    <a:pt x="624" y="1309"/>
                  </a:lnTo>
                  <a:lnTo>
                    <a:pt x="623" y="1309"/>
                  </a:lnTo>
                  <a:lnTo>
                    <a:pt x="622" y="1309"/>
                  </a:lnTo>
                  <a:lnTo>
                    <a:pt x="618" y="1308"/>
                  </a:lnTo>
                  <a:lnTo>
                    <a:pt x="614" y="1309"/>
                  </a:lnTo>
                  <a:lnTo>
                    <a:pt x="608" y="1310"/>
                  </a:lnTo>
                  <a:lnTo>
                    <a:pt x="596" y="1314"/>
                  </a:lnTo>
                  <a:lnTo>
                    <a:pt x="583" y="1319"/>
                  </a:lnTo>
                  <a:lnTo>
                    <a:pt x="551" y="1330"/>
                  </a:lnTo>
                  <a:lnTo>
                    <a:pt x="537" y="1337"/>
                  </a:lnTo>
                  <a:lnTo>
                    <a:pt x="522" y="1341"/>
                  </a:lnTo>
                  <a:lnTo>
                    <a:pt x="520" y="1342"/>
                  </a:lnTo>
                  <a:lnTo>
                    <a:pt x="517" y="1341"/>
                  </a:lnTo>
                  <a:lnTo>
                    <a:pt x="513" y="1339"/>
                  </a:lnTo>
                  <a:lnTo>
                    <a:pt x="509" y="1334"/>
                  </a:lnTo>
                  <a:lnTo>
                    <a:pt x="506" y="1330"/>
                  </a:lnTo>
                  <a:lnTo>
                    <a:pt x="501" y="1320"/>
                  </a:lnTo>
                  <a:lnTo>
                    <a:pt x="498" y="1316"/>
                  </a:lnTo>
                  <a:lnTo>
                    <a:pt x="495" y="1314"/>
                  </a:lnTo>
                  <a:lnTo>
                    <a:pt x="489" y="1312"/>
                  </a:lnTo>
                  <a:lnTo>
                    <a:pt x="482" y="1311"/>
                  </a:lnTo>
                  <a:lnTo>
                    <a:pt x="478" y="1312"/>
                  </a:lnTo>
                  <a:lnTo>
                    <a:pt x="474" y="1314"/>
                  </a:lnTo>
                  <a:lnTo>
                    <a:pt x="471" y="1316"/>
                  </a:lnTo>
                  <a:lnTo>
                    <a:pt x="468" y="1320"/>
                  </a:lnTo>
                  <a:lnTo>
                    <a:pt x="466" y="1325"/>
                  </a:lnTo>
                  <a:lnTo>
                    <a:pt x="464" y="1330"/>
                  </a:lnTo>
                  <a:lnTo>
                    <a:pt x="461" y="1342"/>
                  </a:lnTo>
                  <a:lnTo>
                    <a:pt x="457" y="1354"/>
                  </a:lnTo>
                  <a:lnTo>
                    <a:pt x="456" y="1360"/>
                  </a:lnTo>
                  <a:lnTo>
                    <a:pt x="454" y="1366"/>
                  </a:lnTo>
                  <a:lnTo>
                    <a:pt x="451" y="1372"/>
                  </a:lnTo>
                  <a:lnTo>
                    <a:pt x="450" y="1375"/>
                  </a:lnTo>
                  <a:lnTo>
                    <a:pt x="448" y="1377"/>
                  </a:lnTo>
                  <a:lnTo>
                    <a:pt x="447" y="1380"/>
                  </a:lnTo>
                  <a:lnTo>
                    <a:pt x="445" y="1381"/>
                  </a:lnTo>
                  <a:lnTo>
                    <a:pt x="442" y="1383"/>
                  </a:lnTo>
                  <a:lnTo>
                    <a:pt x="440" y="1384"/>
                  </a:lnTo>
                  <a:lnTo>
                    <a:pt x="438" y="1386"/>
                  </a:lnTo>
                  <a:lnTo>
                    <a:pt x="438" y="1387"/>
                  </a:lnTo>
                  <a:lnTo>
                    <a:pt x="437" y="1389"/>
                  </a:lnTo>
                  <a:lnTo>
                    <a:pt x="437" y="1393"/>
                  </a:lnTo>
                  <a:lnTo>
                    <a:pt x="438" y="1395"/>
                  </a:lnTo>
                  <a:lnTo>
                    <a:pt x="438" y="1398"/>
                  </a:lnTo>
                  <a:lnTo>
                    <a:pt x="434" y="1397"/>
                  </a:lnTo>
                  <a:lnTo>
                    <a:pt x="431" y="1396"/>
                  </a:lnTo>
                  <a:lnTo>
                    <a:pt x="424" y="1393"/>
                  </a:lnTo>
                  <a:lnTo>
                    <a:pt x="418" y="1389"/>
                  </a:lnTo>
                  <a:lnTo>
                    <a:pt x="412" y="1385"/>
                  </a:lnTo>
                  <a:lnTo>
                    <a:pt x="405" y="1381"/>
                  </a:lnTo>
                  <a:lnTo>
                    <a:pt x="398" y="1377"/>
                  </a:lnTo>
                  <a:lnTo>
                    <a:pt x="394" y="1376"/>
                  </a:lnTo>
                  <a:lnTo>
                    <a:pt x="391" y="1375"/>
                  </a:lnTo>
                  <a:lnTo>
                    <a:pt x="387" y="1374"/>
                  </a:lnTo>
                  <a:lnTo>
                    <a:pt x="382" y="1374"/>
                  </a:lnTo>
                  <a:lnTo>
                    <a:pt x="387" y="1371"/>
                  </a:lnTo>
                  <a:lnTo>
                    <a:pt x="386" y="1368"/>
                  </a:lnTo>
                  <a:lnTo>
                    <a:pt x="384" y="1367"/>
                  </a:lnTo>
                  <a:lnTo>
                    <a:pt x="380" y="1366"/>
                  </a:lnTo>
                  <a:lnTo>
                    <a:pt x="375" y="1365"/>
                  </a:lnTo>
                  <a:lnTo>
                    <a:pt x="369" y="1365"/>
                  </a:lnTo>
                  <a:lnTo>
                    <a:pt x="363" y="1365"/>
                  </a:lnTo>
                  <a:lnTo>
                    <a:pt x="346" y="1367"/>
                  </a:lnTo>
                  <a:lnTo>
                    <a:pt x="330" y="1369"/>
                  </a:lnTo>
                  <a:lnTo>
                    <a:pt x="312" y="1372"/>
                  </a:lnTo>
                  <a:lnTo>
                    <a:pt x="286" y="1376"/>
                  </a:lnTo>
                  <a:lnTo>
                    <a:pt x="286" y="1373"/>
                  </a:lnTo>
                  <a:lnTo>
                    <a:pt x="285" y="1370"/>
                  </a:lnTo>
                  <a:lnTo>
                    <a:pt x="283" y="1368"/>
                  </a:lnTo>
                  <a:lnTo>
                    <a:pt x="282" y="1366"/>
                  </a:lnTo>
                  <a:lnTo>
                    <a:pt x="279" y="1363"/>
                  </a:lnTo>
                  <a:lnTo>
                    <a:pt x="274" y="1362"/>
                  </a:lnTo>
                  <a:lnTo>
                    <a:pt x="270" y="1361"/>
                  </a:lnTo>
                  <a:lnTo>
                    <a:pt x="267" y="1361"/>
                  </a:lnTo>
                  <a:lnTo>
                    <a:pt x="265" y="1362"/>
                  </a:lnTo>
                  <a:lnTo>
                    <a:pt x="262" y="1363"/>
                  </a:lnTo>
                  <a:lnTo>
                    <a:pt x="261" y="1364"/>
                  </a:lnTo>
                  <a:lnTo>
                    <a:pt x="259" y="1366"/>
                  </a:lnTo>
                  <a:lnTo>
                    <a:pt x="258" y="1368"/>
                  </a:lnTo>
                  <a:lnTo>
                    <a:pt x="257" y="1370"/>
                  </a:lnTo>
                  <a:lnTo>
                    <a:pt x="255" y="1375"/>
                  </a:lnTo>
                  <a:lnTo>
                    <a:pt x="253" y="1381"/>
                  </a:lnTo>
                  <a:lnTo>
                    <a:pt x="250" y="1385"/>
                  </a:lnTo>
                  <a:lnTo>
                    <a:pt x="248" y="1387"/>
                  </a:lnTo>
                  <a:lnTo>
                    <a:pt x="246" y="1389"/>
                  </a:lnTo>
                  <a:lnTo>
                    <a:pt x="247" y="1399"/>
                  </a:lnTo>
                  <a:lnTo>
                    <a:pt x="250" y="1403"/>
                  </a:lnTo>
                  <a:lnTo>
                    <a:pt x="252" y="1408"/>
                  </a:lnTo>
                  <a:lnTo>
                    <a:pt x="254" y="1413"/>
                  </a:lnTo>
                  <a:lnTo>
                    <a:pt x="255" y="1419"/>
                  </a:lnTo>
                  <a:lnTo>
                    <a:pt x="256" y="1425"/>
                  </a:lnTo>
                  <a:lnTo>
                    <a:pt x="258" y="1430"/>
                  </a:lnTo>
                  <a:lnTo>
                    <a:pt x="259" y="1432"/>
                  </a:lnTo>
                  <a:lnTo>
                    <a:pt x="261" y="1434"/>
                  </a:lnTo>
                  <a:lnTo>
                    <a:pt x="265" y="1437"/>
                  </a:lnTo>
                  <a:lnTo>
                    <a:pt x="273" y="1438"/>
                  </a:lnTo>
                  <a:lnTo>
                    <a:pt x="283" y="1439"/>
                  </a:lnTo>
                  <a:lnTo>
                    <a:pt x="291" y="1439"/>
                  </a:lnTo>
                  <a:lnTo>
                    <a:pt x="300" y="1438"/>
                  </a:lnTo>
                  <a:lnTo>
                    <a:pt x="309" y="1437"/>
                  </a:lnTo>
                  <a:lnTo>
                    <a:pt x="319" y="1436"/>
                  </a:lnTo>
                  <a:lnTo>
                    <a:pt x="336" y="1433"/>
                  </a:lnTo>
                  <a:lnTo>
                    <a:pt x="339" y="1432"/>
                  </a:lnTo>
                  <a:lnTo>
                    <a:pt x="343" y="1432"/>
                  </a:lnTo>
                  <a:lnTo>
                    <a:pt x="346" y="1433"/>
                  </a:lnTo>
                  <a:lnTo>
                    <a:pt x="349" y="1434"/>
                  </a:lnTo>
                  <a:lnTo>
                    <a:pt x="352" y="1435"/>
                  </a:lnTo>
                  <a:lnTo>
                    <a:pt x="355" y="1437"/>
                  </a:lnTo>
                  <a:lnTo>
                    <a:pt x="357" y="1439"/>
                  </a:lnTo>
                  <a:lnTo>
                    <a:pt x="361" y="1442"/>
                  </a:lnTo>
                  <a:lnTo>
                    <a:pt x="365" y="1448"/>
                  </a:lnTo>
                  <a:lnTo>
                    <a:pt x="368" y="1455"/>
                  </a:lnTo>
                  <a:lnTo>
                    <a:pt x="371" y="1461"/>
                  </a:lnTo>
                  <a:lnTo>
                    <a:pt x="374" y="1469"/>
                  </a:lnTo>
                  <a:lnTo>
                    <a:pt x="371" y="1470"/>
                  </a:lnTo>
                  <a:lnTo>
                    <a:pt x="369" y="1471"/>
                  </a:lnTo>
                  <a:lnTo>
                    <a:pt x="367" y="1472"/>
                  </a:lnTo>
                  <a:lnTo>
                    <a:pt x="365" y="1474"/>
                  </a:lnTo>
                  <a:lnTo>
                    <a:pt x="362" y="1478"/>
                  </a:lnTo>
                  <a:lnTo>
                    <a:pt x="358" y="1482"/>
                  </a:lnTo>
                  <a:lnTo>
                    <a:pt x="355" y="1486"/>
                  </a:lnTo>
                  <a:lnTo>
                    <a:pt x="352" y="1490"/>
                  </a:lnTo>
                  <a:lnTo>
                    <a:pt x="350" y="1491"/>
                  </a:lnTo>
                  <a:lnTo>
                    <a:pt x="348" y="1493"/>
                  </a:lnTo>
                  <a:lnTo>
                    <a:pt x="346" y="1494"/>
                  </a:lnTo>
                  <a:lnTo>
                    <a:pt x="343" y="1495"/>
                  </a:lnTo>
                  <a:lnTo>
                    <a:pt x="341" y="1498"/>
                  </a:lnTo>
                  <a:lnTo>
                    <a:pt x="340" y="1502"/>
                  </a:lnTo>
                  <a:lnTo>
                    <a:pt x="340" y="1504"/>
                  </a:lnTo>
                  <a:lnTo>
                    <a:pt x="340" y="1507"/>
                  </a:lnTo>
                  <a:lnTo>
                    <a:pt x="341" y="1509"/>
                  </a:lnTo>
                  <a:lnTo>
                    <a:pt x="342" y="1510"/>
                  </a:lnTo>
                  <a:lnTo>
                    <a:pt x="347" y="1511"/>
                  </a:lnTo>
                  <a:lnTo>
                    <a:pt x="352" y="1513"/>
                  </a:lnTo>
                  <a:lnTo>
                    <a:pt x="364" y="1515"/>
                  </a:lnTo>
                  <a:lnTo>
                    <a:pt x="370" y="1516"/>
                  </a:lnTo>
                  <a:lnTo>
                    <a:pt x="376" y="1518"/>
                  </a:lnTo>
                  <a:lnTo>
                    <a:pt x="381" y="1520"/>
                  </a:lnTo>
                  <a:lnTo>
                    <a:pt x="383" y="1521"/>
                  </a:lnTo>
                  <a:lnTo>
                    <a:pt x="385" y="1523"/>
                  </a:lnTo>
                  <a:lnTo>
                    <a:pt x="386" y="1525"/>
                  </a:lnTo>
                  <a:lnTo>
                    <a:pt x="387" y="1527"/>
                  </a:lnTo>
                  <a:lnTo>
                    <a:pt x="386" y="1529"/>
                  </a:lnTo>
                  <a:lnTo>
                    <a:pt x="384" y="1530"/>
                  </a:lnTo>
                  <a:lnTo>
                    <a:pt x="382" y="1531"/>
                  </a:lnTo>
                  <a:lnTo>
                    <a:pt x="380" y="1532"/>
                  </a:lnTo>
                  <a:lnTo>
                    <a:pt x="380" y="1533"/>
                  </a:lnTo>
                  <a:lnTo>
                    <a:pt x="379" y="1534"/>
                  </a:lnTo>
                  <a:lnTo>
                    <a:pt x="380" y="1535"/>
                  </a:lnTo>
                  <a:lnTo>
                    <a:pt x="380" y="1537"/>
                  </a:lnTo>
                  <a:lnTo>
                    <a:pt x="381" y="1538"/>
                  </a:lnTo>
                  <a:lnTo>
                    <a:pt x="382" y="1541"/>
                  </a:lnTo>
                  <a:lnTo>
                    <a:pt x="385" y="1543"/>
                  </a:lnTo>
                  <a:lnTo>
                    <a:pt x="387" y="1546"/>
                  </a:lnTo>
                  <a:lnTo>
                    <a:pt x="390" y="1549"/>
                  </a:lnTo>
                  <a:lnTo>
                    <a:pt x="392" y="1551"/>
                  </a:lnTo>
                  <a:lnTo>
                    <a:pt x="394" y="1554"/>
                  </a:lnTo>
                  <a:lnTo>
                    <a:pt x="394" y="1555"/>
                  </a:lnTo>
                  <a:lnTo>
                    <a:pt x="395" y="1557"/>
                  </a:lnTo>
                  <a:lnTo>
                    <a:pt x="395" y="1562"/>
                  </a:lnTo>
                  <a:lnTo>
                    <a:pt x="395" y="1568"/>
                  </a:lnTo>
                  <a:lnTo>
                    <a:pt x="396" y="1579"/>
                  </a:lnTo>
                  <a:lnTo>
                    <a:pt x="396" y="1585"/>
                  </a:lnTo>
                  <a:lnTo>
                    <a:pt x="395" y="1591"/>
                  </a:lnTo>
                  <a:lnTo>
                    <a:pt x="395" y="1593"/>
                  </a:lnTo>
                  <a:lnTo>
                    <a:pt x="394" y="1596"/>
                  </a:lnTo>
                  <a:lnTo>
                    <a:pt x="393" y="1598"/>
                  </a:lnTo>
                  <a:lnTo>
                    <a:pt x="391" y="1600"/>
                  </a:lnTo>
                  <a:lnTo>
                    <a:pt x="369" y="1619"/>
                  </a:lnTo>
                  <a:lnTo>
                    <a:pt x="358" y="1629"/>
                  </a:lnTo>
                  <a:lnTo>
                    <a:pt x="349" y="1641"/>
                  </a:lnTo>
                  <a:lnTo>
                    <a:pt x="348" y="1645"/>
                  </a:lnTo>
                  <a:lnTo>
                    <a:pt x="346" y="1651"/>
                  </a:lnTo>
                  <a:lnTo>
                    <a:pt x="345" y="1655"/>
                  </a:lnTo>
                  <a:lnTo>
                    <a:pt x="344" y="1657"/>
                  </a:lnTo>
                  <a:lnTo>
                    <a:pt x="342" y="1660"/>
                  </a:lnTo>
                  <a:lnTo>
                    <a:pt x="340" y="1661"/>
                  </a:lnTo>
                  <a:lnTo>
                    <a:pt x="336" y="1670"/>
                  </a:lnTo>
                  <a:lnTo>
                    <a:pt x="331" y="1680"/>
                  </a:lnTo>
                  <a:lnTo>
                    <a:pt x="327" y="1689"/>
                  </a:lnTo>
                  <a:lnTo>
                    <a:pt x="323" y="1698"/>
                  </a:lnTo>
                  <a:lnTo>
                    <a:pt x="315" y="1718"/>
                  </a:lnTo>
                  <a:lnTo>
                    <a:pt x="309" y="1737"/>
                  </a:lnTo>
                  <a:lnTo>
                    <a:pt x="303" y="1756"/>
                  </a:lnTo>
                  <a:lnTo>
                    <a:pt x="298" y="1776"/>
                  </a:lnTo>
                  <a:lnTo>
                    <a:pt x="288" y="1816"/>
                  </a:lnTo>
                  <a:lnTo>
                    <a:pt x="270" y="1858"/>
                  </a:lnTo>
                  <a:lnTo>
                    <a:pt x="268" y="1861"/>
                  </a:lnTo>
                  <a:lnTo>
                    <a:pt x="264" y="1864"/>
                  </a:lnTo>
                  <a:lnTo>
                    <a:pt x="262" y="1865"/>
                  </a:lnTo>
                  <a:lnTo>
                    <a:pt x="260" y="1866"/>
                  </a:lnTo>
                  <a:lnTo>
                    <a:pt x="258" y="1867"/>
                  </a:lnTo>
                  <a:lnTo>
                    <a:pt x="257" y="1866"/>
                  </a:lnTo>
                  <a:lnTo>
                    <a:pt x="254" y="1863"/>
                  </a:lnTo>
                  <a:lnTo>
                    <a:pt x="252" y="1860"/>
                  </a:lnTo>
                  <a:lnTo>
                    <a:pt x="249" y="1857"/>
                  </a:lnTo>
                  <a:lnTo>
                    <a:pt x="247" y="1854"/>
                  </a:lnTo>
                  <a:lnTo>
                    <a:pt x="244" y="1852"/>
                  </a:lnTo>
                  <a:lnTo>
                    <a:pt x="241" y="1850"/>
                  </a:lnTo>
                  <a:lnTo>
                    <a:pt x="238" y="1849"/>
                  </a:lnTo>
                  <a:lnTo>
                    <a:pt x="234" y="1847"/>
                  </a:lnTo>
                  <a:lnTo>
                    <a:pt x="228" y="1847"/>
                  </a:lnTo>
                  <a:lnTo>
                    <a:pt x="225" y="1847"/>
                  </a:lnTo>
                  <a:lnTo>
                    <a:pt x="222" y="1848"/>
                  </a:lnTo>
                  <a:lnTo>
                    <a:pt x="221" y="1849"/>
                  </a:lnTo>
                  <a:lnTo>
                    <a:pt x="219" y="1849"/>
                  </a:lnTo>
                  <a:lnTo>
                    <a:pt x="217" y="1851"/>
                  </a:lnTo>
                  <a:lnTo>
                    <a:pt x="214" y="1854"/>
                  </a:lnTo>
                  <a:lnTo>
                    <a:pt x="211" y="1857"/>
                  </a:lnTo>
                  <a:lnTo>
                    <a:pt x="211" y="1858"/>
                  </a:lnTo>
                  <a:lnTo>
                    <a:pt x="211" y="1860"/>
                  </a:lnTo>
                  <a:lnTo>
                    <a:pt x="213" y="1863"/>
                  </a:lnTo>
                  <a:lnTo>
                    <a:pt x="215" y="1866"/>
                  </a:lnTo>
                  <a:lnTo>
                    <a:pt x="218" y="1869"/>
                  </a:lnTo>
                  <a:lnTo>
                    <a:pt x="223" y="1873"/>
                  </a:lnTo>
                  <a:lnTo>
                    <a:pt x="223" y="1875"/>
                  </a:lnTo>
                  <a:lnTo>
                    <a:pt x="223" y="1876"/>
                  </a:lnTo>
                  <a:lnTo>
                    <a:pt x="222" y="1876"/>
                  </a:lnTo>
                  <a:lnTo>
                    <a:pt x="216" y="1884"/>
                  </a:lnTo>
                  <a:lnTo>
                    <a:pt x="209" y="1893"/>
                  </a:lnTo>
                  <a:lnTo>
                    <a:pt x="203" y="1901"/>
                  </a:lnTo>
                  <a:lnTo>
                    <a:pt x="195" y="1908"/>
                  </a:lnTo>
                  <a:lnTo>
                    <a:pt x="186" y="1913"/>
                  </a:lnTo>
                  <a:lnTo>
                    <a:pt x="181" y="1916"/>
                  </a:lnTo>
                  <a:lnTo>
                    <a:pt x="176" y="1917"/>
                  </a:lnTo>
                  <a:lnTo>
                    <a:pt x="170" y="1919"/>
                  </a:lnTo>
                  <a:lnTo>
                    <a:pt x="164" y="1919"/>
                  </a:lnTo>
                  <a:lnTo>
                    <a:pt x="157" y="1919"/>
                  </a:lnTo>
                  <a:lnTo>
                    <a:pt x="148" y="1918"/>
                  </a:lnTo>
                  <a:lnTo>
                    <a:pt x="148" y="1917"/>
                  </a:lnTo>
                  <a:lnTo>
                    <a:pt x="147" y="1916"/>
                  </a:lnTo>
                  <a:lnTo>
                    <a:pt x="146" y="1913"/>
                  </a:lnTo>
                  <a:lnTo>
                    <a:pt x="146" y="1912"/>
                  </a:lnTo>
                  <a:lnTo>
                    <a:pt x="147" y="1910"/>
                  </a:lnTo>
                  <a:lnTo>
                    <a:pt x="153" y="1905"/>
                  </a:lnTo>
                  <a:lnTo>
                    <a:pt x="158" y="1899"/>
                  </a:lnTo>
                  <a:lnTo>
                    <a:pt x="162" y="1892"/>
                  </a:lnTo>
                  <a:lnTo>
                    <a:pt x="166" y="1884"/>
                  </a:lnTo>
                  <a:lnTo>
                    <a:pt x="167" y="1880"/>
                  </a:lnTo>
                  <a:lnTo>
                    <a:pt x="169" y="1877"/>
                  </a:lnTo>
                  <a:lnTo>
                    <a:pt x="170" y="1873"/>
                  </a:lnTo>
                  <a:lnTo>
                    <a:pt x="171" y="1870"/>
                  </a:lnTo>
                  <a:lnTo>
                    <a:pt x="171" y="1866"/>
                  </a:lnTo>
                  <a:lnTo>
                    <a:pt x="171" y="1863"/>
                  </a:lnTo>
                  <a:lnTo>
                    <a:pt x="171" y="1860"/>
                  </a:lnTo>
                  <a:lnTo>
                    <a:pt x="170" y="1857"/>
                  </a:lnTo>
                  <a:lnTo>
                    <a:pt x="170" y="1855"/>
                  </a:lnTo>
                  <a:lnTo>
                    <a:pt x="170" y="1853"/>
                  </a:lnTo>
                  <a:lnTo>
                    <a:pt x="170" y="1850"/>
                  </a:lnTo>
                  <a:lnTo>
                    <a:pt x="172" y="1846"/>
                  </a:lnTo>
                  <a:lnTo>
                    <a:pt x="172" y="1844"/>
                  </a:lnTo>
                  <a:lnTo>
                    <a:pt x="170" y="1843"/>
                  </a:lnTo>
                  <a:lnTo>
                    <a:pt x="166" y="1843"/>
                  </a:lnTo>
                  <a:lnTo>
                    <a:pt x="159" y="1843"/>
                  </a:lnTo>
                  <a:lnTo>
                    <a:pt x="153" y="1843"/>
                  </a:lnTo>
                  <a:lnTo>
                    <a:pt x="150" y="1843"/>
                  </a:lnTo>
                  <a:lnTo>
                    <a:pt x="147" y="1843"/>
                  </a:lnTo>
                  <a:lnTo>
                    <a:pt x="145" y="1841"/>
                  </a:lnTo>
                  <a:lnTo>
                    <a:pt x="144" y="1840"/>
                  </a:lnTo>
                  <a:lnTo>
                    <a:pt x="143" y="1839"/>
                  </a:lnTo>
                  <a:lnTo>
                    <a:pt x="142" y="1838"/>
                  </a:lnTo>
                  <a:lnTo>
                    <a:pt x="141" y="1837"/>
                  </a:lnTo>
                  <a:lnTo>
                    <a:pt x="141" y="1836"/>
                  </a:lnTo>
                  <a:lnTo>
                    <a:pt x="140" y="1833"/>
                  </a:lnTo>
                  <a:lnTo>
                    <a:pt x="141" y="1830"/>
                  </a:lnTo>
                  <a:lnTo>
                    <a:pt x="142" y="1827"/>
                  </a:lnTo>
                  <a:lnTo>
                    <a:pt x="144" y="1824"/>
                  </a:lnTo>
                  <a:lnTo>
                    <a:pt x="146" y="1821"/>
                  </a:lnTo>
                  <a:lnTo>
                    <a:pt x="148" y="1820"/>
                  </a:lnTo>
                  <a:lnTo>
                    <a:pt x="149" y="1819"/>
                  </a:lnTo>
                  <a:lnTo>
                    <a:pt x="151" y="1817"/>
                  </a:lnTo>
                  <a:lnTo>
                    <a:pt x="155" y="1816"/>
                  </a:lnTo>
                  <a:lnTo>
                    <a:pt x="157" y="1815"/>
                  </a:lnTo>
                  <a:lnTo>
                    <a:pt x="159" y="1816"/>
                  </a:lnTo>
                  <a:lnTo>
                    <a:pt x="160" y="1818"/>
                  </a:lnTo>
                  <a:lnTo>
                    <a:pt x="164" y="1824"/>
                  </a:lnTo>
                  <a:lnTo>
                    <a:pt x="167" y="1828"/>
                  </a:lnTo>
                  <a:lnTo>
                    <a:pt x="170" y="1831"/>
                  </a:lnTo>
                  <a:lnTo>
                    <a:pt x="171" y="1831"/>
                  </a:lnTo>
                  <a:lnTo>
                    <a:pt x="172" y="1832"/>
                  </a:lnTo>
                  <a:lnTo>
                    <a:pt x="173" y="1832"/>
                  </a:lnTo>
                  <a:lnTo>
                    <a:pt x="174" y="1831"/>
                  </a:lnTo>
                  <a:lnTo>
                    <a:pt x="175" y="1829"/>
                  </a:lnTo>
                  <a:lnTo>
                    <a:pt x="176" y="1827"/>
                  </a:lnTo>
                  <a:lnTo>
                    <a:pt x="177" y="1820"/>
                  </a:lnTo>
                  <a:lnTo>
                    <a:pt x="177" y="1817"/>
                  </a:lnTo>
                  <a:lnTo>
                    <a:pt x="177" y="1813"/>
                  </a:lnTo>
                  <a:lnTo>
                    <a:pt x="176" y="1808"/>
                  </a:lnTo>
                  <a:lnTo>
                    <a:pt x="175" y="1804"/>
                  </a:lnTo>
                  <a:lnTo>
                    <a:pt x="174" y="1802"/>
                  </a:lnTo>
                  <a:lnTo>
                    <a:pt x="174" y="1799"/>
                  </a:lnTo>
                  <a:lnTo>
                    <a:pt x="173" y="1797"/>
                  </a:lnTo>
                  <a:lnTo>
                    <a:pt x="171" y="1795"/>
                  </a:lnTo>
                  <a:lnTo>
                    <a:pt x="168" y="1793"/>
                  </a:lnTo>
                  <a:lnTo>
                    <a:pt x="165" y="1792"/>
                  </a:lnTo>
                  <a:lnTo>
                    <a:pt x="162" y="1792"/>
                  </a:lnTo>
                  <a:lnTo>
                    <a:pt x="160" y="1792"/>
                  </a:lnTo>
                  <a:lnTo>
                    <a:pt x="155" y="1795"/>
                  </a:lnTo>
                  <a:lnTo>
                    <a:pt x="149" y="1799"/>
                  </a:lnTo>
                  <a:lnTo>
                    <a:pt x="145" y="1804"/>
                  </a:lnTo>
                  <a:lnTo>
                    <a:pt x="138" y="1815"/>
                  </a:lnTo>
                  <a:lnTo>
                    <a:pt x="134" y="1823"/>
                  </a:lnTo>
                  <a:lnTo>
                    <a:pt x="132" y="1828"/>
                  </a:lnTo>
                  <a:lnTo>
                    <a:pt x="131" y="1833"/>
                  </a:lnTo>
                  <a:lnTo>
                    <a:pt x="131" y="1839"/>
                  </a:lnTo>
                  <a:lnTo>
                    <a:pt x="132" y="1845"/>
                  </a:lnTo>
                  <a:lnTo>
                    <a:pt x="134" y="1850"/>
                  </a:lnTo>
                  <a:lnTo>
                    <a:pt x="136" y="1855"/>
                  </a:lnTo>
                  <a:lnTo>
                    <a:pt x="141" y="1865"/>
                  </a:lnTo>
                  <a:lnTo>
                    <a:pt x="145" y="1875"/>
                  </a:lnTo>
                  <a:lnTo>
                    <a:pt x="147" y="1879"/>
                  </a:lnTo>
                  <a:lnTo>
                    <a:pt x="147" y="1883"/>
                  </a:lnTo>
                  <a:lnTo>
                    <a:pt x="147" y="1888"/>
                  </a:lnTo>
                  <a:lnTo>
                    <a:pt x="145" y="1892"/>
                  </a:lnTo>
                  <a:lnTo>
                    <a:pt x="143" y="1894"/>
                  </a:lnTo>
                  <a:lnTo>
                    <a:pt x="142" y="1895"/>
                  </a:lnTo>
                  <a:lnTo>
                    <a:pt x="137" y="1898"/>
                  </a:lnTo>
                  <a:lnTo>
                    <a:pt x="133" y="1899"/>
                  </a:lnTo>
                  <a:lnTo>
                    <a:pt x="131" y="1899"/>
                  </a:lnTo>
                  <a:lnTo>
                    <a:pt x="130" y="1898"/>
                  </a:lnTo>
                  <a:lnTo>
                    <a:pt x="129" y="1897"/>
                  </a:lnTo>
                  <a:lnTo>
                    <a:pt x="128" y="1896"/>
                  </a:lnTo>
                  <a:lnTo>
                    <a:pt x="126" y="1893"/>
                  </a:lnTo>
                  <a:lnTo>
                    <a:pt x="124" y="1889"/>
                  </a:lnTo>
                  <a:lnTo>
                    <a:pt x="122" y="1884"/>
                  </a:lnTo>
                  <a:lnTo>
                    <a:pt x="121" y="1880"/>
                  </a:lnTo>
                  <a:lnTo>
                    <a:pt x="118" y="1877"/>
                  </a:lnTo>
                  <a:lnTo>
                    <a:pt x="115" y="1876"/>
                  </a:lnTo>
                  <a:lnTo>
                    <a:pt x="109" y="1875"/>
                  </a:lnTo>
                  <a:lnTo>
                    <a:pt x="104" y="1875"/>
                  </a:lnTo>
                  <a:lnTo>
                    <a:pt x="99" y="1875"/>
                  </a:lnTo>
                  <a:lnTo>
                    <a:pt x="89" y="1876"/>
                  </a:lnTo>
                  <a:lnTo>
                    <a:pt x="80" y="1877"/>
                  </a:lnTo>
                  <a:lnTo>
                    <a:pt x="77" y="1876"/>
                  </a:lnTo>
                  <a:lnTo>
                    <a:pt x="75" y="1876"/>
                  </a:lnTo>
                  <a:lnTo>
                    <a:pt x="74" y="1875"/>
                  </a:lnTo>
                  <a:lnTo>
                    <a:pt x="75" y="1868"/>
                  </a:lnTo>
                  <a:lnTo>
                    <a:pt x="74" y="1863"/>
                  </a:lnTo>
                  <a:lnTo>
                    <a:pt x="73" y="1858"/>
                  </a:lnTo>
                  <a:lnTo>
                    <a:pt x="71" y="1854"/>
                  </a:lnTo>
                  <a:lnTo>
                    <a:pt x="66" y="1846"/>
                  </a:lnTo>
                  <a:lnTo>
                    <a:pt x="64" y="1841"/>
                  </a:lnTo>
                  <a:lnTo>
                    <a:pt x="62" y="1836"/>
                  </a:lnTo>
                  <a:lnTo>
                    <a:pt x="63" y="1835"/>
                  </a:lnTo>
                  <a:lnTo>
                    <a:pt x="65" y="1835"/>
                  </a:lnTo>
                  <a:lnTo>
                    <a:pt x="71" y="1836"/>
                  </a:lnTo>
                  <a:lnTo>
                    <a:pt x="77" y="1838"/>
                  </a:lnTo>
                  <a:lnTo>
                    <a:pt x="81" y="1839"/>
                  </a:lnTo>
                  <a:lnTo>
                    <a:pt x="84" y="1839"/>
                  </a:lnTo>
                  <a:lnTo>
                    <a:pt x="87" y="1837"/>
                  </a:lnTo>
                  <a:lnTo>
                    <a:pt x="89" y="1834"/>
                  </a:lnTo>
                  <a:lnTo>
                    <a:pt x="90" y="1831"/>
                  </a:lnTo>
                  <a:lnTo>
                    <a:pt x="92" y="1825"/>
                  </a:lnTo>
                  <a:lnTo>
                    <a:pt x="94" y="1821"/>
                  </a:lnTo>
                  <a:lnTo>
                    <a:pt x="96" y="1818"/>
                  </a:lnTo>
                  <a:lnTo>
                    <a:pt x="97" y="1815"/>
                  </a:lnTo>
                  <a:lnTo>
                    <a:pt x="97" y="1812"/>
                  </a:lnTo>
                  <a:lnTo>
                    <a:pt x="97" y="1809"/>
                  </a:lnTo>
                  <a:lnTo>
                    <a:pt x="97" y="1805"/>
                  </a:lnTo>
                  <a:lnTo>
                    <a:pt x="96" y="1802"/>
                  </a:lnTo>
                  <a:lnTo>
                    <a:pt x="94" y="1794"/>
                  </a:lnTo>
                  <a:lnTo>
                    <a:pt x="91" y="1787"/>
                  </a:lnTo>
                  <a:lnTo>
                    <a:pt x="87" y="1780"/>
                  </a:lnTo>
                  <a:lnTo>
                    <a:pt x="85" y="1773"/>
                  </a:lnTo>
                  <a:lnTo>
                    <a:pt x="84" y="1770"/>
                  </a:lnTo>
                  <a:lnTo>
                    <a:pt x="83" y="1767"/>
                  </a:lnTo>
                  <a:lnTo>
                    <a:pt x="82" y="1760"/>
                  </a:lnTo>
                  <a:lnTo>
                    <a:pt x="83" y="1753"/>
                  </a:lnTo>
                  <a:lnTo>
                    <a:pt x="84" y="1747"/>
                  </a:lnTo>
                  <a:lnTo>
                    <a:pt x="85" y="1742"/>
                  </a:lnTo>
                  <a:lnTo>
                    <a:pt x="86" y="1737"/>
                  </a:lnTo>
                  <a:lnTo>
                    <a:pt x="86" y="1732"/>
                  </a:lnTo>
                  <a:lnTo>
                    <a:pt x="85" y="1726"/>
                  </a:lnTo>
                  <a:lnTo>
                    <a:pt x="83" y="1718"/>
                  </a:lnTo>
                  <a:lnTo>
                    <a:pt x="80" y="1705"/>
                  </a:lnTo>
                  <a:lnTo>
                    <a:pt x="89" y="1704"/>
                  </a:lnTo>
                  <a:lnTo>
                    <a:pt x="96" y="1702"/>
                  </a:lnTo>
                  <a:lnTo>
                    <a:pt x="101" y="1701"/>
                  </a:lnTo>
                  <a:lnTo>
                    <a:pt x="102" y="1699"/>
                  </a:lnTo>
                  <a:lnTo>
                    <a:pt x="104" y="1698"/>
                  </a:lnTo>
                  <a:lnTo>
                    <a:pt x="109" y="1695"/>
                  </a:lnTo>
                  <a:lnTo>
                    <a:pt x="114" y="1693"/>
                  </a:lnTo>
                  <a:lnTo>
                    <a:pt x="114" y="1692"/>
                  </a:lnTo>
                  <a:lnTo>
                    <a:pt x="113" y="1691"/>
                  </a:lnTo>
                  <a:lnTo>
                    <a:pt x="124" y="1677"/>
                  </a:lnTo>
                  <a:lnTo>
                    <a:pt x="131" y="1669"/>
                  </a:lnTo>
                  <a:lnTo>
                    <a:pt x="137" y="1661"/>
                  </a:lnTo>
                  <a:lnTo>
                    <a:pt x="142" y="1655"/>
                  </a:lnTo>
                  <a:lnTo>
                    <a:pt x="144" y="1651"/>
                  </a:lnTo>
                  <a:lnTo>
                    <a:pt x="155" y="1625"/>
                  </a:lnTo>
                  <a:close/>
                </a:path>
              </a:pathLst>
            </a:custGeom>
            <a:solidFill>
              <a:srgbClr val="009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8" name="Freeform 956"/>
            <p:cNvSpPr>
              <a:spLocks/>
            </p:cNvSpPr>
            <p:nvPr/>
          </p:nvSpPr>
          <p:spPr bwMode="auto">
            <a:xfrm>
              <a:off x="2118" y="3269"/>
              <a:ext cx="14" cy="16"/>
            </a:xfrm>
            <a:custGeom>
              <a:avLst/>
              <a:gdLst>
                <a:gd name="T0" fmla="*/ 8 w 14"/>
                <a:gd name="T1" fmla="*/ 16 h 16"/>
                <a:gd name="T2" fmla="*/ 3 w 14"/>
                <a:gd name="T3" fmla="*/ 11 h 16"/>
                <a:gd name="T4" fmla="*/ 0 w 14"/>
                <a:gd name="T5" fmla="*/ 5 h 16"/>
                <a:gd name="T6" fmla="*/ 6 w 14"/>
                <a:gd name="T7" fmla="*/ 0 h 16"/>
                <a:gd name="T8" fmla="*/ 9 w 14"/>
                <a:gd name="T9" fmla="*/ 6 h 16"/>
                <a:gd name="T10" fmla="*/ 14 w 14"/>
                <a:gd name="T11" fmla="*/ 10 h 16"/>
                <a:gd name="T12" fmla="*/ 8 w 1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6"/>
                <a:gd name="T23" fmla="*/ 14 w 1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6">
                  <a:moveTo>
                    <a:pt x="8" y="16"/>
                  </a:moveTo>
                  <a:lnTo>
                    <a:pt x="3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9" y="6"/>
                  </a:lnTo>
                  <a:lnTo>
                    <a:pt x="14" y="1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59" name="Freeform 957"/>
            <p:cNvSpPr>
              <a:spLocks/>
            </p:cNvSpPr>
            <p:nvPr/>
          </p:nvSpPr>
          <p:spPr bwMode="auto">
            <a:xfrm>
              <a:off x="2118" y="3249"/>
              <a:ext cx="21" cy="25"/>
            </a:xfrm>
            <a:custGeom>
              <a:avLst/>
              <a:gdLst>
                <a:gd name="T0" fmla="*/ 0 w 21"/>
                <a:gd name="T1" fmla="*/ 20 h 25"/>
                <a:gd name="T2" fmla="*/ 4 w 21"/>
                <a:gd name="T3" fmla="*/ 13 h 25"/>
                <a:gd name="T4" fmla="*/ 8 w 21"/>
                <a:gd name="T5" fmla="*/ 7 h 25"/>
                <a:gd name="T6" fmla="*/ 16 w 21"/>
                <a:gd name="T7" fmla="*/ 0 h 25"/>
                <a:gd name="T8" fmla="*/ 21 w 21"/>
                <a:gd name="T9" fmla="*/ 6 h 25"/>
                <a:gd name="T10" fmla="*/ 14 w 21"/>
                <a:gd name="T11" fmla="*/ 13 h 25"/>
                <a:gd name="T12" fmla="*/ 11 w 21"/>
                <a:gd name="T13" fmla="*/ 18 h 25"/>
                <a:gd name="T14" fmla="*/ 6 w 21"/>
                <a:gd name="T15" fmla="*/ 25 h 25"/>
                <a:gd name="T16" fmla="*/ 0 w 21"/>
                <a:gd name="T17" fmla="*/ 2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5"/>
                <a:gd name="T29" fmla="*/ 21 w 2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5">
                  <a:moveTo>
                    <a:pt x="0" y="20"/>
                  </a:moveTo>
                  <a:lnTo>
                    <a:pt x="4" y="13"/>
                  </a:lnTo>
                  <a:lnTo>
                    <a:pt x="8" y="7"/>
                  </a:lnTo>
                  <a:lnTo>
                    <a:pt x="16" y="0"/>
                  </a:lnTo>
                  <a:lnTo>
                    <a:pt x="21" y="6"/>
                  </a:lnTo>
                  <a:lnTo>
                    <a:pt x="14" y="13"/>
                  </a:lnTo>
                  <a:lnTo>
                    <a:pt x="11" y="18"/>
                  </a:lnTo>
                  <a:lnTo>
                    <a:pt x="6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0" name="Freeform 958"/>
            <p:cNvSpPr>
              <a:spLocks/>
            </p:cNvSpPr>
            <p:nvPr/>
          </p:nvSpPr>
          <p:spPr bwMode="auto">
            <a:xfrm>
              <a:off x="2116" y="3269"/>
              <a:ext cx="8" cy="5"/>
            </a:xfrm>
            <a:custGeom>
              <a:avLst/>
              <a:gdLst>
                <a:gd name="T0" fmla="*/ 2 w 8"/>
                <a:gd name="T1" fmla="*/ 5 h 5"/>
                <a:gd name="T2" fmla="*/ 0 w 8"/>
                <a:gd name="T3" fmla="*/ 3 h 5"/>
                <a:gd name="T4" fmla="*/ 2 w 8"/>
                <a:gd name="T5" fmla="*/ 0 h 5"/>
                <a:gd name="T6" fmla="*/ 8 w 8"/>
                <a:gd name="T7" fmla="*/ 5 h 5"/>
                <a:gd name="T8" fmla="*/ 8 w 8"/>
                <a:gd name="T9" fmla="*/ 0 h 5"/>
                <a:gd name="T10" fmla="*/ 2 w 8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2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8" y="5"/>
                  </a:lnTo>
                  <a:lnTo>
                    <a:pt x="8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1" name="Freeform 959"/>
            <p:cNvSpPr>
              <a:spLocks/>
            </p:cNvSpPr>
            <p:nvPr/>
          </p:nvSpPr>
          <p:spPr bwMode="auto">
            <a:xfrm>
              <a:off x="2115" y="3217"/>
              <a:ext cx="25" cy="37"/>
            </a:xfrm>
            <a:custGeom>
              <a:avLst/>
              <a:gdLst>
                <a:gd name="T0" fmla="*/ 18 w 25"/>
                <a:gd name="T1" fmla="*/ 37 h 37"/>
                <a:gd name="T2" fmla="*/ 12 w 25"/>
                <a:gd name="T3" fmla="*/ 21 h 37"/>
                <a:gd name="T4" fmla="*/ 0 w 25"/>
                <a:gd name="T5" fmla="*/ 4 h 37"/>
                <a:gd name="T6" fmla="*/ 6 w 25"/>
                <a:gd name="T7" fmla="*/ 0 h 37"/>
                <a:gd name="T8" fmla="*/ 19 w 25"/>
                <a:gd name="T9" fmla="*/ 17 h 37"/>
                <a:gd name="T10" fmla="*/ 25 w 25"/>
                <a:gd name="T11" fmla="*/ 34 h 37"/>
                <a:gd name="T12" fmla="*/ 18 w 25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7"/>
                <a:gd name="T23" fmla="*/ 25 w 2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7">
                  <a:moveTo>
                    <a:pt x="18" y="37"/>
                  </a:moveTo>
                  <a:lnTo>
                    <a:pt x="12" y="2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9" y="17"/>
                  </a:lnTo>
                  <a:lnTo>
                    <a:pt x="25" y="34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2" name="Freeform 960"/>
            <p:cNvSpPr>
              <a:spLocks/>
            </p:cNvSpPr>
            <p:nvPr/>
          </p:nvSpPr>
          <p:spPr bwMode="auto">
            <a:xfrm>
              <a:off x="2133" y="3249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4 h 6"/>
                <a:gd name="T4" fmla="*/ 7 w 8"/>
                <a:gd name="T5" fmla="*/ 2 h 6"/>
                <a:gd name="T6" fmla="*/ 0 w 8"/>
                <a:gd name="T7" fmla="*/ 5 h 6"/>
                <a:gd name="T8" fmla="*/ 1 w 8"/>
                <a:gd name="T9" fmla="*/ 0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6"/>
                  </a:moveTo>
                  <a:lnTo>
                    <a:pt x="8" y="4"/>
                  </a:lnTo>
                  <a:lnTo>
                    <a:pt x="7" y="2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3" name="Freeform 961"/>
            <p:cNvSpPr>
              <a:spLocks/>
            </p:cNvSpPr>
            <p:nvPr/>
          </p:nvSpPr>
          <p:spPr bwMode="auto">
            <a:xfrm>
              <a:off x="2104" y="3173"/>
              <a:ext cx="17" cy="48"/>
            </a:xfrm>
            <a:custGeom>
              <a:avLst/>
              <a:gdLst>
                <a:gd name="T0" fmla="*/ 10 w 17"/>
                <a:gd name="T1" fmla="*/ 48 h 48"/>
                <a:gd name="T2" fmla="*/ 6 w 17"/>
                <a:gd name="T3" fmla="*/ 37 h 48"/>
                <a:gd name="T4" fmla="*/ 5 w 17"/>
                <a:gd name="T5" fmla="*/ 23 h 48"/>
                <a:gd name="T6" fmla="*/ 4 w 17"/>
                <a:gd name="T7" fmla="*/ 12 h 48"/>
                <a:gd name="T8" fmla="*/ 3 w 17"/>
                <a:gd name="T9" fmla="*/ 9 h 48"/>
                <a:gd name="T10" fmla="*/ 0 w 17"/>
                <a:gd name="T11" fmla="*/ 5 h 48"/>
                <a:gd name="T12" fmla="*/ 6 w 17"/>
                <a:gd name="T13" fmla="*/ 0 h 48"/>
                <a:gd name="T14" fmla="*/ 9 w 17"/>
                <a:gd name="T15" fmla="*/ 4 h 48"/>
                <a:gd name="T16" fmla="*/ 11 w 17"/>
                <a:gd name="T17" fmla="*/ 10 h 48"/>
                <a:gd name="T18" fmla="*/ 12 w 17"/>
                <a:gd name="T19" fmla="*/ 23 h 48"/>
                <a:gd name="T20" fmla="*/ 13 w 17"/>
                <a:gd name="T21" fmla="*/ 35 h 48"/>
                <a:gd name="T22" fmla="*/ 17 w 17"/>
                <a:gd name="T23" fmla="*/ 45 h 48"/>
                <a:gd name="T24" fmla="*/ 10 w 17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8"/>
                <a:gd name="T41" fmla="*/ 17 w 1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8">
                  <a:moveTo>
                    <a:pt x="10" y="48"/>
                  </a:moveTo>
                  <a:lnTo>
                    <a:pt x="6" y="37"/>
                  </a:lnTo>
                  <a:lnTo>
                    <a:pt x="5" y="23"/>
                  </a:lnTo>
                  <a:lnTo>
                    <a:pt x="4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12" y="23"/>
                  </a:lnTo>
                  <a:lnTo>
                    <a:pt x="13" y="35"/>
                  </a:lnTo>
                  <a:lnTo>
                    <a:pt x="17" y="45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4" name="Freeform 962"/>
            <p:cNvSpPr>
              <a:spLocks/>
            </p:cNvSpPr>
            <p:nvPr/>
          </p:nvSpPr>
          <p:spPr bwMode="auto">
            <a:xfrm>
              <a:off x="2114" y="3217"/>
              <a:ext cx="7" cy="4"/>
            </a:xfrm>
            <a:custGeom>
              <a:avLst/>
              <a:gdLst>
                <a:gd name="T0" fmla="*/ 1 w 7"/>
                <a:gd name="T1" fmla="*/ 4 h 4"/>
                <a:gd name="T2" fmla="*/ 0 w 7"/>
                <a:gd name="T3" fmla="*/ 4 h 4"/>
                <a:gd name="T4" fmla="*/ 7 w 7"/>
                <a:gd name="T5" fmla="*/ 1 h 4"/>
                <a:gd name="T6" fmla="*/ 7 w 7"/>
                <a:gd name="T7" fmla="*/ 0 h 4"/>
                <a:gd name="T8" fmla="*/ 1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1" y="4"/>
                  </a:moveTo>
                  <a:lnTo>
                    <a:pt x="0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5" name="Freeform 963"/>
            <p:cNvSpPr>
              <a:spLocks/>
            </p:cNvSpPr>
            <p:nvPr/>
          </p:nvSpPr>
          <p:spPr bwMode="auto">
            <a:xfrm>
              <a:off x="2073" y="3162"/>
              <a:ext cx="36" cy="17"/>
            </a:xfrm>
            <a:custGeom>
              <a:avLst/>
              <a:gdLst>
                <a:gd name="T0" fmla="*/ 31 w 36"/>
                <a:gd name="T1" fmla="*/ 16 h 17"/>
                <a:gd name="T2" fmla="*/ 24 w 36"/>
                <a:gd name="T3" fmla="*/ 11 h 17"/>
                <a:gd name="T4" fmla="*/ 16 w 36"/>
                <a:gd name="T5" fmla="*/ 9 h 17"/>
                <a:gd name="T6" fmla="*/ 10 w 36"/>
                <a:gd name="T7" fmla="*/ 10 h 17"/>
                <a:gd name="T8" fmla="*/ 7 w 36"/>
                <a:gd name="T9" fmla="*/ 17 h 17"/>
                <a:gd name="T10" fmla="*/ 0 w 36"/>
                <a:gd name="T11" fmla="*/ 13 h 17"/>
                <a:gd name="T12" fmla="*/ 4 w 36"/>
                <a:gd name="T13" fmla="*/ 5 h 17"/>
                <a:gd name="T14" fmla="*/ 16 w 36"/>
                <a:gd name="T15" fmla="*/ 0 h 17"/>
                <a:gd name="T16" fmla="*/ 28 w 36"/>
                <a:gd name="T17" fmla="*/ 4 h 17"/>
                <a:gd name="T18" fmla="*/ 36 w 36"/>
                <a:gd name="T19" fmla="*/ 10 h 17"/>
                <a:gd name="T20" fmla="*/ 31 w 36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7"/>
                <a:gd name="T35" fmla="*/ 36 w 3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7">
                  <a:moveTo>
                    <a:pt x="31" y="16"/>
                  </a:moveTo>
                  <a:lnTo>
                    <a:pt x="24" y="11"/>
                  </a:lnTo>
                  <a:lnTo>
                    <a:pt x="16" y="9"/>
                  </a:lnTo>
                  <a:lnTo>
                    <a:pt x="10" y="10"/>
                  </a:lnTo>
                  <a:lnTo>
                    <a:pt x="7" y="17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6" y="1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6" name="Freeform 964"/>
            <p:cNvSpPr>
              <a:spLocks/>
            </p:cNvSpPr>
            <p:nvPr/>
          </p:nvSpPr>
          <p:spPr bwMode="auto">
            <a:xfrm>
              <a:off x="2104" y="3172"/>
              <a:ext cx="6" cy="6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0 h 6"/>
                <a:gd name="T4" fmla="*/ 0 w 6"/>
                <a:gd name="T5" fmla="*/ 6 h 6"/>
                <a:gd name="T6" fmla="*/ 6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1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7" name="Freeform 965"/>
            <p:cNvSpPr>
              <a:spLocks/>
            </p:cNvSpPr>
            <p:nvPr/>
          </p:nvSpPr>
          <p:spPr bwMode="auto">
            <a:xfrm>
              <a:off x="2073" y="3177"/>
              <a:ext cx="39" cy="75"/>
            </a:xfrm>
            <a:custGeom>
              <a:avLst/>
              <a:gdLst>
                <a:gd name="T0" fmla="*/ 8 w 39"/>
                <a:gd name="T1" fmla="*/ 0 h 75"/>
                <a:gd name="T2" fmla="*/ 11 w 39"/>
                <a:gd name="T3" fmla="*/ 16 h 75"/>
                <a:gd name="T4" fmla="*/ 18 w 39"/>
                <a:gd name="T5" fmla="*/ 34 h 75"/>
                <a:gd name="T6" fmla="*/ 39 w 39"/>
                <a:gd name="T7" fmla="*/ 71 h 75"/>
                <a:gd name="T8" fmla="*/ 32 w 39"/>
                <a:gd name="T9" fmla="*/ 75 h 75"/>
                <a:gd name="T10" fmla="*/ 10 w 39"/>
                <a:gd name="T11" fmla="*/ 38 h 75"/>
                <a:gd name="T12" fmla="*/ 3 w 39"/>
                <a:gd name="T13" fmla="*/ 18 h 75"/>
                <a:gd name="T14" fmla="*/ 0 w 39"/>
                <a:gd name="T15" fmla="*/ 1 h 75"/>
                <a:gd name="T16" fmla="*/ 8 w 39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75"/>
                <a:gd name="T29" fmla="*/ 39 w 39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75">
                  <a:moveTo>
                    <a:pt x="8" y="0"/>
                  </a:moveTo>
                  <a:lnTo>
                    <a:pt x="11" y="16"/>
                  </a:lnTo>
                  <a:lnTo>
                    <a:pt x="18" y="34"/>
                  </a:lnTo>
                  <a:lnTo>
                    <a:pt x="39" y="71"/>
                  </a:lnTo>
                  <a:lnTo>
                    <a:pt x="32" y="75"/>
                  </a:lnTo>
                  <a:lnTo>
                    <a:pt x="10" y="38"/>
                  </a:lnTo>
                  <a:lnTo>
                    <a:pt x="3" y="18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8" name="Freeform 966"/>
            <p:cNvSpPr>
              <a:spLocks/>
            </p:cNvSpPr>
            <p:nvPr/>
          </p:nvSpPr>
          <p:spPr bwMode="auto">
            <a:xfrm>
              <a:off x="2073" y="317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0 w 8"/>
                <a:gd name="T5" fmla="*/ 3 h 4"/>
                <a:gd name="T6" fmla="*/ 8 w 8"/>
                <a:gd name="T7" fmla="*/ 2 h 4"/>
                <a:gd name="T8" fmla="*/ 7 w 8"/>
                <a:gd name="T9" fmla="*/ 4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69" name="Freeform 967"/>
            <p:cNvSpPr>
              <a:spLocks/>
            </p:cNvSpPr>
            <p:nvPr/>
          </p:nvSpPr>
          <p:spPr bwMode="auto">
            <a:xfrm>
              <a:off x="2104" y="3249"/>
              <a:ext cx="11" cy="17"/>
            </a:xfrm>
            <a:custGeom>
              <a:avLst/>
              <a:gdLst>
                <a:gd name="T0" fmla="*/ 9 w 11"/>
                <a:gd name="T1" fmla="*/ 0 h 17"/>
                <a:gd name="T2" fmla="*/ 11 w 11"/>
                <a:gd name="T3" fmla="*/ 8 h 17"/>
                <a:gd name="T4" fmla="*/ 10 w 11"/>
                <a:gd name="T5" fmla="*/ 13 h 17"/>
                <a:gd name="T6" fmla="*/ 7 w 11"/>
                <a:gd name="T7" fmla="*/ 17 h 17"/>
                <a:gd name="T8" fmla="*/ 0 w 11"/>
                <a:gd name="T9" fmla="*/ 13 h 17"/>
                <a:gd name="T10" fmla="*/ 3 w 11"/>
                <a:gd name="T11" fmla="*/ 9 h 17"/>
                <a:gd name="T12" fmla="*/ 3 w 11"/>
                <a:gd name="T13" fmla="*/ 9 h 17"/>
                <a:gd name="T14" fmla="*/ 1 w 11"/>
                <a:gd name="T15" fmla="*/ 2 h 17"/>
                <a:gd name="T16" fmla="*/ 9 w 11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7"/>
                <a:gd name="T29" fmla="*/ 11 w 1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7">
                  <a:moveTo>
                    <a:pt x="9" y="0"/>
                  </a:moveTo>
                  <a:lnTo>
                    <a:pt x="11" y="8"/>
                  </a:lnTo>
                  <a:lnTo>
                    <a:pt x="10" y="13"/>
                  </a:lnTo>
                  <a:lnTo>
                    <a:pt x="7" y="17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0" name="Freeform 968"/>
            <p:cNvSpPr>
              <a:spLocks/>
            </p:cNvSpPr>
            <p:nvPr/>
          </p:nvSpPr>
          <p:spPr bwMode="auto">
            <a:xfrm>
              <a:off x="2105" y="3248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1 h 4"/>
                <a:gd name="T4" fmla="*/ 0 w 8"/>
                <a:gd name="T5" fmla="*/ 3 h 4"/>
                <a:gd name="T6" fmla="*/ 0 w 8"/>
                <a:gd name="T7" fmla="*/ 4 h 4"/>
                <a:gd name="T8" fmla="*/ 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0"/>
                  </a:moveTo>
                  <a:lnTo>
                    <a:pt x="8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1" name="Freeform 969"/>
            <p:cNvSpPr>
              <a:spLocks/>
            </p:cNvSpPr>
            <p:nvPr/>
          </p:nvSpPr>
          <p:spPr bwMode="auto">
            <a:xfrm>
              <a:off x="2066" y="3261"/>
              <a:ext cx="44" cy="19"/>
            </a:xfrm>
            <a:custGeom>
              <a:avLst/>
              <a:gdLst>
                <a:gd name="T0" fmla="*/ 44 w 44"/>
                <a:gd name="T1" fmla="*/ 7 h 19"/>
                <a:gd name="T2" fmla="*/ 33 w 44"/>
                <a:gd name="T3" fmla="*/ 13 h 19"/>
                <a:gd name="T4" fmla="*/ 20 w 44"/>
                <a:gd name="T5" fmla="*/ 16 h 19"/>
                <a:gd name="T6" fmla="*/ 3 w 44"/>
                <a:gd name="T7" fmla="*/ 19 h 19"/>
                <a:gd name="T8" fmla="*/ 0 w 44"/>
                <a:gd name="T9" fmla="*/ 12 h 19"/>
                <a:gd name="T10" fmla="*/ 17 w 44"/>
                <a:gd name="T11" fmla="*/ 9 h 19"/>
                <a:gd name="T12" fmla="*/ 29 w 44"/>
                <a:gd name="T13" fmla="*/ 6 h 19"/>
                <a:gd name="T14" fmla="*/ 40 w 44"/>
                <a:gd name="T15" fmla="*/ 0 h 19"/>
                <a:gd name="T16" fmla="*/ 44 w 44"/>
                <a:gd name="T17" fmla="*/ 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9"/>
                <a:gd name="T29" fmla="*/ 44 w 44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9">
                  <a:moveTo>
                    <a:pt x="44" y="7"/>
                  </a:moveTo>
                  <a:lnTo>
                    <a:pt x="33" y="13"/>
                  </a:lnTo>
                  <a:lnTo>
                    <a:pt x="20" y="1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7" y="9"/>
                  </a:lnTo>
                  <a:lnTo>
                    <a:pt x="29" y="6"/>
                  </a:lnTo>
                  <a:lnTo>
                    <a:pt x="40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2" name="Freeform 970"/>
            <p:cNvSpPr>
              <a:spLocks/>
            </p:cNvSpPr>
            <p:nvPr/>
          </p:nvSpPr>
          <p:spPr bwMode="auto">
            <a:xfrm>
              <a:off x="2104" y="3261"/>
              <a:ext cx="7" cy="7"/>
            </a:xfrm>
            <a:custGeom>
              <a:avLst/>
              <a:gdLst>
                <a:gd name="T0" fmla="*/ 7 w 7"/>
                <a:gd name="T1" fmla="*/ 5 h 7"/>
                <a:gd name="T2" fmla="*/ 6 w 7"/>
                <a:gd name="T3" fmla="*/ 7 h 7"/>
                <a:gd name="T4" fmla="*/ 2 w 7"/>
                <a:gd name="T5" fmla="*/ 0 h 7"/>
                <a:gd name="T6" fmla="*/ 0 w 7"/>
                <a:gd name="T7" fmla="*/ 1 h 7"/>
                <a:gd name="T8" fmla="*/ 7 w 7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5"/>
                  </a:moveTo>
                  <a:lnTo>
                    <a:pt x="6" y="7"/>
                  </a:lnTo>
                  <a:lnTo>
                    <a:pt x="2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3" name="Freeform 971"/>
            <p:cNvSpPr>
              <a:spLocks/>
            </p:cNvSpPr>
            <p:nvPr/>
          </p:nvSpPr>
          <p:spPr bwMode="auto">
            <a:xfrm>
              <a:off x="2055" y="3257"/>
              <a:ext cx="15" cy="22"/>
            </a:xfrm>
            <a:custGeom>
              <a:avLst/>
              <a:gdLst>
                <a:gd name="T0" fmla="*/ 10 w 15"/>
                <a:gd name="T1" fmla="*/ 22 h 22"/>
                <a:gd name="T2" fmla="*/ 2 w 15"/>
                <a:gd name="T3" fmla="*/ 14 h 22"/>
                <a:gd name="T4" fmla="*/ 0 w 15"/>
                <a:gd name="T5" fmla="*/ 10 h 22"/>
                <a:gd name="T6" fmla="*/ 0 w 15"/>
                <a:gd name="T7" fmla="*/ 5 h 22"/>
                <a:gd name="T8" fmla="*/ 4 w 15"/>
                <a:gd name="T9" fmla="*/ 0 h 22"/>
                <a:gd name="T10" fmla="*/ 10 w 15"/>
                <a:gd name="T11" fmla="*/ 5 h 22"/>
                <a:gd name="T12" fmla="*/ 7 w 15"/>
                <a:gd name="T13" fmla="*/ 9 h 22"/>
                <a:gd name="T14" fmla="*/ 7 w 15"/>
                <a:gd name="T15" fmla="*/ 8 h 22"/>
                <a:gd name="T16" fmla="*/ 7 w 15"/>
                <a:gd name="T17" fmla="*/ 8 h 22"/>
                <a:gd name="T18" fmla="*/ 15 w 15"/>
                <a:gd name="T19" fmla="*/ 16 h 22"/>
                <a:gd name="T20" fmla="*/ 10 w 15"/>
                <a:gd name="T21" fmla="*/ 2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2"/>
                <a:gd name="T35" fmla="*/ 15 w 15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2">
                  <a:moveTo>
                    <a:pt x="10" y="22"/>
                  </a:moveTo>
                  <a:lnTo>
                    <a:pt x="2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10" y="5"/>
                  </a:lnTo>
                  <a:lnTo>
                    <a:pt x="7" y="9"/>
                  </a:lnTo>
                  <a:lnTo>
                    <a:pt x="7" y="8"/>
                  </a:lnTo>
                  <a:lnTo>
                    <a:pt x="15" y="16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4" name="Freeform 972"/>
            <p:cNvSpPr>
              <a:spLocks/>
            </p:cNvSpPr>
            <p:nvPr/>
          </p:nvSpPr>
          <p:spPr bwMode="auto">
            <a:xfrm>
              <a:off x="2065" y="3273"/>
              <a:ext cx="5" cy="7"/>
            </a:xfrm>
            <a:custGeom>
              <a:avLst/>
              <a:gdLst>
                <a:gd name="T0" fmla="*/ 4 w 5"/>
                <a:gd name="T1" fmla="*/ 7 h 7"/>
                <a:gd name="T2" fmla="*/ 2 w 5"/>
                <a:gd name="T3" fmla="*/ 7 h 7"/>
                <a:gd name="T4" fmla="*/ 0 w 5"/>
                <a:gd name="T5" fmla="*/ 6 h 7"/>
                <a:gd name="T6" fmla="*/ 5 w 5"/>
                <a:gd name="T7" fmla="*/ 0 h 7"/>
                <a:gd name="T8" fmla="*/ 1 w 5"/>
                <a:gd name="T9" fmla="*/ 0 h 7"/>
                <a:gd name="T10" fmla="*/ 4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4" y="7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5" y="0"/>
                  </a:lnTo>
                  <a:lnTo>
                    <a:pt x="1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5" name="Freeform 973"/>
            <p:cNvSpPr>
              <a:spLocks/>
            </p:cNvSpPr>
            <p:nvPr/>
          </p:nvSpPr>
          <p:spPr bwMode="auto">
            <a:xfrm>
              <a:off x="2059" y="3249"/>
              <a:ext cx="12" cy="13"/>
            </a:xfrm>
            <a:custGeom>
              <a:avLst/>
              <a:gdLst>
                <a:gd name="T0" fmla="*/ 0 w 12"/>
                <a:gd name="T1" fmla="*/ 7 h 13"/>
                <a:gd name="T2" fmla="*/ 3 w 12"/>
                <a:gd name="T3" fmla="*/ 3 h 13"/>
                <a:gd name="T4" fmla="*/ 7 w 12"/>
                <a:gd name="T5" fmla="*/ 0 h 13"/>
                <a:gd name="T6" fmla="*/ 12 w 12"/>
                <a:gd name="T7" fmla="*/ 6 h 13"/>
                <a:gd name="T8" fmla="*/ 8 w 12"/>
                <a:gd name="T9" fmla="*/ 9 h 13"/>
                <a:gd name="T10" fmla="*/ 5 w 12"/>
                <a:gd name="T11" fmla="*/ 13 h 13"/>
                <a:gd name="T12" fmla="*/ 0 w 12"/>
                <a:gd name="T13" fmla="*/ 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3"/>
                <a:gd name="T23" fmla="*/ 12 w 1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3">
                  <a:moveTo>
                    <a:pt x="0" y="7"/>
                  </a:moveTo>
                  <a:lnTo>
                    <a:pt x="3" y="3"/>
                  </a:lnTo>
                  <a:lnTo>
                    <a:pt x="7" y="0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6" name="Freeform 974"/>
            <p:cNvSpPr>
              <a:spLocks/>
            </p:cNvSpPr>
            <p:nvPr/>
          </p:nvSpPr>
          <p:spPr bwMode="auto">
            <a:xfrm>
              <a:off x="2059" y="3256"/>
              <a:ext cx="6" cy="6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5 w 6"/>
                <a:gd name="T5" fmla="*/ 6 h 6"/>
                <a:gd name="T6" fmla="*/ 6 w 6"/>
                <a:gd name="T7" fmla="*/ 6 h 6"/>
                <a:gd name="T8" fmla="*/ 0 w 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6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7" name="Freeform 975"/>
            <p:cNvSpPr>
              <a:spLocks/>
            </p:cNvSpPr>
            <p:nvPr/>
          </p:nvSpPr>
          <p:spPr bwMode="auto">
            <a:xfrm>
              <a:off x="2036" y="3235"/>
              <a:ext cx="36" cy="19"/>
            </a:xfrm>
            <a:custGeom>
              <a:avLst/>
              <a:gdLst>
                <a:gd name="T0" fmla="*/ 29 w 36"/>
                <a:gd name="T1" fmla="*/ 19 h 19"/>
                <a:gd name="T2" fmla="*/ 26 w 36"/>
                <a:gd name="T3" fmla="*/ 10 h 19"/>
                <a:gd name="T4" fmla="*/ 19 w 36"/>
                <a:gd name="T5" fmla="*/ 8 h 19"/>
                <a:gd name="T6" fmla="*/ 17 w 36"/>
                <a:gd name="T7" fmla="*/ 7 h 19"/>
                <a:gd name="T8" fmla="*/ 13 w 36"/>
                <a:gd name="T9" fmla="*/ 8 h 19"/>
                <a:gd name="T10" fmla="*/ 4 w 36"/>
                <a:gd name="T11" fmla="*/ 13 h 19"/>
                <a:gd name="T12" fmla="*/ 0 w 36"/>
                <a:gd name="T13" fmla="*/ 5 h 19"/>
                <a:gd name="T14" fmla="*/ 8 w 36"/>
                <a:gd name="T15" fmla="*/ 1 h 19"/>
                <a:gd name="T16" fmla="*/ 15 w 36"/>
                <a:gd name="T17" fmla="*/ 0 h 19"/>
                <a:gd name="T18" fmla="*/ 22 w 36"/>
                <a:gd name="T19" fmla="*/ 1 h 19"/>
                <a:gd name="T20" fmla="*/ 31 w 36"/>
                <a:gd name="T21" fmla="*/ 4 h 19"/>
                <a:gd name="T22" fmla="*/ 36 w 36"/>
                <a:gd name="T23" fmla="*/ 15 h 19"/>
                <a:gd name="T24" fmla="*/ 29 w 36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9"/>
                <a:gd name="T41" fmla="*/ 36 w 36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9">
                  <a:moveTo>
                    <a:pt x="29" y="19"/>
                  </a:moveTo>
                  <a:lnTo>
                    <a:pt x="26" y="10"/>
                  </a:lnTo>
                  <a:lnTo>
                    <a:pt x="19" y="8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4" y="13"/>
                  </a:lnTo>
                  <a:lnTo>
                    <a:pt x="0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31" y="4"/>
                  </a:lnTo>
                  <a:lnTo>
                    <a:pt x="36" y="15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8" name="Freeform 976"/>
            <p:cNvSpPr>
              <a:spLocks/>
            </p:cNvSpPr>
            <p:nvPr/>
          </p:nvSpPr>
          <p:spPr bwMode="auto">
            <a:xfrm>
              <a:off x="2065" y="3249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4 h 6"/>
                <a:gd name="T4" fmla="*/ 7 w 8"/>
                <a:gd name="T5" fmla="*/ 1 h 6"/>
                <a:gd name="T6" fmla="*/ 0 w 8"/>
                <a:gd name="T7" fmla="*/ 5 h 6"/>
                <a:gd name="T8" fmla="*/ 1 w 8"/>
                <a:gd name="T9" fmla="*/ 0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6"/>
                  </a:moveTo>
                  <a:lnTo>
                    <a:pt x="8" y="4"/>
                  </a:lnTo>
                  <a:lnTo>
                    <a:pt x="7" y="1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79" name="Freeform 977"/>
            <p:cNvSpPr>
              <a:spLocks/>
            </p:cNvSpPr>
            <p:nvPr/>
          </p:nvSpPr>
          <p:spPr bwMode="auto">
            <a:xfrm>
              <a:off x="1997" y="3240"/>
              <a:ext cx="43" cy="40"/>
            </a:xfrm>
            <a:custGeom>
              <a:avLst/>
              <a:gdLst>
                <a:gd name="T0" fmla="*/ 43 w 43"/>
                <a:gd name="T1" fmla="*/ 6 h 40"/>
                <a:gd name="T2" fmla="*/ 37 w 43"/>
                <a:gd name="T3" fmla="*/ 13 h 40"/>
                <a:gd name="T4" fmla="*/ 30 w 43"/>
                <a:gd name="T5" fmla="*/ 20 h 40"/>
                <a:gd name="T6" fmla="*/ 20 w 43"/>
                <a:gd name="T7" fmla="*/ 30 h 40"/>
                <a:gd name="T8" fmla="*/ 5 w 43"/>
                <a:gd name="T9" fmla="*/ 40 h 40"/>
                <a:gd name="T10" fmla="*/ 0 w 43"/>
                <a:gd name="T11" fmla="*/ 34 h 40"/>
                <a:gd name="T12" fmla="*/ 15 w 43"/>
                <a:gd name="T13" fmla="*/ 24 h 40"/>
                <a:gd name="T14" fmla="*/ 24 w 43"/>
                <a:gd name="T15" fmla="*/ 15 h 40"/>
                <a:gd name="T16" fmla="*/ 31 w 43"/>
                <a:gd name="T17" fmla="*/ 8 h 40"/>
                <a:gd name="T18" fmla="*/ 38 w 43"/>
                <a:gd name="T19" fmla="*/ 0 h 40"/>
                <a:gd name="T20" fmla="*/ 43 w 43"/>
                <a:gd name="T21" fmla="*/ 6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43" y="6"/>
                  </a:moveTo>
                  <a:lnTo>
                    <a:pt x="37" y="13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15" y="24"/>
                  </a:lnTo>
                  <a:lnTo>
                    <a:pt x="24" y="15"/>
                  </a:lnTo>
                  <a:lnTo>
                    <a:pt x="31" y="8"/>
                  </a:lnTo>
                  <a:lnTo>
                    <a:pt x="38" y="0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0" name="Freeform 978"/>
            <p:cNvSpPr>
              <a:spLocks/>
            </p:cNvSpPr>
            <p:nvPr/>
          </p:nvSpPr>
          <p:spPr bwMode="auto">
            <a:xfrm>
              <a:off x="2035" y="3240"/>
              <a:ext cx="5" cy="8"/>
            </a:xfrm>
            <a:custGeom>
              <a:avLst/>
              <a:gdLst>
                <a:gd name="T0" fmla="*/ 1 w 5"/>
                <a:gd name="T1" fmla="*/ 0 h 8"/>
                <a:gd name="T2" fmla="*/ 0 w 5"/>
                <a:gd name="T3" fmla="*/ 0 h 8"/>
                <a:gd name="T4" fmla="*/ 5 w 5"/>
                <a:gd name="T5" fmla="*/ 6 h 8"/>
                <a:gd name="T6" fmla="*/ 5 w 5"/>
                <a:gd name="T7" fmla="*/ 8 h 8"/>
                <a:gd name="T8" fmla="*/ 1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1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1" name="Freeform 979"/>
            <p:cNvSpPr>
              <a:spLocks/>
            </p:cNvSpPr>
            <p:nvPr/>
          </p:nvSpPr>
          <p:spPr bwMode="auto">
            <a:xfrm>
              <a:off x="1992" y="3274"/>
              <a:ext cx="9" cy="8"/>
            </a:xfrm>
            <a:custGeom>
              <a:avLst/>
              <a:gdLst>
                <a:gd name="T0" fmla="*/ 9 w 9"/>
                <a:gd name="T1" fmla="*/ 7 h 8"/>
                <a:gd name="T2" fmla="*/ 5 w 9"/>
                <a:gd name="T3" fmla="*/ 8 h 8"/>
                <a:gd name="T4" fmla="*/ 0 w 9"/>
                <a:gd name="T5" fmla="*/ 5 h 8"/>
                <a:gd name="T6" fmla="*/ 0 w 9"/>
                <a:gd name="T7" fmla="*/ 1 h 8"/>
                <a:gd name="T8" fmla="*/ 8 w 9"/>
                <a:gd name="T9" fmla="*/ 1 h 8"/>
                <a:gd name="T10" fmla="*/ 7 w 9"/>
                <a:gd name="T11" fmla="*/ 2 h 8"/>
                <a:gd name="T12" fmla="*/ 5 w 9"/>
                <a:gd name="T13" fmla="*/ 1 h 8"/>
                <a:gd name="T14" fmla="*/ 7 w 9"/>
                <a:gd name="T15" fmla="*/ 0 h 8"/>
                <a:gd name="T16" fmla="*/ 9 w 9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9" y="7"/>
                  </a:moveTo>
                  <a:lnTo>
                    <a:pt x="5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2" name="Freeform 980"/>
            <p:cNvSpPr>
              <a:spLocks/>
            </p:cNvSpPr>
            <p:nvPr/>
          </p:nvSpPr>
          <p:spPr bwMode="auto">
            <a:xfrm>
              <a:off x="1997" y="3274"/>
              <a:ext cx="5" cy="7"/>
            </a:xfrm>
            <a:custGeom>
              <a:avLst/>
              <a:gdLst>
                <a:gd name="T0" fmla="*/ 5 w 5"/>
                <a:gd name="T1" fmla="*/ 6 h 7"/>
                <a:gd name="T2" fmla="*/ 4 w 5"/>
                <a:gd name="T3" fmla="*/ 7 h 7"/>
                <a:gd name="T4" fmla="*/ 2 w 5"/>
                <a:gd name="T5" fmla="*/ 0 h 7"/>
                <a:gd name="T6" fmla="*/ 0 w 5"/>
                <a:gd name="T7" fmla="*/ 0 h 7"/>
                <a:gd name="T8" fmla="*/ 5 w 5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4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3" name="Freeform 981"/>
            <p:cNvSpPr>
              <a:spLocks/>
            </p:cNvSpPr>
            <p:nvPr/>
          </p:nvSpPr>
          <p:spPr bwMode="auto">
            <a:xfrm>
              <a:off x="1983" y="3189"/>
              <a:ext cx="28" cy="89"/>
            </a:xfrm>
            <a:custGeom>
              <a:avLst/>
              <a:gdLst>
                <a:gd name="T0" fmla="*/ 10 w 28"/>
                <a:gd name="T1" fmla="*/ 84 h 89"/>
                <a:gd name="T2" fmla="*/ 14 w 28"/>
                <a:gd name="T3" fmla="*/ 78 h 89"/>
                <a:gd name="T4" fmla="*/ 17 w 28"/>
                <a:gd name="T5" fmla="*/ 71 h 89"/>
                <a:gd name="T6" fmla="*/ 20 w 28"/>
                <a:gd name="T7" fmla="*/ 60 h 89"/>
                <a:gd name="T8" fmla="*/ 19 w 28"/>
                <a:gd name="T9" fmla="*/ 50 h 89"/>
                <a:gd name="T10" fmla="*/ 15 w 28"/>
                <a:gd name="T11" fmla="*/ 40 h 89"/>
                <a:gd name="T12" fmla="*/ 5 w 28"/>
                <a:gd name="T13" fmla="*/ 20 h 89"/>
                <a:gd name="T14" fmla="*/ 1 w 28"/>
                <a:gd name="T15" fmla="*/ 11 h 89"/>
                <a:gd name="T16" fmla="*/ 0 w 28"/>
                <a:gd name="T17" fmla="*/ 2 h 89"/>
                <a:gd name="T18" fmla="*/ 7 w 28"/>
                <a:gd name="T19" fmla="*/ 0 h 89"/>
                <a:gd name="T20" fmla="*/ 8 w 28"/>
                <a:gd name="T21" fmla="*/ 8 h 89"/>
                <a:gd name="T22" fmla="*/ 12 w 28"/>
                <a:gd name="T23" fmla="*/ 15 h 89"/>
                <a:gd name="T24" fmla="*/ 23 w 28"/>
                <a:gd name="T25" fmla="*/ 36 h 89"/>
                <a:gd name="T26" fmla="*/ 27 w 28"/>
                <a:gd name="T27" fmla="*/ 48 h 89"/>
                <a:gd name="T28" fmla="*/ 28 w 28"/>
                <a:gd name="T29" fmla="*/ 62 h 89"/>
                <a:gd name="T30" fmla="*/ 25 w 28"/>
                <a:gd name="T31" fmla="*/ 75 h 89"/>
                <a:gd name="T32" fmla="*/ 20 w 28"/>
                <a:gd name="T33" fmla="*/ 83 h 89"/>
                <a:gd name="T34" fmla="*/ 16 w 28"/>
                <a:gd name="T35" fmla="*/ 89 h 89"/>
                <a:gd name="T36" fmla="*/ 10 w 28"/>
                <a:gd name="T37" fmla="*/ 84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89"/>
                <a:gd name="T59" fmla="*/ 28 w 28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89">
                  <a:moveTo>
                    <a:pt x="10" y="84"/>
                  </a:moveTo>
                  <a:lnTo>
                    <a:pt x="14" y="78"/>
                  </a:lnTo>
                  <a:lnTo>
                    <a:pt x="17" y="71"/>
                  </a:lnTo>
                  <a:lnTo>
                    <a:pt x="20" y="60"/>
                  </a:lnTo>
                  <a:lnTo>
                    <a:pt x="19" y="50"/>
                  </a:lnTo>
                  <a:lnTo>
                    <a:pt x="15" y="40"/>
                  </a:lnTo>
                  <a:lnTo>
                    <a:pt x="5" y="20"/>
                  </a:lnTo>
                  <a:lnTo>
                    <a:pt x="1" y="11"/>
                  </a:lnTo>
                  <a:lnTo>
                    <a:pt x="0" y="2"/>
                  </a:lnTo>
                  <a:lnTo>
                    <a:pt x="7" y="0"/>
                  </a:lnTo>
                  <a:lnTo>
                    <a:pt x="8" y="8"/>
                  </a:lnTo>
                  <a:lnTo>
                    <a:pt x="12" y="15"/>
                  </a:lnTo>
                  <a:lnTo>
                    <a:pt x="23" y="36"/>
                  </a:lnTo>
                  <a:lnTo>
                    <a:pt x="27" y="48"/>
                  </a:lnTo>
                  <a:lnTo>
                    <a:pt x="28" y="62"/>
                  </a:lnTo>
                  <a:lnTo>
                    <a:pt x="25" y="75"/>
                  </a:lnTo>
                  <a:lnTo>
                    <a:pt x="20" y="83"/>
                  </a:lnTo>
                  <a:lnTo>
                    <a:pt x="16" y="89"/>
                  </a:lnTo>
                  <a:lnTo>
                    <a:pt x="10" y="8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4" name="Freeform 982"/>
            <p:cNvSpPr>
              <a:spLocks/>
            </p:cNvSpPr>
            <p:nvPr/>
          </p:nvSpPr>
          <p:spPr bwMode="auto">
            <a:xfrm>
              <a:off x="1992" y="3273"/>
              <a:ext cx="8" cy="5"/>
            </a:xfrm>
            <a:custGeom>
              <a:avLst/>
              <a:gdLst>
                <a:gd name="T0" fmla="*/ 0 w 8"/>
                <a:gd name="T1" fmla="*/ 2 h 5"/>
                <a:gd name="T2" fmla="*/ 0 w 8"/>
                <a:gd name="T3" fmla="*/ 1 h 5"/>
                <a:gd name="T4" fmla="*/ 1 w 8"/>
                <a:gd name="T5" fmla="*/ 0 h 5"/>
                <a:gd name="T6" fmla="*/ 7 w 8"/>
                <a:gd name="T7" fmla="*/ 5 h 5"/>
                <a:gd name="T8" fmla="*/ 8 w 8"/>
                <a:gd name="T9" fmla="*/ 2 h 5"/>
                <a:gd name="T10" fmla="*/ 0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7" y="5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5" name="Freeform 983"/>
            <p:cNvSpPr>
              <a:spLocks/>
            </p:cNvSpPr>
            <p:nvPr/>
          </p:nvSpPr>
          <p:spPr bwMode="auto">
            <a:xfrm>
              <a:off x="1983" y="3184"/>
              <a:ext cx="8" cy="8"/>
            </a:xfrm>
            <a:custGeom>
              <a:avLst/>
              <a:gdLst>
                <a:gd name="T0" fmla="*/ 0 w 8"/>
                <a:gd name="T1" fmla="*/ 4 h 8"/>
                <a:gd name="T2" fmla="*/ 7 w 8"/>
                <a:gd name="T3" fmla="*/ 8 h 8"/>
                <a:gd name="T4" fmla="*/ 8 w 8"/>
                <a:gd name="T5" fmla="*/ 4 h 8"/>
                <a:gd name="T6" fmla="*/ 1 w 8"/>
                <a:gd name="T7" fmla="*/ 0 h 8"/>
                <a:gd name="T8" fmla="*/ 0 w 8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4"/>
                  </a:moveTo>
                  <a:lnTo>
                    <a:pt x="7" y="8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6" name="Freeform 984"/>
            <p:cNvSpPr>
              <a:spLocks/>
            </p:cNvSpPr>
            <p:nvPr/>
          </p:nvSpPr>
          <p:spPr bwMode="auto">
            <a:xfrm>
              <a:off x="1983" y="3188"/>
              <a:ext cx="7" cy="4"/>
            </a:xfrm>
            <a:custGeom>
              <a:avLst/>
              <a:gdLst>
                <a:gd name="T0" fmla="*/ 0 w 7"/>
                <a:gd name="T1" fmla="*/ 3 h 4"/>
                <a:gd name="T2" fmla="*/ 0 w 7"/>
                <a:gd name="T3" fmla="*/ 1 h 4"/>
                <a:gd name="T4" fmla="*/ 0 w 7"/>
                <a:gd name="T5" fmla="*/ 0 h 4"/>
                <a:gd name="T6" fmla="*/ 7 w 7"/>
                <a:gd name="T7" fmla="*/ 4 h 4"/>
                <a:gd name="T8" fmla="*/ 7 w 7"/>
                <a:gd name="T9" fmla="*/ 1 h 4"/>
                <a:gd name="T10" fmla="*/ 0 w 7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"/>
                <a:gd name="T20" fmla="*/ 7 w 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7" name="Freeform 985"/>
            <p:cNvSpPr>
              <a:spLocks/>
            </p:cNvSpPr>
            <p:nvPr/>
          </p:nvSpPr>
          <p:spPr bwMode="auto">
            <a:xfrm>
              <a:off x="1986" y="3183"/>
              <a:ext cx="14" cy="12"/>
            </a:xfrm>
            <a:custGeom>
              <a:avLst/>
              <a:gdLst>
                <a:gd name="T0" fmla="*/ 4 w 14"/>
                <a:gd name="T1" fmla="*/ 0 h 12"/>
                <a:gd name="T2" fmla="*/ 0 w 14"/>
                <a:gd name="T3" fmla="*/ 7 h 12"/>
                <a:gd name="T4" fmla="*/ 10 w 14"/>
                <a:gd name="T5" fmla="*/ 12 h 12"/>
                <a:gd name="T6" fmla="*/ 14 w 14"/>
                <a:gd name="T7" fmla="*/ 5 h 12"/>
                <a:gd name="T8" fmla="*/ 4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4" y="0"/>
                  </a:moveTo>
                  <a:lnTo>
                    <a:pt x="0" y="7"/>
                  </a:lnTo>
                  <a:lnTo>
                    <a:pt x="10" y="12"/>
                  </a:lnTo>
                  <a:lnTo>
                    <a:pt x="1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8" name="Freeform 986"/>
            <p:cNvSpPr>
              <a:spLocks/>
            </p:cNvSpPr>
            <p:nvPr/>
          </p:nvSpPr>
          <p:spPr bwMode="auto">
            <a:xfrm>
              <a:off x="1984" y="3181"/>
              <a:ext cx="7" cy="9"/>
            </a:xfrm>
            <a:custGeom>
              <a:avLst/>
              <a:gdLst>
                <a:gd name="T0" fmla="*/ 0 w 7"/>
                <a:gd name="T1" fmla="*/ 3 h 9"/>
                <a:gd name="T2" fmla="*/ 1 w 7"/>
                <a:gd name="T3" fmla="*/ 0 h 9"/>
                <a:gd name="T4" fmla="*/ 6 w 7"/>
                <a:gd name="T5" fmla="*/ 2 h 9"/>
                <a:gd name="T6" fmla="*/ 2 w 7"/>
                <a:gd name="T7" fmla="*/ 9 h 9"/>
                <a:gd name="T8" fmla="*/ 7 w 7"/>
                <a:gd name="T9" fmla="*/ 7 h 9"/>
                <a:gd name="T10" fmla="*/ 0 w 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0" y="3"/>
                  </a:moveTo>
                  <a:lnTo>
                    <a:pt x="1" y="0"/>
                  </a:lnTo>
                  <a:lnTo>
                    <a:pt x="6" y="2"/>
                  </a:lnTo>
                  <a:lnTo>
                    <a:pt x="2" y="9"/>
                  </a:lnTo>
                  <a:lnTo>
                    <a:pt x="7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89" name="Freeform 987"/>
            <p:cNvSpPr>
              <a:spLocks/>
            </p:cNvSpPr>
            <p:nvPr/>
          </p:nvSpPr>
          <p:spPr bwMode="auto">
            <a:xfrm>
              <a:off x="1997" y="3187"/>
              <a:ext cx="26" cy="23"/>
            </a:xfrm>
            <a:custGeom>
              <a:avLst/>
              <a:gdLst>
                <a:gd name="T0" fmla="*/ 1 w 26"/>
                <a:gd name="T1" fmla="*/ 0 h 23"/>
                <a:gd name="T2" fmla="*/ 13 w 26"/>
                <a:gd name="T3" fmla="*/ 2 h 23"/>
                <a:gd name="T4" fmla="*/ 19 w 26"/>
                <a:gd name="T5" fmla="*/ 8 h 23"/>
                <a:gd name="T6" fmla="*/ 26 w 26"/>
                <a:gd name="T7" fmla="*/ 17 h 23"/>
                <a:gd name="T8" fmla="*/ 20 w 26"/>
                <a:gd name="T9" fmla="*/ 23 h 23"/>
                <a:gd name="T10" fmla="*/ 13 w 26"/>
                <a:gd name="T11" fmla="*/ 13 h 23"/>
                <a:gd name="T12" fmla="*/ 9 w 26"/>
                <a:gd name="T13" fmla="*/ 9 h 23"/>
                <a:gd name="T14" fmla="*/ 0 w 26"/>
                <a:gd name="T15" fmla="*/ 8 h 23"/>
                <a:gd name="T16" fmla="*/ 1 w 26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3"/>
                <a:gd name="T29" fmla="*/ 26 w 2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3">
                  <a:moveTo>
                    <a:pt x="1" y="0"/>
                  </a:moveTo>
                  <a:lnTo>
                    <a:pt x="13" y="2"/>
                  </a:lnTo>
                  <a:lnTo>
                    <a:pt x="19" y="8"/>
                  </a:lnTo>
                  <a:lnTo>
                    <a:pt x="26" y="17"/>
                  </a:lnTo>
                  <a:lnTo>
                    <a:pt x="20" y="23"/>
                  </a:lnTo>
                  <a:lnTo>
                    <a:pt x="13" y="13"/>
                  </a:lnTo>
                  <a:lnTo>
                    <a:pt x="9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0" name="Freeform 988"/>
            <p:cNvSpPr>
              <a:spLocks/>
            </p:cNvSpPr>
            <p:nvPr/>
          </p:nvSpPr>
          <p:spPr bwMode="auto">
            <a:xfrm>
              <a:off x="1996" y="3187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2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1" name="Freeform 989"/>
            <p:cNvSpPr>
              <a:spLocks/>
            </p:cNvSpPr>
            <p:nvPr/>
          </p:nvSpPr>
          <p:spPr bwMode="auto">
            <a:xfrm>
              <a:off x="2016" y="3204"/>
              <a:ext cx="13" cy="13"/>
            </a:xfrm>
            <a:custGeom>
              <a:avLst/>
              <a:gdLst>
                <a:gd name="T0" fmla="*/ 7 w 13"/>
                <a:gd name="T1" fmla="*/ 0 h 13"/>
                <a:gd name="T2" fmla="*/ 0 w 13"/>
                <a:gd name="T3" fmla="*/ 5 h 13"/>
                <a:gd name="T4" fmla="*/ 6 w 13"/>
                <a:gd name="T5" fmla="*/ 13 h 13"/>
                <a:gd name="T6" fmla="*/ 13 w 13"/>
                <a:gd name="T7" fmla="*/ 9 h 13"/>
                <a:gd name="T8" fmla="*/ 7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7" y="0"/>
                  </a:moveTo>
                  <a:lnTo>
                    <a:pt x="0" y="5"/>
                  </a:lnTo>
                  <a:lnTo>
                    <a:pt x="6" y="13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2" name="Freeform 990"/>
            <p:cNvSpPr>
              <a:spLocks/>
            </p:cNvSpPr>
            <p:nvPr/>
          </p:nvSpPr>
          <p:spPr bwMode="auto">
            <a:xfrm>
              <a:off x="2016" y="3204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5 h 6"/>
                <a:gd name="T4" fmla="*/ 1 w 7"/>
                <a:gd name="T5" fmla="*/ 6 h 6"/>
                <a:gd name="T6" fmla="*/ 7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0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3" name="Freeform 991"/>
            <p:cNvSpPr>
              <a:spLocks/>
            </p:cNvSpPr>
            <p:nvPr/>
          </p:nvSpPr>
          <p:spPr bwMode="auto">
            <a:xfrm>
              <a:off x="2026" y="3179"/>
              <a:ext cx="22" cy="40"/>
            </a:xfrm>
            <a:custGeom>
              <a:avLst/>
              <a:gdLst>
                <a:gd name="T0" fmla="*/ 0 w 22"/>
                <a:gd name="T1" fmla="*/ 32 h 40"/>
                <a:gd name="T2" fmla="*/ 7 w 22"/>
                <a:gd name="T3" fmla="*/ 30 h 40"/>
                <a:gd name="T4" fmla="*/ 11 w 22"/>
                <a:gd name="T5" fmla="*/ 28 h 40"/>
                <a:gd name="T6" fmla="*/ 13 w 22"/>
                <a:gd name="T7" fmla="*/ 24 h 40"/>
                <a:gd name="T8" fmla="*/ 14 w 22"/>
                <a:gd name="T9" fmla="*/ 22 h 40"/>
                <a:gd name="T10" fmla="*/ 11 w 22"/>
                <a:gd name="T11" fmla="*/ 13 h 40"/>
                <a:gd name="T12" fmla="*/ 5 w 22"/>
                <a:gd name="T13" fmla="*/ 5 h 40"/>
                <a:gd name="T14" fmla="*/ 11 w 22"/>
                <a:gd name="T15" fmla="*/ 0 h 40"/>
                <a:gd name="T16" fmla="*/ 18 w 22"/>
                <a:gd name="T17" fmla="*/ 9 h 40"/>
                <a:gd name="T18" fmla="*/ 22 w 22"/>
                <a:gd name="T19" fmla="*/ 22 h 40"/>
                <a:gd name="T20" fmla="*/ 21 w 22"/>
                <a:gd name="T21" fmla="*/ 29 h 40"/>
                <a:gd name="T22" fmla="*/ 16 w 22"/>
                <a:gd name="T23" fmla="*/ 34 h 40"/>
                <a:gd name="T24" fmla="*/ 9 w 22"/>
                <a:gd name="T25" fmla="*/ 38 h 40"/>
                <a:gd name="T26" fmla="*/ 1 w 22"/>
                <a:gd name="T27" fmla="*/ 40 h 40"/>
                <a:gd name="T28" fmla="*/ 0 w 22"/>
                <a:gd name="T29" fmla="*/ 3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40"/>
                <a:gd name="T47" fmla="*/ 22 w 22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40">
                  <a:moveTo>
                    <a:pt x="0" y="32"/>
                  </a:moveTo>
                  <a:lnTo>
                    <a:pt x="7" y="30"/>
                  </a:lnTo>
                  <a:lnTo>
                    <a:pt x="11" y="28"/>
                  </a:lnTo>
                  <a:lnTo>
                    <a:pt x="13" y="24"/>
                  </a:lnTo>
                  <a:lnTo>
                    <a:pt x="14" y="22"/>
                  </a:lnTo>
                  <a:lnTo>
                    <a:pt x="11" y="13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8" y="9"/>
                  </a:lnTo>
                  <a:lnTo>
                    <a:pt x="22" y="22"/>
                  </a:lnTo>
                  <a:lnTo>
                    <a:pt x="21" y="29"/>
                  </a:lnTo>
                  <a:lnTo>
                    <a:pt x="16" y="34"/>
                  </a:lnTo>
                  <a:lnTo>
                    <a:pt x="9" y="38"/>
                  </a:lnTo>
                  <a:lnTo>
                    <a:pt x="1" y="4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4" name="Freeform 992"/>
            <p:cNvSpPr>
              <a:spLocks/>
            </p:cNvSpPr>
            <p:nvPr/>
          </p:nvSpPr>
          <p:spPr bwMode="auto">
            <a:xfrm>
              <a:off x="2022" y="3211"/>
              <a:ext cx="7" cy="9"/>
            </a:xfrm>
            <a:custGeom>
              <a:avLst/>
              <a:gdLst>
                <a:gd name="T0" fmla="*/ 0 w 7"/>
                <a:gd name="T1" fmla="*/ 6 h 9"/>
                <a:gd name="T2" fmla="*/ 2 w 7"/>
                <a:gd name="T3" fmla="*/ 9 h 9"/>
                <a:gd name="T4" fmla="*/ 5 w 7"/>
                <a:gd name="T5" fmla="*/ 8 h 9"/>
                <a:gd name="T6" fmla="*/ 4 w 7"/>
                <a:gd name="T7" fmla="*/ 0 h 9"/>
                <a:gd name="T8" fmla="*/ 7 w 7"/>
                <a:gd name="T9" fmla="*/ 2 h 9"/>
                <a:gd name="T10" fmla="*/ 0 w 7"/>
                <a:gd name="T11" fmla="*/ 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0" y="6"/>
                  </a:moveTo>
                  <a:lnTo>
                    <a:pt x="2" y="9"/>
                  </a:lnTo>
                  <a:lnTo>
                    <a:pt x="5" y="8"/>
                  </a:lnTo>
                  <a:lnTo>
                    <a:pt x="4" y="0"/>
                  </a:lnTo>
                  <a:lnTo>
                    <a:pt x="7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5" name="Freeform 993"/>
            <p:cNvSpPr>
              <a:spLocks/>
            </p:cNvSpPr>
            <p:nvPr/>
          </p:nvSpPr>
          <p:spPr bwMode="auto">
            <a:xfrm>
              <a:off x="1986" y="3168"/>
              <a:ext cx="50" cy="16"/>
            </a:xfrm>
            <a:custGeom>
              <a:avLst/>
              <a:gdLst>
                <a:gd name="T0" fmla="*/ 45 w 50"/>
                <a:gd name="T1" fmla="*/ 16 h 16"/>
                <a:gd name="T2" fmla="*/ 37 w 50"/>
                <a:gd name="T3" fmla="*/ 7 h 16"/>
                <a:gd name="T4" fmla="*/ 37 w 50"/>
                <a:gd name="T5" fmla="*/ 7 h 16"/>
                <a:gd name="T6" fmla="*/ 34 w 50"/>
                <a:gd name="T7" fmla="*/ 7 h 16"/>
                <a:gd name="T8" fmla="*/ 24 w 50"/>
                <a:gd name="T9" fmla="*/ 10 h 16"/>
                <a:gd name="T10" fmla="*/ 3 w 50"/>
                <a:gd name="T11" fmla="*/ 16 h 16"/>
                <a:gd name="T12" fmla="*/ 0 w 50"/>
                <a:gd name="T13" fmla="*/ 9 h 16"/>
                <a:gd name="T14" fmla="*/ 21 w 50"/>
                <a:gd name="T15" fmla="*/ 3 h 16"/>
                <a:gd name="T16" fmla="*/ 31 w 50"/>
                <a:gd name="T17" fmla="*/ 0 h 16"/>
                <a:gd name="T18" fmla="*/ 37 w 50"/>
                <a:gd name="T19" fmla="*/ 0 h 16"/>
                <a:gd name="T20" fmla="*/ 42 w 50"/>
                <a:gd name="T21" fmla="*/ 1 h 16"/>
                <a:gd name="T22" fmla="*/ 50 w 50"/>
                <a:gd name="T23" fmla="*/ 10 h 16"/>
                <a:gd name="T24" fmla="*/ 45 w 50"/>
                <a:gd name="T25" fmla="*/ 16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6"/>
                <a:gd name="T41" fmla="*/ 50 w 5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6">
                  <a:moveTo>
                    <a:pt x="45" y="16"/>
                  </a:moveTo>
                  <a:lnTo>
                    <a:pt x="37" y="7"/>
                  </a:lnTo>
                  <a:lnTo>
                    <a:pt x="34" y="7"/>
                  </a:lnTo>
                  <a:lnTo>
                    <a:pt x="24" y="10"/>
                  </a:lnTo>
                  <a:lnTo>
                    <a:pt x="3" y="16"/>
                  </a:lnTo>
                  <a:lnTo>
                    <a:pt x="0" y="9"/>
                  </a:lnTo>
                  <a:lnTo>
                    <a:pt x="21" y="3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50" y="1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6" name="Freeform 994"/>
            <p:cNvSpPr>
              <a:spLocks/>
            </p:cNvSpPr>
            <p:nvPr/>
          </p:nvSpPr>
          <p:spPr bwMode="auto">
            <a:xfrm>
              <a:off x="2031" y="3178"/>
              <a:ext cx="6" cy="6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0 h 6"/>
                <a:gd name="T4" fmla="*/ 0 w 6"/>
                <a:gd name="T5" fmla="*/ 6 h 6"/>
                <a:gd name="T6" fmla="*/ 6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1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7" name="Freeform 995"/>
            <p:cNvSpPr>
              <a:spLocks/>
            </p:cNvSpPr>
            <p:nvPr/>
          </p:nvSpPr>
          <p:spPr bwMode="auto">
            <a:xfrm>
              <a:off x="1972" y="3145"/>
              <a:ext cx="19" cy="37"/>
            </a:xfrm>
            <a:custGeom>
              <a:avLst/>
              <a:gdLst>
                <a:gd name="T0" fmla="*/ 12 w 19"/>
                <a:gd name="T1" fmla="*/ 37 h 37"/>
                <a:gd name="T2" fmla="*/ 19 w 19"/>
                <a:gd name="T3" fmla="*/ 34 h 37"/>
                <a:gd name="T4" fmla="*/ 7 w 19"/>
                <a:gd name="T5" fmla="*/ 0 h 37"/>
                <a:gd name="T6" fmla="*/ 0 w 19"/>
                <a:gd name="T7" fmla="*/ 3 h 37"/>
                <a:gd name="T8" fmla="*/ 12 w 19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7"/>
                <a:gd name="T17" fmla="*/ 19 w 1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7">
                  <a:moveTo>
                    <a:pt x="12" y="37"/>
                  </a:moveTo>
                  <a:lnTo>
                    <a:pt x="19" y="34"/>
                  </a:lnTo>
                  <a:lnTo>
                    <a:pt x="7" y="0"/>
                  </a:lnTo>
                  <a:lnTo>
                    <a:pt x="0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8" name="Freeform 996"/>
            <p:cNvSpPr>
              <a:spLocks/>
            </p:cNvSpPr>
            <p:nvPr/>
          </p:nvSpPr>
          <p:spPr bwMode="auto">
            <a:xfrm>
              <a:off x="1984" y="3177"/>
              <a:ext cx="7" cy="8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8 h 8"/>
                <a:gd name="T4" fmla="*/ 0 w 7"/>
                <a:gd name="T5" fmla="*/ 5 h 8"/>
                <a:gd name="T6" fmla="*/ 7 w 7"/>
                <a:gd name="T7" fmla="*/ 2 h 8"/>
                <a:gd name="T8" fmla="*/ 2 w 7"/>
                <a:gd name="T9" fmla="*/ 0 h 8"/>
                <a:gd name="T10" fmla="*/ 5 w 7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5" y="7"/>
                  </a:moveTo>
                  <a:lnTo>
                    <a:pt x="1" y="8"/>
                  </a:lnTo>
                  <a:lnTo>
                    <a:pt x="0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199" name="Freeform 997"/>
            <p:cNvSpPr>
              <a:spLocks/>
            </p:cNvSpPr>
            <p:nvPr/>
          </p:nvSpPr>
          <p:spPr bwMode="auto">
            <a:xfrm>
              <a:off x="1972" y="3098"/>
              <a:ext cx="35" cy="49"/>
            </a:xfrm>
            <a:custGeom>
              <a:avLst/>
              <a:gdLst>
                <a:gd name="T0" fmla="*/ 0 w 35"/>
                <a:gd name="T1" fmla="*/ 47 h 49"/>
                <a:gd name="T2" fmla="*/ 1 w 35"/>
                <a:gd name="T3" fmla="*/ 34 h 49"/>
                <a:gd name="T4" fmla="*/ 3 w 35"/>
                <a:gd name="T5" fmla="*/ 22 h 49"/>
                <a:gd name="T6" fmla="*/ 6 w 35"/>
                <a:gd name="T7" fmla="*/ 13 h 49"/>
                <a:gd name="T8" fmla="*/ 11 w 35"/>
                <a:gd name="T9" fmla="*/ 6 h 49"/>
                <a:gd name="T10" fmla="*/ 16 w 35"/>
                <a:gd name="T11" fmla="*/ 2 h 49"/>
                <a:gd name="T12" fmla="*/ 23 w 35"/>
                <a:gd name="T13" fmla="*/ 0 h 49"/>
                <a:gd name="T14" fmla="*/ 28 w 35"/>
                <a:gd name="T15" fmla="*/ 0 h 49"/>
                <a:gd name="T16" fmla="*/ 35 w 35"/>
                <a:gd name="T17" fmla="*/ 1 h 49"/>
                <a:gd name="T18" fmla="*/ 33 w 35"/>
                <a:gd name="T19" fmla="*/ 9 h 49"/>
                <a:gd name="T20" fmla="*/ 27 w 35"/>
                <a:gd name="T21" fmla="*/ 8 h 49"/>
                <a:gd name="T22" fmla="*/ 24 w 35"/>
                <a:gd name="T23" fmla="*/ 8 h 49"/>
                <a:gd name="T24" fmla="*/ 20 w 35"/>
                <a:gd name="T25" fmla="*/ 9 h 49"/>
                <a:gd name="T26" fmla="*/ 16 w 35"/>
                <a:gd name="T27" fmla="*/ 12 h 49"/>
                <a:gd name="T28" fmla="*/ 13 w 35"/>
                <a:gd name="T29" fmla="*/ 17 h 49"/>
                <a:gd name="T30" fmla="*/ 10 w 35"/>
                <a:gd name="T31" fmla="*/ 26 h 49"/>
                <a:gd name="T32" fmla="*/ 8 w 35"/>
                <a:gd name="T33" fmla="*/ 36 h 49"/>
                <a:gd name="T34" fmla="*/ 7 w 35"/>
                <a:gd name="T35" fmla="*/ 49 h 49"/>
                <a:gd name="T36" fmla="*/ 0 w 35"/>
                <a:gd name="T37" fmla="*/ 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9"/>
                <a:gd name="T59" fmla="*/ 35 w 35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9">
                  <a:moveTo>
                    <a:pt x="0" y="47"/>
                  </a:moveTo>
                  <a:lnTo>
                    <a:pt x="1" y="34"/>
                  </a:lnTo>
                  <a:lnTo>
                    <a:pt x="3" y="22"/>
                  </a:lnTo>
                  <a:lnTo>
                    <a:pt x="6" y="13"/>
                  </a:lnTo>
                  <a:lnTo>
                    <a:pt x="11" y="6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3" y="9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7"/>
                  </a:lnTo>
                  <a:lnTo>
                    <a:pt x="10" y="26"/>
                  </a:lnTo>
                  <a:lnTo>
                    <a:pt x="8" y="36"/>
                  </a:lnTo>
                  <a:lnTo>
                    <a:pt x="7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0" name="Freeform 998"/>
            <p:cNvSpPr>
              <a:spLocks/>
            </p:cNvSpPr>
            <p:nvPr/>
          </p:nvSpPr>
          <p:spPr bwMode="auto">
            <a:xfrm>
              <a:off x="1972" y="3145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2 h 3"/>
                <a:gd name="T4" fmla="*/ 0 w 7"/>
                <a:gd name="T5" fmla="*/ 0 h 3"/>
                <a:gd name="T6" fmla="*/ 7 w 7"/>
                <a:gd name="T7" fmla="*/ 2 h 3"/>
                <a:gd name="T8" fmla="*/ 7 w 7"/>
                <a:gd name="T9" fmla="*/ 0 h 3"/>
                <a:gd name="T10" fmla="*/ 0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1" name="Freeform 999"/>
            <p:cNvSpPr>
              <a:spLocks/>
            </p:cNvSpPr>
            <p:nvPr/>
          </p:nvSpPr>
          <p:spPr bwMode="auto">
            <a:xfrm>
              <a:off x="2003" y="3100"/>
              <a:ext cx="33" cy="24"/>
            </a:xfrm>
            <a:custGeom>
              <a:avLst/>
              <a:gdLst>
                <a:gd name="T0" fmla="*/ 5 w 33"/>
                <a:gd name="T1" fmla="*/ 0 h 24"/>
                <a:gd name="T2" fmla="*/ 14 w 33"/>
                <a:gd name="T3" fmla="*/ 6 h 24"/>
                <a:gd name="T4" fmla="*/ 22 w 33"/>
                <a:gd name="T5" fmla="*/ 12 h 24"/>
                <a:gd name="T6" fmla="*/ 28 w 33"/>
                <a:gd name="T7" fmla="*/ 15 h 24"/>
                <a:gd name="T8" fmla="*/ 26 w 33"/>
                <a:gd name="T9" fmla="*/ 16 h 24"/>
                <a:gd name="T10" fmla="*/ 26 w 33"/>
                <a:gd name="T11" fmla="*/ 13 h 24"/>
                <a:gd name="T12" fmla="*/ 33 w 33"/>
                <a:gd name="T13" fmla="*/ 17 h 24"/>
                <a:gd name="T14" fmla="*/ 32 w 33"/>
                <a:gd name="T15" fmla="*/ 22 h 24"/>
                <a:gd name="T16" fmla="*/ 26 w 33"/>
                <a:gd name="T17" fmla="*/ 24 h 24"/>
                <a:gd name="T18" fmla="*/ 18 w 33"/>
                <a:gd name="T19" fmla="*/ 19 h 24"/>
                <a:gd name="T20" fmla="*/ 10 w 33"/>
                <a:gd name="T21" fmla="*/ 13 h 24"/>
                <a:gd name="T22" fmla="*/ 0 w 33"/>
                <a:gd name="T23" fmla="*/ 7 h 24"/>
                <a:gd name="T24" fmla="*/ 5 w 33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4"/>
                <a:gd name="T41" fmla="*/ 33 w 33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4">
                  <a:moveTo>
                    <a:pt x="5" y="0"/>
                  </a:moveTo>
                  <a:lnTo>
                    <a:pt x="14" y="6"/>
                  </a:lnTo>
                  <a:lnTo>
                    <a:pt x="22" y="12"/>
                  </a:lnTo>
                  <a:lnTo>
                    <a:pt x="28" y="15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33" y="17"/>
                  </a:lnTo>
                  <a:lnTo>
                    <a:pt x="32" y="22"/>
                  </a:lnTo>
                  <a:lnTo>
                    <a:pt x="26" y="24"/>
                  </a:lnTo>
                  <a:lnTo>
                    <a:pt x="18" y="19"/>
                  </a:lnTo>
                  <a:lnTo>
                    <a:pt x="10" y="13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2" name="Freeform 1000"/>
            <p:cNvSpPr>
              <a:spLocks/>
            </p:cNvSpPr>
            <p:nvPr/>
          </p:nvSpPr>
          <p:spPr bwMode="auto">
            <a:xfrm>
              <a:off x="2003" y="3099"/>
              <a:ext cx="5" cy="8"/>
            </a:xfrm>
            <a:custGeom>
              <a:avLst/>
              <a:gdLst>
                <a:gd name="T0" fmla="*/ 4 w 5"/>
                <a:gd name="T1" fmla="*/ 0 h 8"/>
                <a:gd name="T2" fmla="*/ 5 w 5"/>
                <a:gd name="T3" fmla="*/ 1 h 8"/>
                <a:gd name="T4" fmla="*/ 0 w 5"/>
                <a:gd name="T5" fmla="*/ 8 h 8"/>
                <a:gd name="T6" fmla="*/ 2 w 5"/>
                <a:gd name="T7" fmla="*/ 8 h 8"/>
                <a:gd name="T8" fmla="*/ 4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4" y="0"/>
                  </a:moveTo>
                  <a:lnTo>
                    <a:pt x="5" y="1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3" name="Freeform 1001"/>
            <p:cNvSpPr>
              <a:spLocks/>
            </p:cNvSpPr>
            <p:nvPr/>
          </p:nvSpPr>
          <p:spPr bwMode="auto">
            <a:xfrm>
              <a:off x="2024" y="3083"/>
              <a:ext cx="15" cy="34"/>
            </a:xfrm>
            <a:custGeom>
              <a:avLst/>
              <a:gdLst>
                <a:gd name="T0" fmla="*/ 5 w 15"/>
                <a:gd name="T1" fmla="*/ 30 h 34"/>
                <a:gd name="T2" fmla="*/ 6 w 15"/>
                <a:gd name="T3" fmla="*/ 30 h 34"/>
                <a:gd name="T4" fmla="*/ 5 w 15"/>
                <a:gd name="T5" fmla="*/ 28 h 34"/>
                <a:gd name="T6" fmla="*/ 1 w 15"/>
                <a:gd name="T7" fmla="*/ 20 h 34"/>
                <a:gd name="T8" fmla="*/ 0 w 15"/>
                <a:gd name="T9" fmla="*/ 13 h 34"/>
                <a:gd name="T10" fmla="*/ 0 w 15"/>
                <a:gd name="T11" fmla="*/ 7 h 34"/>
                <a:gd name="T12" fmla="*/ 5 w 15"/>
                <a:gd name="T13" fmla="*/ 3 h 34"/>
                <a:gd name="T14" fmla="*/ 11 w 15"/>
                <a:gd name="T15" fmla="*/ 0 h 34"/>
                <a:gd name="T16" fmla="*/ 15 w 15"/>
                <a:gd name="T17" fmla="*/ 7 h 34"/>
                <a:gd name="T18" fmla="*/ 9 w 15"/>
                <a:gd name="T19" fmla="*/ 10 h 34"/>
                <a:gd name="T20" fmla="*/ 7 w 15"/>
                <a:gd name="T21" fmla="*/ 11 h 34"/>
                <a:gd name="T22" fmla="*/ 7 w 15"/>
                <a:gd name="T23" fmla="*/ 13 h 34"/>
                <a:gd name="T24" fmla="*/ 8 w 15"/>
                <a:gd name="T25" fmla="*/ 16 h 34"/>
                <a:gd name="T26" fmla="*/ 12 w 15"/>
                <a:gd name="T27" fmla="*/ 25 h 34"/>
                <a:gd name="T28" fmla="*/ 13 w 15"/>
                <a:gd name="T29" fmla="*/ 30 h 34"/>
                <a:gd name="T30" fmla="*/ 12 w 15"/>
                <a:gd name="T31" fmla="*/ 34 h 34"/>
                <a:gd name="T32" fmla="*/ 5 w 15"/>
                <a:gd name="T33" fmla="*/ 3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34"/>
                <a:gd name="T53" fmla="*/ 15 w 1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34">
                  <a:moveTo>
                    <a:pt x="5" y="30"/>
                  </a:moveTo>
                  <a:lnTo>
                    <a:pt x="6" y="30"/>
                  </a:lnTo>
                  <a:lnTo>
                    <a:pt x="5" y="28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2" y="25"/>
                  </a:lnTo>
                  <a:lnTo>
                    <a:pt x="13" y="30"/>
                  </a:lnTo>
                  <a:lnTo>
                    <a:pt x="12" y="34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4" name="Freeform 1002"/>
            <p:cNvSpPr>
              <a:spLocks/>
            </p:cNvSpPr>
            <p:nvPr/>
          </p:nvSpPr>
          <p:spPr bwMode="auto">
            <a:xfrm>
              <a:off x="2029" y="3113"/>
              <a:ext cx="7" cy="4"/>
            </a:xfrm>
            <a:custGeom>
              <a:avLst/>
              <a:gdLst>
                <a:gd name="T0" fmla="*/ 7 w 7"/>
                <a:gd name="T1" fmla="*/ 4 h 4"/>
                <a:gd name="T2" fmla="*/ 0 w 7"/>
                <a:gd name="T3" fmla="*/ 0 h 4"/>
                <a:gd name="T4" fmla="*/ 7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7" y="4"/>
                  </a:move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5" name="Freeform 1003"/>
            <p:cNvSpPr>
              <a:spLocks/>
            </p:cNvSpPr>
            <p:nvPr/>
          </p:nvSpPr>
          <p:spPr bwMode="auto">
            <a:xfrm>
              <a:off x="2037" y="3081"/>
              <a:ext cx="34" cy="13"/>
            </a:xfrm>
            <a:custGeom>
              <a:avLst/>
              <a:gdLst>
                <a:gd name="T0" fmla="*/ 0 w 34"/>
                <a:gd name="T1" fmla="*/ 1 h 13"/>
                <a:gd name="T2" fmla="*/ 12 w 34"/>
                <a:gd name="T3" fmla="*/ 0 h 13"/>
                <a:gd name="T4" fmla="*/ 25 w 34"/>
                <a:gd name="T5" fmla="*/ 2 h 13"/>
                <a:gd name="T6" fmla="*/ 34 w 34"/>
                <a:gd name="T7" fmla="*/ 5 h 13"/>
                <a:gd name="T8" fmla="*/ 32 w 34"/>
                <a:gd name="T9" fmla="*/ 13 h 13"/>
                <a:gd name="T10" fmla="*/ 23 w 34"/>
                <a:gd name="T11" fmla="*/ 10 h 13"/>
                <a:gd name="T12" fmla="*/ 12 w 34"/>
                <a:gd name="T13" fmla="*/ 8 h 13"/>
                <a:gd name="T14" fmla="*/ 0 w 34"/>
                <a:gd name="T15" fmla="*/ 9 h 13"/>
                <a:gd name="T16" fmla="*/ 0 w 34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3"/>
                <a:gd name="T29" fmla="*/ 34 w 3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3">
                  <a:moveTo>
                    <a:pt x="0" y="1"/>
                  </a:moveTo>
                  <a:lnTo>
                    <a:pt x="12" y="0"/>
                  </a:lnTo>
                  <a:lnTo>
                    <a:pt x="25" y="2"/>
                  </a:lnTo>
                  <a:lnTo>
                    <a:pt x="34" y="5"/>
                  </a:lnTo>
                  <a:lnTo>
                    <a:pt x="32" y="13"/>
                  </a:lnTo>
                  <a:lnTo>
                    <a:pt x="23" y="10"/>
                  </a:lnTo>
                  <a:lnTo>
                    <a:pt x="12" y="8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6" name="Freeform 1004"/>
            <p:cNvSpPr>
              <a:spLocks/>
            </p:cNvSpPr>
            <p:nvPr/>
          </p:nvSpPr>
          <p:spPr bwMode="auto">
            <a:xfrm>
              <a:off x="2035" y="3082"/>
              <a:ext cx="4" cy="8"/>
            </a:xfrm>
            <a:custGeom>
              <a:avLst/>
              <a:gdLst>
                <a:gd name="T0" fmla="*/ 0 w 4"/>
                <a:gd name="T1" fmla="*/ 1 h 8"/>
                <a:gd name="T2" fmla="*/ 2 w 4"/>
                <a:gd name="T3" fmla="*/ 0 h 8"/>
                <a:gd name="T4" fmla="*/ 2 w 4"/>
                <a:gd name="T5" fmla="*/ 8 h 8"/>
                <a:gd name="T6" fmla="*/ 4 w 4"/>
                <a:gd name="T7" fmla="*/ 8 h 8"/>
                <a:gd name="T8" fmla="*/ 0 w 4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1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7" name="Freeform 1005"/>
            <p:cNvSpPr>
              <a:spLocks/>
            </p:cNvSpPr>
            <p:nvPr/>
          </p:nvSpPr>
          <p:spPr bwMode="auto">
            <a:xfrm>
              <a:off x="2067" y="3051"/>
              <a:ext cx="70" cy="42"/>
            </a:xfrm>
            <a:custGeom>
              <a:avLst/>
              <a:gdLst>
                <a:gd name="T0" fmla="*/ 0 w 70"/>
                <a:gd name="T1" fmla="*/ 36 h 42"/>
                <a:gd name="T2" fmla="*/ 6 w 70"/>
                <a:gd name="T3" fmla="*/ 29 h 42"/>
                <a:gd name="T4" fmla="*/ 16 w 70"/>
                <a:gd name="T5" fmla="*/ 22 h 42"/>
                <a:gd name="T6" fmla="*/ 38 w 70"/>
                <a:gd name="T7" fmla="*/ 12 h 42"/>
                <a:gd name="T8" fmla="*/ 56 w 70"/>
                <a:gd name="T9" fmla="*/ 4 h 42"/>
                <a:gd name="T10" fmla="*/ 66 w 70"/>
                <a:gd name="T11" fmla="*/ 0 h 42"/>
                <a:gd name="T12" fmla="*/ 70 w 70"/>
                <a:gd name="T13" fmla="*/ 7 h 42"/>
                <a:gd name="T14" fmla="*/ 60 w 70"/>
                <a:gd name="T15" fmla="*/ 11 h 42"/>
                <a:gd name="T16" fmla="*/ 42 w 70"/>
                <a:gd name="T17" fmla="*/ 19 h 42"/>
                <a:gd name="T18" fmla="*/ 21 w 70"/>
                <a:gd name="T19" fmla="*/ 30 h 42"/>
                <a:gd name="T20" fmla="*/ 11 w 70"/>
                <a:gd name="T21" fmla="*/ 35 h 42"/>
                <a:gd name="T22" fmla="*/ 5 w 70"/>
                <a:gd name="T23" fmla="*/ 42 h 42"/>
                <a:gd name="T24" fmla="*/ 0 w 70"/>
                <a:gd name="T25" fmla="*/ 36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42"/>
                <a:gd name="T41" fmla="*/ 70 w 70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42">
                  <a:moveTo>
                    <a:pt x="0" y="36"/>
                  </a:moveTo>
                  <a:lnTo>
                    <a:pt x="6" y="29"/>
                  </a:lnTo>
                  <a:lnTo>
                    <a:pt x="16" y="22"/>
                  </a:lnTo>
                  <a:lnTo>
                    <a:pt x="38" y="12"/>
                  </a:lnTo>
                  <a:lnTo>
                    <a:pt x="56" y="4"/>
                  </a:lnTo>
                  <a:lnTo>
                    <a:pt x="66" y="0"/>
                  </a:lnTo>
                  <a:lnTo>
                    <a:pt x="70" y="7"/>
                  </a:lnTo>
                  <a:lnTo>
                    <a:pt x="60" y="11"/>
                  </a:lnTo>
                  <a:lnTo>
                    <a:pt x="42" y="19"/>
                  </a:lnTo>
                  <a:lnTo>
                    <a:pt x="21" y="30"/>
                  </a:lnTo>
                  <a:lnTo>
                    <a:pt x="11" y="35"/>
                  </a:lnTo>
                  <a:lnTo>
                    <a:pt x="5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8" name="Freeform 1006"/>
            <p:cNvSpPr>
              <a:spLocks/>
            </p:cNvSpPr>
            <p:nvPr/>
          </p:nvSpPr>
          <p:spPr bwMode="auto">
            <a:xfrm>
              <a:off x="2067" y="3086"/>
              <a:ext cx="5" cy="8"/>
            </a:xfrm>
            <a:custGeom>
              <a:avLst/>
              <a:gdLst>
                <a:gd name="T0" fmla="*/ 2 w 5"/>
                <a:gd name="T1" fmla="*/ 8 h 8"/>
                <a:gd name="T2" fmla="*/ 4 w 5"/>
                <a:gd name="T3" fmla="*/ 8 h 8"/>
                <a:gd name="T4" fmla="*/ 5 w 5"/>
                <a:gd name="T5" fmla="*/ 7 h 8"/>
                <a:gd name="T6" fmla="*/ 0 w 5"/>
                <a:gd name="T7" fmla="*/ 1 h 8"/>
                <a:gd name="T8" fmla="*/ 4 w 5"/>
                <a:gd name="T9" fmla="*/ 0 h 8"/>
                <a:gd name="T10" fmla="*/ 2 w 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2" y="8"/>
                  </a:moveTo>
                  <a:lnTo>
                    <a:pt x="4" y="8"/>
                  </a:lnTo>
                  <a:lnTo>
                    <a:pt x="5" y="7"/>
                  </a:lnTo>
                  <a:lnTo>
                    <a:pt x="0" y="1"/>
                  </a:lnTo>
                  <a:lnTo>
                    <a:pt x="4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09" name="Freeform 1007"/>
            <p:cNvSpPr>
              <a:spLocks/>
            </p:cNvSpPr>
            <p:nvPr/>
          </p:nvSpPr>
          <p:spPr bwMode="auto">
            <a:xfrm>
              <a:off x="2131" y="3037"/>
              <a:ext cx="18" cy="19"/>
            </a:xfrm>
            <a:custGeom>
              <a:avLst/>
              <a:gdLst>
                <a:gd name="T0" fmla="*/ 0 w 18"/>
                <a:gd name="T1" fmla="*/ 15 h 19"/>
                <a:gd name="T2" fmla="*/ 5 w 18"/>
                <a:gd name="T3" fmla="*/ 8 h 19"/>
                <a:gd name="T4" fmla="*/ 12 w 18"/>
                <a:gd name="T5" fmla="*/ 0 h 19"/>
                <a:gd name="T6" fmla="*/ 18 w 18"/>
                <a:gd name="T7" fmla="*/ 5 h 19"/>
                <a:gd name="T8" fmla="*/ 11 w 18"/>
                <a:gd name="T9" fmla="*/ 13 h 19"/>
                <a:gd name="T10" fmla="*/ 7 w 18"/>
                <a:gd name="T11" fmla="*/ 19 h 19"/>
                <a:gd name="T12" fmla="*/ 0 w 18"/>
                <a:gd name="T13" fmla="*/ 1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9"/>
                <a:gd name="T23" fmla="*/ 18 w 1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9">
                  <a:moveTo>
                    <a:pt x="0" y="15"/>
                  </a:moveTo>
                  <a:lnTo>
                    <a:pt x="5" y="8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0" name="Freeform 1008"/>
            <p:cNvSpPr>
              <a:spLocks/>
            </p:cNvSpPr>
            <p:nvPr/>
          </p:nvSpPr>
          <p:spPr bwMode="auto">
            <a:xfrm>
              <a:off x="2131" y="3051"/>
              <a:ext cx="7" cy="7"/>
            </a:xfrm>
            <a:custGeom>
              <a:avLst/>
              <a:gdLst>
                <a:gd name="T0" fmla="*/ 6 w 7"/>
                <a:gd name="T1" fmla="*/ 7 h 7"/>
                <a:gd name="T2" fmla="*/ 7 w 7"/>
                <a:gd name="T3" fmla="*/ 5 h 7"/>
                <a:gd name="T4" fmla="*/ 0 w 7"/>
                <a:gd name="T5" fmla="*/ 1 h 7"/>
                <a:gd name="T6" fmla="*/ 2 w 7"/>
                <a:gd name="T7" fmla="*/ 0 h 7"/>
                <a:gd name="T8" fmla="*/ 6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6" y="7"/>
                  </a:moveTo>
                  <a:lnTo>
                    <a:pt x="7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1" name="Freeform 1009"/>
            <p:cNvSpPr>
              <a:spLocks/>
            </p:cNvSpPr>
            <p:nvPr/>
          </p:nvSpPr>
          <p:spPr bwMode="auto">
            <a:xfrm>
              <a:off x="2143" y="3026"/>
              <a:ext cx="38" cy="16"/>
            </a:xfrm>
            <a:custGeom>
              <a:avLst/>
              <a:gdLst>
                <a:gd name="T0" fmla="*/ 0 w 38"/>
                <a:gd name="T1" fmla="*/ 9 h 16"/>
                <a:gd name="T2" fmla="*/ 6 w 38"/>
                <a:gd name="T3" fmla="*/ 6 h 16"/>
                <a:gd name="T4" fmla="*/ 16 w 38"/>
                <a:gd name="T5" fmla="*/ 1 h 16"/>
                <a:gd name="T6" fmla="*/ 22 w 38"/>
                <a:gd name="T7" fmla="*/ 0 h 16"/>
                <a:gd name="T8" fmla="*/ 28 w 38"/>
                <a:gd name="T9" fmla="*/ 0 h 16"/>
                <a:gd name="T10" fmla="*/ 35 w 38"/>
                <a:gd name="T11" fmla="*/ 2 h 16"/>
                <a:gd name="T12" fmla="*/ 38 w 38"/>
                <a:gd name="T13" fmla="*/ 4 h 16"/>
                <a:gd name="T14" fmla="*/ 34 w 38"/>
                <a:gd name="T15" fmla="*/ 12 h 16"/>
                <a:gd name="T16" fmla="*/ 31 w 38"/>
                <a:gd name="T17" fmla="*/ 9 h 16"/>
                <a:gd name="T18" fmla="*/ 28 w 38"/>
                <a:gd name="T19" fmla="*/ 8 h 16"/>
                <a:gd name="T20" fmla="*/ 22 w 38"/>
                <a:gd name="T21" fmla="*/ 8 h 16"/>
                <a:gd name="T22" fmla="*/ 18 w 38"/>
                <a:gd name="T23" fmla="*/ 9 h 16"/>
                <a:gd name="T24" fmla="*/ 10 w 38"/>
                <a:gd name="T25" fmla="*/ 14 h 16"/>
                <a:gd name="T26" fmla="*/ 5 w 38"/>
                <a:gd name="T27" fmla="*/ 16 h 16"/>
                <a:gd name="T28" fmla="*/ 0 w 38"/>
                <a:gd name="T29" fmla="*/ 9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16"/>
                <a:gd name="T47" fmla="*/ 38 w 38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16">
                  <a:moveTo>
                    <a:pt x="0" y="9"/>
                  </a:moveTo>
                  <a:lnTo>
                    <a:pt x="6" y="6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34" y="12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2" name="Freeform 1010"/>
            <p:cNvSpPr>
              <a:spLocks/>
            </p:cNvSpPr>
            <p:nvPr/>
          </p:nvSpPr>
          <p:spPr bwMode="auto">
            <a:xfrm>
              <a:off x="2143" y="3035"/>
              <a:ext cx="6" cy="7"/>
            </a:xfrm>
            <a:custGeom>
              <a:avLst/>
              <a:gdLst>
                <a:gd name="T0" fmla="*/ 0 w 6"/>
                <a:gd name="T1" fmla="*/ 2 h 7"/>
                <a:gd name="T2" fmla="*/ 0 w 6"/>
                <a:gd name="T3" fmla="*/ 0 h 7"/>
                <a:gd name="T4" fmla="*/ 5 w 6"/>
                <a:gd name="T5" fmla="*/ 7 h 7"/>
                <a:gd name="T6" fmla="*/ 6 w 6"/>
                <a:gd name="T7" fmla="*/ 7 h 7"/>
                <a:gd name="T8" fmla="*/ 0 w 6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2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6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213" name="Freeform 1011"/>
            <p:cNvSpPr>
              <a:spLocks/>
            </p:cNvSpPr>
            <p:nvPr/>
          </p:nvSpPr>
          <p:spPr bwMode="auto">
            <a:xfrm>
              <a:off x="2178" y="3028"/>
              <a:ext cx="26" cy="13"/>
            </a:xfrm>
            <a:custGeom>
              <a:avLst/>
              <a:gdLst>
                <a:gd name="T0" fmla="*/ 1 w 26"/>
                <a:gd name="T1" fmla="*/ 1 h 13"/>
                <a:gd name="T2" fmla="*/ 7 w 26"/>
                <a:gd name="T3" fmla="*/ 1 h 13"/>
                <a:gd name="T4" fmla="*/ 13 w 26"/>
                <a:gd name="T5" fmla="*/ 0 h 13"/>
                <a:gd name="T6" fmla="*/ 20 w 26"/>
                <a:gd name="T7" fmla="*/ 1 h 13"/>
                <a:gd name="T8" fmla="*/ 26 w 26"/>
                <a:gd name="T9" fmla="*/ 7 h 13"/>
                <a:gd name="T10" fmla="*/ 20 w 26"/>
                <a:gd name="T11" fmla="*/ 13 h 13"/>
                <a:gd name="T12" fmla="*/ 16 w 26"/>
                <a:gd name="T13" fmla="*/ 9 h 13"/>
                <a:gd name="T14" fmla="*/ 13 w 26"/>
                <a:gd name="T15" fmla="*/ 9 h 13"/>
                <a:gd name="T16" fmla="*/ 7 w 26"/>
                <a:gd name="T17" fmla="*/ 10 h 13"/>
                <a:gd name="T18" fmla="*/ 0 w 26"/>
                <a:gd name="T19" fmla="*/ 10 h 13"/>
                <a:gd name="T20" fmla="*/ 1 w 26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3"/>
                <a:gd name="T35" fmla="*/ 26 w 26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3">
                  <a:moveTo>
                    <a:pt x="1" y="1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7"/>
                  </a:lnTo>
                  <a:lnTo>
                    <a:pt x="20" y="13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2537" name="Group 1012"/>
          <p:cNvGrpSpPr>
            <a:grpSpLocks/>
          </p:cNvGrpSpPr>
          <p:nvPr/>
        </p:nvGrpSpPr>
        <p:grpSpPr bwMode="auto">
          <a:xfrm>
            <a:off x="2542822" y="2473325"/>
            <a:ext cx="2963862" cy="2116138"/>
            <a:chOff x="2177" y="1654"/>
            <a:chExt cx="1794" cy="1388"/>
          </a:xfrm>
        </p:grpSpPr>
        <p:sp>
          <p:nvSpPr>
            <p:cNvPr id="22814" name="Freeform 1013"/>
            <p:cNvSpPr>
              <a:spLocks/>
            </p:cNvSpPr>
            <p:nvPr/>
          </p:nvSpPr>
          <p:spPr bwMode="auto">
            <a:xfrm>
              <a:off x="2177" y="3029"/>
              <a:ext cx="4" cy="9"/>
            </a:xfrm>
            <a:custGeom>
              <a:avLst/>
              <a:gdLst>
                <a:gd name="T0" fmla="*/ 0 w 4"/>
                <a:gd name="T1" fmla="*/ 9 h 9"/>
                <a:gd name="T2" fmla="*/ 1 w 4"/>
                <a:gd name="T3" fmla="*/ 9 h 9"/>
                <a:gd name="T4" fmla="*/ 2 w 4"/>
                <a:gd name="T5" fmla="*/ 0 h 9"/>
                <a:gd name="T6" fmla="*/ 4 w 4"/>
                <a:gd name="T7" fmla="*/ 1 h 9"/>
                <a:gd name="T8" fmla="*/ 0 w 4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0" y="9"/>
                  </a:moveTo>
                  <a:lnTo>
                    <a:pt x="1" y="9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5" name="Freeform 1014"/>
            <p:cNvSpPr>
              <a:spLocks/>
            </p:cNvSpPr>
            <p:nvPr/>
          </p:nvSpPr>
          <p:spPr bwMode="auto">
            <a:xfrm>
              <a:off x="2201" y="3028"/>
              <a:ext cx="31" cy="14"/>
            </a:xfrm>
            <a:custGeom>
              <a:avLst/>
              <a:gdLst>
                <a:gd name="T0" fmla="*/ 0 w 31"/>
                <a:gd name="T1" fmla="*/ 5 h 14"/>
                <a:gd name="T2" fmla="*/ 16 w 31"/>
                <a:gd name="T3" fmla="*/ 3 h 14"/>
                <a:gd name="T4" fmla="*/ 23 w 31"/>
                <a:gd name="T5" fmla="*/ 2 h 14"/>
                <a:gd name="T6" fmla="*/ 27 w 31"/>
                <a:gd name="T7" fmla="*/ 0 h 14"/>
                <a:gd name="T8" fmla="*/ 31 w 31"/>
                <a:gd name="T9" fmla="*/ 7 h 14"/>
                <a:gd name="T10" fmla="*/ 25 w 31"/>
                <a:gd name="T11" fmla="*/ 11 h 14"/>
                <a:gd name="T12" fmla="*/ 17 w 31"/>
                <a:gd name="T13" fmla="*/ 12 h 14"/>
                <a:gd name="T14" fmla="*/ 1 w 31"/>
                <a:gd name="T15" fmla="*/ 14 h 14"/>
                <a:gd name="T16" fmla="*/ 0 w 31"/>
                <a:gd name="T17" fmla="*/ 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4"/>
                <a:gd name="T29" fmla="*/ 31 w 3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4">
                  <a:moveTo>
                    <a:pt x="0" y="5"/>
                  </a:moveTo>
                  <a:lnTo>
                    <a:pt x="16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1" y="7"/>
                  </a:lnTo>
                  <a:lnTo>
                    <a:pt x="25" y="11"/>
                  </a:lnTo>
                  <a:lnTo>
                    <a:pt x="17" y="12"/>
                  </a:lnTo>
                  <a:lnTo>
                    <a:pt x="1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6" name="Freeform 1015"/>
            <p:cNvSpPr>
              <a:spLocks/>
            </p:cNvSpPr>
            <p:nvPr/>
          </p:nvSpPr>
          <p:spPr bwMode="auto">
            <a:xfrm>
              <a:off x="2198" y="3033"/>
              <a:ext cx="6" cy="9"/>
            </a:xfrm>
            <a:custGeom>
              <a:avLst/>
              <a:gdLst>
                <a:gd name="T0" fmla="*/ 0 w 6"/>
                <a:gd name="T1" fmla="*/ 8 h 9"/>
                <a:gd name="T2" fmla="*/ 1 w 6"/>
                <a:gd name="T3" fmla="*/ 9 h 9"/>
                <a:gd name="T4" fmla="*/ 4 w 6"/>
                <a:gd name="T5" fmla="*/ 9 h 9"/>
                <a:gd name="T6" fmla="*/ 3 w 6"/>
                <a:gd name="T7" fmla="*/ 0 h 9"/>
                <a:gd name="T8" fmla="*/ 6 w 6"/>
                <a:gd name="T9" fmla="*/ 2 h 9"/>
                <a:gd name="T10" fmla="*/ 0 w 6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0" y="8"/>
                  </a:moveTo>
                  <a:lnTo>
                    <a:pt x="1" y="9"/>
                  </a:lnTo>
                  <a:lnTo>
                    <a:pt x="4" y="9"/>
                  </a:lnTo>
                  <a:lnTo>
                    <a:pt x="3" y="0"/>
                  </a:lnTo>
                  <a:lnTo>
                    <a:pt x="6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7" name="Freeform 1016"/>
            <p:cNvSpPr>
              <a:spLocks/>
            </p:cNvSpPr>
            <p:nvPr/>
          </p:nvSpPr>
          <p:spPr bwMode="auto">
            <a:xfrm>
              <a:off x="2205" y="2986"/>
              <a:ext cx="28" cy="45"/>
            </a:xfrm>
            <a:custGeom>
              <a:avLst/>
              <a:gdLst>
                <a:gd name="T0" fmla="*/ 21 w 28"/>
                <a:gd name="T1" fmla="*/ 45 h 45"/>
                <a:gd name="T2" fmla="*/ 21 w 28"/>
                <a:gd name="T3" fmla="*/ 43 h 45"/>
                <a:gd name="T4" fmla="*/ 19 w 28"/>
                <a:gd name="T5" fmla="*/ 41 h 45"/>
                <a:gd name="T6" fmla="*/ 10 w 28"/>
                <a:gd name="T7" fmla="*/ 34 h 45"/>
                <a:gd name="T8" fmla="*/ 0 w 28"/>
                <a:gd name="T9" fmla="*/ 23 h 45"/>
                <a:gd name="T10" fmla="*/ 0 w 28"/>
                <a:gd name="T11" fmla="*/ 12 h 45"/>
                <a:gd name="T12" fmla="*/ 3 w 28"/>
                <a:gd name="T13" fmla="*/ 0 h 45"/>
                <a:gd name="T14" fmla="*/ 11 w 28"/>
                <a:gd name="T15" fmla="*/ 4 h 45"/>
                <a:gd name="T16" fmla="*/ 8 w 28"/>
                <a:gd name="T17" fmla="*/ 15 h 45"/>
                <a:gd name="T18" fmla="*/ 8 w 28"/>
                <a:gd name="T19" fmla="*/ 19 h 45"/>
                <a:gd name="T20" fmla="*/ 15 w 28"/>
                <a:gd name="T21" fmla="*/ 28 h 45"/>
                <a:gd name="T22" fmla="*/ 24 w 28"/>
                <a:gd name="T23" fmla="*/ 35 h 45"/>
                <a:gd name="T24" fmla="*/ 28 w 28"/>
                <a:gd name="T25" fmla="*/ 40 h 45"/>
                <a:gd name="T26" fmla="*/ 28 w 28"/>
                <a:gd name="T27" fmla="*/ 45 h 45"/>
                <a:gd name="T28" fmla="*/ 21 w 28"/>
                <a:gd name="T29" fmla="*/ 4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5"/>
                <a:gd name="T47" fmla="*/ 28 w 28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5">
                  <a:moveTo>
                    <a:pt x="21" y="45"/>
                  </a:moveTo>
                  <a:lnTo>
                    <a:pt x="21" y="43"/>
                  </a:lnTo>
                  <a:lnTo>
                    <a:pt x="19" y="41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5" y="28"/>
                  </a:lnTo>
                  <a:lnTo>
                    <a:pt x="24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8" name="Freeform 1017"/>
            <p:cNvSpPr>
              <a:spLocks/>
            </p:cNvSpPr>
            <p:nvPr/>
          </p:nvSpPr>
          <p:spPr bwMode="auto">
            <a:xfrm>
              <a:off x="2226" y="3028"/>
              <a:ext cx="7" cy="7"/>
            </a:xfrm>
            <a:custGeom>
              <a:avLst/>
              <a:gdLst>
                <a:gd name="T0" fmla="*/ 6 w 7"/>
                <a:gd name="T1" fmla="*/ 7 h 7"/>
                <a:gd name="T2" fmla="*/ 7 w 7"/>
                <a:gd name="T3" fmla="*/ 7 h 7"/>
                <a:gd name="T4" fmla="*/ 7 w 7"/>
                <a:gd name="T5" fmla="*/ 3 h 7"/>
                <a:gd name="T6" fmla="*/ 0 w 7"/>
                <a:gd name="T7" fmla="*/ 3 h 7"/>
                <a:gd name="T8" fmla="*/ 2 w 7"/>
                <a:gd name="T9" fmla="*/ 0 h 7"/>
                <a:gd name="T10" fmla="*/ 6 w 7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6" y="7"/>
                  </a:move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9" name="Freeform 1018"/>
            <p:cNvSpPr>
              <a:spLocks/>
            </p:cNvSpPr>
            <p:nvPr/>
          </p:nvSpPr>
          <p:spPr bwMode="auto">
            <a:xfrm>
              <a:off x="2209" y="2975"/>
              <a:ext cx="15" cy="16"/>
            </a:xfrm>
            <a:custGeom>
              <a:avLst/>
              <a:gdLst>
                <a:gd name="T0" fmla="*/ 0 w 15"/>
                <a:gd name="T1" fmla="*/ 10 h 16"/>
                <a:gd name="T2" fmla="*/ 7 w 15"/>
                <a:gd name="T3" fmla="*/ 6 h 16"/>
                <a:gd name="T4" fmla="*/ 10 w 15"/>
                <a:gd name="T5" fmla="*/ 0 h 16"/>
                <a:gd name="T6" fmla="*/ 15 w 15"/>
                <a:gd name="T7" fmla="*/ 6 h 16"/>
                <a:gd name="T8" fmla="*/ 12 w 15"/>
                <a:gd name="T9" fmla="*/ 12 h 16"/>
                <a:gd name="T10" fmla="*/ 6 w 15"/>
                <a:gd name="T11" fmla="*/ 16 h 16"/>
                <a:gd name="T12" fmla="*/ 0 w 15"/>
                <a:gd name="T13" fmla="*/ 1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0" y="10"/>
                  </a:moveTo>
                  <a:lnTo>
                    <a:pt x="7" y="6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0" name="Freeform 1019"/>
            <p:cNvSpPr>
              <a:spLocks/>
            </p:cNvSpPr>
            <p:nvPr/>
          </p:nvSpPr>
          <p:spPr bwMode="auto">
            <a:xfrm>
              <a:off x="2208" y="2985"/>
              <a:ext cx="8" cy="6"/>
            </a:xfrm>
            <a:custGeom>
              <a:avLst/>
              <a:gdLst>
                <a:gd name="T0" fmla="*/ 0 w 8"/>
                <a:gd name="T1" fmla="*/ 1 h 6"/>
                <a:gd name="T2" fmla="*/ 1 w 8"/>
                <a:gd name="T3" fmla="*/ 0 h 6"/>
                <a:gd name="T4" fmla="*/ 7 w 8"/>
                <a:gd name="T5" fmla="*/ 6 h 6"/>
                <a:gd name="T6" fmla="*/ 8 w 8"/>
                <a:gd name="T7" fmla="*/ 5 h 6"/>
                <a:gd name="T8" fmla="*/ 0 w 8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1"/>
                  </a:moveTo>
                  <a:lnTo>
                    <a:pt x="1" y="0"/>
                  </a:lnTo>
                  <a:lnTo>
                    <a:pt x="7" y="6"/>
                  </a:lnTo>
                  <a:lnTo>
                    <a:pt x="8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1" name="Freeform 1020"/>
            <p:cNvSpPr>
              <a:spLocks/>
            </p:cNvSpPr>
            <p:nvPr/>
          </p:nvSpPr>
          <p:spPr bwMode="auto">
            <a:xfrm>
              <a:off x="2210" y="2948"/>
              <a:ext cx="15" cy="33"/>
            </a:xfrm>
            <a:custGeom>
              <a:avLst/>
              <a:gdLst>
                <a:gd name="T0" fmla="*/ 9 w 15"/>
                <a:gd name="T1" fmla="*/ 33 h 33"/>
                <a:gd name="T2" fmla="*/ 4 w 15"/>
                <a:gd name="T3" fmla="*/ 26 h 33"/>
                <a:gd name="T4" fmla="*/ 0 w 15"/>
                <a:gd name="T5" fmla="*/ 18 h 33"/>
                <a:gd name="T6" fmla="*/ 3 w 15"/>
                <a:gd name="T7" fmla="*/ 11 h 33"/>
                <a:gd name="T8" fmla="*/ 8 w 15"/>
                <a:gd name="T9" fmla="*/ 0 h 33"/>
                <a:gd name="T10" fmla="*/ 15 w 15"/>
                <a:gd name="T11" fmla="*/ 5 h 33"/>
                <a:gd name="T12" fmla="*/ 10 w 15"/>
                <a:gd name="T13" fmla="*/ 15 h 33"/>
                <a:gd name="T14" fmla="*/ 8 w 15"/>
                <a:gd name="T15" fmla="*/ 18 h 33"/>
                <a:gd name="T16" fmla="*/ 10 w 15"/>
                <a:gd name="T17" fmla="*/ 21 h 33"/>
                <a:gd name="T18" fmla="*/ 15 w 15"/>
                <a:gd name="T19" fmla="*/ 28 h 33"/>
                <a:gd name="T20" fmla="*/ 9 w 15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33"/>
                <a:gd name="T35" fmla="*/ 15 w 15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33">
                  <a:moveTo>
                    <a:pt x="9" y="33"/>
                  </a:moveTo>
                  <a:lnTo>
                    <a:pt x="4" y="26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8" y="0"/>
                  </a:lnTo>
                  <a:lnTo>
                    <a:pt x="15" y="5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10" y="21"/>
                  </a:lnTo>
                  <a:lnTo>
                    <a:pt x="15" y="28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2" name="Freeform 1021"/>
            <p:cNvSpPr>
              <a:spLocks/>
            </p:cNvSpPr>
            <p:nvPr/>
          </p:nvSpPr>
          <p:spPr bwMode="auto">
            <a:xfrm>
              <a:off x="2219" y="2975"/>
              <a:ext cx="8" cy="6"/>
            </a:xfrm>
            <a:custGeom>
              <a:avLst/>
              <a:gdLst>
                <a:gd name="T0" fmla="*/ 5 w 8"/>
                <a:gd name="T1" fmla="*/ 6 h 6"/>
                <a:gd name="T2" fmla="*/ 8 w 8"/>
                <a:gd name="T3" fmla="*/ 3 h 6"/>
                <a:gd name="T4" fmla="*/ 6 w 8"/>
                <a:gd name="T5" fmla="*/ 1 h 6"/>
                <a:gd name="T6" fmla="*/ 0 w 8"/>
                <a:gd name="T7" fmla="*/ 6 h 6"/>
                <a:gd name="T8" fmla="*/ 0 w 8"/>
                <a:gd name="T9" fmla="*/ 0 h 6"/>
                <a:gd name="T10" fmla="*/ 5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5" y="6"/>
                  </a:moveTo>
                  <a:lnTo>
                    <a:pt x="8" y="3"/>
                  </a:lnTo>
                  <a:lnTo>
                    <a:pt x="6" y="1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3" name="Freeform 1022"/>
            <p:cNvSpPr>
              <a:spLocks/>
            </p:cNvSpPr>
            <p:nvPr/>
          </p:nvSpPr>
          <p:spPr bwMode="auto">
            <a:xfrm>
              <a:off x="2220" y="2939"/>
              <a:ext cx="46" cy="16"/>
            </a:xfrm>
            <a:custGeom>
              <a:avLst/>
              <a:gdLst>
                <a:gd name="T0" fmla="*/ 0 w 46"/>
                <a:gd name="T1" fmla="*/ 8 h 16"/>
                <a:gd name="T2" fmla="*/ 7 w 46"/>
                <a:gd name="T3" fmla="*/ 4 h 16"/>
                <a:gd name="T4" fmla="*/ 18 w 46"/>
                <a:gd name="T5" fmla="*/ 1 h 16"/>
                <a:gd name="T6" fmla="*/ 30 w 46"/>
                <a:gd name="T7" fmla="*/ 0 h 16"/>
                <a:gd name="T8" fmla="*/ 46 w 46"/>
                <a:gd name="T9" fmla="*/ 4 h 16"/>
                <a:gd name="T10" fmla="*/ 44 w 46"/>
                <a:gd name="T11" fmla="*/ 12 h 16"/>
                <a:gd name="T12" fmla="*/ 29 w 46"/>
                <a:gd name="T13" fmla="*/ 8 h 16"/>
                <a:gd name="T14" fmla="*/ 19 w 46"/>
                <a:gd name="T15" fmla="*/ 9 h 16"/>
                <a:gd name="T16" fmla="*/ 10 w 46"/>
                <a:gd name="T17" fmla="*/ 11 h 16"/>
                <a:gd name="T18" fmla="*/ 4 w 46"/>
                <a:gd name="T19" fmla="*/ 16 h 16"/>
                <a:gd name="T20" fmla="*/ 0 w 46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6"/>
                <a:gd name="T35" fmla="*/ 46 w 46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6">
                  <a:moveTo>
                    <a:pt x="0" y="8"/>
                  </a:moveTo>
                  <a:lnTo>
                    <a:pt x="7" y="4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6" y="4"/>
                  </a:lnTo>
                  <a:lnTo>
                    <a:pt x="44" y="12"/>
                  </a:lnTo>
                  <a:lnTo>
                    <a:pt x="29" y="8"/>
                  </a:lnTo>
                  <a:lnTo>
                    <a:pt x="19" y="9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4" name="Freeform 1023"/>
            <p:cNvSpPr>
              <a:spLocks/>
            </p:cNvSpPr>
            <p:nvPr/>
          </p:nvSpPr>
          <p:spPr bwMode="auto">
            <a:xfrm>
              <a:off x="2218" y="2947"/>
              <a:ext cx="7" cy="8"/>
            </a:xfrm>
            <a:custGeom>
              <a:avLst/>
              <a:gdLst>
                <a:gd name="T0" fmla="*/ 0 w 7"/>
                <a:gd name="T1" fmla="*/ 1 h 8"/>
                <a:gd name="T2" fmla="*/ 2 w 7"/>
                <a:gd name="T3" fmla="*/ 0 h 8"/>
                <a:gd name="T4" fmla="*/ 6 w 7"/>
                <a:gd name="T5" fmla="*/ 8 h 8"/>
                <a:gd name="T6" fmla="*/ 7 w 7"/>
                <a:gd name="T7" fmla="*/ 6 h 8"/>
                <a:gd name="T8" fmla="*/ 0 w 7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0" y="1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7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5" name="Freeform 1024"/>
            <p:cNvSpPr>
              <a:spLocks/>
            </p:cNvSpPr>
            <p:nvPr/>
          </p:nvSpPr>
          <p:spPr bwMode="auto">
            <a:xfrm>
              <a:off x="2264" y="2942"/>
              <a:ext cx="22" cy="11"/>
            </a:xfrm>
            <a:custGeom>
              <a:avLst/>
              <a:gdLst>
                <a:gd name="T0" fmla="*/ 2 w 22"/>
                <a:gd name="T1" fmla="*/ 1 h 11"/>
                <a:gd name="T2" fmla="*/ 6 w 22"/>
                <a:gd name="T3" fmla="*/ 2 h 11"/>
                <a:gd name="T4" fmla="*/ 10 w 22"/>
                <a:gd name="T5" fmla="*/ 2 h 11"/>
                <a:gd name="T6" fmla="*/ 21 w 22"/>
                <a:gd name="T7" fmla="*/ 0 h 11"/>
                <a:gd name="T8" fmla="*/ 22 w 22"/>
                <a:gd name="T9" fmla="*/ 8 h 11"/>
                <a:gd name="T10" fmla="*/ 11 w 22"/>
                <a:gd name="T11" fmla="*/ 11 h 11"/>
                <a:gd name="T12" fmla="*/ 5 w 22"/>
                <a:gd name="T13" fmla="*/ 11 h 11"/>
                <a:gd name="T14" fmla="*/ 0 w 22"/>
                <a:gd name="T15" fmla="*/ 9 h 11"/>
                <a:gd name="T16" fmla="*/ 2 w 22"/>
                <a:gd name="T17" fmla="*/ 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2" y="1"/>
                  </a:moveTo>
                  <a:lnTo>
                    <a:pt x="6" y="2"/>
                  </a:lnTo>
                  <a:lnTo>
                    <a:pt x="10" y="2"/>
                  </a:lnTo>
                  <a:lnTo>
                    <a:pt x="21" y="0"/>
                  </a:lnTo>
                  <a:lnTo>
                    <a:pt x="22" y="8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6" name="Freeform 1025"/>
            <p:cNvSpPr>
              <a:spLocks/>
            </p:cNvSpPr>
            <p:nvPr/>
          </p:nvSpPr>
          <p:spPr bwMode="auto">
            <a:xfrm>
              <a:off x="2264" y="2943"/>
              <a:ext cx="2" cy="8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0 w 2"/>
                <a:gd name="T5" fmla="*/ 8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7" name="Freeform 1026"/>
            <p:cNvSpPr>
              <a:spLocks/>
            </p:cNvSpPr>
            <p:nvPr/>
          </p:nvSpPr>
          <p:spPr bwMode="auto">
            <a:xfrm>
              <a:off x="2282" y="2881"/>
              <a:ext cx="97" cy="68"/>
            </a:xfrm>
            <a:custGeom>
              <a:avLst/>
              <a:gdLst>
                <a:gd name="T0" fmla="*/ 0 w 97"/>
                <a:gd name="T1" fmla="*/ 62 h 68"/>
                <a:gd name="T2" fmla="*/ 23 w 97"/>
                <a:gd name="T3" fmla="*/ 45 h 68"/>
                <a:gd name="T4" fmla="*/ 44 w 97"/>
                <a:gd name="T5" fmla="*/ 26 h 68"/>
                <a:gd name="T6" fmla="*/ 67 w 97"/>
                <a:gd name="T7" fmla="*/ 11 h 68"/>
                <a:gd name="T8" fmla="*/ 80 w 97"/>
                <a:gd name="T9" fmla="*/ 4 h 68"/>
                <a:gd name="T10" fmla="*/ 94 w 97"/>
                <a:gd name="T11" fmla="*/ 0 h 68"/>
                <a:gd name="T12" fmla="*/ 97 w 97"/>
                <a:gd name="T13" fmla="*/ 8 h 68"/>
                <a:gd name="T14" fmla="*/ 82 w 97"/>
                <a:gd name="T15" fmla="*/ 12 h 68"/>
                <a:gd name="T16" fmla="*/ 71 w 97"/>
                <a:gd name="T17" fmla="*/ 18 h 68"/>
                <a:gd name="T18" fmla="*/ 49 w 97"/>
                <a:gd name="T19" fmla="*/ 33 h 68"/>
                <a:gd name="T20" fmla="*/ 28 w 97"/>
                <a:gd name="T21" fmla="*/ 51 h 68"/>
                <a:gd name="T22" fmla="*/ 5 w 97"/>
                <a:gd name="T23" fmla="*/ 68 h 68"/>
                <a:gd name="T24" fmla="*/ 0 w 97"/>
                <a:gd name="T25" fmla="*/ 6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68"/>
                <a:gd name="T41" fmla="*/ 97 w 97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68">
                  <a:moveTo>
                    <a:pt x="0" y="62"/>
                  </a:moveTo>
                  <a:lnTo>
                    <a:pt x="23" y="45"/>
                  </a:lnTo>
                  <a:lnTo>
                    <a:pt x="44" y="26"/>
                  </a:lnTo>
                  <a:lnTo>
                    <a:pt x="67" y="11"/>
                  </a:lnTo>
                  <a:lnTo>
                    <a:pt x="80" y="4"/>
                  </a:lnTo>
                  <a:lnTo>
                    <a:pt x="94" y="0"/>
                  </a:lnTo>
                  <a:lnTo>
                    <a:pt x="97" y="8"/>
                  </a:lnTo>
                  <a:lnTo>
                    <a:pt x="82" y="12"/>
                  </a:lnTo>
                  <a:lnTo>
                    <a:pt x="71" y="18"/>
                  </a:lnTo>
                  <a:lnTo>
                    <a:pt x="49" y="33"/>
                  </a:lnTo>
                  <a:lnTo>
                    <a:pt x="28" y="51"/>
                  </a:lnTo>
                  <a:lnTo>
                    <a:pt x="5" y="6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8" name="Freeform 1027"/>
            <p:cNvSpPr>
              <a:spLocks/>
            </p:cNvSpPr>
            <p:nvPr/>
          </p:nvSpPr>
          <p:spPr bwMode="auto">
            <a:xfrm>
              <a:off x="2282" y="2942"/>
              <a:ext cx="5" cy="8"/>
            </a:xfrm>
            <a:custGeom>
              <a:avLst/>
              <a:gdLst>
                <a:gd name="T0" fmla="*/ 4 w 5"/>
                <a:gd name="T1" fmla="*/ 8 h 8"/>
                <a:gd name="T2" fmla="*/ 5 w 5"/>
                <a:gd name="T3" fmla="*/ 7 h 8"/>
                <a:gd name="T4" fmla="*/ 0 w 5"/>
                <a:gd name="T5" fmla="*/ 1 h 8"/>
                <a:gd name="T6" fmla="*/ 3 w 5"/>
                <a:gd name="T7" fmla="*/ 0 h 8"/>
                <a:gd name="T8" fmla="*/ 4 w 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4" y="8"/>
                  </a:moveTo>
                  <a:lnTo>
                    <a:pt x="5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29" name="Freeform 1028"/>
            <p:cNvSpPr>
              <a:spLocks/>
            </p:cNvSpPr>
            <p:nvPr/>
          </p:nvSpPr>
          <p:spPr bwMode="auto">
            <a:xfrm>
              <a:off x="2374" y="2871"/>
              <a:ext cx="18" cy="17"/>
            </a:xfrm>
            <a:custGeom>
              <a:avLst/>
              <a:gdLst>
                <a:gd name="T0" fmla="*/ 0 w 18"/>
                <a:gd name="T1" fmla="*/ 11 h 17"/>
                <a:gd name="T2" fmla="*/ 7 w 18"/>
                <a:gd name="T3" fmla="*/ 6 h 17"/>
                <a:gd name="T4" fmla="*/ 10 w 18"/>
                <a:gd name="T5" fmla="*/ 2 h 17"/>
                <a:gd name="T6" fmla="*/ 14 w 18"/>
                <a:gd name="T7" fmla="*/ 0 h 17"/>
                <a:gd name="T8" fmla="*/ 18 w 18"/>
                <a:gd name="T9" fmla="*/ 7 h 17"/>
                <a:gd name="T10" fmla="*/ 15 w 18"/>
                <a:gd name="T11" fmla="*/ 8 h 17"/>
                <a:gd name="T12" fmla="*/ 12 w 18"/>
                <a:gd name="T13" fmla="*/ 12 h 17"/>
                <a:gd name="T14" fmla="*/ 6 w 18"/>
                <a:gd name="T15" fmla="*/ 17 h 17"/>
                <a:gd name="T16" fmla="*/ 0 w 18"/>
                <a:gd name="T17" fmla="*/ 1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7"/>
                <a:gd name="T29" fmla="*/ 18 w 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7">
                  <a:moveTo>
                    <a:pt x="0" y="11"/>
                  </a:move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0" name="Freeform 1029"/>
            <p:cNvSpPr>
              <a:spLocks/>
            </p:cNvSpPr>
            <p:nvPr/>
          </p:nvSpPr>
          <p:spPr bwMode="auto">
            <a:xfrm>
              <a:off x="2374" y="2881"/>
              <a:ext cx="6" cy="8"/>
            </a:xfrm>
            <a:custGeom>
              <a:avLst/>
              <a:gdLst>
                <a:gd name="T0" fmla="*/ 5 w 6"/>
                <a:gd name="T1" fmla="*/ 8 h 8"/>
                <a:gd name="T2" fmla="*/ 6 w 6"/>
                <a:gd name="T3" fmla="*/ 7 h 8"/>
                <a:gd name="T4" fmla="*/ 0 w 6"/>
                <a:gd name="T5" fmla="*/ 1 h 8"/>
                <a:gd name="T6" fmla="*/ 2 w 6"/>
                <a:gd name="T7" fmla="*/ 0 h 8"/>
                <a:gd name="T8" fmla="*/ 5 w 6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5" y="8"/>
                  </a:moveTo>
                  <a:lnTo>
                    <a:pt x="6" y="7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1" name="Freeform 1030"/>
            <p:cNvSpPr>
              <a:spLocks/>
            </p:cNvSpPr>
            <p:nvPr/>
          </p:nvSpPr>
          <p:spPr bwMode="auto">
            <a:xfrm>
              <a:off x="2388" y="2841"/>
              <a:ext cx="38" cy="37"/>
            </a:xfrm>
            <a:custGeom>
              <a:avLst/>
              <a:gdLst>
                <a:gd name="T0" fmla="*/ 0 w 38"/>
                <a:gd name="T1" fmla="*/ 30 h 37"/>
                <a:gd name="T2" fmla="*/ 11 w 38"/>
                <a:gd name="T3" fmla="*/ 23 h 37"/>
                <a:gd name="T4" fmla="*/ 18 w 38"/>
                <a:gd name="T5" fmla="*/ 17 h 37"/>
                <a:gd name="T6" fmla="*/ 33 w 38"/>
                <a:gd name="T7" fmla="*/ 0 h 37"/>
                <a:gd name="T8" fmla="*/ 38 w 38"/>
                <a:gd name="T9" fmla="*/ 6 h 37"/>
                <a:gd name="T10" fmla="*/ 23 w 38"/>
                <a:gd name="T11" fmla="*/ 23 h 37"/>
                <a:gd name="T12" fmla="*/ 15 w 38"/>
                <a:gd name="T13" fmla="*/ 31 h 37"/>
                <a:gd name="T14" fmla="*/ 4 w 38"/>
                <a:gd name="T15" fmla="*/ 37 h 37"/>
                <a:gd name="T16" fmla="*/ 0 w 38"/>
                <a:gd name="T17" fmla="*/ 3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7"/>
                <a:gd name="T29" fmla="*/ 38 w 3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7">
                  <a:moveTo>
                    <a:pt x="0" y="30"/>
                  </a:moveTo>
                  <a:lnTo>
                    <a:pt x="11" y="23"/>
                  </a:lnTo>
                  <a:lnTo>
                    <a:pt x="18" y="17"/>
                  </a:lnTo>
                  <a:lnTo>
                    <a:pt x="33" y="0"/>
                  </a:lnTo>
                  <a:lnTo>
                    <a:pt x="38" y="6"/>
                  </a:lnTo>
                  <a:lnTo>
                    <a:pt x="23" y="23"/>
                  </a:lnTo>
                  <a:lnTo>
                    <a:pt x="15" y="31"/>
                  </a:lnTo>
                  <a:lnTo>
                    <a:pt x="4" y="3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2" name="Freeform 1031"/>
            <p:cNvSpPr>
              <a:spLocks/>
            </p:cNvSpPr>
            <p:nvPr/>
          </p:nvSpPr>
          <p:spPr bwMode="auto">
            <a:xfrm>
              <a:off x="2388" y="2871"/>
              <a:ext cx="4" cy="7"/>
            </a:xfrm>
            <a:custGeom>
              <a:avLst/>
              <a:gdLst>
                <a:gd name="T0" fmla="*/ 0 w 4"/>
                <a:gd name="T1" fmla="*/ 0 h 7"/>
                <a:gd name="T2" fmla="*/ 4 w 4"/>
                <a:gd name="T3" fmla="*/ 7 h 7"/>
                <a:gd name="T4" fmla="*/ 0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3" name="Freeform 1032"/>
            <p:cNvSpPr>
              <a:spLocks/>
            </p:cNvSpPr>
            <p:nvPr/>
          </p:nvSpPr>
          <p:spPr bwMode="auto">
            <a:xfrm>
              <a:off x="2422" y="2817"/>
              <a:ext cx="43" cy="31"/>
            </a:xfrm>
            <a:custGeom>
              <a:avLst/>
              <a:gdLst>
                <a:gd name="T0" fmla="*/ 0 w 43"/>
                <a:gd name="T1" fmla="*/ 24 h 31"/>
                <a:gd name="T2" fmla="*/ 19 w 43"/>
                <a:gd name="T3" fmla="*/ 13 h 31"/>
                <a:gd name="T4" fmla="*/ 30 w 43"/>
                <a:gd name="T5" fmla="*/ 6 h 31"/>
                <a:gd name="T6" fmla="*/ 39 w 43"/>
                <a:gd name="T7" fmla="*/ 0 h 31"/>
                <a:gd name="T8" fmla="*/ 43 w 43"/>
                <a:gd name="T9" fmla="*/ 7 h 31"/>
                <a:gd name="T10" fmla="*/ 34 w 43"/>
                <a:gd name="T11" fmla="*/ 14 h 31"/>
                <a:gd name="T12" fmla="*/ 23 w 43"/>
                <a:gd name="T13" fmla="*/ 20 h 31"/>
                <a:gd name="T14" fmla="*/ 4 w 43"/>
                <a:gd name="T15" fmla="*/ 31 h 31"/>
                <a:gd name="T16" fmla="*/ 0 w 43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31"/>
                <a:gd name="T29" fmla="*/ 43 w 4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31">
                  <a:moveTo>
                    <a:pt x="0" y="24"/>
                  </a:moveTo>
                  <a:lnTo>
                    <a:pt x="19" y="13"/>
                  </a:lnTo>
                  <a:lnTo>
                    <a:pt x="30" y="6"/>
                  </a:lnTo>
                  <a:lnTo>
                    <a:pt x="39" y="0"/>
                  </a:lnTo>
                  <a:lnTo>
                    <a:pt x="43" y="7"/>
                  </a:lnTo>
                  <a:lnTo>
                    <a:pt x="34" y="14"/>
                  </a:lnTo>
                  <a:lnTo>
                    <a:pt x="23" y="20"/>
                  </a:lnTo>
                  <a:lnTo>
                    <a:pt x="4" y="3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4" name="Freeform 1033"/>
            <p:cNvSpPr>
              <a:spLocks/>
            </p:cNvSpPr>
            <p:nvPr/>
          </p:nvSpPr>
          <p:spPr bwMode="auto">
            <a:xfrm>
              <a:off x="2421" y="2841"/>
              <a:ext cx="5" cy="7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0 h 7"/>
                <a:gd name="T4" fmla="*/ 5 w 5"/>
                <a:gd name="T5" fmla="*/ 7 h 7"/>
                <a:gd name="T6" fmla="*/ 5 w 5"/>
                <a:gd name="T7" fmla="*/ 6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0" y="0"/>
                  </a:moveTo>
                  <a:lnTo>
                    <a:pt x="1" y="0"/>
                  </a:lnTo>
                  <a:lnTo>
                    <a:pt x="5" y="7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5" name="Freeform 1034"/>
            <p:cNvSpPr>
              <a:spLocks/>
            </p:cNvSpPr>
            <p:nvPr/>
          </p:nvSpPr>
          <p:spPr bwMode="auto">
            <a:xfrm>
              <a:off x="2459" y="2782"/>
              <a:ext cx="60" cy="41"/>
            </a:xfrm>
            <a:custGeom>
              <a:avLst/>
              <a:gdLst>
                <a:gd name="T0" fmla="*/ 0 w 60"/>
                <a:gd name="T1" fmla="*/ 35 h 41"/>
                <a:gd name="T2" fmla="*/ 14 w 60"/>
                <a:gd name="T3" fmla="*/ 26 h 41"/>
                <a:gd name="T4" fmla="*/ 28 w 60"/>
                <a:gd name="T5" fmla="*/ 18 h 41"/>
                <a:gd name="T6" fmla="*/ 56 w 60"/>
                <a:gd name="T7" fmla="*/ 0 h 41"/>
                <a:gd name="T8" fmla="*/ 60 w 60"/>
                <a:gd name="T9" fmla="*/ 8 h 41"/>
                <a:gd name="T10" fmla="*/ 32 w 60"/>
                <a:gd name="T11" fmla="*/ 25 h 41"/>
                <a:gd name="T12" fmla="*/ 18 w 60"/>
                <a:gd name="T13" fmla="*/ 33 h 41"/>
                <a:gd name="T14" fmla="*/ 6 w 60"/>
                <a:gd name="T15" fmla="*/ 41 h 41"/>
                <a:gd name="T16" fmla="*/ 0 w 60"/>
                <a:gd name="T17" fmla="*/ 35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1"/>
                <a:gd name="T29" fmla="*/ 60 w 60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1">
                  <a:moveTo>
                    <a:pt x="0" y="35"/>
                  </a:moveTo>
                  <a:lnTo>
                    <a:pt x="14" y="26"/>
                  </a:lnTo>
                  <a:lnTo>
                    <a:pt x="28" y="18"/>
                  </a:lnTo>
                  <a:lnTo>
                    <a:pt x="56" y="0"/>
                  </a:lnTo>
                  <a:lnTo>
                    <a:pt x="60" y="8"/>
                  </a:lnTo>
                  <a:lnTo>
                    <a:pt x="32" y="25"/>
                  </a:lnTo>
                  <a:lnTo>
                    <a:pt x="18" y="33"/>
                  </a:lnTo>
                  <a:lnTo>
                    <a:pt x="6" y="4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6" name="Freeform 1035"/>
            <p:cNvSpPr>
              <a:spLocks/>
            </p:cNvSpPr>
            <p:nvPr/>
          </p:nvSpPr>
          <p:spPr bwMode="auto">
            <a:xfrm>
              <a:off x="2459" y="2817"/>
              <a:ext cx="6" cy="7"/>
            </a:xfrm>
            <a:custGeom>
              <a:avLst/>
              <a:gdLst>
                <a:gd name="T0" fmla="*/ 6 w 6"/>
                <a:gd name="T1" fmla="*/ 7 h 7"/>
                <a:gd name="T2" fmla="*/ 6 w 6"/>
                <a:gd name="T3" fmla="*/ 6 h 7"/>
                <a:gd name="T4" fmla="*/ 0 w 6"/>
                <a:gd name="T5" fmla="*/ 0 h 7"/>
                <a:gd name="T6" fmla="*/ 2 w 6"/>
                <a:gd name="T7" fmla="*/ 0 h 7"/>
                <a:gd name="T8" fmla="*/ 6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7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7" name="Freeform 1036"/>
            <p:cNvSpPr>
              <a:spLocks/>
            </p:cNvSpPr>
            <p:nvPr/>
          </p:nvSpPr>
          <p:spPr bwMode="auto">
            <a:xfrm>
              <a:off x="2508" y="2770"/>
              <a:ext cx="12" cy="16"/>
            </a:xfrm>
            <a:custGeom>
              <a:avLst/>
              <a:gdLst>
                <a:gd name="T0" fmla="*/ 5 w 12"/>
                <a:gd name="T1" fmla="*/ 16 h 16"/>
                <a:gd name="T2" fmla="*/ 5 w 12"/>
                <a:gd name="T3" fmla="*/ 11 h 16"/>
                <a:gd name="T4" fmla="*/ 3 w 12"/>
                <a:gd name="T5" fmla="*/ 9 h 16"/>
                <a:gd name="T6" fmla="*/ 0 w 12"/>
                <a:gd name="T7" fmla="*/ 7 h 16"/>
                <a:gd name="T8" fmla="*/ 4 w 12"/>
                <a:gd name="T9" fmla="*/ 0 h 16"/>
                <a:gd name="T10" fmla="*/ 8 w 12"/>
                <a:gd name="T11" fmla="*/ 3 h 16"/>
                <a:gd name="T12" fmla="*/ 12 w 12"/>
                <a:gd name="T13" fmla="*/ 8 h 16"/>
                <a:gd name="T14" fmla="*/ 12 w 12"/>
                <a:gd name="T15" fmla="*/ 16 h 16"/>
                <a:gd name="T16" fmla="*/ 5 w 12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6"/>
                <a:gd name="T29" fmla="*/ 12 w 1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6">
                  <a:moveTo>
                    <a:pt x="5" y="16"/>
                  </a:moveTo>
                  <a:lnTo>
                    <a:pt x="5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8" y="3"/>
                  </a:lnTo>
                  <a:lnTo>
                    <a:pt x="12" y="8"/>
                  </a:lnTo>
                  <a:lnTo>
                    <a:pt x="12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8" name="Freeform 1037"/>
            <p:cNvSpPr>
              <a:spLocks/>
            </p:cNvSpPr>
            <p:nvPr/>
          </p:nvSpPr>
          <p:spPr bwMode="auto">
            <a:xfrm>
              <a:off x="2513" y="2782"/>
              <a:ext cx="7" cy="8"/>
            </a:xfrm>
            <a:custGeom>
              <a:avLst/>
              <a:gdLst>
                <a:gd name="T0" fmla="*/ 6 w 7"/>
                <a:gd name="T1" fmla="*/ 8 h 8"/>
                <a:gd name="T2" fmla="*/ 7 w 7"/>
                <a:gd name="T3" fmla="*/ 7 h 8"/>
                <a:gd name="T4" fmla="*/ 7 w 7"/>
                <a:gd name="T5" fmla="*/ 4 h 8"/>
                <a:gd name="T6" fmla="*/ 0 w 7"/>
                <a:gd name="T7" fmla="*/ 4 h 8"/>
                <a:gd name="T8" fmla="*/ 2 w 7"/>
                <a:gd name="T9" fmla="*/ 0 h 8"/>
                <a:gd name="T10" fmla="*/ 6 w 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6" y="8"/>
                  </a:moveTo>
                  <a:lnTo>
                    <a:pt x="7" y="7"/>
                  </a:lnTo>
                  <a:lnTo>
                    <a:pt x="7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39" name="Freeform 1038"/>
            <p:cNvSpPr>
              <a:spLocks/>
            </p:cNvSpPr>
            <p:nvPr/>
          </p:nvSpPr>
          <p:spPr bwMode="auto">
            <a:xfrm>
              <a:off x="2500" y="2746"/>
              <a:ext cx="116" cy="31"/>
            </a:xfrm>
            <a:custGeom>
              <a:avLst/>
              <a:gdLst>
                <a:gd name="T0" fmla="*/ 8 w 116"/>
                <a:gd name="T1" fmla="*/ 31 h 31"/>
                <a:gd name="T2" fmla="*/ 3 w 116"/>
                <a:gd name="T3" fmla="*/ 28 h 31"/>
                <a:gd name="T4" fmla="*/ 0 w 116"/>
                <a:gd name="T5" fmla="*/ 23 h 31"/>
                <a:gd name="T6" fmla="*/ 3 w 116"/>
                <a:gd name="T7" fmla="*/ 18 h 31"/>
                <a:gd name="T8" fmla="*/ 8 w 116"/>
                <a:gd name="T9" fmla="*/ 14 h 31"/>
                <a:gd name="T10" fmla="*/ 38 w 116"/>
                <a:gd name="T11" fmla="*/ 6 h 31"/>
                <a:gd name="T12" fmla="*/ 59 w 116"/>
                <a:gd name="T13" fmla="*/ 2 h 31"/>
                <a:gd name="T14" fmla="*/ 80 w 116"/>
                <a:gd name="T15" fmla="*/ 0 h 31"/>
                <a:gd name="T16" fmla="*/ 116 w 116"/>
                <a:gd name="T17" fmla="*/ 1 h 31"/>
                <a:gd name="T18" fmla="*/ 116 w 116"/>
                <a:gd name="T19" fmla="*/ 9 h 31"/>
                <a:gd name="T20" fmla="*/ 80 w 116"/>
                <a:gd name="T21" fmla="*/ 8 h 31"/>
                <a:gd name="T22" fmla="*/ 60 w 116"/>
                <a:gd name="T23" fmla="*/ 10 h 31"/>
                <a:gd name="T24" fmla="*/ 39 w 116"/>
                <a:gd name="T25" fmla="*/ 14 h 31"/>
                <a:gd name="T26" fmla="*/ 10 w 116"/>
                <a:gd name="T27" fmla="*/ 22 h 31"/>
                <a:gd name="T28" fmla="*/ 8 w 116"/>
                <a:gd name="T29" fmla="*/ 24 h 31"/>
                <a:gd name="T30" fmla="*/ 8 w 116"/>
                <a:gd name="T31" fmla="*/ 23 h 31"/>
                <a:gd name="T32" fmla="*/ 8 w 116"/>
                <a:gd name="T33" fmla="*/ 22 h 31"/>
                <a:gd name="T34" fmla="*/ 12 w 116"/>
                <a:gd name="T35" fmla="*/ 24 h 31"/>
                <a:gd name="T36" fmla="*/ 8 w 116"/>
                <a:gd name="T37" fmla="*/ 3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31"/>
                <a:gd name="T59" fmla="*/ 116 w 116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31">
                  <a:moveTo>
                    <a:pt x="8" y="31"/>
                  </a:moveTo>
                  <a:lnTo>
                    <a:pt x="3" y="28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8" y="14"/>
                  </a:lnTo>
                  <a:lnTo>
                    <a:pt x="38" y="6"/>
                  </a:lnTo>
                  <a:lnTo>
                    <a:pt x="59" y="2"/>
                  </a:lnTo>
                  <a:lnTo>
                    <a:pt x="80" y="0"/>
                  </a:lnTo>
                  <a:lnTo>
                    <a:pt x="116" y="1"/>
                  </a:lnTo>
                  <a:lnTo>
                    <a:pt x="116" y="9"/>
                  </a:lnTo>
                  <a:lnTo>
                    <a:pt x="80" y="8"/>
                  </a:lnTo>
                  <a:lnTo>
                    <a:pt x="60" y="10"/>
                  </a:lnTo>
                  <a:lnTo>
                    <a:pt x="39" y="14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0" name="Freeform 1039"/>
            <p:cNvSpPr>
              <a:spLocks/>
            </p:cNvSpPr>
            <p:nvPr/>
          </p:nvSpPr>
          <p:spPr bwMode="auto">
            <a:xfrm>
              <a:off x="2508" y="2770"/>
              <a:ext cx="4" cy="7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0 h 7"/>
                <a:gd name="T4" fmla="*/ 0 w 4"/>
                <a:gd name="T5" fmla="*/ 7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7"/>
                  </a:move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1" name="Freeform 1040"/>
            <p:cNvSpPr>
              <a:spLocks/>
            </p:cNvSpPr>
            <p:nvPr/>
          </p:nvSpPr>
          <p:spPr bwMode="auto">
            <a:xfrm>
              <a:off x="2603" y="2748"/>
              <a:ext cx="14" cy="22"/>
            </a:xfrm>
            <a:custGeom>
              <a:avLst/>
              <a:gdLst>
                <a:gd name="T0" fmla="*/ 14 w 14"/>
                <a:gd name="T1" fmla="*/ 7 h 22"/>
                <a:gd name="T2" fmla="*/ 9 w 14"/>
                <a:gd name="T3" fmla="*/ 8 h 22"/>
                <a:gd name="T4" fmla="*/ 8 w 14"/>
                <a:gd name="T5" fmla="*/ 7 h 22"/>
                <a:gd name="T6" fmla="*/ 7 w 14"/>
                <a:gd name="T7" fmla="*/ 10 h 22"/>
                <a:gd name="T8" fmla="*/ 13 w 14"/>
                <a:gd name="T9" fmla="*/ 17 h 22"/>
                <a:gd name="T10" fmla="*/ 7 w 14"/>
                <a:gd name="T11" fmla="*/ 22 h 22"/>
                <a:gd name="T12" fmla="*/ 0 w 14"/>
                <a:gd name="T13" fmla="*/ 14 h 22"/>
                <a:gd name="T14" fmla="*/ 0 w 14"/>
                <a:gd name="T15" fmla="*/ 6 h 22"/>
                <a:gd name="T16" fmla="*/ 5 w 14"/>
                <a:gd name="T17" fmla="*/ 1 h 22"/>
                <a:gd name="T18" fmla="*/ 11 w 14"/>
                <a:gd name="T19" fmla="*/ 0 h 22"/>
                <a:gd name="T20" fmla="*/ 14 w 14"/>
                <a:gd name="T21" fmla="*/ 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2"/>
                <a:gd name="T35" fmla="*/ 14 w 1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2">
                  <a:moveTo>
                    <a:pt x="14" y="7"/>
                  </a:moveTo>
                  <a:lnTo>
                    <a:pt x="9" y="8"/>
                  </a:lnTo>
                  <a:lnTo>
                    <a:pt x="8" y="7"/>
                  </a:lnTo>
                  <a:lnTo>
                    <a:pt x="7" y="10"/>
                  </a:lnTo>
                  <a:lnTo>
                    <a:pt x="13" y="17"/>
                  </a:lnTo>
                  <a:lnTo>
                    <a:pt x="7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2" name="Freeform 1041"/>
            <p:cNvSpPr>
              <a:spLocks/>
            </p:cNvSpPr>
            <p:nvPr/>
          </p:nvSpPr>
          <p:spPr bwMode="auto">
            <a:xfrm>
              <a:off x="2614" y="2747"/>
              <a:ext cx="3" cy="8"/>
            </a:xfrm>
            <a:custGeom>
              <a:avLst/>
              <a:gdLst>
                <a:gd name="T0" fmla="*/ 2 w 3"/>
                <a:gd name="T1" fmla="*/ 0 h 8"/>
                <a:gd name="T2" fmla="*/ 3 w 3"/>
                <a:gd name="T3" fmla="*/ 8 h 8"/>
                <a:gd name="T4" fmla="*/ 0 w 3"/>
                <a:gd name="T5" fmla="*/ 1 h 8"/>
                <a:gd name="T6" fmla="*/ 2 w 3"/>
                <a:gd name="T7" fmla="*/ 8 h 8"/>
                <a:gd name="T8" fmla="*/ 2 w 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2" y="0"/>
                  </a:moveTo>
                  <a:lnTo>
                    <a:pt x="3" y="8"/>
                  </a:lnTo>
                  <a:lnTo>
                    <a:pt x="0" y="1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3" name="Freeform 1042"/>
            <p:cNvSpPr>
              <a:spLocks/>
            </p:cNvSpPr>
            <p:nvPr/>
          </p:nvSpPr>
          <p:spPr bwMode="auto">
            <a:xfrm>
              <a:off x="2612" y="2757"/>
              <a:ext cx="43" cy="16"/>
            </a:xfrm>
            <a:custGeom>
              <a:avLst/>
              <a:gdLst>
                <a:gd name="T0" fmla="*/ 2 w 43"/>
                <a:gd name="T1" fmla="*/ 6 h 16"/>
                <a:gd name="T2" fmla="*/ 7 w 43"/>
                <a:gd name="T3" fmla="*/ 8 h 16"/>
                <a:gd name="T4" fmla="*/ 13 w 43"/>
                <a:gd name="T5" fmla="*/ 8 h 16"/>
                <a:gd name="T6" fmla="*/ 22 w 43"/>
                <a:gd name="T7" fmla="*/ 5 h 16"/>
                <a:gd name="T8" fmla="*/ 34 w 43"/>
                <a:gd name="T9" fmla="*/ 0 h 16"/>
                <a:gd name="T10" fmla="*/ 43 w 43"/>
                <a:gd name="T11" fmla="*/ 0 h 16"/>
                <a:gd name="T12" fmla="*/ 43 w 43"/>
                <a:gd name="T13" fmla="*/ 8 h 16"/>
                <a:gd name="T14" fmla="*/ 35 w 43"/>
                <a:gd name="T15" fmla="*/ 8 h 16"/>
                <a:gd name="T16" fmla="*/ 25 w 43"/>
                <a:gd name="T17" fmla="*/ 12 h 16"/>
                <a:gd name="T18" fmla="*/ 14 w 43"/>
                <a:gd name="T19" fmla="*/ 16 h 16"/>
                <a:gd name="T20" fmla="*/ 6 w 43"/>
                <a:gd name="T21" fmla="*/ 16 h 16"/>
                <a:gd name="T22" fmla="*/ 0 w 43"/>
                <a:gd name="T23" fmla="*/ 14 h 16"/>
                <a:gd name="T24" fmla="*/ 2 w 43"/>
                <a:gd name="T25" fmla="*/ 6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6"/>
                <a:gd name="T41" fmla="*/ 43 w 4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6">
                  <a:moveTo>
                    <a:pt x="2" y="6"/>
                  </a:moveTo>
                  <a:lnTo>
                    <a:pt x="7" y="8"/>
                  </a:lnTo>
                  <a:lnTo>
                    <a:pt x="13" y="8"/>
                  </a:lnTo>
                  <a:lnTo>
                    <a:pt x="22" y="5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25" y="12"/>
                  </a:lnTo>
                  <a:lnTo>
                    <a:pt x="14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4" name="Freeform 1043"/>
            <p:cNvSpPr>
              <a:spLocks/>
            </p:cNvSpPr>
            <p:nvPr/>
          </p:nvSpPr>
          <p:spPr bwMode="auto">
            <a:xfrm>
              <a:off x="2610" y="2763"/>
              <a:ext cx="6" cy="8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2 w 6"/>
                <a:gd name="T5" fmla="*/ 8 h 8"/>
                <a:gd name="T6" fmla="*/ 4 w 6"/>
                <a:gd name="T7" fmla="*/ 0 h 8"/>
                <a:gd name="T8" fmla="*/ 6 w 6"/>
                <a:gd name="T9" fmla="*/ 2 h 8"/>
                <a:gd name="T10" fmla="*/ 0 w 6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7"/>
                  </a:moveTo>
                  <a:lnTo>
                    <a:pt x="1" y="8"/>
                  </a:lnTo>
                  <a:lnTo>
                    <a:pt x="2" y="8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5" name="Freeform 1044"/>
            <p:cNvSpPr>
              <a:spLocks/>
            </p:cNvSpPr>
            <p:nvPr/>
          </p:nvSpPr>
          <p:spPr bwMode="auto">
            <a:xfrm>
              <a:off x="2654" y="2739"/>
              <a:ext cx="158" cy="29"/>
            </a:xfrm>
            <a:custGeom>
              <a:avLst/>
              <a:gdLst>
                <a:gd name="T0" fmla="*/ 1 w 158"/>
                <a:gd name="T1" fmla="*/ 18 h 29"/>
                <a:gd name="T2" fmla="*/ 22 w 158"/>
                <a:gd name="T3" fmla="*/ 21 h 29"/>
                <a:gd name="T4" fmla="*/ 41 w 158"/>
                <a:gd name="T5" fmla="*/ 21 h 29"/>
                <a:gd name="T6" fmla="*/ 60 w 158"/>
                <a:gd name="T7" fmla="*/ 18 h 29"/>
                <a:gd name="T8" fmla="*/ 79 w 158"/>
                <a:gd name="T9" fmla="*/ 15 h 29"/>
                <a:gd name="T10" fmla="*/ 118 w 158"/>
                <a:gd name="T11" fmla="*/ 5 h 29"/>
                <a:gd name="T12" fmla="*/ 137 w 158"/>
                <a:gd name="T13" fmla="*/ 1 h 29"/>
                <a:gd name="T14" fmla="*/ 158 w 158"/>
                <a:gd name="T15" fmla="*/ 0 h 29"/>
                <a:gd name="T16" fmla="*/ 158 w 158"/>
                <a:gd name="T17" fmla="*/ 9 h 29"/>
                <a:gd name="T18" fmla="*/ 137 w 158"/>
                <a:gd name="T19" fmla="*/ 10 h 29"/>
                <a:gd name="T20" fmla="*/ 119 w 158"/>
                <a:gd name="T21" fmla="*/ 13 h 29"/>
                <a:gd name="T22" fmla="*/ 80 w 158"/>
                <a:gd name="T23" fmla="*/ 23 h 29"/>
                <a:gd name="T24" fmla="*/ 61 w 158"/>
                <a:gd name="T25" fmla="*/ 26 h 29"/>
                <a:gd name="T26" fmla="*/ 41 w 158"/>
                <a:gd name="T27" fmla="*/ 29 h 29"/>
                <a:gd name="T28" fmla="*/ 21 w 158"/>
                <a:gd name="T29" fmla="*/ 29 h 29"/>
                <a:gd name="T30" fmla="*/ 0 w 158"/>
                <a:gd name="T31" fmla="*/ 26 h 29"/>
                <a:gd name="T32" fmla="*/ 1 w 158"/>
                <a:gd name="T33" fmla="*/ 1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8"/>
                <a:gd name="T52" fmla="*/ 0 h 29"/>
                <a:gd name="T53" fmla="*/ 158 w 15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8" h="29">
                  <a:moveTo>
                    <a:pt x="1" y="18"/>
                  </a:moveTo>
                  <a:lnTo>
                    <a:pt x="22" y="21"/>
                  </a:lnTo>
                  <a:lnTo>
                    <a:pt x="41" y="21"/>
                  </a:lnTo>
                  <a:lnTo>
                    <a:pt x="60" y="18"/>
                  </a:lnTo>
                  <a:lnTo>
                    <a:pt x="79" y="15"/>
                  </a:lnTo>
                  <a:lnTo>
                    <a:pt x="118" y="5"/>
                  </a:lnTo>
                  <a:lnTo>
                    <a:pt x="137" y="1"/>
                  </a:lnTo>
                  <a:lnTo>
                    <a:pt x="158" y="0"/>
                  </a:lnTo>
                  <a:lnTo>
                    <a:pt x="158" y="9"/>
                  </a:lnTo>
                  <a:lnTo>
                    <a:pt x="137" y="10"/>
                  </a:lnTo>
                  <a:lnTo>
                    <a:pt x="119" y="13"/>
                  </a:lnTo>
                  <a:lnTo>
                    <a:pt x="80" y="23"/>
                  </a:lnTo>
                  <a:lnTo>
                    <a:pt x="61" y="26"/>
                  </a:lnTo>
                  <a:lnTo>
                    <a:pt x="41" y="29"/>
                  </a:lnTo>
                  <a:lnTo>
                    <a:pt x="21" y="29"/>
                  </a:lnTo>
                  <a:lnTo>
                    <a:pt x="0" y="26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6" name="Freeform 1045"/>
            <p:cNvSpPr>
              <a:spLocks/>
            </p:cNvSpPr>
            <p:nvPr/>
          </p:nvSpPr>
          <p:spPr bwMode="auto">
            <a:xfrm>
              <a:off x="2654" y="2757"/>
              <a:ext cx="1" cy="8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1 w 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"/>
                <a:gd name="T14" fmla="*/ 1 w 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">
                  <a:moveTo>
                    <a:pt x="1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7" name="Freeform 1046"/>
            <p:cNvSpPr>
              <a:spLocks/>
            </p:cNvSpPr>
            <p:nvPr/>
          </p:nvSpPr>
          <p:spPr bwMode="auto">
            <a:xfrm>
              <a:off x="2812" y="2726"/>
              <a:ext cx="109" cy="22"/>
            </a:xfrm>
            <a:custGeom>
              <a:avLst/>
              <a:gdLst>
                <a:gd name="T0" fmla="*/ 0 w 109"/>
                <a:gd name="T1" fmla="*/ 13 h 22"/>
                <a:gd name="T2" fmla="*/ 46 w 109"/>
                <a:gd name="T3" fmla="*/ 10 h 22"/>
                <a:gd name="T4" fmla="*/ 79 w 109"/>
                <a:gd name="T5" fmla="*/ 6 h 22"/>
                <a:gd name="T6" fmla="*/ 108 w 109"/>
                <a:gd name="T7" fmla="*/ 0 h 22"/>
                <a:gd name="T8" fmla="*/ 109 w 109"/>
                <a:gd name="T9" fmla="*/ 8 h 22"/>
                <a:gd name="T10" fmla="*/ 80 w 109"/>
                <a:gd name="T11" fmla="*/ 14 h 22"/>
                <a:gd name="T12" fmla="*/ 46 w 109"/>
                <a:gd name="T13" fmla="*/ 19 h 22"/>
                <a:gd name="T14" fmla="*/ 0 w 109"/>
                <a:gd name="T15" fmla="*/ 22 h 22"/>
                <a:gd name="T16" fmla="*/ 0 w 109"/>
                <a:gd name="T17" fmla="*/ 13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22"/>
                <a:gd name="T29" fmla="*/ 109 w 109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22">
                  <a:moveTo>
                    <a:pt x="0" y="13"/>
                  </a:moveTo>
                  <a:lnTo>
                    <a:pt x="46" y="10"/>
                  </a:lnTo>
                  <a:lnTo>
                    <a:pt x="79" y="6"/>
                  </a:lnTo>
                  <a:lnTo>
                    <a:pt x="108" y="0"/>
                  </a:lnTo>
                  <a:lnTo>
                    <a:pt x="109" y="8"/>
                  </a:lnTo>
                  <a:lnTo>
                    <a:pt x="80" y="14"/>
                  </a:lnTo>
                  <a:lnTo>
                    <a:pt x="46" y="19"/>
                  </a:lnTo>
                  <a:lnTo>
                    <a:pt x="0" y="2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8" name="Freeform 1047"/>
            <p:cNvSpPr>
              <a:spLocks/>
            </p:cNvSpPr>
            <p:nvPr/>
          </p:nvSpPr>
          <p:spPr bwMode="auto">
            <a:xfrm>
              <a:off x="2812" y="2739"/>
              <a:ext cx="1" cy="9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9 h 9"/>
                <a:gd name="T4" fmla="*/ 0 w 1"/>
                <a:gd name="T5" fmla="*/ 0 h 9"/>
                <a:gd name="T6" fmla="*/ 0 60000 65536"/>
                <a:gd name="T7" fmla="*/ 0 60000 65536"/>
                <a:gd name="T8" fmla="*/ 0 60000 65536"/>
                <a:gd name="T9" fmla="*/ 0 w 1"/>
                <a:gd name="T10" fmla="*/ 0 h 9"/>
                <a:gd name="T11" fmla="*/ 1 w 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49" name="Freeform 1048"/>
            <p:cNvSpPr>
              <a:spLocks/>
            </p:cNvSpPr>
            <p:nvPr/>
          </p:nvSpPr>
          <p:spPr bwMode="auto">
            <a:xfrm>
              <a:off x="2919" y="2725"/>
              <a:ext cx="20" cy="17"/>
            </a:xfrm>
            <a:custGeom>
              <a:avLst/>
              <a:gdLst>
                <a:gd name="T0" fmla="*/ 0 w 20"/>
                <a:gd name="T1" fmla="*/ 1 h 17"/>
                <a:gd name="T2" fmla="*/ 3 w 20"/>
                <a:gd name="T3" fmla="*/ 0 h 17"/>
                <a:gd name="T4" fmla="*/ 8 w 20"/>
                <a:gd name="T5" fmla="*/ 0 h 17"/>
                <a:gd name="T6" fmla="*/ 16 w 20"/>
                <a:gd name="T7" fmla="*/ 4 h 17"/>
                <a:gd name="T8" fmla="*/ 20 w 20"/>
                <a:gd name="T9" fmla="*/ 12 h 17"/>
                <a:gd name="T10" fmla="*/ 13 w 20"/>
                <a:gd name="T11" fmla="*/ 17 h 17"/>
                <a:gd name="T12" fmla="*/ 10 w 20"/>
                <a:gd name="T13" fmla="*/ 9 h 17"/>
                <a:gd name="T14" fmla="*/ 7 w 20"/>
                <a:gd name="T15" fmla="*/ 8 h 17"/>
                <a:gd name="T16" fmla="*/ 4 w 20"/>
                <a:gd name="T17" fmla="*/ 8 h 17"/>
                <a:gd name="T18" fmla="*/ 2 w 20"/>
                <a:gd name="T19" fmla="*/ 9 h 17"/>
                <a:gd name="T20" fmla="*/ 0 w 20"/>
                <a:gd name="T21" fmla="*/ 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7"/>
                <a:gd name="T35" fmla="*/ 20 w 20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7">
                  <a:moveTo>
                    <a:pt x="0" y="1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6" y="4"/>
                  </a:lnTo>
                  <a:lnTo>
                    <a:pt x="20" y="12"/>
                  </a:lnTo>
                  <a:lnTo>
                    <a:pt x="13" y="17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0" name="Freeform 1049"/>
            <p:cNvSpPr>
              <a:spLocks/>
            </p:cNvSpPr>
            <p:nvPr/>
          </p:nvSpPr>
          <p:spPr bwMode="auto">
            <a:xfrm>
              <a:off x="2919" y="2726"/>
              <a:ext cx="2" cy="8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  <a:gd name="T4" fmla="*/ 1 w 2"/>
                <a:gd name="T5" fmla="*/ 0 h 8"/>
                <a:gd name="T6" fmla="*/ 2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1" name="Freeform 1050"/>
            <p:cNvSpPr>
              <a:spLocks/>
            </p:cNvSpPr>
            <p:nvPr/>
          </p:nvSpPr>
          <p:spPr bwMode="auto">
            <a:xfrm>
              <a:off x="2924" y="2739"/>
              <a:ext cx="16" cy="35"/>
            </a:xfrm>
            <a:custGeom>
              <a:avLst/>
              <a:gdLst>
                <a:gd name="T0" fmla="*/ 16 w 16"/>
                <a:gd name="T1" fmla="*/ 0 h 35"/>
                <a:gd name="T2" fmla="*/ 16 w 16"/>
                <a:gd name="T3" fmla="*/ 6 h 35"/>
                <a:gd name="T4" fmla="*/ 14 w 16"/>
                <a:gd name="T5" fmla="*/ 12 h 35"/>
                <a:gd name="T6" fmla="*/ 10 w 16"/>
                <a:gd name="T7" fmla="*/ 20 h 35"/>
                <a:gd name="T8" fmla="*/ 8 w 16"/>
                <a:gd name="T9" fmla="*/ 25 h 35"/>
                <a:gd name="T10" fmla="*/ 11 w 16"/>
                <a:gd name="T11" fmla="*/ 31 h 35"/>
                <a:gd name="T12" fmla="*/ 4 w 16"/>
                <a:gd name="T13" fmla="*/ 35 h 35"/>
                <a:gd name="T14" fmla="*/ 0 w 16"/>
                <a:gd name="T15" fmla="*/ 27 h 35"/>
                <a:gd name="T16" fmla="*/ 3 w 16"/>
                <a:gd name="T17" fmla="*/ 16 h 35"/>
                <a:gd name="T18" fmla="*/ 7 w 16"/>
                <a:gd name="T19" fmla="*/ 8 h 35"/>
                <a:gd name="T20" fmla="*/ 8 w 16"/>
                <a:gd name="T21" fmla="*/ 5 h 35"/>
                <a:gd name="T22" fmla="*/ 8 w 16"/>
                <a:gd name="T23" fmla="*/ 0 h 35"/>
                <a:gd name="T24" fmla="*/ 16 w 16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5"/>
                <a:gd name="T41" fmla="*/ 16 w 16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5">
                  <a:moveTo>
                    <a:pt x="16" y="0"/>
                  </a:moveTo>
                  <a:lnTo>
                    <a:pt x="16" y="6"/>
                  </a:lnTo>
                  <a:lnTo>
                    <a:pt x="14" y="12"/>
                  </a:lnTo>
                  <a:lnTo>
                    <a:pt x="10" y="20"/>
                  </a:lnTo>
                  <a:lnTo>
                    <a:pt x="8" y="25"/>
                  </a:lnTo>
                  <a:lnTo>
                    <a:pt x="11" y="31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3" y="16"/>
                  </a:lnTo>
                  <a:lnTo>
                    <a:pt x="7" y="8"/>
                  </a:lnTo>
                  <a:lnTo>
                    <a:pt x="8" y="5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2" name="Freeform 1051"/>
            <p:cNvSpPr>
              <a:spLocks/>
            </p:cNvSpPr>
            <p:nvPr/>
          </p:nvSpPr>
          <p:spPr bwMode="auto">
            <a:xfrm>
              <a:off x="2932" y="2737"/>
              <a:ext cx="8" cy="5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0 w 8"/>
                <a:gd name="T5" fmla="*/ 2 h 5"/>
                <a:gd name="T6" fmla="*/ 0 w 8"/>
                <a:gd name="T7" fmla="*/ 5 h 5"/>
                <a:gd name="T8" fmla="*/ 7 w 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3" name="Freeform 1052"/>
            <p:cNvSpPr>
              <a:spLocks/>
            </p:cNvSpPr>
            <p:nvPr/>
          </p:nvSpPr>
          <p:spPr bwMode="auto">
            <a:xfrm>
              <a:off x="2932" y="2760"/>
              <a:ext cx="28" cy="16"/>
            </a:xfrm>
            <a:custGeom>
              <a:avLst/>
              <a:gdLst>
                <a:gd name="T0" fmla="*/ 0 w 28"/>
                <a:gd name="T1" fmla="*/ 8 h 16"/>
                <a:gd name="T2" fmla="*/ 5 w 28"/>
                <a:gd name="T3" fmla="*/ 8 h 16"/>
                <a:gd name="T4" fmla="*/ 11 w 28"/>
                <a:gd name="T5" fmla="*/ 5 h 16"/>
                <a:gd name="T6" fmla="*/ 20 w 28"/>
                <a:gd name="T7" fmla="*/ 0 h 16"/>
                <a:gd name="T8" fmla="*/ 28 w 28"/>
                <a:gd name="T9" fmla="*/ 0 h 16"/>
                <a:gd name="T10" fmla="*/ 28 w 28"/>
                <a:gd name="T11" fmla="*/ 8 h 16"/>
                <a:gd name="T12" fmla="*/ 22 w 28"/>
                <a:gd name="T13" fmla="*/ 8 h 16"/>
                <a:gd name="T14" fmla="*/ 15 w 28"/>
                <a:gd name="T15" fmla="*/ 12 h 16"/>
                <a:gd name="T16" fmla="*/ 7 w 28"/>
                <a:gd name="T17" fmla="*/ 16 h 16"/>
                <a:gd name="T18" fmla="*/ 0 w 28"/>
                <a:gd name="T19" fmla="*/ 16 h 16"/>
                <a:gd name="T20" fmla="*/ 0 w 28"/>
                <a:gd name="T21" fmla="*/ 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6"/>
                <a:gd name="T35" fmla="*/ 28 w 28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6">
                  <a:moveTo>
                    <a:pt x="0" y="8"/>
                  </a:moveTo>
                  <a:lnTo>
                    <a:pt x="5" y="8"/>
                  </a:lnTo>
                  <a:lnTo>
                    <a:pt x="11" y="5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5" y="12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4" name="Freeform 1053"/>
            <p:cNvSpPr>
              <a:spLocks/>
            </p:cNvSpPr>
            <p:nvPr/>
          </p:nvSpPr>
          <p:spPr bwMode="auto">
            <a:xfrm>
              <a:off x="2928" y="2768"/>
              <a:ext cx="7" cy="8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8 h 8"/>
                <a:gd name="T4" fmla="*/ 4 w 7"/>
                <a:gd name="T5" fmla="*/ 8 h 8"/>
                <a:gd name="T6" fmla="*/ 4 w 7"/>
                <a:gd name="T7" fmla="*/ 0 h 8"/>
                <a:gd name="T8" fmla="*/ 7 w 7"/>
                <a:gd name="T9" fmla="*/ 2 h 8"/>
                <a:gd name="T10" fmla="*/ 0 w 7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6"/>
                  </a:moveTo>
                  <a:lnTo>
                    <a:pt x="1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7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5" name="Freeform 1054"/>
            <p:cNvSpPr>
              <a:spLocks/>
            </p:cNvSpPr>
            <p:nvPr/>
          </p:nvSpPr>
          <p:spPr bwMode="auto">
            <a:xfrm>
              <a:off x="2956" y="2761"/>
              <a:ext cx="35" cy="17"/>
            </a:xfrm>
            <a:custGeom>
              <a:avLst/>
              <a:gdLst>
                <a:gd name="T0" fmla="*/ 6 w 35"/>
                <a:gd name="T1" fmla="*/ 0 h 17"/>
                <a:gd name="T2" fmla="*/ 12 w 35"/>
                <a:gd name="T3" fmla="*/ 5 h 17"/>
                <a:gd name="T4" fmla="*/ 18 w 35"/>
                <a:gd name="T5" fmla="*/ 8 h 17"/>
                <a:gd name="T6" fmla="*/ 25 w 35"/>
                <a:gd name="T7" fmla="*/ 9 h 17"/>
                <a:gd name="T8" fmla="*/ 34 w 35"/>
                <a:gd name="T9" fmla="*/ 7 h 17"/>
                <a:gd name="T10" fmla="*/ 35 w 35"/>
                <a:gd name="T11" fmla="*/ 15 h 17"/>
                <a:gd name="T12" fmla="*/ 25 w 35"/>
                <a:gd name="T13" fmla="*/ 17 h 17"/>
                <a:gd name="T14" fmla="*/ 16 w 35"/>
                <a:gd name="T15" fmla="*/ 16 h 17"/>
                <a:gd name="T16" fmla="*/ 8 w 35"/>
                <a:gd name="T17" fmla="*/ 12 h 17"/>
                <a:gd name="T18" fmla="*/ 0 w 35"/>
                <a:gd name="T19" fmla="*/ 6 h 17"/>
                <a:gd name="T20" fmla="*/ 6 w 35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17"/>
                <a:gd name="T35" fmla="*/ 35 w 3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17">
                  <a:moveTo>
                    <a:pt x="6" y="0"/>
                  </a:moveTo>
                  <a:lnTo>
                    <a:pt x="12" y="5"/>
                  </a:lnTo>
                  <a:lnTo>
                    <a:pt x="18" y="8"/>
                  </a:lnTo>
                  <a:lnTo>
                    <a:pt x="25" y="9"/>
                  </a:lnTo>
                  <a:lnTo>
                    <a:pt x="34" y="7"/>
                  </a:lnTo>
                  <a:lnTo>
                    <a:pt x="35" y="15"/>
                  </a:lnTo>
                  <a:lnTo>
                    <a:pt x="25" y="17"/>
                  </a:lnTo>
                  <a:lnTo>
                    <a:pt x="16" y="16"/>
                  </a:lnTo>
                  <a:lnTo>
                    <a:pt x="8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6" name="Freeform 1055"/>
            <p:cNvSpPr>
              <a:spLocks/>
            </p:cNvSpPr>
            <p:nvPr/>
          </p:nvSpPr>
          <p:spPr bwMode="auto">
            <a:xfrm>
              <a:off x="2956" y="2760"/>
              <a:ext cx="6" cy="8"/>
            </a:xfrm>
            <a:custGeom>
              <a:avLst/>
              <a:gdLst>
                <a:gd name="T0" fmla="*/ 4 w 6"/>
                <a:gd name="T1" fmla="*/ 0 h 8"/>
                <a:gd name="T2" fmla="*/ 5 w 6"/>
                <a:gd name="T3" fmla="*/ 0 h 8"/>
                <a:gd name="T4" fmla="*/ 6 w 6"/>
                <a:gd name="T5" fmla="*/ 1 h 8"/>
                <a:gd name="T6" fmla="*/ 0 w 6"/>
                <a:gd name="T7" fmla="*/ 7 h 8"/>
                <a:gd name="T8" fmla="*/ 4 w 6"/>
                <a:gd name="T9" fmla="*/ 8 h 8"/>
                <a:gd name="T10" fmla="*/ 4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7" name="Freeform 1056"/>
            <p:cNvSpPr>
              <a:spLocks/>
            </p:cNvSpPr>
            <p:nvPr/>
          </p:nvSpPr>
          <p:spPr bwMode="auto">
            <a:xfrm>
              <a:off x="2988" y="2731"/>
              <a:ext cx="65" cy="45"/>
            </a:xfrm>
            <a:custGeom>
              <a:avLst/>
              <a:gdLst>
                <a:gd name="T0" fmla="*/ 0 w 65"/>
                <a:gd name="T1" fmla="*/ 38 h 45"/>
                <a:gd name="T2" fmla="*/ 30 w 65"/>
                <a:gd name="T3" fmla="*/ 21 h 45"/>
                <a:gd name="T4" fmla="*/ 61 w 65"/>
                <a:gd name="T5" fmla="*/ 0 h 45"/>
                <a:gd name="T6" fmla="*/ 65 w 65"/>
                <a:gd name="T7" fmla="*/ 7 h 45"/>
                <a:gd name="T8" fmla="*/ 34 w 65"/>
                <a:gd name="T9" fmla="*/ 28 h 45"/>
                <a:gd name="T10" fmla="*/ 4 w 65"/>
                <a:gd name="T11" fmla="*/ 45 h 45"/>
                <a:gd name="T12" fmla="*/ 0 w 65"/>
                <a:gd name="T13" fmla="*/ 38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5"/>
                <a:gd name="T23" fmla="*/ 65 w 65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5">
                  <a:moveTo>
                    <a:pt x="0" y="38"/>
                  </a:moveTo>
                  <a:lnTo>
                    <a:pt x="30" y="21"/>
                  </a:lnTo>
                  <a:lnTo>
                    <a:pt x="61" y="0"/>
                  </a:lnTo>
                  <a:lnTo>
                    <a:pt x="65" y="7"/>
                  </a:lnTo>
                  <a:lnTo>
                    <a:pt x="34" y="28"/>
                  </a:lnTo>
                  <a:lnTo>
                    <a:pt x="4" y="4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8" name="Freeform 1057"/>
            <p:cNvSpPr>
              <a:spLocks/>
            </p:cNvSpPr>
            <p:nvPr/>
          </p:nvSpPr>
          <p:spPr bwMode="auto">
            <a:xfrm>
              <a:off x="2988" y="2768"/>
              <a:ext cx="4" cy="8"/>
            </a:xfrm>
            <a:custGeom>
              <a:avLst/>
              <a:gdLst>
                <a:gd name="T0" fmla="*/ 3 w 4"/>
                <a:gd name="T1" fmla="*/ 8 h 8"/>
                <a:gd name="T2" fmla="*/ 4 w 4"/>
                <a:gd name="T3" fmla="*/ 8 h 8"/>
                <a:gd name="T4" fmla="*/ 0 w 4"/>
                <a:gd name="T5" fmla="*/ 1 h 8"/>
                <a:gd name="T6" fmla="*/ 2 w 4"/>
                <a:gd name="T7" fmla="*/ 0 h 8"/>
                <a:gd name="T8" fmla="*/ 3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3" y="8"/>
                  </a:moveTo>
                  <a:lnTo>
                    <a:pt x="4" y="8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59" name="Freeform 1058"/>
            <p:cNvSpPr>
              <a:spLocks/>
            </p:cNvSpPr>
            <p:nvPr/>
          </p:nvSpPr>
          <p:spPr bwMode="auto">
            <a:xfrm>
              <a:off x="3046" y="2713"/>
              <a:ext cx="12" cy="24"/>
            </a:xfrm>
            <a:custGeom>
              <a:avLst/>
              <a:gdLst>
                <a:gd name="T0" fmla="*/ 2 w 12"/>
                <a:gd name="T1" fmla="*/ 19 h 24"/>
                <a:gd name="T2" fmla="*/ 5 w 12"/>
                <a:gd name="T3" fmla="*/ 16 h 24"/>
                <a:gd name="T4" fmla="*/ 5 w 12"/>
                <a:gd name="T5" fmla="*/ 13 h 24"/>
                <a:gd name="T6" fmla="*/ 0 w 12"/>
                <a:gd name="T7" fmla="*/ 4 h 24"/>
                <a:gd name="T8" fmla="*/ 7 w 12"/>
                <a:gd name="T9" fmla="*/ 0 h 24"/>
                <a:gd name="T10" fmla="*/ 12 w 12"/>
                <a:gd name="T11" fmla="*/ 10 h 24"/>
                <a:gd name="T12" fmla="*/ 12 w 12"/>
                <a:gd name="T13" fmla="*/ 19 h 24"/>
                <a:gd name="T14" fmla="*/ 8 w 12"/>
                <a:gd name="T15" fmla="*/ 24 h 24"/>
                <a:gd name="T16" fmla="*/ 2 w 12"/>
                <a:gd name="T17" fmla="*/ 19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2" y="19"/>
                  </a:moveTo>
                  <a:lnTo>
                    <a:pt x="5" y="16"/>
                  </a:lnTo>
                  <a:lnTo>
                    <a:pt x="5" y="13"/>
                  </a:lnTo>
                  <a:lnTo>
                    <a:pt x="0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2" y="19"/>
                  </a:lnTo>
                  <a:lnTo>
                    <a:pt x="8" y="2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0" name="Freeform 1059"/>
            <p:cNvSpPr>
              <a:spLocks/>
            </p:cNvSpPr>
            <p:nvPr/>
          </p:nvSpPr>
          <p:spPr bwMode="auto">
            <a:xfrm>
              <a:off x="3048" y="2731"/>
              <a:ext cx="6" cy="7"/>
            </a:xfrm>
            <a:custGeom>
              <a:avLst/>
              <a:gdLst>
                <a:gd name="T0" fmla="*/ 5 w 6"/>
                <a:gd name="T1" fmla="*/ 7 h 7"/>
                <a:gd name="T2" fmla="*/ 6 w 6"/>
                <a:gd name="T3" fmla="*/ 6 h 7"/>
                <a:gd name="T4" fmla="*/ 0 w 6"/>
                <a:gd name="T5" fmla="*/ 1 h 7"/>
                <a:gd name="T6" fmla="*/ 1 w 6"/>
                <a:gd name="T7" fmla="*/ 0 h 7"/>
                <a:gd name="T8" fmla="*/ 5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5" y="7"/>
                  </a:moveTo>
                  <a:lnTo>
                    <a:pt x="6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1" name="Freeform 1060"/>
            <p:cNvSpPr>
              <a:spLocks/>
            </p:cNvSpPr>
            <p:nvPr/>
          </p:nvSpPr>
          <p:spPr bwMode="auto">
            <a:xfrm>
              <a:off x="3041" y="2712"/>
              <a:ext cx="11" cy="9"/>
            </a:xfrm>
            <a:custGeom>
              <a:avLst/>
              <a:gdLst>
                <a:gd name="T0" fmla="*/ 11 w 11"/>
                <a:gd name="T1" fmla="*/ 7 h 9"/>
                <a:gd name="T2" fmla="*/ 7 w 11"/>
                <a:gd name="T3" fmla="*/ 0 h 9"/>
                <a:gd name="T4" fmla="*/ 0 w 11"/>
                <a:gd name="T5" fmla="*/ 2 h 9"/>
                <a:gd name="T6" fmla="*/ 5 w 11"/>
                <a:gd name="T7" fmla="*/ 9 h 9"/>
                <a:gd name="T8" fmla="*/ 11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5" y="9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2" name="Freeform 1061"/>
            <p:cNvSpPr>
              <a:spLocks/>
            </p:cNvSpPr>
            <p:nvPr/>
          </p:nvSpPr>
          <p:spPr bwMode="auto">
            <a:xfrm>
              <a:off x="3046" y="2710"/>
              <a:ext cx="7" cy="9"/>
            </a:xfrm>
            <a:custGeom>
              <a:avLst/>
              <a:gdLst>
                <a:gd name="T0" fmla="*/ 7 w 7"/>
                <a:gd name="T1" fmla="*/ 3 h 9"/>
                <a:gd name="T2" fmla="*/ 6 w 7"/>
                <a:gd name="T3" fmla="*/ 0 h 9"/>
                <a:gd name="T4" fmla="*/ 2 w 7"/>
                <a:gd name="T5" fmla="*/ 2 h 9"/>
                <a:gd name="T6" fmla="*/ 6 w 7"/>
                <a:gd name="T7" fmla="*/ 9 h 9"/>
                <a:gd name="T8" fmla="*/ 0 w 7"/>
                <a:gd name="T9" fmla="*/ 7 h 9"/>
                <a:gd name="T10" fmla="*/ 7 w 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7" y="3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6" y="9"/>
                  </a:lnTo>
                  <a:lnTo>
                    <a:pt x="0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3" name="Freeform 1062"/>
            <p:cNvSpPr>
              <a:spLocks/>
            </p:cNvSpPr>
            <p:nvPr/>
          </p:nvSpPr>
          <p:spPr bwMode="auto">
            <a:xfrm>
              <a:off x="3031" y="2683"/>
              <a:ext cx="16" cy="36"/>
            </a:xfrm>
            <a:custGeom>
              <a:avLst/>
              <a:gdLst>
                <a:gd name="T0" fmla="*/ 8 w 16"/>
                <a:gd name="T1" fmla="*/ 36 h 36"/>
                <a:gd name="T2" fmla="*/ 0 w 16"/>
                <a:gd name="T3" fmla="*/ 20 h 36"/>
                <a:gd name="T4" fmla="*/ 0 w 16"/>
                <a:gd name="T5" fmla="*/ 7 h 36"/>
                <a:gd name="T6" fmla="*/ 2 w 16"/>
                <a:gd name="T7" fmla="*/ 3 h 36"/>
                <a:gd name="T8" fmla="*/ 4 w 16"/>
                <a:gd name="T9" fmla="*/ 0 h 36"/>
                <a:gd name="T10" fmla="*/ 10 w 16"/>
                <a:gd name="T11" fmla="*/ 5 h 36"/>
                <a:gd name="T12" fmla="*/ 8 w 16"/>
                <a:gd name="T13" fmla="*/ 8 h 36"/>
                <a:gd name="T14" fmla="*/ 7 w 16"/>
                <a:gd name="T15" fmla="*/ 9 h 36"/>
                <a:gd name="T16" fmla="*/ 7 w 16"/>
                <a:gd name="T17" fmla="*/ 17 h 36"/>
                <a:gd name="T18" fmla="*/ 16 w 16"/>
                <a:gd name="T19" fmla="*/ 32 h 36"/>
                <a:gd name="T20" fmla="*/ 8 w 16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36"/>
                <a:gd name="T35" fmla="*/ 16 w 16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36">
                  <a:moveTo>
                    <a:pt x="8" y="36"/>
                  </a:moveTo>
                  <a:lnTo>
                    <a:pt x="0" y="2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7"/>
                  </a:lnTo>
                  <a:lnTo>
                    <a:pt x="16" y="32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4" name="Freeform 1063"/>
            <p:cNvSpPr>
              <a:spLocks/>
            </p:cNvSpPr>
            <p:nvPr/>
          </p:nvSpPr>
          <p:spPr bwMode="auto">
            <a:xfrm>
              <a:off x="3039" y="2714"/>
              <a:ext cx="8" cy="9"/>
            </a:xfrm>
            <a:custGeom>
              <a:avLst/>
              <a:gdLst>
                <a:gd name="T0" fmla="*/ 7 w 8"/>
                <a:gd name="T1" fmla="*/ 7 h 9"/>
                <a:gd name="T2" fmla="*/ 2 w 8"/>
                <a:gd name="T3" fmla="*/ 9 h 9"/>
                <a:gd name="T4" fmla="*/ 0 w 8"/>
                <a:gd name="T5" fmla="*/ 5 h 9"/>
                <a:gd name="T6" fmla="*/ 8 w 8"/>
                <a:gd name="T7" fmla="*/ 1 h 9"/>
                <a:gd name="T8" fmla="*/ 2 w 8"/>
                <a:gd name="T9" fmla="*/ 0 h 9"/>
                <a:gd name="T10" fmla="*/ 7 w 8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9"/>
                <a:gd name="T20" fmla="*/ 8 w 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9">
                  <a:moveTo>
                    <a:pt x="7" y="7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8" y="1"/>
                  </a:lnTo>
                  <a:lnTo>
                    <a:pt x="2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5" name="Freeform 1064"/>
            <p:cNvSpPr>
              <a:spLocks/>
            </p:cNvSpPr>
            <p:nvPr/>
          </p:nvSpPr>
          <p:spPr bwMode="auto">
            <a:xfrm>
              <a:off x="3035" y="2609"/>
              <a:ext cx="76" cy="79"/>
            </a:xfrm>
            <a:custGeom>
              <a:avLst/>
              <a:gdLst>
                <a:gd name="T0" fmla="*/ 0 w 76"/>
                <a:gd name="T1" fmla="*/ 74 h 79"/>
                <a:gd name="T2" fmla="*/ 14 w 76"/>
                <a:gd name="T3" fmla="*/ 54 h 79"/>
                <a:gd name="T4" fmla="*/ 31 w 76"/>
                <a:gd name="T5" fmla="*/ 34 h 79"/>
                <a:gd name="T6" fmla="*/ 50 w 76"/>
                <a:gd name="T7" fmla="*/ 17 h 79"/>
                <a:gd name="T8" fmla="*/ 71 w 76"/>
                <a:gd name="T9" fmla="*/ 0 h 79"/>
                <a:gd name="T10" fmla="*/ 76 w 76"/>
                <a:gd name="T11" fmla="*/ 7 h 79"/>
                <a:gd name="T12" fmla="*/ 55 w 76"/>
                <a:gd name="T13" fmla="*/ 23 h 79"/>
                <a:gd name="T14" fmla="*/ 36 w 76"/>
                <a:gd name="T15" fmla="*/ 40 h 79"/>
                <a:gd name="T16" fmla="*/ 20 w 76"/>
                <a:gd name="T17" fmla="*/ 59 h 79"/>
                <a:gd name="T18" fmla="*/ 6 w 76"/>
                <a:gd name="T19" fmla="*/ 79 h 79"/>
                <a:gd name="T20" fmla="*/ 0 w 76"/>
                <a:gd name="T21" fmla="*/ 7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9"/>
                <a:gd name="T35" fmla="*/ 76 w 7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9">
                  <a:moveTo>
                    <a:pt x="0" y="74"/>
                  </a:moveTo>
                  <a:lnTo>
                    <a:pt x="14" y="54"/>
                  </a:lnTo>
                  <a:lnTo>
                    <a:pt x="31" y="34"/>
                  </a:lnTo>
                  <a:lnTo>
                    <a:pt x="50" y="17"/>
                  </a:lnTo>
                  <a:lnTo>
                    <a:pt x="71" y="0"/>
                  </a:lnTo>
                  <a:lnTo>
                    <a:pt x="76" y="7"/>
                  </a:lnTo>
                  <a:lnTo>
                    <a:pt x="55" y="23"/>
                  </a:lnTo>
                  <a:lnTo>
                    <a:pt x="36" y="40"/>
                  </a:lnTo>
                  <a:lnTo>
                    <a:pt x="20" y="59"/>
                  </a:lnTo>
                  <a:lnTo>
                    <a:pt x="6" y="7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6" name="Freeform 1065"/>
            <p:cNvSpPr>
              <a:spLocks/>
            </p:cNvSpPr>
            <p:nvPr/>
          </p:nvSpPr>
          <p:spPr bwMode="auto">
            <a:xfrm>
              <a:off x="3035" y="2683"/>
              <a:ext cx="6" cy="5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7" name="Freeform 1066"/>
            <p:cNvSpPr>
              <a:spLocks/>
            </p:cNvSpPr>
            <p:nvPr/>
          </p:nvSpPr>
          <p:spPr bwMode="auto">
            <a:xfrm>
              <a:off x="3106" y="2467"/>
              <a:ext cx="60" cy="149"/>
            </a:xfrm>
            <a:custGeom>
              <a:avLst/>
              <a:gdLst>
                <a:gd name="T0" fmla="*/ 0 w 60"/>
                <a:gd name="T1" fmla="*/ 142 h 149"/>
                <a:gd name="T2" fmla="*/ 14 w 60"/>
                <a:gd name="T3" fmla="*/ 130 h 149"/>
                <a:gd name="T4" fmla="*/ 28 w 60"/>
                <a:gd name="T5" fmla="*/ 117 h 149"/>
                <a:gd name="T6" fmla="*/ 39 w 60"/>
                <a:gd name="T7" fmla="*/ 100 h 149"/>
                <a:gd name="T8" fmla="*/ 47 w 60"/>
                <a:gd name="T9" fmla="*/ 82 h 149"/>
                <a:gd name="T10" fmla="*/ 52 w 60"/>
                <a:gd name="T11" fmla="*/ 64 h 149"/>
                <a:gd name="T12" fmla="*/ 53 w 60"/>
                <a:gd name="T13" fmla="*/ 54 h 149"/>
                <a:gd name="T14" fmla="*/ 53 w 60"/>
                <a:gd name="T15" fmla="*/ 44 h 149"/>
                <a:gd name="T16" fmla="*/ 50 w 60"/>
                <a:gd name="T17" fmla="*/ 25 h 149"/>
                <a:gd name="T18" fmla="*/ 41 w 60"/>
                <a:gd name="T19" fmla="*/ 3 h 149"/>
                <a:gd name="T20" fmla="*/ 48 w 60"/>
                <a:gd name="T21" fmla="*/ 0 h 149"/>
                <a:gd name="T22" fmla="*/ 57 w 60"/>
                <a:gd name="T23" fmla="*/ 22 h 149"/>
                <a:gd name="T24" fmla="*/ 60 w 60"/>
                <a:gd name="T25" fmla="*/ 44 h 149"/>
                <a:gd name="T26" fmla="*/ 60 w 60"/>
                <a:gd name="T27" fmla="*/ 54 h 149"/>
                <a:gd name="T28" fmla="*/ 59 w 60"/>
                <a:gd name="T29" fmla="*/ 67 h 149"/>
                <a:gd name="T30" fmla="*/ 54 w 60"/>
                <a:gd name="T31" fmla="*/ 86 h 149"/>
                <a:gd name="T32" fmla="*/ 45 w 60"/>
                <a:gd name="T33" fmla="*/ 106 h 149"/>
                <a:gd name="T34" fmla="*/ 34 w 60"/>
                <a:gd name="T35" fmla="*/ 122 h 149"/>
                <a:gd name="T36" fmla="*/ 20 w 60"/>
                <a:gd name="T37" fmla="*/ 136 h 149"/>
                <a:gd name="T38" fmla="*/ 5 w 60"/>
                <a:gd name="T39" fmla="*/ 149 h 149"/>
                <a:gd name="T40" fmla="*/ 0 w 60"/>
                <a:gd name="T41" fmla="*/ 142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49"/>
                <a:gd name="T65" fmla="*/ 60 w 60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49">
                  <a:moveTo>
                    <a:pt x="0" y="142"/>
                  </a:moveTo>
                  <a:lnTo>
                    <a:pt x="14" y="130"/>
                  </a:lnTo>
                  <a:lnTo>
                    <a:pt x="28" y="117"/>
                  </a:lnTo>
                  <a:lnTo>
                    <a:pt x="39" y="100"/>
                  </a:lnTo>
                  <a:lnTo>
                    <a:pt x="47" y="82"/>
                  </a:lnTo>
                  <a:lnTo>
                    <a:pt x="52" y="64"/>
                  </a:lnTo>
                  <a:lnTo>
                    <a:pt x="53" y="54"/>
                  </a:lnTo>
                  <a:lnTo>
                    <a:pt x="53" y="44"/>
                  </a:lnTo>
                  <a:lnTo>
                    <a:pt x="50" y="25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7" y="22"/>
                  </a:lnTo>
                  <a:lnTo>
                    <a:pt x="60" y="44"/>
                  </a:lnTo>
                  <a:lnTo>
                    <a:pt x="60" y="54"/>
                  </a:lnTo>
                  <a:lnTo>
                    <a:pt x="59" y="67"/>
                  </a:lnTo>
                  <a:lnTo>
                    <a:pt x="54" y="86"/>
                  </a:lnTo>
                  <a:lnTo>
                    <a:pt x="45" y="106"/>
                  </a:lnTo>
                  <a:lnTo>
                    <a:pt x="34" y="122"/>
                  </a:lnTo>
                  <a:lnTo>
                    <a:pt x="20" y="136"/>
                  </a:lnTo>
                  <a:lnTo>
                    <a:pt x="5" y="149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8" name="Freeform 1067"/>
            <p:cNvSpPr>
              <a:spLocks/>
            </p:cNvSpPr>
            <p:nvPr/>
          </p:nvSpPr>
          <p:spPr bwMode="auto">
            <a:xfrm>
              <a:off x="3106" y="2609"/>
              <a:ext cx="5" cy="7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0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0" y="0"/>
                  </a:move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69" name="Freeform 1068"/>
            <p:cNvSpPr>
              <a:spLocks/>
            </p:cNvSpPr>
            <p:nvPr/>
          </p:nvSpPr>
          <p:spPr bwMode="auto">
            <a:xfrm>
              <a:off x="3147" y="2432"/>
              <a:ext cx="22" cy="37"/>
            </a:xfrm>
            <a:custGeom>
              <a:avLst/>
              <a:gdLst>
                <a:gd name="T0" fmla="*/ 0 w 22"/>
                <a:gd name="T1" fmla="*/ 35 h 37"/>
                <a:gd name="T2" fmla="*/ 1 w 22"/>
                <a:gd name="T3" fmla="*/ 27 h 37"/>
                <a:gd name="T4" fmla="*/ 4 w 22"/>
                <a:gd name="T5" fmla="*/ 16 h 37"/>
                <a:gd name="T6" fmla="*/ 10 w 22"/>
                <a:gd name="T7" fmla="*/ 7 h 37"/>
                <a:gd name="T8" fmla="*/ 15 w 22"/>
                <a:gd name="T9" fmla="*/ 0 h 37"/>
                <a:gd name="T10" fmla="*/ 22 w 22"/>
                <a:gd name="T11" fmla="*/ 5 h 37"/>
                <a:gd name="T12" fmla="*/ 16 w 22"/>
                <a:gd name="T13" fmla="*/ 12 h 37"/>
                <a:gd name="T14" fmla="*/ 11 w 22"/>
                <a:gd name="T15" fmla="*/ 20 h 37"/>
                <a:gd name="T16" fmla="*/ 8 w 22"/>
                <a:gd name="T17" fmla="*/ 30 h 37"/>
                <a:gd name="T18" fmla="*/ 7 w 22"/>
                <a:gd name="T19" fmla="*/ 37 h 37"/>
                <a:gd name="T20" fmla="*/ 0 w 22"/>
                <a:gd name="T21" fmla="*/ 35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37"/>
                <a:gd name="T35" fmla="*/ 22 w 22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37">
                  <a:moveTo>
                    <a:pt x="0" y="35"/>
                  </a:moveTo>
                  <a:lnTo>
                    <a:pt x="1" y="27"/>
                  </a:lnTo>
                  <a:lnTo>
                    <a:pt x="4" y="16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22" y="5"/>
                  </a:lnTo>
                  <a:lnTo>
                    <a:pt x="16" y="12"/>
                  </a:lnTo>
                  <a:lnTo>
                    <a:pt x="11" y="20"/>
                  </a:lnTo>
                  <a:lnTo>
                    <a:pt x="8" y="30"/>
                  </a:lnTo>
                  <a:lnTo>
                    <a:pt x="7" y="3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0" name="Freeform 1069"/>
            <p:cNvSpPr>
              <a:spLocks/>
            </p:cNvSpPr>
            <p:nvPr/>
          </p:nvSpPr>
          <p:spPr bwMode="auto">
            <a:xfrm>
              <a:off x="3147" y="2467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2 h 3"/>
                <a:gd name="T4" fmla="*/ 0 w 7"/>
                <a:gd name="T5" fmla="*/ 0 h 3"/>
                <a:gd name="T6" fmla="*/ 7 w 7"/>
                <a:gd name="T7" fmla="*/ 2 h 3"/>
                <a:gd name="T8" fmla="*/ 7 w 7"/>
                <a:gd name="T9" fmla="*/ 0 h 3"/>
                <a:gd name="T10" fmla="*/ 0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1" name="Freeform 1070"/>
            <p:cNvSpPr>
              <a:spLocks/>
            </p:cNvSpPr>
            <p:nvPr/>
          </p:nvSpPr>
          <p:spPr bwMode="auto">
            <a:xfrm>
              <a:off x="3163" y="2399"/>
              <a:ext cx="77" cy="39"/>
            </a:xfrm>
            <a:custGeom>
              <a:avLst/>
              <a:gdLst>
                <a:gd name="T0" fmla="*/ 0 w 77"/>
                <a:gd name="T1" fmla="*/ 32 h 39"/>
                <a:gd name="T2" fmla="*/ 18 w 77"/>
                <a:gd name="T3" fmla="*/ 22 h 39"/>
                <a:gd name="T4" fmla="*/ 36 w 77"/>
                <a:gd name="T5" fmla="*/ 14 h 39"/>
                <a:gd name="T6" fmla="*/ 74 w 77"/>
                <a:gd name="T7" fmla="*/ 0 h 39"/>
                <a:gd name="T8" fmla="*/ 77 w 77"/>
                <a:gd name="T9" fmla="*/ 8 h 39"/>
                <a:gd name="T10" fmla="*/ 39 w 77"/>
                <a:gd name="T11" fmla="*/ 21 h 39"/>
                <a:gd name="T12" fmla="*/ 22 w 77"/>
                <a:gd name="T13" fmla="*/ 29 h 39"/>
                <a:gd name="T14" fmla="*/ 5 w 77"/>
                <a:gd name="T15" fmla="*/ 39 h 39"/>
                <a:gd name="T16" fmla="*/ 0 w 77"/>
                <a:gd name="T17" fmla="*/ 3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39"/>
                <a:gd name="T29" fmla="*/ 77 w 77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39">
                  <a:moveTo>
                    <a:pt x="0" y="32"/>
                  </a:moveTo>
                  <a:lnTo>
                    <a:pt x="18" y="22"/>
                  </a:lnTo>
                  <a:lnTo>
                    <a:pt x="36" y="14"/>
                  </a:lnTo>
                  <a:lnTo>
                    <a:pt x="74" y="0"/>
                  </a:lnTo>
                  <a:lnTo>
                    <a:pt x="77" y="8"/>
                  </a:lnTo>
                  <a:lnTo>
                    <a:pt x="39" y="21"/>
                  </a:lnTo>
                  <a:lnTo>
                    <a:pt x="22" y="29"/>
                  </a:lnTo>
                  <a:lnTo>
                    <a:pt x="5" y="3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2" name="Freeform 1071"/>
            <p:cNvSpPr>
              <a:spLocks/>
            </p:cNvSpPr>
            <p:nvPr/>
          </p:nvSpPr>
          <p:spPr bwMode="auto">
            <a:xfrm>
              <a:off x="3162" y="2431"/>
              <a:ext cx="7" cy="7"/>
            </a:xfrm>
            <a:custGeom>
              <a:avLst/>
              <a:gdLst>
                <a:gd name="T0" fmla="*/ 0 w 7"/>
                <a:gd name="T1" fmla="*/ 1 h 7"/>
                <a:gd name="T2" fmla="*/ 1 w 7"/>
                <a:gd name="T3" fmla="*/ 0 h 7"/>
                <a:gd name="T4" fmla="*/ 6 w 7"/>
                <a:gd name="T5" fmla="*/ 7 h 7"/>
                <a:gd name="T6" fmla="*/ 7 w 7"/>
                <a:gd name="T7" fmla="*/ 6 h 7"/>
                <a:gd name="T8" fmla="*/ 0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0" y="1"/>
                  </a:moveTo>
                  <a:lnTo>
                    <a:pt x="1" y="0"/>
                  </a:lnTo>
                  <a:lnTo>
                    <a:pt x="6" y="7"/>
                  </a:lnTo>
                  <a:lnTo>
                    <a:pt x="7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3" name="Freeform 1072"/>
            <p:cNvSpPr>
              <a:spLocks/>
            </p:cNvSpPr>
            <p:nvPr/>
          </p:nvSpPr>
          <p:spPr bwMode="auto">
            <a:xfrm>
              <a:off x="3238" y="2398"/>
              <a:ext cx="21" cy="15"/>
            </a:xfrm>
            <a:custGeom>
              <a:avLst/>
              <a:gdLst>
                <a:gd name="T0" fmla="*/ 2 w 21"/>
                <a:gd name="T1" fmla="*/ 0 h 15"/>
                <a:gd name="T2" fmla="*/ 11 w 21"/>
                <a:gd name="T3" fmla="*/ 2 h 15"/>
                <a:gd name="T4" fmla="*/ 17 w 21"/>
                <a:gd name="T5" fmla="*/ 4 h 15"/>
                <a:gd name="T6" fmla="*/ 21 w 21"/>
                <a:gd name="T7" fmla="*/ 10 h 15"/>
                <a:gd name="T8" fmla="*/ 15 w 21"/>
                <a:gd name="T9" fmla="*/ 15 h 15"/>
                <a:gd name="T10" fmla="*/ 11 w 21"/>
                <a:gd name="T11" fmla="*/ 11 h 15"/>
                <a:gd name="T12" fmla="*/ 9 w 21"/>
                <a:gd name="T13" fmla="*/ 11 h 15"/>
                <a:gd name="T14" fmla="*/ 0 w 21"/>
                <a:gd name="T15" fmla="*/ 9 h 15"/>
                <a:gd name="T16" fmla="*/ 2 w 21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5"/>
                <a:gd name="T29" fmla="*/ 21 w 2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5">
                  <a:moveTo>
                    <a:pt x="2" y="0"/>
                  </a:moveTo>
                  <a:lnTo>
                    <a:pt x="11" y="2"/>
                  </a:lnTo>
                  <a:lnTo>
                    <a:pt x="17" y="4"/>
                  </a:lnTo>
                  <a:lnTo>
                    <a:pt x="21" y="10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4" name="Freeform 1073"/>
            <p:cNvSpPr>
              <a:spLocks/>
            </p:cNvSpPr>
            <p:nvPr/>
          </p:nvSpPr>
          <p:spPr bwMode="auto">
            <a:xfrm>
              <a:off x="3237" y="2398"/>
              <a:ext cx="3" cy="9"/>
            </a:xfrm>
            <a:custGeom>
              <a:avLst/>
              <a:gdLst>
                <a:gd name="T0" fmla="*/ 0 w 3"/>
                <a:gd name="T1" fmla="*/ 1 h 9"/>
                <a:gd name="T2" fmla="*/ 3 w 3"/>
                <a:gd name="T3" fmla="*/ 0 h 9"/>
                <a:gd name="T4" fmla="*/ 1 w 3"/>
                <a:gd name="T5" fmla="*/ 9 h 9"/>
                <a:gd name="T6" fmla="*/ 3 w 3"/>
                <a:gd name="T7" fmla="*/ 9 h 9"/>
                <a:gd name="T8" fmla="*/ 0 w 3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0" y="1"/>
                  </a:moveTo>
                  <a:lnTo>
                    <a:pt x="3" y="0"/>
                  </a:lnTo>
                  <a:lnTo>
                    <a:pt x="1" y="9"/>
                  </a:lnTo>
                  <a:lnTo>
                    <a:pt x="3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5" name="Freeform 1074"/>
            <p:cNvSpPr>
              <a:spLocks/>
            </p:cNvSpPr>
            <p:nvPr/>
          </p:nvSpPr>
          <p:spPr bwMode="auto">
            <a:xfrm>
              <a:off x="3239" y="2410"/>
              <a:ext cx="21" cy="29"/>
            </a:xfrm>
            <a:custGeom>
              <a:avLst/>
              <a:gdLst>
                <a:gd name="T0" fmla="*/ 21 w 21"/>
                <a:gd name="T1" fmla="*/ 0 h 29"/>
                <a:gd name="T2" fmla="*/ 21 w 21"/>
                <a:gd name="T3" fmla="*/ 9 h 29"/>
                <a:gd name="T4" fmla="*/ 15 w 21"/>
                <a:gd name="T5" fmla="*/ 18 h 29"/>
                <a:gd name="T6" fmla="*/ 9 w 21"/>
                <a:gd name="T7" fmla="*/ 23 h 29"/>
                <a:gd name="T8" fmla="*/ 8 w 21"/>
                <a:gd name="T9" fmla="*/ 29 h 29"/>
                <a:gd name="T10" fmla="*/ 0 w 21"/>
                <a:gd name="T11" fmla="*/ 27 h 29"/>
                <a:gd name="T12" fmla="*/ 2 w 21"/>
                <a:gd name="T13" fmla="*/ 19 h 29"/>
                <a:gd name="T14" fmla="*/ 8 w 21"/>
                <a:gd name="T15" fmla="*/ 13 h 29"/>
                <a:gd name="T16" fmla="*/ 13 w 21"/>
                <a:gd name="T17" fmla="*/ 7 h 29"/>
                <a:gd name="T18" fmla="*/ 13 w 21"/>
                <a:gd name="T19" fmla="*/ 0 h 29"/>
                <a:gd name="T20" fmla="*/ 21 w 2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9"/>
                <a:gd name="T35" fmla="*/ 21 w 21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9">
                  <a:moveTo>
                    <a:pt x="21" y="0"/>
                  </a:moveTo>
                  <a:lnTo>
                    <a:pt x="21" y="9"/>
                  </a:lnTo>
                  <a:lnTo>
                    <a:pt x="15" y="18"/>
                  </a:lnTo>
                  <a:lnTo>
                    <a:pt x="9" y="23"/>
                  </a:lnTo>
                  <a:lnTo>
                    <a:pt x="8" y="29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6" name="Freeform 1075"/>
            <p:cNvSpPr>
              <a:spLocks/>
            </p:cNvSpPr>
            <p:nvPr/>
          </p:nvSpPr>
          <p:spPr bwMode="auto">
            <a:xfrm>
              <a:off x="3252" y="2408"/>
              <a:ext cx="8" cy="5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1 h 5"/>
                <a:gd name="T4" fmla="*/ 8 w 8"/>
                <a:gd name="T5" fmla="*/ 2 h 5"/>
                <a:gd name="T6" fmla="*/ 0 w 8"/>
                <a:gd name="T7" fmla="*/ 2 h 5"/>
                <a:gd name="T8" fmla="*/ 1 w 8"/>
                <a:gd name="T9" fmla="*/ 5 h 5"/>
                <a:gd name="T10" fmla="*/ 7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7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0" y="2"/>
                  </a:lnTo>
                  <a:lnTo>
                    <a:pt x="1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7" name="Freeform 1076"/>
            <p:cNvSpPr>
              <a:spLocks/>
            </p:cNvSpPr>
            <p:nvPr/>
          </p:nvSpPr>
          <p:spPr bwMode="auto">
            <a:xfrm>
              <a:off x="3209" y="2437"/>
              <a:ext cx="38" cy="29"/>
            </a:xfrm>
            <a:custGeom>
              <a:avLst/>
              <a:gdLst>
                <a:gd name="T0" fmla="*/ 38 w 38"/>
                <a:gd name="T1" fmla="*/ 2 h 29"/>
                <a:gd name="T2" fmla="*/ 35 w 38"/>
                <a:gd name="T3" fmla="*/ 10 h 29"/>
                <a:gd name="T4" fmla="*/ 30 w 38"/>
                <a:gd name="T5" fmla="*/ 15 h 29"/>
                <a:gd name="T6" fmla="*/ 21 w 38"/>
                <a:gd name="T7" fmla="*/ 19 h 29"/>
                <a:gd name="T8" fmla="*/ 11 w 38"/>
                <a:gd name="T9" fmla="*/ 22 h 29"/>
                <a:gd name="T10" fmla="*/ 9 w 38"/>
                <a:gd name="T11" fmla="*/ 24 h 29"/>
                <a:gd name="T12" fmla="*/ 8 w 38"/>
                <a:gd name="T13" fmla="*/ 29 h 29"/>
                <a:gd name="T14" fmla="*/ 0 w 38"/>
                <a:gd name="T15" fmla="*/ 27 h 29"/>
                <a:gd name="T16" fmla="*/ 2 w 38"/>
                <a:gd name="T17" fmla="*/ 20 h 29"/>
                <a:gd name="T18" fmla="*/ 7 w 38"/>
                <a:gd name="T19" fmla="*/ 15 h 29"/>
                <a:gd name="T20" fmla="*/ 17 w 38"/>
                <a:gd name="T21" fmla="*/ 12 h 29"/>
                <a:gd name="T22" fmla="*/ 26 w 38"/>
                <a:gd name="T23" fmla="*/ 7 h 29"/>
                <a:gd name="T24" fmla="*/ 28 w 38"/>
                <a:gd name="T25" fmla="*/ 5 h 29"/>
                <a:gd name="T26" fmla="*/ 30 w 38"/>
                <a:gd name="T27" fmla="*/ 0 h 29"/>
                <a:gd name="T28" fmla="*/ 38 w 38"/>
                <a:gd name="T29" fmla="*/ 2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9"/>
                <a:gd name="T47" fmla="*/ 38 w 38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9">
                  <a:moveTo>
                    <a:pt x="38" y="2"/>
                  </a:moveTo>
                  <a:lnTo>
                    <a:pt x="35" y="10"/>
                  </a:lnTo>
                  <a:lnTo>
                    <a:pt x="30" y="15"/>
                  </a:lnTo>
                  <a:lnTo>
                    <a:pt x="21" y="19"/>
                  </a:lnTo>
                  <a:lnTo>
                    <a:pt x="11" y="22"/>
                  </a:lnTo>
                  <a:lnTo>
                    <a:pt x="9" y="24"/>
                  </a:lnTo>
                  <a:lnTo>
                    <a:pt x="8" y="29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7" y="15"/>
                  </a:lnTo>
                  <a:lnTo>
                    <a:pt x="17" y="12"/>
                  </a:lnTo>
                  <a:lnTo>
                    <a:pt x="26" y="7"/>
                  </a:lnTo>
                  <a:lnTo>
                    <a:pt x="28" y="5"/>
                  </a:lnTo>
                  <a:lnTo>
                    <a:pt x="30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8" name="Freeform 1077"/>
            <p:cNvSpPr>
              <a:spLocks/>
            </p:cNvSpPr>
            <p:nvPr/>
          </p:nvSpPr>
          <p:spPr bwMode="auto">
            <a:xfrm>
              <a:off x="3239" y="2437"/>
              <a:ext cx="8" cy="2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8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8" y="2"/>
                  </a:move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79" name="Freeform 1078"/>
            <p:cNvSpPr>
              <a:spLocks/>
            </p:cNvSpPr>
            <p:nvPr/>
          </p:nvSpPr>
          <p:spPr bwMode="auto">
            <a:xfrm>
              <a:off x="3190" y="2463"/>
              <a:ext cx="26" cy="11"/>
            </a:xfrm>
            <a:custGeom>
              <a:avLst/>
              <a:gdLst>
                <a:gd name="T0" fmla="*/ 26 w 26"/>
                <a:gd name="T1" fmla="*/ 5 h 11"/>
                <a:gd name="T2" fmla="*/ 21 w 26"/>
                <a:gd name="T3" fmla="*/ 9 h 11"/>
                <a:gd name="T4" fmla="*/ 13 w 26"/>
                <a:gd name="T5" fmla="*/ 10 h 11"/>
                <a:gd name="T6" fmla="*/ 0 w 26"/>
                <a:gd name="T7" fmla="*/ 11 h 11"/>
                <a:gd name="T8" fmla="*/ 0 w 26"/>
                <a:gd name="T9" fmla="*/ 4 h 11"/>
                <a:gd name="T10" fmla="*/ 11 w 26"/>
                <a:gd name="T11" fmla="*/ 3 h 11"/>
                <a:gd name="T12" fmla="*/ 16 w 26"/>
                <a:gd name="T13" fmla="*/ 2 h 11"/>
                <a:gd name="T14" fmla="*/ 20 w 26"/>
                <a:gd name="T15" fmla="*/ 0 h 11"/>
                <a:gd name="T16" fmla="*/ 26 w 26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1"/>
                <a:gd name="T29" fmla="*/ 26 w 2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1">
                  <a:moveTo>
                    <a:pt x="26" y="5"/>
                  </a:moveTo>
                  <a:lnTo>
                    <a:pt x="21" y="9"/>
                  </a:lnTo>
                  <a:lnTo>
                    <a:pt x="13" y="10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1" y="3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0" name="Freeform 1079"/>
            <p:cNvSpPr>
              <a:spLocks/>
            </p:cNvSpPr>
            <p:nvPr/>
          </p:nvSpPr>
          <p:spPr bwMode="auto">
            <a:xfrm>
              <a:off x="3209" y="2463"/>
              <a:ext cx="8" cy="5"/>
            </a:xfrm>
            <a:custGeom>
              <a:avLst/>
              <a:gdLst>
                <a:gd name="T0" fmla="*/ 8 w 8"/>
                <a:gd name="T1" fmla="*/ 3 h 5"/>
                <a:gd name="T2" fmla="*/ 7 w 8"/>
                <a:gd name="T3" fmla="*/ 5 h 5"/>
                <a:gd name="T4" fmla="*/ 1 w 8"/>
                <a:gd name="T5" fmla="*/ 0 h 5"/>
                <a:gd name="T6" fmla="*/ 0 w 8"/>
                <a:gd name="T7" fmla="*/ 1 h 5"/>
                <a:gd name="T8" fmla="*/ 8 w 8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3"/>
                  </a:moveTo>
                  <a:lnTo>
                    <a:pt x="7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1" name="Freeform 1080"/>
            <p:cNvSpPr>
              <a:spLocks/>
            </p:cNvSpPr>
            <p:nvPr/>
          </p:nvSpPr>
          <p:spPr bwMode="auto">
            <a:xfrm>
              <a:off x="3183" y="2468"/>
              <a:ext cx="11" cy="24"/>
            </a:xfrm>
            <a:custGeom>
              <a:avLst/>
              <a:gdLst>
                <a:gd name="T0" fmla="*/ 10 w 11"/>
                <a:gd name="T1" fmla="*/ 4 h 24"/>
                <a:gd name="T2" fmla="*/ 8 w 11"/>
                <a:gd name="T3" fmla="*/ 8 h 24"/>
                <a:gd name="T4" fmla="*/ 8 w 11"/>
                <a:gd name="T5" fmla="*/ 11 h 24"/>
                <a:gd name="T6" fmla="*/ 11 w 11"/>
                <a:gd name="T7" fmla="*/ 19 h 24"/>
                <a:gd name="T8" fmla="*/ 4 w 11"/>
                <a:gd name="T9" fmla="*/ 24 h 24"/>
                <a:gd name="T10" fmla="*/ 0 w 11"/>
                <a:gd name="T11" fmla="*/ 13 h 24"/>
                <a:gd name="T12" fmla="*/ 0 w 11"/>
                <a:gd name="T13" fmla="*/ 6 h 24"/>
                <a:gd name="T14" fmla="*/ 3 w 11"/>
                <a:gd name="T15" fmla="*/ 0 h 24"/>
                <a:gd name="T16" fmla="*/ 10 w 11"/>
                <a:gd name="T17" fmla="*/ 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24"/>
                <a:gd name="T29" fmla="*/ 11 w 1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24">
                  <a:moveTo>
                    <a:pt x="10" y="4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1" y="19"/>
                  </a:lnTo>
                  <a:lnTo>
                    <a:pt x="4" y="24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2" name="Freeform 1081"/>
            <p:cNvSpPr>
              <a:spLocks/>
            </p:cNvSpPr>
            <p:nvPr/>
          </p:nvSpPr>
          <p:spPr bwMode="auto">
            <a:xfrm>
              <a:off x="3186" y="2467"/>
              <a:ext cx="7" cy="7"/>
            </a:xfrm>
            <a:custGeom>
              <a:avLst/>
              <a:gdLst>
                <a:gd name="T0" fmla="*/ 4 w 7"/>
                <a:gd name="T1" fmla="*/ 0 h 7"/>
                <a:gd name="T2" fmla="*/ 1 w 7"/>
                <a:gd name="T3" fmla="*/ 0 h 7"/>
                <a:gd name="T4" fmla="*/ 0 w 7"/>
                <a:gd name="T5" fmla="*/ 1 h 7"/>
                <a:gd name="T6" fmla="*/ 7 w 7"/>
                <a:gd name="T7" fmla="*/ 5 h 7"/>
                <a:gd name="T8" fmla="*/ 4 w 7"/>
                <a:gd name="T9" fmla="*/ 7 h 7"/>
                <a:gd name="T10" fmla="*/ 4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3" name="Freeform 1082"/>
            <p:cNvSpPr>
              <a:spLocks/>
            </p:cNvSpPr>
            <p:nvPr/>
          </p:nvSpPr>
          <p:spPr bwMode="auto">
            <a:xfrm>
              <a:off x="3190" y="2485"/>
              <a:ext cx="15" cy="12"/>
            </a:xfrm>
            <a:custGeom>
              <a:avLst/>
              <a:gdLst>
                <a:gd name="T0" fmla="*/ 2 w 15"/>
                <a:gd name="T1" fmla="*/ 0 h 12"/>
                <a:gd name="T2" fmla="*/ 8 w 15"/>
                <a:gd name="T3" fmla="*/ 4 h 12"/>
                <a:gd name="T4" fmla="*/ 15 w 15"/>
                <a:gd name="T5" fmla="*/ 2 h 12"/>
                <a:gd name="T6" fmla="*/ 14 w 15"/>
                <a:gd name="T7" fmla="*/ 11 h 12"/>
                <a:gd name="T8" fmla="*/ 7 w 15"/>
                <a:gd name="T9" fmla="*/ 12 h 12"/>
                <a:gd name="T10" fmla="*/ 0 w 15"/>
                <a:gd name="T11" fmla="*/ 9 h 12"/>
                <a:gd name="T12" fmla="*/ 2 w 1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2"/>
                <a:gd name="T23" fmla="*/ 15 w 15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2">
                  <a:moveTo>
                    <a:pt x="2" y="0"/>
                  </a:moveTo>
                  <a:lnTo>
                    <a:pt x="8" y="4"/>
                  </a:lnTo>
                  <a:lnTo>
                    <a:pt x="15" y="2"/>
                  </a:lnTo>
                  <a:lnTo>
                    <a:pt x="14" y="11"/>
                  </a:lnTo>
                  <a:lnTo>
                    <a:pt x="7" y="12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4" name="Freeform 1083"/>
            <p:cNvSpPr>
              <a:spLocks/>
            </p:cNvSpPr>
            <p:nvPr/>
          </p:nvSpPr>
          <p:spPr bwMode="auto">
            <a:xfrm>
              <a:off x="3187" y="2485"/>
              <a:ext cx="7" cy="9"/>
            </a:xfrm>
            <a:custGeom>
              <a:avLst/>
              <a:gdLst>
                <a:gd name="T0" fmla="*/ 0 w 7"/>
                <a:gd name="T1" fmla="*/ 7 h 9"/>
                <a:gd name="T2" fmla="*/ 1 w 7"/>
                <a:gd name="T3" fmla="*/ 8 h 9"/>
                <a:gd name="T4" fmla="*/ 3 w 7"/>
                <a:gd name="T5" fmla="*/ 9 h 9"/>
                <a:gd name="T6" fmla="*/ 5 w 7"/>
                <a:gd name="T7" fmla="*/ 0 h 9"/>
                <a:gd name="T8" fmla="*/ 7 w 7"/>
                <a:gd name="T9" fmla="*/ 2 h 9"/>
                <a:gd name="T10" fmla="*/ 0 w 7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0" y="7"/>
                  </a:moveTo>
                  <a:lnTo>
                    <a:pt x="1" y="8"/>
                  </a:lnTo>
                  <a:lnTo>
                    <a:pt x="3" y="9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5" name="Freeform 1084"/>
            <p:cNvSpPr>
              <a:spLocks/>
            </p:cNvSpPr>
            <p:nvPr/>
          </p:nvSpPr>
          <p:spPr bwMode="auto">
            <a:xfrm>
              <a:off x="3201" y="2480"/>
              <a:ext cx="12" cy="14"/>
            </a:xfrm>
            <a:custGeom>
              <a:avLst/>
              <a:gdLst>
                <a:gd name="T0" fmla="*/ 0 w 12"/>
                <a:gd name="T1" fmla="*/ 10 h 14"/>
                <a:gd name="T2" fmla="*/ 4 w 12"/>
                <a:gd name="T3" fmla="*/ 0 h 14"/>
                <a:gd name="T4" fmla="*/ 12 w 12"/>
                <a:gd name="T5" fmla="*/ 4 h 14"/>
                <a:gd name="T6" fmla="*/ 8 w 12"/>
                <a:gd name="T7" fmla="*/ 14 h 14"/>
                <a:gd name="T8" fmla="*/ 0 w 12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0" y="10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6" name="Freeform 1085"/>
            <p:cNvSpPr>
              <a:spLocks/>
            </p:cNvSpPr>
            <p:nvPr/>
          </p:nvSpPr>
          <p:spPr bwMode="auto">
            <a:xfrm>
              <a:off x="3201" y="2487"/>
              <a:ext cx="8" cy="9"/>
            </a:xfrm>
            <a:custGeom>
              <a:avLst/>
              <a:gdLst>
                <a:gd name="T0" fmla="*/ 3 w 8"/>
                <a:gd name="T1" fmla="*/ 9 h 9"/>
                <a:gd name="T2" fmla="*/ 6 w 8"/>
                <a:gd name="T3" fmla="*/ 9 h 9"/>
                <a:gd name="T4" fmla="*/ 8 w 8"/>
                <a:gd name="T5" fmla="*/ 7 h 9"/>
                <a:gd name="T6" fmla="*/ 0 w 8"/>
                <a:gd name="T7" fmla="*/ 3 h 9"/>
                <a:gd name="T8" fmla="*/ 4 w 8"/>
                <a:gd name="T9" fmla="*/ 0 h 9"/>
                <a:gd name="T10" fmla="*/ 3 w 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9"/>
                <a:gd name="T20" fmla="*/ 8 w 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9">
                  <a:moveTo>
                    <a:pt x="3" y="9"/>
                  </a:moveTo>
                  <a:lnTo>
                    <a:pt x="6" y="9"/>
                  </a:lnTo>
                  <a:lnTo>
                    <a:pt x="8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7" name="Freeform 1086"/>
            <p:cNvSpPr>
              <a:spLocks/>
            </p:cNvSpPr>
            <p:nvPr/>
          </p:nvSpPr>
          <p:spPr bwMode="auto">
            <a:xfrm>
              <a:off x="3205" y="2480"/>
              <a:ext cx="13" cy="47"/>
            </a:xfrm>
            <a:custGeom>
              <a:avLst/>
              <a:gdLst>
                <a:gd name="T0" fmla="*/ 8 w 13"/>
                <a:gd name="T1" fmla="*/ 0 h 47"/>
                <a:gd name="T2" fmla="*/ 13 w 13"/>
                <a:gd name="T3" fmla="*/ 14 h 47"/>
                <a:gd name="T4" fmla="*/ 13 w 13"/>
                <a:gd name="T5" fmla="*/ 25 h 47"/>
                <a:gd name="T6" fmla="*/ 9 w 13"/>
                <a:gd name="T7" fmla="*/ 47 h 47"/>
                <a:gd name="T8" fmla="*/ 0 w 13"/>
                <a:gd name="T9" fmla="*/ 46 h 47"/>
                <a:gd name="T10" fmla="*/ 5 w 13"/>
                <a:gd name="T11" fmla="*/ 25 h 47"/>
                <a:gd name="T12" fmla="*/ 5 w 13"/>
                <a:gd name="T13" fmla="*/ 15 h 47"/>
                <a:gd name="T14" fmla="*/ 0 w 13"/>
                <a:gd name="T15" fmla="*/ 4 h 47"/>
                <a:gd name="T16" fmla="*/ 8 w 13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7"/>
                <a:gd name="T29" fmla="*/ 13 w 13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7">
                  <a:moveTo>
                    <a:pt x="8" y="0"/>
                  </a:moveTo>
                  <a:lnTo>
                    <a:pt x="13" y="14"/>
                  </a:lnTo>
                  <a:lnTo>
                    <a:pt x="13" y="25"/>
                  </a:lnTo>
                  <a:lnTo>
                    <a:pt x="9" y="47"/>
                  </a:lnTo>
                  <a:lnTo>
                    <a:pt x="0" y="46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8" name="Freeform 1087"/>
            <p:cNvSpPr>
              <a:spLocks/>
            </p:cNvSpPr>
            <p:nvPr/>
          </p:nvSpPr>
          <p:spPr bwMode="auto">
            <a:xfrm>
              <a:off x="3205" y="2471"/>
              <a:ext cx="8" cy="13"/>
            </a:xfrm>
            <a:custGeom>
              <a:avLst/>
              <a:gdLst>
                <a:gd name="T0" fmla="*/ 0 w 8"/>
                <a:gd name="T1" fmla="*/ 9 h 13"/>
                <a:gd name="T2" fmla="*/ 5 w 8"/>
                <a:gd name="T3" fmla="*/ 0 h 13"/>
                <a:gd name="T4" fmla="*/ 8 w 8"/>
                <a:gd name="T5" fmla="*/ 9 h 13"/>
                <a:gd name="T6" fmla="*/ 0 w 8"/>
                <a:gd name="T7" fmla="*/ 13 h 13"/>
                <a:gd name="T8" fmla="*/ 8 w 8"/>
                <a:gd name="T9" fmla="*/ 13 h 13"/>
                <a:gd name="T10" fmla="*/ 0 w 8"/>
                <a:gd name="T11" fmla="*/ 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0" y="9"/>
                  </a:moveTo>
                  <a:lnTo>
                    <a:pt x="5" y="0"/>
                  </a:lnTo>
                  <a:lnTo>
                    <a:pt x="8" y="9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89" name="Freeform 1088"/>
            <p:cNvSpPr>
              <a:spLocks/>
            </p:cNvSpPr>
            <p:nvPr/>
          </p:nvSpPr>
          <p:spPr bwMode="auto">
            <a:xfrm>
              <a:off x="3205" y="2527"/>
              <a:ext cx="27" cy="26"/>
            </a:xfrm>
            <a:custGeom>
              <a:avLst/>
              <a:gdLst>
                <a:gd name="T0" fmla="*/ 9 w 27"/>
                <a:gd name="T1" fmla="*/ 0 h 26"/>
                <a:gd name="T2" fmla="*/ 9 w 27"/>
                <a:gd name="T3" fmla="*/ 11 h 26"/>
                <a:gd name="T4" fmla="*/ 9 w 27"/>
                <a:gd name="T5" fmla="*/ 13 h 26"/>
                <a:gd name="T6" fmla="*/ 10 w 27"/>
                <a:gd name="T7" fmla="*/ 15 h 26"/>
                <a:gd name="T8" fmla="*/ 15 w 27"/>
                <a:gd name="T9" fmla="*/ 18 h 26"/>
                <a:gd name="T10" fmla="*/ 26 w 27"/>
                <a:gd name="T11" fmla="*/ 16 h 26"/>
                <a:gd name="T12" fmla="*/ 27 w 27"/>
                <a:gd name="T13" fmla="*/ 24 h 26"/>
                <a:gd name="T14" fmla="*/ 14 w 27"/>
                <a:gd name="T15" fmla="*/ 26 h 26"/>
                <a:gd name="T16" fmla="*/ 6 w 27"/>
                <a:gd name="T17" fmla="*/ 22 h 26"/>
                <a:gd name="T18" fmla="*/ 1 w 27"/>
                <a:gd name="T19" fmla="*/ 17 h 26"/>
                <a:gd name="T20" fmla="*/ 0 w 27"/>
                <a:gd name="T21" fmla="*/ 12 h 26"/>
                <a:gd name="T22" fmla="*/ 0 w 27"/>
                <a:gd name="T23" fmla="*/ 0 h 26"/>
                <a:gd name="T24" fmla="*/ 9 w 27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6"/>
                <a:gd name="T41" fmla="*/ 27 w 27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6">
                  <a:moveTo>
                    <a:pt x="9" y="0"/>
                  </a:moveTo>
                  <a:lnTo>
                    <a:pt x="9" y="11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27" y="24"/>
                  </a:lnTo>
                  <a:lnTo>
                    <a:pt x="14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0" name="Freeform 1089"/>
            <p:cNvSpPr>
              <a:spLocks/>
            </p:cNvSpPr>
            <p:nvPr/>
          </p:nvSpPr>
          <p:spPr bwMode="auto">
            <a:xfrm>
              <a:off x="3205" y="2526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1 h 1"/>
                <a:gd name="T4" fmla="*/ 9 w 9"/>
                <a:gd name="T5" fmla="*/ 1 h 1"/>
                <a:gd name="T6" fmla="*/ 0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0" y="0"/>
                  </a:moveTo>
                  <a:lnTo>
                    <a:pt x="0" y="1"/>
                  </a:lnTo>
                  <a:lnTo>
                    <a:pt x="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1" name="Freeform 1090"/>
            <p:cNvSpPr>
              <a:spLocks/>
            </p:cNvSpPr>
            <p:nvPr/>
          </p:nvSpPr>
          <p:spPr bwMode="auto">
            <a:xfrm>
              <a:off x="3230" y="2543"/>
              <a:ext cx="11" cy="9"/>
            </a:xfrm>
            <a:custGeom>
              <a:avLst/>
              <a:gdLst>
                <a:gd name="T0" fmla="*/ 1 w 11"/>
                <a:gd name="T1" fmla="*/ 0 h 9"/>
                <a:gd name="T2" fmla="*/ 6 w 11"/>
                <a:gd name="T3" fmla="*/ 1 h 9"/>
                <a:gd name="T4" fmla="*/ 11 w 11"/>
                <a:gd name="T5" fmla="*/ 0 h 9"/>
                <a:gd name="T6" fmla="*/ 11 w 11"/>
                <a:gd name="T7" fmla="*/ 8 h 9"/>
                <a:gd name="T8" fmla="*/ 6 w 11"/>
                <a:gd name="T9" fmla="*/ 9 h 9"/>
                <a:gd name="T10" fmla="*/ 0 w 11"/>
                <a:gd name="T11" fmla="*/ 8 h 9"/>
                <a:gd name="T12" fmla="*/ 1 w 1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9"/>
                <a:gd name="T23" fmla="*/ 11 w 1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9">
                  <a:moveTo>
                    <a:pt x="1" y="0"/>
                  </a:moveTo>
                  <a:lnTo>
                    <a:pt x="6" y="1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6" y="9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2" name="Freeform 1091"/>
            <p:cNvSpPr>
              <a:spLocks/>
            </p:cNvSpPr>
            <p:nvPr/>
          </p:nvSpPr>
          <p:spPr bwMode="auto">
            <a:xfrm>
              <a:off x="3230" y="2543"/>
              <a:ext cx="2" cy="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8 h 8"/>
                <a:gd name="T4" fmla="*/ 2 w 2"/>
                <a:gd name="T5" fmla="*/ 8 h 8"/>
                <a:gd name="T6" fmla="*/ 1 w 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3" name="Freeform 1092"/>
            <p:cNvSpPr>
              <a:spLocks/>
            </p:cNvSpPr>
            <p:nvPr/>
          </p:nvSpPr>
          <p:spPr bwMode="auto">
            <a:xfrm>
              <a:off x="3239" y="2520"/>
              <a:ext cx="30" cy="31"/>
            </a:xfrm>
            <a:custGeom>
              <a:avLst/>
              <a:gdLst>
                <a:gd name="T0" fmla="*/ 0 w 30"/>
                <a:gd name="T1" fmla="*/ 24 h 31"/>
                <a:gd name="T2" fmla="*/ 15 w 30"/>
                <a:gd name="T3" fmla="*/ 18 h 31"/>
                <a:gd name="T4" fmla="*/ 19 w 30"/>
                <a:gd name="T5" fmla="*/ 12 h 31"/>
                <a:gd name="T6" fmla="*/ 23 w 30"/>
                <a:gd name="T7" fmla="*/ 0 h 31"/>
                <a:gd name="T8" fmla="*/ 30 w 30"/>
                <a:gd name="T9" fmla="*/ 4 h 31"/>
                <a:gd name="T10" fmla="*/ 26 w 30"/>
                <a:gd name="T11" fmla="*/ 16 h 31"/>
                <a:gd name="T12" fmla="*/ 19 w 30"/>
                <a:gd name="T13" fmla="*/ 25 h 31"/>
                <a:gd name="T14" fmla="*/ 4 w 30"/>
                <a:gd name="T15" fmla="*/ 31 h 31"/>
                <a:gd name="T16" fmla="*/ 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0" y="24"/>
                  </a:moveTo>
                  <a:lnTo>
                    <a:pt x="15" y="18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30" y="4"/>
                  </a:lnTo>
                  <a:lnTo>
                    <a:pt x="26" y="16"/>
                  </a:lnTo>
                  <a:lnTo>
                    <a:pt x="19" y="25"/>
                  </a:lnTo>
                  <a:lnTo>
                    <a:pt x="4" y="3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4" name="Freeform 1093"/>
            <p:cNvSpPr>
              <a:spLocks/>
            </p:cNvSpPr>
            <p:nvPr/>
          </p:nvSpPr>
          <p:spPr bwMode="auto">
            <a:xfrm>
              <a:off x="3239" y="2543"/>
              <a:ext cx="4" cy="8"/>
            </a:xfrm>
            <a:custGeom>
              <a:avLst/>
              <a:gdLst>
                <a:gd name="T0" fmla="*/ 2 w 4"/>
                <a:gd name="T1" fmla="*/ 8 h 8"/>
                <a:gd name="T2" fmla="*/ 4 w 4"/>
                <a:gd name="T3" fmla="*/ 8 h 8"/>
                <a:gd name="T4" fmla="*/ 0 w 4"/>
                <a:gd name="T5" fmla="*/ 1 h 8"/>
                <a:gd name="T6" fmla="*/ 2 w 4"/>
                <a:gd name="T7" fmla="*/ 0 h 8"/>
                <a:gd name="T8" fmla="*/ 2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2" y="8"/>
                  </a:moveTo>
                  <a:lnTo>
                    <a:pt x="4" y="8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5" name="Freeform 1094"/>
            <p:cNvSpPr>
              <a:spLocks/>
            </p:cNvSpPr>
            <p:nvPr/>
          </p:nvSpPr>
          <p:spPr bwMode="auto">
            <a:xfrm>
              <a:off x="3263" y="2506"/>
              <a:ext cx="20" cy="19"/>
            </a:xfrm>
            <a:custGeom>
              <a:avLst/>
              <a:gdLst>
                <a:gd name="T0" fmla="*/ 0 w 20"/>
                <a:gd name="T1" fmla="*/ 13 h 19"/>
                <a:gd name="T2" fmla="*/ 8 w 20"/>
                <a:gd name="T3" fmla="*/ 7 h 19"/>
                <a:gd name="T4" fmla="*/ 11 w 20"/>
                <a:gd name="T5" fmla="*/ 3 h 19"/>
                <a:gd name="T6" fmla="*/ 16 w 20"/>
                <a:gd name="T7" fmla="*/ 0 h 19"/>
                <a:gd name="T8" fmla="*/ 20 w 20"/>
                <a:gd name="T9" fmla="*/ 7 h 19"/>
                <a:gd name="T10" fmla="*/ 16 w 20"/>
                <a:gd name="T11" fmla="*/ 9 h 19"/>
                <a:gd name="T12" fmla="*/ 13 w 20"/>
                <a:gd name="T13" fmla="*/ 13 h 19"/>
                <a:gd name="T14" fmla="*/ 5 w 20"/>
                <a:gd name="T15" fmla="*/ 19 h 19"/>
                <a:gd name="T16" fmla="*/ 0 w 20"/>
                <a:gd name="T17" fmla="*/ 13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0" y="13"/>
                  </a:move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5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6" name="Freeform 1095"/>
            <p:cNvSpPr>
              <a:spLocks/>
            </p:cNvSpPr>
            <p:nvPr/>
          </p:nvSpPr>
          <p:spPr bwMode="auto">
            <a:xfrm>
              <a:off x="3262" y="2519"/>
              <a:ext cx="7" cy="6"/>
            </a:xfrm>
            <a:custGeom>
              <a:avLst/>
              <a:gdLst>
                <a:gd name="T0" fmla="*/ 0 w 7"/>
                <a:gd name="T1" fmla="*/ 1 h 6"/>
                <a:gd name="T2" fmla="*/ 1 w 7"/>
                <a:gd name="T3" fmla="*/ 0 h 6"/>
                <a:gd name="T4" fmla="*/ 6 w 7"/>
                <a:gd name="T5" fmla="*/ 6 h 6"/>
                <a:gd name="T6" fmla="*/ 7 w 7"/>
                <a:gd name="T7" fmla="*/ 5 h 6"/>
                <a:gd name="T8" fmla="*/ 0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1"/>
                  </a:moveTo>
                  <a:lnTo>
                    <a:pt x="1" y="0"/>
                  </a:lnTo>
                  <a:lnTo>
                    <a:pt x="6" y="6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7" name="Freeform 1096"/>
            <p:cNvSpPr>
              <a:spLocks/>
            </p:cNvSpPr>
            <p:nvPr/>
          </p:nvSpPr>
          <p:spPr bwMode="auto">
            <a:xfrm>
              <a:off x="3281" y="2465"/>
              <a:ext cx="123" cy="48"/>
            </a:xfrm>
            <a:custGeom>
              <a:avLst/>
              <a:gdLst>
                <a:gd name="T0" fmla="*/ 0 w 123"/>
                <a:gd name="T1" fmla="*/ 40 h 48"/>
                <a:gd name="T2" fmla="*/ 18 w 123"/>
                <a:gd name="T3" fmla="*/ 38 h 48"/>
                <a:gd name="T4" fmla="*/ 32 w 123"/>
                <a:gd name="T5" fmla="*/ 34 h 48"/>
                <a:gd name="T6" fmla="*/ 62 w 123"/>
                <a:gd name="T7" fmla="*/ 24 h 48"/>
                <a:gd name="T8" fmla="*/ 90 w 123"/>
                <a:gd name="T9" fmla="*/ 11 h 48"/>
                <a:gd name="T10" fmla="*/ 120 w 123"/>
                <a:gd name="T11" fmla="*/ 0 h 48"/>
                <a:gd name="T12" fmla="*/ 123 w 123"/>
                <a:gd name="T13" fmla="*/ 7 h 48"/>
                <a:gd name="T14" fmla="*/ 95 w 123"/>
                <a:gd name="T15" fmla="*/ 18 h 48"/>
                <a:gd name="T16" fmla="*/ 65 w 123"/>
                <a:gd name="T17" fmla="*/ 31 h 48"/>
                <a:gd name="T18" fmla="*/ 34 w 123"/>
                <a:gd name="T19" fmla="*/ 42 h 48"/>
                <a:gd name="T20" fmla="*/ 19 w 123"/>
                <a:gd name="T21" fmla="*/ 46 h 48"/>
                <a:gd name="T22" fmla="*/ 1 w 123"/>
                <a:gd name="T23" fmla="*/ 48 h 48"/>
                <a:gd name="T24" fmla="*/ 0 w 123"/>
                <a:gd name="T25" fmla="*/ 4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0" y="40"/>
                  </a:moveTo>
                  <a:lnTo>
                    <a:pt x="18" y="38"/>
                  </a:lnTo>
                  <a:lnTo>
                    <a:pt x="32" y="34"/>
                  </a:lnTo>
                  <a:lnTo>
                    <a:pt x="62" y="24"/>
                  </a:lnTo>
                  <a:lnTo>
                    <a:pt x="90" y="11"/>
                  </a:lnTo>
                  <a:lnTo>
                    <a:pt x="120" y="0"/>
                  </a:lnTo>
                  <a:lnTo>
                    <a:pt x="123" y="7"/>
                  </a:lnTo>
                  <a:lnTo>
                    <a:pt x="95" y="18"/>
                  </a:lnTo>
                  <a:lnTo>
                    <a:pt x="65" y="31"/>
                  </a:lnTo>
                  <a:lnTo>
                    <a:pt x="34" y="42"/>
                  </a:lnTo>
                  <a:lnTo>
                    <a:pt x="19" y="46"/>
                  </a:lnTo>
                  <a:lnTo>
                    <a:pt x="1" y="4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8" name="Freeform 1097"/>
            <p:cNvSpPr>
              <a:spLocks/>
            </p:cNvSpPr>
            <p:nvPr/>
          </p:nvSpPr>
          <p:spPr bwMode="auto">
            <a:xfrm>
              <a:off x="3279" y="2505"/>
              <a:ext cx="4" cy="8"/>
            </a:xfrm>
            <a:custGeom>
              <a:avLst/>
              <a:gdLst>
                <a:gd name="T0" fmla="*/ 0 w 4"/>
                <a:gd name="T1" fmla="*/ 1 h 8"/>
                <a:gd name="T2" fmla="*/ 1 w 4"/>
                <a:gd name="T3" fmla="*/ 0 h 8"/>
                <a:gd name="T4" fmla="*/ 2 w 4"/>
                <a:gd name="T5" fmla="*/ 0 h 8"/>
                <a:gd name="T6" fmla="*/ 3 w 4"/>
                <a:gd name="T7" fmla="*/ 8 h 8"/>
                <a:gd name="T8" fmla="*/ 4 w 4"/>
                <a:gd name="T9" fmla="*/ 8 h 8"/>
                <a:gd name="T10" fmla="*/ 0 w 4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8"/>
                  </a:lnTo>
                  <a:lnTo>
                    <a:pt x="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99" name="Freeform 1098"/>
            <p:cNvSpPr>
              <a:spLocks/>
            </p:cNvSpPr>
            <p:nvPr/>
          </p:nvSpPr>
          <p:spPr bwMode="auto">
            <a:xfrm>
              <a:off x="3400" y="2447"/>
              <a:ext cx="19" cy="24"/>
            </a:xfrm>
            <a:custGeom>
              <a:avLst/>
              <a:gdLst>
                <a:gd name="T0" fmla="*/ 0 w 19"/>
                <a:gd name="T1" fmla="*/ 18 h 24"/>
                <a:gd name="T2" fmla="*/ 4 w 19"/>
                <a:gd name="T3" fmla="*/ 15 h 24"/>
                <a:gd name="T4" fmla="*/ 8 w 19"/>
                <a:gd name="T5" fmla="*/ 10 h 24"/>
                <a:gd name="T6" fmla="*/ 11 w 19"/>
                <a:gd name="T7" fmla="*/ 0 h 24"/>
                <a:gd name="T8" fmla="*/ 19 w 19"/>
                <a:gd name="T9" fmla="*/ 4 h 24"/>
                <a:gd name="T10" fmla="*/ 14 w 19"/>
                <a:gd name="T11" fmla="*/ 15 h 24"/>
                <a:gd name="T12" fmla="*/ 9 w 19"/>
                <a:gd name="T13" fmla="*/ 21 h 24"/>
                <a:gd name="T14" fmla="*/ 5 w 19"/>
                <a:gd name="T15" fmla="*/ 24 h 24"/>
                <a:gd name="T16" fmla="*/ 0 w 19"/>
                <a:gd name="T17" fmla="*/ 1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4"/>
                <a:gd name="T29" fmla="*/ 19 w 19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4">
                  <a:moveTo>
                    <a:pt x="0" y="18"/>
                  </a:moveTo>
                  <a:lnTo>
                    <a:pt x="4" y="15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5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0" name="Freeform 1099"/>
            <p:cNvSpPr>
              <a:spLocks/>
            </p:cNvSpPr>
            <p:nvPr/>
          </p:nvSpPr>
          <p:spPr bwMode="auto">
            <a:xfrm>
              <a:off x="3400" y="2465"/>
              <a:ext cx="5" cy="7"/>
            </a:xfrm>
            <a:custGeom>
              <a:avLst/>
              <a:gdLst>
                <a:gd name="T0" fmla="*/ 4 w 5"/>
                <a:gd name="T1" fmla="*/ 7 h 7"/>
                <a:gd name="T2" fmla="*/ 5 w 5"/>
                <a:gd name="T3" fmla="*/ 6 h 7"/>
                <a:gd name="T4" fmla="*/ 0 w 5"/>
                <a:gd name="T5" fmla="*/ 0 h 7"/>
                <a:gd name="T6" fmla="*/ 1 w 5"/>
                <a:gd name="T7" fmla="*/ 0 h 7"/>
                <a:gd name="T8" fmla="*/ 4 w 5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4" y="7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1" name="Freeform 1100"/>
            <p:cNvSpPr>
              <a:spLocks/>
            </p:cNvSpPr>
            <p:nvPr/>
          </p:nvSpPr>
          <p:spPr bwMode="auto">
            <a:xfrm>
              <a:off x="3413" y="2385"/>
              <a:ext cx="67" cy="68"/>
            </a:xfrm>
            <a:custGeom>
              <a:avLst/>
              <a:gdLst>
                <a:gd name="T0" fmla="*/ 0 w 67"/>
                <a:gd name="T1" fmla="*/ 61 h 68"/>
                <a:gd name="T2" fmla="*/ 13 w 67"/>
                <a:gd name="T3" fmla="*/ 56 h 68"/>
                <a:gd name="T4" fmla="*/ 21 w 67"/>
                <a:gd name="T5" fmla="*/ 50 h 68"/>
                <a:gd name="T6" fmla="*/ 36 w 67"/>
                <a:gd name="T7" fmla="*/ 35 h 68"/>
                <a:gd name="T8" fmla="*/ 49 w 67"/>
                <a:gd name="T9" fmla="*/ 17 h 68"/>
                <a:gd name="T10" fmla="*/ 61 w 67"/>
                <a:gd name="T11" fmla="*/ 0 h 68"/>
                <a:gd name="T12" fmla="*/ 67 w 67"/>
                <a:gd name="T13" fmla="*/ 5 h 68"/>
                <a:gd name="T14" fmla="*/ 55 w 67"/>
                <a:gd name="T15" fmla="*/ 23 h 68"/>
                <a:gd name="T16" fmla="*/ 42 w 67"/>
                <a:gd name="T17" fmla="*/ 40 h 68"/>
                <a:gd name="T18" fmla="*/ 26 w 67"/>
                <a:gd name="T19" fmla="*/ 56 h 68"/>
                <a:gd name="T20" fmla="*/ 17 w 67"/>
                <a:gd name="T21" fmla="*/ 64 h 68"/>
                <a:gd name="T22" fmla="*/ 4 w 67"/>
                <a:gd name="T23" fmla="*/ 68 h 68"/>
                <a:gd name="T24" fmla="*/ 0 w 67"/>
                <a:gd name="T25" fmla="*/ 61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8"/>
                <a:gd name="T41" fmla="*/ 67 w 67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8">
                  <a:moveTo>
                    <a:pt x="0" y="61"/>
                  </a:moveTo>
                  <a:lnTo>
                    <a:pt x="13" y="56"/>
                  </a:lnTo>
                  <a:lnTo>
                    <a:pt x="21" y="50"/>
                  </a:lnTo>
                  <a:lnTo>
                    <a:pt x="36" y="35"/>
                  </a:lnTo>
                  <a:lnTo>
                    <a:pt x="49" y="17"/>
                  </a:lnTo>
                  <a:lnTo>
                    <a:pt x="61" y="0"/>
                  </a:lnTo>
                  <a:lnTo>
                    <a:pt x="67" y="5"/>
                  </a:lnTo>
                  <a:lnTo>
                    <a:pt x="55" y="23"/>
                  </a:lnTo>
                  <a:lnTo>
                    <a:pt x="42" y="40"/>
                  </a:lnTo>
                  <a:lnTo>
                    <a:pt x="26" y="56"/>
                  </a:lnTo>
                  <a:lnTo>
                    <a:pt x="17" y="64"/>
                  </a:lnTo>
                  <a:lnTo>
                    <a:pt x="4" y="6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2" name="Freeform 1101"/>
            <p:cNvSpPr>
              <a:spLocks/>
            </p:cNvSpPr>
            <p:nvPr/>
          </p:nvSpPr>
          <p:spPr bwMode="auto">
            <a:xfrm>
              <a:off x="3411" y="2446"/>
              <a:ext cx="8" cy="7"/>
            </a:xfrm>
            <a:custGeom>
              <a:avLst/>
              <a:gdLst>
                <a:gd name="T0" fmla="*/ 0 w 8"/>
                <a:gd name="T1" fmla="*/ 1 h 7"/>
                <a:gd name="T2" fmla="*/ 2 w 8"/>
                <a:gd name="T3" fmla="*/ 0 h 7"/>
                <a:gd name="T4" fmla="*/ 6 w 8"/>
                <a:gd name="T5" fmla="*/ 7 h 7"/>
                <a:gd name="T6" fmla="*/ 8 w 8"/>
                <a:gd name="T7" fmla="*/ 5 h 7"/>
                <a:gd name="T8" fmla="*/ 0 w 8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1"/>
                  </a:moveTo>
                  <a:lnTo>
                    <a:pt x="2" y="0"/>
                  </a:lnTo>
                  <a:lnTo>
                    <a:pt x="6" y="7"/>
                  </a:lnTo>
                  <a:lnTo>
                    <a:pt x="8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3" name="Freeform 1102"/>
            <p:cNvSpPr>
              <a:spLocks/>
            </p:cNvSpPr>
            <p:nvPr/>
          </p:nvSpPr>
          <p:spPr bwMode="auto">
            <a:xfrm>
              <a:off x="3474" y="2349"/>
              <a:ext cx="16" cy="41"/>
            </a:xfrm>
            <a:custGeom>
              <a:avLst/>
              <a:gdLst>
                <a:gd name="T0" fmla="*/ 0 w 16"/>
                <a:gd name="T1" fmla="*/ 36 h 41"/>
                <a:gd name="T2" fmla="*/ 2 w 16"/>
                <a:gd name="T3" fmla="*/ 33 h 41"/>
                <a:gd name="T4" fmla="*/ 3 w 16"/>
                <a:gd name="T5" fmla="*/ 30 h 41"/>
                <a:gd name="T6" fmla="*/ 4 w 16"/>
                <a:gd name="T7" fmla="*/ 21 h 41"/>
                <a:gd name="T8" fmla="*/ 5 w 16"/>
                <a:gd name="T9" fmla="*/ 10 h 41"/>
                <a:gd name="T10" fmla="*/ 9 w 16"/>
                <a:gd name="T11" fmla="*/ 0 h 41"/>
                <a:gd name="T12" fmla="*/ 16 w 16"/>
                <a:gd name="T13" fmla="*/ 4 h 41"/>
                <a:gd name="T14" fmla="*/ 12 w 16"/>
                <a:gd name="T15" fmla="*/ 14 h 41"/>
                <a:gd name="T16" fmla="*/ 11 w 16"/>
                <a:gd name="T17" fmla="*/ 23 h 41"/>
                <a:gd name="T18" fmla="*/ 10 w 16"/>
                <a:gd name="T19" fmla="*/ 32 h 41"/>
                <a:gd name="T20" fmla="*/ 9 w 16"/>
                <a:gd name="T21" fmla="*/ 37 h 41"/>
                <a:gd name="T22" fmla="*/ 6 w 16"/>
                <a:gd name="T23" fmla="*/ 41 h 41"/>
                <a:gd name="T24" fmla="*/ 0 w 16"/>
                <a:gd name="T25" fmla="*/ 36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41"/>
                <a:gd name="T41" fmla="*/ 16 w 16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41">
                  <a:moveTo>
                    <a:pt x="0" y="36"/>
                  </a:moveTo>
                  <a:lnTo>
                    <a:pt x="2" y="33"/>
                  </a:lnTo>
                  <a:lnTo>
                    <a:pt x="3" y="30"/>
                  </a:lnTo>
                  <a:lnTo>
                    <a:pt x="4" y="21"/>
                  </a:lnTo>
                  <a:lnTo>
                    <a:pt x="5" y="1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14"/>
                  </a:lnTo>
                  <a:lnTo>
                    <a:pt x="11" y="23"/>
                  </a:lnTo>
                  <a:lnTo>
                    <a:pt x="10" y="32"/>
                  </a:lnTo>
                  <a:lnTo>
                    <a:pt x="9" y="37"/>
                  </a:lnTo>
                  <a:lnTo>
                    <a:pt x="6" y="4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4" name="Freeform 1103"/>
            <p:cNvSpPr>
              <a:spLocks/>
            </p:cNvSpPr>
            <p:nvPr/>
          </p:nvSpPr>
          <p:spPr bwMode="auto">
            <a:xfrm>
              <a:off x="3474" y="2385"/>
              <a:ext cx="6" cy="5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  <a:gd name="T4" fmla="*/ 0 w 6"/>
                <a:gd name="T5" fmla="*/ 0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0" y="0"/>
                  </a:move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5" name="Freeform 1104"/>
            <p:cNvSpPr>
              <a:spLocks/>
            </p:cNvSpPr>
            <p:nvPr/>
          </p:nvSpPr>
          <p:spPr bwMode="auto">
            <a:xfrm>
              <a:off x="3484" y="2323"/>
              <a:ext cx="36" cy="31"/>
            </a:xfrm>
            <a:custGeom>
              <a:avLst/>
              <a:gdLst>
                <a:gd name="T0" fmla="*/ 0 w 36"/>
                <a:gd name="T1" fmla="*/ 25 h 31"/>
                <a:gd name="T2" fmla="*/ 14 w 36"/>
                <a:gd name="T3" fmla="*/ 11 h 31"/>
                <a:gd name="T4" fmla="*/ 31 w 36"/>
                <a:gd name="T5" fmla="*/ 0 h 31"/>
                <a:gd name="T6" fmla="*/ 36 w 36"/>
                <a:gd name="T7" fmla="*/ 6 h 31"/>
                <a:gd name="T8" fmla="*/ 20 w 36"/>
                <a:gd name="T9" fmla="*/ 17 h 31"/>
                <a:gd name="T10" fmla="*/ 5 w 36"/>
                <a:gd name="T11" fmla="*/ 31 h 31"/>
                <a:gd name="T12" fmla="*/ 0 w 36"/>
                <a:gd name="T13" fmla="*/ 2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0" y="25"/>
                  </a:moveTo>
                  <a:lnTo>
                    <a:pt x="14" y="11"/>
                  </a:lnTo>
                  <a:lnTo>
                    <a:pt x="31" y="0"/>
                  </a:lnTo>
                  <a:lnTo>
                    <a:pt x="36" y="6"/>
                  </a:lnTo>
                  <a:lnTo>
                    <a:pt x="20" y="17"/>
                  </a:lnTo>
                  <a:lnTo>
                    <a:pt x="5" y="3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6" name="Freeform 1105"/>
            <p:cNvSpPr>
              <a:spLocks/>
            </p:cNvSpPr>
            <p:nvPr/>
          </p:nvSpPr>
          <p:spPr bwMode="auto">
            <a:xfrm>
              <a:off x="3483" y="2348"/>
              <a:ext cx="7" cy="6"/>
            </a:xfrm>
            <a:custGeom>
              <a:avLst/>
              <a:gdLst>
                <a:gd name="T0" fmla="*/ 0 w 7"/>
                <a:gd name="T1" fmla="*/ 1 h 6"/>
                <a:gd name="T2" fmla="*/ 1 w 7"/>
                <a:gd name="T3" fmla="*/ 0 h 6"/>
                <a:gd name="T4" fmla="*/ 6 w 7"/>
                <a:gd name="T5" fmla="*/ 6 h 6"/>
                <a:gd name="T6" fmla="*/ 7 w 7"/>
                <a:gd name="T7" fmla="*/ 5 h 6"/>
                <a:gd name="T8" fmla="*/ 0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0" y="1"/>
                  </a:moveTo>
                  <a:lnTo>
                    <a:pt x="1" y="0"/>
                  </a:lnTo>
                  <a:lnTo>
                    <a:pt x="6" y="6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7" name="Freeform 1106"/>
            <p:cNvSpPr>
              <a:spLocks/>
            </p:cNvSpPr>
            <p:nvPr/>
          </p:nvSpPr>
          <p:spPr bwMode="auto">
            <a:xfrm>
              <a:off x="3517" y="2287"/>
              <a:ext cx="58" cy="43"/>
            </a:xfrm>
            <a:custGeom>
              <a:avLst/>
              <a:gdLst>
                <a:gd name="T0" fmla="*/ 0 w 58"/>
                <a:gd name="T1" fmla="*/ 35 h 43"/>
                <a:gd name="T2" fmla="*/ 15 w 58"/>
                <a:gd name="T3" fmla="*/ 29 h 43"/>
                <a:gd name="T4" fmla="*/ 31 w 58"/>
                <a:gd name="T5" fmla="*/ 21 h 43"/>
                <a:gd name="T6" fmla="*/ 43 w 58"/>
                <a:gd name="T7" fmla="*/ 11 h 43"/>
                <a:gd name="T8" fmla="*/ 53 w 58"/>
                <a:gd name="T9" fmla="*/ 0 h 43"/>
                <a:gd name="T10" fmla="*/ 58 w 58"/>
                <a:gd name="T11" fmla="*/ 6 h 43"/>
                <a:gd name="T12" fmla="*/ 48 w 58"/>
                <a:gd name="T13" fmla="*/ 17 h 43"/>
                <a:gd name="T14" fmla="*/ 35 w 58"/>
                <a:gd name="T15" fmla="*/ 28 h 43"/>
                <a:gd name="T16" fmla="*/ 19 w 58"/>
                <a:gd name="T17" fmla="*/ 37 h 43"/>
                <a:gd name="T18" fmla="*/ 2 w 58"/>
                <a:gd name="T19" fmla="*/ 43 h 43"/>
                <a:gd name="T20" fmla="*/ 0 w 58"/>
                <a:gd name="T21" fmla="*/ 35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3"/>
                <a:gd name="T35" fmla="*/ 58 w 58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3">
                  <a:moveTo>
                    <a:pt x="0" y="35"/>
                  </a:moveTo>
                  <a:lnTo>
                    <a:pt x="15" y="29"/>
                  </a:lnTo>
                  <a:lnTo>
                    <a:pt x="31" y="21"/>
                  </a:lnTo>
                  <a:lnTo>
                    <a:pt x="43" y="11"/>
                  </a:lnTo>
                  <a:lnTo>
                    <a:pt x="53" y="0"/>
                  </a:lnTo>
                  <a:lnTo>
                    <a:pt x="58" y="6"/>
                  </a:lnTo>
                  <a:lnTo>
                    <a:pt x="48" y="17"/>
                  </a:lnTo>
                  <a:lnTo>
                    <a:pt x="35" y="28"/>
                  </a:lnTo>
                  <a:lnTo>
                    <a:pt x="19" y="37"/>
                  </a:lnTo>
                  <a:lnTo>
                    <a:pt x="2" y="4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8" name="Freeform 1107"/>
            <p:cNvSpPr>
              <a:spLocks/>
            </p:cNvSpPr>
            <p:nvPr/>
          </p:nvSpPr>
          <p:spPr bwMode="auto">
            <a:xfrm>
              <a:off x="3515" y="2322"/>
              <a:ext cx="5" cy="8"/>
            </a:xfrm>
            <a:custGeom>
              <a:avLst/>
              <a:gdLst>
                <a:gd name="T0" fmla="*/ 0 w 5"/>
                <a:gd name="T1" fmla="*/ 1 h 8"/>
                <a:gd name="T2" fmla="*/ 1 w 5"/>
                <a:gd name="T3" fmla="*/ 0 h 8"/>
                <a:gd name="T4" fmla="*/ 2 w 5"/>
                <a:gd name="T5" fmla="*/ 0 h 8"/>
                <a:gd name="T6" fmla="*/ 4 w 5"/>
                <a:gd name="T7" fmla="*/ 8 h 8"/>
                <a:gd name="T8" fmla="*/ 5 w 5"/>
                <a:gd name="T9" fmla="*/ 7 h 8"/>
                <a:gd name="T10" fmla="*/ 0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8"/>
                  </a:lnTo>
                  <a:lnTo>
                    <a:pt x="5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09" name="Freeform 1108"/>
            <p:cNvSpPr>
              <a:spLocks/>
            </p:cNvSpPr>
            <p:nvPr/>
          </p:nvSpPr>
          <p:spPr bwMode="auto">
            <a:xfrm>
              <a:off x="3569" y="2262"/>
              <a:ext cx="14" cy="30"/>
            </a:xfrm>
            <a:custGeom>
              <a:avLst/>
              <a:gdLst>
                <a:gd name="T0" fmla="*/ 0 w 14"/>
                <a:gd name="T1" fmla="*/ 26 h 30"/>
                <a:gd name="T2" fmla="*/ 4 w 14"/>
                <a:gd name="T3" fmla="*/ 17 h 30"/>
                <a:gd name="T4" fmla="*/ 6 w 14"/>
                <a:gd name="T5" fmla="*/ 8 h 30"/>
                <a:gd name="T6" fmla="*/ 6 w 14"/>
                <a:gd name="T7" fmla="*/ 0 h 30"/>
                <a:gd name="T8" fmla="*/ 14 w 14"/>
                <a:gd name="T9" fmla="*/ 2 h 30"/>
                <a:gd name="T10" fmla="*/ 14 w 14"/>
                <a:gd name="T11" fmla="*/ 10 h 30"/>
                <a:gd name="T12" fmla="*/ 11 w 14"/>
                <a:gd name="T13" fmla="*/ 20 h 30"/>
                <a:gd name="T14" fmla="*/ 7 w 14"/>
                <a:gd name="T15" fmla="*/ 30 h 30"/>
                <a:gd name="T16" fmla="*/ 0 w 14"/>
                <a:gd name="T17" fmla="*/ 2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0" y="26"/>
                  </a:moveTo>
                  <a:lnTo>
                    <a:pt x="4" y="17"/>
                  </a:lnTo>
                  <a:lnTo>
                    <a:pt x="6" y="8"/>
                  </a:lnTo>
                  <a:lnTo>
                    <a:pt x="6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11" y="20"/>
                  </a:lnTo>
                  <a:lnTo>
                    <a:pt x="7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0" name="Freeform 1109"/>
            <p:cNvSpPr>
              <a:spLocks/>
            </p:cNvSpPr>
            <p:nvPr/>
          </p:nvSpPr>
          <p:spPr bwMode="auto">
            <a:xfrm>
              <a:off x="3569" y="2287"/>
              <a:ext cx="7" cy="6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5 h 6"/>
                <a:gd name="T4" fmla="*/ 0 w 7"/>
                <a:gd name="T5" fmla="*/ 1 h 6"/>
                <a:gd name="T6" fmla="*/ 1 w 7"/>
                <a:gd name="T7" fmla="*/ 0 h 6"/>
                <a:gd name="T8" fmla="*/ 6 w 7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6"/>
                  </a:moveTo>
                  <a:lnTo>
                    <a:pt x="7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1" name="Freeform 1110"/>
            <p:cNvSpPr>
              <a:spLocks/>
            </p:cNvSpPr>
            <p:nvPr/>
          </p:nvSpPr>
          <p:spPr bwMode="auto">
            <a:xfrm>
              <a:off x="3574" y="2181"/>
              <a:ext cx="38" cy="82"/>
            </a:xfrm>
            <a:custGeom>
              <a:avLst/>
              <a:gdLst>
                <a:gd name="T0" fmla="*/ 1 w 38"/>
                <a:gd name="T1" fmla="*/ 82 h 82"/>
                <a:gd name="T2" fmla="*/ 0 w 38"/>
                <a:gd name="T3" fmla="*/ 71 h 82"/>
                <a:gd name="T4" fmla="*/ 2 w 38"/>
                <a:gd name="T5" fmla="*/ 59 h 82"/>
                <a:gd name="T6" fmla="*/ 5 w 38"/>
                <a:gd name="T7" fmla="*/ 47 h 82"/>
                <a:gd name="T8" fmla="*/ 11 w 38"/>
                <a:gd name="T9" fmla="*/ 37 h 82"/>
                <a:gd name="T10" fmla="*/ 32 w 38"/>
                <a:gd name="T11" fmla="*/ 0 h 82"/>
                <a:gd name="T12" fmla="*/ 38 w 38"/>
                <a:gd name="T13" fmla="*/ 5 h 82"/>
                <a:gd name="T14" fmla="*/ 18 w 38"/>
                <a:gd name="T15" fmla="*/ 41 h 82"/>
                <a:gd name="T16" fmla="*/ 13 w 38"/>
                <a:gd name="T17" fmla="*/ 51 h 82"/>
                <a:gd name="T18" fmla="*/ 10 w 38"/>
                <a:gd name="T19" fmla="*/ 62 h 82"/>
                <a:gd name="T20" fmla="*/ 7 w 38"/>
                <a:gd name="T21" fmla="*/ 71 h 82"/>
                <a:gd name="T22" fmla="*/ 9 w 38"/>
                <a:gd name="T23" fmla="*/ 82 h 82"/>
                <a:gd name="T24" fmla="*/ 1 w 38"/>
                <a:gd name="T25" fmla="*/ 82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82"/>
                <a:gd name="T41" fmla="*/ 38 w 38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82">
                  <a:moveTo>
                    <a:pt x="1" y="82"/>
                  </a:moveTo>
                  <a:lnTo>
                    <a:pt x="0" y="71"/>
                  </a:lnTo>
                  <a:lnTo>
                    <a:pt x="2" y="59"/>
                  </a:lnTo>
                  <a:lnTo>
                    <a:pt x="5" y="47"/>
                  </a:lnTo>
                  <a:lnTo>
                    <a:pt x="11" y="37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18" y="41"/>
                  </a:lnTo>
                  <a:lnTo>
                    <a:pt x="13" y="51"/>
                  </a:lnTo>
                  <a:lnTo>
                    <a:pt x="10" y="62"/>
                  </a:lnTo>
                  <a:lnTo>
                    <a:pt x="7" y="71"/>
                  </a:lnTo>
                  <a:lnTo>
                    <a:pt x="9" y="82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2" name="Freeform 1111"/>
            <p:cNvSpPr>
              <a:spLocks/>
            </p:cNvSpPr>
            <p:nvPr/>
          </p:nvSpPr>
          <p:spPr bwMode="auto">
            <a:xfrm>
              <a:off x="3575" y="2262"/>
              <a:ext cx="8" cy="2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1 h 2"/>
                <a:gd name="T4" fmla="*/ 0 w 8"/>
                <a:gd name="T5" fmla="*/ 1 h 2"/>
                <a:gd name="T6" fmla="*/ 0 w 8"/>
                <a:gd name="T7" fmla="*/ 0 h 2"/>
                <a:gd name="T8" fmla="*/ 8 w 8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2"/>
                  </a:move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3" name="Freeform 1112"/>
            <p:cNvSpPr>
              <a:spLocks/>
            </p:cNvSpPr>
            <p:nvPr/>
          </p:nvSpPr>
          <p:spPr bwMode="auto">
            <a:xfrm>
              <a:off x="3606" y="2134"/>
              <a:ext cx="37" cy="52"/>
            </a:xfrm>
            <a:custGeom>
              <a:avLst/>
              <a:gdLst>
                <a:gd name="T0" fmla="*/ 0 w 37"/>
                <a:gd name="T1" fmla="*/ 46 h 52"/>
                <a:gd name="T2" fmla="*/ 7 w 37"/>
                <a:gd name="T3" fmla="*/ 39 h 52"/>
                <a:gd name="T4" fmla="*/ 17 w 37"/>
                <a:gd name="T5" fmla="*/ 25 h 52"/>
                <a:gd name="T6" fmla="*/ 31 w 37"/>
                <a:gd name="T7" fmla="*/ 0 h 52"/>
                <a:gd name="T8" fmla="*/ 37 w 37"/>
                <a:gd name="T9" fmla="*/ 5 h 52"/>
                <a:gd name="T10" fmla="*/ 24 w 37"/>
                <a:gd name="T11" fmla="*/ 30 h 52"/>
                <a:gd name="T12" fmla="*/ 13 w 37"/>
                <a:gd name="T13" fmla="*/ 44 h 52"/>
                <a:gd name="T14" fmla="*/ 5 w 37"/>
                <a:gd name="T15" fmla="*/ 52 h 52"/>
                <a:gd name="T16" fmla="*/ 0 w 37"/>
                <a:gd name="T17" fmla="*/ 4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52"/>
                <a:gd name="T29" fmla="*/ 37 w 3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52">
                  <a:moveTo>
                    <a:pt x="0" y="46"/>
                  </a:moveTo>
                  <a:lnTo>
                    <a:pt x="7" y="39"/>
                  </a:lnTo>
                  <a:lnTo>
                    <a:pt x="17" y="25"/>
                  </a:lnTo>
                  <a:lnTo>
                    <a:pt x="31" y="0"/>
                  </a:lnTo>
                  <a:lnTo>
                    <a:pt x="37" y="5"/>
                  </a:lnTo>
                  <a:lnTo>
                    <a:pt x="24" y="30"/>
                  </a:lnTo>
                  <a:lnTo>
                    <a:pt x="13" y="44"/>
                  </a:lnTo>
                  <a:lnTo>
                    <a:pt x="5" y="5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4" name="Freeform 1113"/>
            <p:cNvSpPr>
              <a:spLocks/>
            </p:cNvSpPr>
            <p:nvPr/>
          </p:nvSpPr>
          <p:spPr bwMode="auto">
            <a:xfrm>
              <a:off x="3606" y="2180"/>
              <a:ext cx="6" cy="6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5 w 6"/>
                <a:gd name="T5" fmla="*/ 6 h 6"/>
                <a:gd name="T6" fmla="*/ 6 w 6"/>
                <a:gd name="T7" fmla="*/ 6 h 6"/>
                <a:gd name="T8" fmla="*/ 0 w 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0" y="1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6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5" name="Freeform 1114"/>
            <p:cNvSpPr>
              <a:spLocks/>
            </p:cNvSpPr>
            <p:nvPr/>
          </p:nvSpPr>
          <p:spPr bwMode="auto">
            <a:xfrm>
              <a:off x="3636" y="2101"/>
              <a:ext cx="9" cy="36"/>
            </a:xfrm>
            <a:custGeom>
              <a:avLst/>
              <a:gdLst>
                <a:gd name="T0" fmla="*/ 0 w 9"/>
                <a:gd name="T1" fmla="*/ 34 h 36"/>
                <a:gd name="T2" fmla="*/ 1 w 9"/>
                <a:gd name="T3" fmla="*/ 18 h 36"/>
                <a:gd name="T4" fmla="*/ 2 w 9"/>
                <a:gd name="T5" fmla="*/ 12 h 36"/>
                <a:gd name="T6" fmla="*/ 0 w 9"/>
                <a:gd name="T7" fmla="*/ 2 h 36"/>
                <a:gd name="T8" fmla="*/ 7 w 9"/>
                <a:gd name="T9" fmla="*/ 0 h 36"/>
                <a:gd name="T10" fmla="*/ 9 w 9"/>
                <a:gd name="T11" fmla="*/ 10 h 36"/>
                <a:gd name="T12" fmla="*/ 8 w 9"/>
                <a:gd name="T13" fmla="*/ 20 h 36"/>
                <a:gd name="T14" fmla="*/ 7 w 9"/>
                <a:gd name="T15" fmla="*/ 36 h 36"/>
                <a:gd name="T16" fmla="*/ 0 w 9"/>
                <a:gd name="T17" fmla="*/ 34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6"/>
                <a:gd name="T29" fmla="*/ 9 w 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6">
                  <a:moveTo>
                    <a:pt x="0" y="34"/>
                  </a:moveTo>
                  <a:lnTo>
                    <a:pt x="1" y="18"/>
                  </a:lnTo>
                  <a:lnTo>
                    <a:pt x="2" y="12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10"/>
                  </a:lnTo>
                  <a:lnTo>
                    <a:pt x="8" y="20"/>
                  </a:lnTo>
                  <a:lnTo>
                    <a:pt x="7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6" name="Freeform 1115"/>
            <p:cNvSpPr>
              <a:spLocks/>
            </p:cNvSpPr>
            <p:nvPr/>
          </p:nvSpPr>
          <p:spPr bwMode="auto">
            <a:xfrm>
              <a:off x="3636" y="2134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3 h 5"/>
                <a:gd name="T4" fmla="*/ 0 w 7"/>
                <a:gd name="T5" fmla="*/ 1 h 5"/>
                <a:gd name="T6" fmla="*/ 1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7" name="Freeform 1116"/>
            <p:cNvSpPr>
              <a:spLocks/>
            </p:cNvSpPr>
            <p:nvPr/>
          </p:nvSpPr>
          <p:spPr bwMode="auto">
            <a:xfrm>
              <a:off x="3635" y="2058"/>
              <a:ext cx="25" cy="44"/>
            </a:xfrm>
            <a:custGeom>
              <a:avLst/>
              <a:gdLst>
                <a:gd name="T0" fmla="*/ 1 w 25"/>
                <a:gd name="T1" fmla="*/ 44 h 44"/>
                <a:gd name="T2" fmla="*/ 0 w 25"/>
                <a:gd name="T3" fmla="*/ 37 h 44"/>
                <a:gd name="T4" fmla="*/ 1 w 25"/>
                <a:gd name="T5" fmla="*/ 31 h 44"/>
                <a:gd name="T6" fmla="*/ 7 w 25"/>
                <a:gd name="T7" fmla="*/ 20 h 44"/>
                <a:gd name="T8" fmla="*/ 19 w 25"/>
                <a:gd name="T9" fmla="*/ 0 h 44"/>
                <a:gd name="T10" fmla="*/ 25 w 25"/>
                <a:gd name="T11" fmla="*/ 5 h 44"/>
                <a:gd name="T12" fmla="*/ 13 w 25"/>
                <a:gd name="T13" fmla="*/ 25 h 44"/>
                <a:gd name="T14" fmla="*/ 8 w 25"/>
                <a:gd name="T15" fmla="*/ 35 h 44"/>
                <a:gd name="T16" fmla="*/ 7 w 25"/>
                <a:gd name="T17" fmla="*/ 39 h 44"/>
                <a:gd name="T18" fmla="*/ 8 w 25"/>
                <a:gd name="T19" fmla="*/ 44 h 44"/>
                <a:gd name="T20" fmla="*/ 1 w 25"/>
                <a:gd name="T21" fmla="*/ 4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44"/>
                <a:gd name="T35" fmla="*/ 25 w 25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44">
                  <a:moveTo>
                    <a:pt x="1" y="44"/>
                  </a:moveTo>
                  <a:lnTo>
                    <a:pt x="0" y="37"/>
                  </a:lnTo>
                  <a:lnTo>
                    <a:pt x="1" y="31"/>
                  </a:lnTo>
                  <a:lnTo>
                    <a:pt x="7" y="20"/>
                  </a:lnTo>
                  <a:lnTo>
                    <a:pt x="19" y="0"/>
                  </a:lnTo>
                  <a:lnTo>
                    <a:pt x="25" y="5"/>
                  </a:lnTo>
                  <a:lnTo>
                    <a:pt x="13" y="25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8" y="44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8" name="Freeform 1117"/>
            <p:cNvSpPr>
              <a:spLocks/>
            </p:cNvSpPr>
            <p:nvPr/>
          </p:nvSpPr>
          <p:spPr bwMode="auto">
            <a:xfrm>
              <a:off x="3636" y="2101"/>
              <a:ext cx="7" cy="2"/>
            </a:xfrm>
            <a:custGeom>
              <a:avLst/>
              <a:gdLst>
                <a:gd name="T0" fmla="*/ 0 w 7"/>
                <a:gd name="T1" fmla="*/ 2 h 2"/>
                <a:gd name="T2" fmla="*/ 0 w 7"/>
                <a:gd name="T3" fmla="*/ 1 h 2"/>
                <a:gd name="T4" fmla="*/ 7 w 7"/>
                <a:gd name="T5" fmla="*/ 1 h 2"/>
                <a:gd name="T6" fmla="*/ 7 w 7"/>
                <a:gd name="T7" fmla="*/ 0 h 2"/>
                <a:gd name="T8" fmla="*/ 0 w 7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0" y="2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19" name="Freeform 1118"/>
            <p:cNvSpPr>
              <a:spLocks/>
            </p:cNvSpPr>
            <p:nvPr/>
          </p:nvSpPr>
          <p:spPr bwMode="auto">
            <a:xfrm>
              <a:off x="3653" y="1996"/>
              <a:ext cx="20" cy="66"/>
            </a:xfrm>
            <a:custGeom>
              <a:avLst/>
              <a:gdLst>
                <a:gd name="T0" fmla="*/ 0 w 20"/>
                <a:gd name="T1" fmla="*/ 62 h 66"/>
                <a:gd name="T2" fmla="*/ 7 w 20"/>
                <a:gd name="T3" fmla="*/ 49 h 66"/>
                <a:gd name="T4" fmla="*/ 9 w 20"/>
                <a:gd name="T5" fmla="*/ 34 h 66"/>
                <a:gd name="T6" fmla="*/ 13 w 20"/>
                <a:gd name="T7" fmla="*/ 0 h 66"/>
                <a:gd name="T8" fmla="*/ 20 w 20"/>
                <a:gd name="T9" fmla="*/ 2 h 66"/>
                <a:gd name="T10" fmla="*/ 17 w 20"/>
                <a:gd name="T11" fmla="*/ 36 h 66"/>
                <a:gd name="T12" fmla="*/ 15 w 20"/>
                <a:gd name="T13" fmla="*/ 52 h 66"/>
                <a:gd name="T14" fmla="*/ 7 w 20"/>
                <a:gd name="T15" fmla="*/ 66 h 66"/>
                <a:gd name="T16" fmla="*/ 0 w 20"/>
                <a:gd name="T17" fmla="*/ 62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66"/>
                <a:gd name="T29" fmla="*/ 20 w 20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66">
                  <a:moveTo>
                    <a:pt x="0" y="62"/>
                  </a:moveTo>
                  <a:lnTo>
                    <a:pt x="7" y="49"/>
                  </a:lnTo>
                  <a:lnTo>
                    <a:pt x="9" y="34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17" y="36"/>
                  </a:lnTo>
                  <a:lnTo>
                    <a:pt x="15" y="52"/>
                  </a:lnTo>
                  <a:lnTo>
                    <a:pt x="7" y="6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0" name="Freeform 1119"/>
            <p:cNvSpPr>
              <a:spLocks/>
            </p:cNvSpPr>
            <p:nvPr/>
          </p:nvSpPr>
          <p:spPr bwMode="auto">
            <a:xfrm>
              <a:off x="3653" y="2058"/>
              <a:ext cx="7" cy="5"/>
            </a:xfrm>
            <a:custGeom>
              <a:avLst/>
              <a:gdLst>
                <a:gd name="T0" fmla="*/ 7 w 7"/>
                <a:gd name="T1" fmla="*/ 5 h 5"/>
                <a:gd name="T2" fmla="*/ 7 w 7"/>
                <a:gd name="T3" fmla="*/ 4 h 5"/>
                <a:gd name="T4" fmla="*/ 0 w 7"/>
                <a:gd name="T5" fmla="*/ 0 h 5"/>
                <a:gd name="T6" fmla="*/ 1 w 7"/>
                <a:gd name="T7" fmla="*/ 0 h 5"/>
                <a:gd name="T8" fmla="*/ 7 w 7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1" name="Freeform 1120"/>
            <p:cNvSpPr>
              <a:spLocks/>
            </p:cNvSpPr>
            <p:nvPr/>
          </p:nvSpPr>
          <p:spPr bwMode="auto">
            <a:xfrm>
              <a:off x="3653" y="1972"/>
              <a:ext cx="20" cy="27"/>
            </a:xfrm>
            <a:custGeom>
              <a:avLst/>
              <a:gdLst>
                <a:gd name="T0" fmla="*/ 13 w 20"/>
                <a:gd name="T1" fmla="*/ 27 h 27"/>
                <a:gd name="T2" fmla="*/ 10 w 20"/>
                <a:gd name="T3" fmla="*/ 21 h 27"/>
                <a:gd name="T4" fmla="*/ 7 w 20"/>
                <a:gd name="T5" fmla="*/ 17 h 27"/>
                <a:gd name="T6" fmla="*/ 2 w 20"/>
                <a:gd name="T7" fmla="*/ 10 h 27"/>
                <a:gd name="T8" fmla="*/ 0 w 20"/>
                <a:gd name="T9" fmla="*/ 3 h 27"/>
                <a:gd name="T10" fmla="*/ 7 w 20"/>
                <a:gd name="T11" fmla="*/ 0 h 27"/>
                <a:gd name="T12" fmla="*/ 9 w 20"/>
                <a:gd name="T13" fmla="*/ 5 h 27"/>
                <a:gd name="T14" fmla="*/ 14 w 20"/>
                <a:gd name="T15" fmla="*/ 12 h 27"/>
                <a:gd name="T16" fmla="*/ 18 w 20"/>
                <a:gd name="T17" fmla="*/ 17 h 27"/>
                <a:gd name="T18" fmla="*/ 20 w 20"/>
                <a:gd name="T19" fmla="*/ 24 h 27"/>
                <a:gd name="T20" fmla="*/ 13 w 20"/>
                <a:gd name="T21" fmla="*/ 2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7"/>
                <a:gd name="T35" fmla="*/ 20 w 20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7">
                  <a:moveTo>
                    <a:pt x="13" y="27"/>
                  </a:moveTo>
                  <a:lnTo>
                    <a:pt x="10" y="21"/>
                  </a:lnTo>
                  <a:lnTo>
                    <a:pt x="7" y="17"/>
                  </a:lnTo>
                  <a:lnTo>
                    <a:pt x="2" y="10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5"/>
                  </a:lnTo>
                  <a:lnTo>
                    <a:pt x="14" y="12"/>
                  </a:lnTo>
                  <a:lnTo>
                    <a:pt x="18" y="17"/>
                  </a:lnTo>
                  <a:lnTo>
                    <a:pt x="20" y="24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2" name="Freeform 1121"/>
            <p:cNvSpPr>
              <a:spLocks/>
            </p:cNvSpPr>
            <p:nvPr/>
          </p:nvSpPr>
          <p:spPr bwMode="auto">
            <a:xfrm>
              <a:off x="3666" y="1996"/>
              <a:ext cx="7" cy="3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0 h 3"/>
                <a:gd name="T4" fmla="*/ 0 w 7"/>
                <a:gd name="T5" fmla="*/ 3 h 3"/>
                <a:gd name="T6" fmla="*/ 0 w 7"/>
                <a:gd name="T7" fmla="*/ 0 h 3"/>
                <a:gd name="T8" fmla="*/ 7 w 7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7" y="2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3" name="Freeform 1122"/>
            <p:cNvSpPr>
              <a:spLocks/>
            </p:cNvSpPr>
            <p:nvPr/>
          </p:nvSpPr>
          <p:spPr bwMode="auto">
            <a:xfrm>
              <a:off x="3612" y="1961"/>
              <a:ext cx="47" cy="15"/>
            </a:xfrm>
            <a:custGeom>
              <a:avLst/>
              <a:gdLst>
                <a:gd name="T0" fmla="*/ 42 w 47"/>
                <a:gd name="T1" fmla="*/ 15 h 15"/>
                <a:gd name="T2" fmla="*/ 38 w 47"/>
                <a:gd name="T3" fmla="*/ 11 h 15"/>
                <a:gd name="T4" fmla="*/ 39 w 47"/>
                <a:gd name="T5" fmla="*/ 11 h 15"/>
                <a:gd name="T6" fmla="*/ 30 w 47"/>
                <a:gd name="T7" fmla="*/ 13 h 15"/>
                <a:gd name="T8" fmla="*/ 24 w 47"/>
                <a:gd name="T9" fmla="*/ 14 h 15"/>
                <a:gd name="T10" fmla="*/ 17 w 47"/>
                <a:gd name="T11" fmla="*/ 14 h 15"/>
                <a:gd name="T12" fmla="*/ 9 w 47"/>
                <a:gd name="T13" fmla="*/ 12 h 15"/>
                <a:gd name="T14" fmla="*/ 0 w 47"/>
                <a:gd name="T15" fmla="*/ 6 h 15"/>
                <a:gd name="T16" fmla="*/ 5 w 47"/>
                <a:gd name="T17" fmla="*/ 0 h 15"/>
                <a:gd name="T18" fmla="*/ 14 w 47"/>
                <a:gd name="T19" fmla="*/ 5 h 15"/>
                <a:gd name="T20" fmla="*/ 19 w 47"/>
                <a:gd name="T21" fmla="*/ 7 h 15"/>
                <a:gd name="T22" fmla="*/ 24 w 47"/>
                <a:gd name="T23" fmla="*/ 7 h 15"/>
                <a:gd name="T24" fmla="*/ 27 w 47"/>
                <a:gd name="T25" fmla="*/ 6 h 15"/>
                <a:gd name="T26" fmla="*/ 37 w 47"/>
                <a:gd name="T27" fmla="*/ 4 h 15"/>
                <a:gd name="T28" fmla="*/ 43 w 47"/>
                <a:gd name="T29" fmla="*/ 5 h 15"/>
                <a:gd name="T30" fmla="*/ 47 w 47"/>
                <a:gd name="T31" fmla="*/ 9 h 15"/>
                <a:gd name="T32" fmla="*/ 42 w 4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5"/>
                <a:gd name="T53" fmla="*/ 47 w 4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5">
                  <a:moveTo>
                    <a:pt x="42" y="15"/>
                  </a:moveTo>
                  <a:lnTo>
                    <a:pt x="38" y="11"/>
                  </a:lnTo>
                  <a:lnTo>
                    <a:pt x="39" y="11"/>
                  </a:lnTo>
                  <a:lnTo>
                    <a:pt x="30" y="13"/>
                  </a:lnTo>
                  <a:lnTo>
                    <a:pt x="24" y="14"/>
                  </a:lnTo>
                  <a:lnTo>
                    <a:pt x="17" y="14"/>
                  </a:lnTo>
                  <a:lnTo>
                    <a:pt x="9" y="12"/>
                  </a:lnTo>
                  <a:lnTo>
                    <a:pt x="0" y="6"/>
                  </a:lnTo>
                  <a:lnTo>
                    <a:pt x="5" y="0"/>
                  </a:lnTo>
                  <a:lnTo>
                    <a:pt x="14" y="5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7" y="6"/>
                  </a:lnTo>
                  <a:lnTo>
                    <a:pt x="37" y="4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4" name="Freeform 1123"/>
            <p:cNvSpPr>
              <a:spLocks/>
            </p:cNvSpPr>
            <p:nvPr/>
          </p:nvSpPr>
          <p:spPr bwMode="auto">
            <a:xfrm>
              <a:off x="3653" y="1970"/>
              <a:ext cx="7" cy="6"/>
            </a:xfrm>
            <a:custGeom>
              <a:avLst/>
              <a:gdLst>
                <a:gd name="T0" fmla="*/ 7 w 7"/>
                <a:gd name="T1" fmla="*/ 2 h 6"/>
                <a:gd name="T2" fmla="*/ 7 w 7"/>
                <a:gd name="T3" fmla="*/ 1 h 6"/>
                <a:gd name="T4" fmla="*/ 6 w 7"/>
                <a:gd name="T5" fmla="*/ 0 h 6"/>
                <a:gd name="T6" fmla="*/ 1 w 7"/>
                <a:gd name="T7" fmla="*/ 6 h 6"/>
                <a:gd name="T8" fmla="*/ 0 w 7"/>
                <a:gd name="T9" fmla="*/ 5 h 6"/>
                <a:gd name="T10" fmla="*/ 7 w 7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7" y="2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1" y="6"/>
                  </a:lnTo>
                  <a:lnTo>
                    <a:pt x="0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5" name="Freeform 1124"/>
            <p:cNvSpPr>
              <a:spLocks/>
            </p:cNvSpPr>
            <p:nvPr/>
          </p:nvSpPr>
          <p:spPr bwMode="auto">
            <a:xfrm>
              <a:off x="3607" y="1941"/>
              <a:ext cx="11" cy="26"/>
            </a:xfrm>
            <a:custGeom>
              <a:avLst/>
              <a:gdLst>
                <a:gd name="T0" fmla="*/ 5 w 11"/>
                <a:gd name="T1" fmla="*/ 26 h 26"/>
                <a:gd name="T2" fmla="*/ 1 w 11"/>
                <a:gd name="T3" fmla="*/ 20 h 26"/>
                <a:gd name="T4" fmla="*/ 0 w 11"/>
                <a:gd name="T5" fmla="*/ 12 h 26"/>
                <a:gd name="T6" fmla="*/ 0 w 11"/>
                <a:gd name="T7" fmla="*/ 5 h 26"/>
                <a:gd name="T8" fmla="*/ 2 w 11"/>
                <a:gd name="T9" fmla="*/ 1 h 26"/>
                <a:gd name="T10" fmla="*/ 4 w 11"/>
                <a:gd name="T11" fmla="*/ 0 h 26"/>
                <a:gd name="T12" fmla="*/ 9 w 11"/>
                <a:gd name="T13" fmla="*/ 6 h 26"/>
                <a:gd name="T14" fmla="*/ 7 w 11"/>
                <a:gd name="T15" fmla="*/ 7 h 26"/>
                <a:gd name="T16" fmla="*/ 7 w 11"/>
                <a:gd name="T17" fmla="*/ 8 h 26"/>
                <a:gd name="T18" fmla="*/ 7 w 11"/>
                <a:gd name="T19" fmla="*/ 12 h 26"/>
                <a:gd name="T20" fmla="*/ 8 w 11"/>
                <a:gd name="T21" fmla="*/ 16 h 26"/>
                <a:gd name="T22" fmla="*/ 11 w 11"/>
                <a:gd name="T23" fmla="*/ 21 h 26"/>
                <a:gd name="T24" fmla="*/ 5 w 11"/>
                <a:gd name="T25" fmla="*/ 26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6"/>
                <a:gd name="T41" fmla="*/ 11 w 11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6">
                  <a:moveTo>
                    <a:pt x="5" y="26"/>
                  </a:moveTo>
                  <a:lnTo>
                    <a:pt x="1" y="20"/>
                  </a:lnTo>
                  <a:lnTo>
                    <a:pt x="0" y="12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1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6" name="Freeform 1125"/>
            <p:cNvSpPr>
              <a:spLocks/>
            </p:cNvSpPr>
            <p:nvPr/>
          </p:nvSpPr>
          <p:spPr bwMode="auto">
            <a:xfrm>
              <a:off x="3612" y="19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1 h 6"/>
                <a:gd name="T4" fmla="*/ 5 w 6"/>
                <a:gd name="T5" fmla="*/ 0 h 6"/>
                <a:gd name="T6" fmla="*/ 0 w 6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7" name="Freeform 1126"/>
            <p:cNvSpPr>
              <a:spLocks/>
            </p:cNvSpPr>
            <p:nvPr/>
          </p:nvSpPr>
          <p:spPr bwMode="auto">
            <a:xfrm>
              <a:off x="3613" y="1936"/>
              <a:ext cx="29" cy="13"/>
            </a:xfrm>
            <a:custGeom>
              <a:avLst/>
              <a:gdLst>
                <a:gd name="T0" fmla="*/ 2 w 29"/>
                <a:gd name="T1" fmla="*/ 4 h 13"/>
                <a:gd name="T2" fmla="*/ 8 w 29"/>
                <a:gd name="T3" fmla="*/ 5 h 13"/>
                <a:gd name="T4" fmla="*/ 16 w 29"/>
                <a:gd name="T5" fmla="*/ 4 h 13"/>
                <a:gd name="T6" fmla="*/ 27 w 29"/>
                <a:gd name="T7" fmla="*/ 0 h 13"/>
                <a:gd name="T8" fmla="*/ 29 w 29"/>
                <a:gd name="T9" fmla="*/ 9 h 13"/>
                <a:gd name="T10" fmla="*/ 17 w 29"/>
                <a:gd name="T11" fmla="*/ 12 h 13"/>
                <a:gd name="T12" fmla="*/ 8 w 29"/>
                <a:gd name="T13" fmla="*/ 13 h 13"/>
                <a:gd name="T14" fmla="*/ 0 w 29"/>
                <a:gd name="T15" fmla="*/ 12 h 13"/>
                <a:gd name="T16" fmla="*/ 2 w 29"/>
                <a:gd name="T17" fmla="*/ 4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3"/>
                <a:gd name="T29" fmla="*/ 29 w 2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3">
                  <a:moveTo>
                    <a:pt x="2" y="4"/>
                  </a:moveTo>
                  <a:lnTo>
                    <a:pt x="8" y="5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9" y="9"/>
                  </a:lnTo>
                  <a:lnTo>
                    <a:pt x="17" y="12"/>
                  </a:lnTo>
                  <a:lnTo>
                    <a:pt x="8" y="13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8" name="Freeform 1127"/>
            <p:cNvSpPr>
              <a:spLocks/>
            </p:cNvSpPr>
            <p:nvPr/>
          </p:nvSpPr>
          <p:spPr bwMode="auto">
            <a:xfrm>
              <a:off x="3611" y="1940"/>
              <a:ext cx="5" cy="8"/>
            </a:xfrm>
            <a:custGeom>
              <a:avLst/>
              <a:gdLst>
                <a:gd name="T0" fmla="*/ 0 w 5"/>
                <a:gd name="T1" fmla="*/ 1 h 8"/>
                <a:gd name="T2" fmla="*/ 2 w 5"/>
                <a:gd name="T3" fmla="*/ 0 h 8"/>
                <a:gd name="T4" fmla="*/ 4 w 5"/>
                <a:gd name="T5" fmla="*/ 0 h 8"/>
                <a:gd name="T6" fmla="*/ 2 w 5"/>
                <a:gd name="T7" fmla="*/ 8 h 8"/>
                <a:gd name="T8" fmla="*/ 5 w 5"/>
                <a:gd name="T9" fmla="*/ 7 h 8"/>
                <a:gd name="T10" fmla="*/ 0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8"/>
                  </a:lnTo>
                  <a:lnTo>
                    <a:pt x="5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29" name="Freeform 1128"/>
            <p:cNvSpPr>
              <a:spLocks/>
            </p:cNvSpPr>
            <p:nvPr/>
          </p:nvSpPr>
          <p:spPr bwMode="auto">
            <a:xfrm>
              <a:off x="3637" y="1880"/>
              <a:ext cx="27" cy="63"/>
            </a:xfrm>
            <a:custGeom>
              <a:avLst/>
              <a:gdLst>
                <a:gd name="T0" fmla="*/ 0 w 27"/>
                <a:gd name="T1" fmla="*/ 58 h 63"/>
                <a:gd name="T2" fmla="*/ 14 w 27"/>
                <a:gd name="T3" fmla="*/ 28 h 63"/>
                <a:gd name="T4" fmla="*/ 19 w 27"/>
                <a:gd name="T5" fmla="*/ 14 h 63"/>
                <a:gd name="T6" fmla="*/ 20 w 27"/>
                <a:gd name="T7" fmla="*/ 6 h 63"/>
                <a:gd name="T8" fmla="*/ 20 w 27"/>
                <a:gd name="T9" fmla="*/ 0 h 63"/>
                <a:gd name="T10" fmla="*/ 27 w 27"/>
                <a:gd name="T11" fmla="*/ 0 h 63"/>
                <a:gd name="T12" fmla="*/ 27 w 27"/>
                <a:gd name="T13" fmla="*/ 8 h 63"/>
                <a:gd name="T14" fmla="*/ 26 w 27"/>
                <a:gd name="T15" fmla="*/ 18 h 63"/>
                <a:gd name="T16" fmla="*/ 21 w 27"/>
                <a:gd name="T17" fmla="*/ 32 h 63"/>
                <a:gd name="T18" fmla="*/ 7 w 27"/>
                <a:gd name="T19" fmla="*/ 63 h 63"/>
                <a:gd name="T20" fmla="*/ 0 w 27"/>
                <a:gd name="T21" fmla="*/ 58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63"/>
                <a:gd name="T35" fmla="*/ 27 w 2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63">
                  <a:moveTo>
                    <a:pt x="0" y="58"/>
                  </a:moveTo>
                  <a:lnTo>
                    <a:pt x="14" y="28"/>
                  </a:lnTo>
                  <a:lnTo>
                    <a:pt x="19" y="14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8"/>
                  </a:lnTo>
                  <a:lnTo>
                    <a:pt x="26" y="18"/>
                  </a:lnTo>
                  <a:lnTo>
                    <a:pt x="21" y="32"/>
                  </a:lnTo>
                  <a:lnTo>
                    <a:pt x="7" y="6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0" name="Freeform 1129"/>
            <p:cNvSpPr>
              <a:spLocks/>
            </p:cNvSpPr>
            <p:nvPr/>
          </p:nvSpPr>
          <p:spPr bwMode="auto">
            <a:xfrm>
              <a:off x="3637" y="1936"/>
              <a:ext cx="7" cy="9"/>
            </a:xfrm>
            <a:custGeom>
              <a:avLst/>
              <a:gdLst>
                <a:gd name="T0" fmla="*/ 5 w 7"/>
                <a:gd name="T1" fmla="*/ 9 h 9"/>
                <a:gd name="T2" fmla="*/ 6 w 7"/>
                <a:gd name="T3" fmla="*/ 9 h 9"/>
                <a:gd name="T4" fmla="*/ 7 w 7"/>
                <a:gd name="T5" fmla="*/ 7 h 9"/>
                <a:gd name="T6" fmla="*/ 0 w 7"/>
                <a:gd name="T7" fmla="*/ 2 h 9"/>
                <a:gd name="T8" fmla="*/ 3 w 7"/>
                <a:gd name="T9" fmla="*/ 0 h 9"/>
                <a:gd name="T10" fmla="*/ 5 w 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5" y="9"/>
                  </a:moveTo>
                  <a:lnTo>
                    <a:pt x="6" y="9"/>
                  </a:lnTo>
                  <a:lnTo>
                    <a:pt x="7" y="7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1" name="Freeform 1130"/>
            <p:cNvSpPr>
              <a:spLocks/>
            </p:cNvSpPr>
            <p:nvPr/>
          </p:nvSpPr>
          <p:spPr bwMode="auto">
            <a:xfrm>
              <a:off x="3631" y="1822"/>
              <a:ext cx="33" cy="60"/>
            </a:xfrm>
            <a:custGeom>
              <a:avLst/>
              <a:gdLst>
                <a:gd name="T0" fmla="*/ 26 w 33"/>
                <a:gd name="T1" fmla="*/ 60 h 60"/>
                <a:gd name="T2" fmla="*/ 20 w 33"/>
                <a:gd name="T3" fmla="*/ 45 h 60"/>
                <a:gd name="T4" fmla="*/ 14 w 33"/>
                <a:gd name="T5" fmla="*/ 33 h 60"/>
                <a:gd name="T6" fmla="*/ 5 w 33"/>
                <a:gd name="T7" fmla="*/ 18 h 60"/>
                <a:gd name="T8" fmla="*/ 0 w 33"/>
                <a:gd name="T9" fmla="*/ 3 h 60"/>
                <a:gd name="T10" fmla="*/ 7 w 33"/>
                <a:gd name="T11" fmla="*/ 0 h 60"/>
                <a:gd name="T12" fmla="*/ 12 w 33"/>
                <a:gd name="T13" fmla="*/ 14 h 60"/>
                <a:gd name="T14" fmla="*/ 20 w 33"/>
                <a:gd name="T15" fmla="*/ 27 h 60"/>
                <a:gd name="T16" fmla="*/ 27 w 33"/>
                <a:gd name="T17" fmla="*/ 41 h 60"/>
                <a:gd name="T18" fmla="*/ 33 w 33"/>
                <a:gd name="T19" fmla="*/ 57 h 60"/>
                <a:gd name="T20" fmla="*/ 26 w 33"/>
                <a:gd name="T21" fmla="*/ 6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0"/>
                <a:gd name="T35" fmla="*/ 33 w 3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0">
                  <a:moveTo>
                    <a:pt x="26" y="60"/>
                  </a:moveTo>
                  <a:lnTo>
                    <a:pt x="20" y="45"/>
                  </a:lnTo>
                  <a:lnTo>
                    <a:pt x="14" y="33"/>
                  </a:lnTo>
                  <a:lnTo>
                    <a:pt x="5" y="18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4"/>
                  </a:lnTo>
                  <a:lnTo>
                    <a:pt x="20" y="27"/>
                  </a:lnTo>
                  <a:lnTo>
                    <a:pt x="27" y="41"/>
                  </a:lnTo>
                  <a:lnTo>
                    <a:pt x="33" y="57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2" name="Freeform 1131"/>
            <p:cNvSpPr>
              <a:spLocks/>
            </p:cNvSpPr>
            <p:nvPr/>
          </p:nvSpPr>
          <p:spPr bwMode="auto">
            <a:xfrm>
              <a:off x="3657" y="1879"/>
              <a:ext cx="7" cy="3"/>
            </a:xfrm>
            <a:custGeom>
              <a:avLst/>
              <a:gdLst>
                <a:gd name="T0" fmla="*/ 7 w 7"/>
                <a:gd name="T1" fmla="*/ 1 h 3"/>
                <a:gd name="T2" fmla="*/ 7 w 7"/>
                <a:gd name="T3" fmla="*/ 0 h 3"/>
                <a:gd name="T4" fmla="*/ 0 w 7"/>
                <a:gd name="T5" fmla="*/ 3 h 3"/>
                <a:gd name="T6" fmla="*/ 0 w 7"/>
                <a:gd name="T7" fmla="*/ 1 h 3"/>
                <a:gd name="T8" fmla="*/ 7 w 7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7" y="1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3" name="Freeform 1132"/>
            <p:cNvSpPr>
              <a:spLocks/>
            </p:cNvSpPr>
            <p:nvPr/>
          </p:nvSpPr>
          <p:spPr bwMode="auto">
            <a:xfrm>
              <a:off x="3633" y="18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3 w 15"/>
                <a:gd name="T3" fmla="*/ 6 h 16"/>
                <a:gd name="T4" fmla="*/ 10 w 15"/>
                <a:gd name="T5" fmla="*/ 0 h 16"/>
                <a:gd name="T6" fmla="*/ 15 w 15"/>
                <a:gd name="T7" fmla="*/ 7 h 16"/>
                <a:gd name="T8" fmla="*/ 8 w 15"/>
                <a:gd name="T9" fmla="*/ 12 h 16"/>
                <a:gd name="T10" fmla="*/ 4 w 15"/>
                <a:gd name="T11" fmla="*/ 16 h 16"/>
                <a:gd name="T12" fmla="*/ 0 w 15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0" y="9"/>
                  </a:moveTo>
                  <a:lnTo>
                    <a:pt x="3" y="6"/>
                  </a:lnTo>
                  <a:lnTo>
                    <a:pt x="10" y="0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4" name="Freeform 1133"/>
            <p:cNvSpPr>
              <a:spLocks/>
            </p:cNvSpPr>
            <p:nvPr/>
          </p:nvSpPr>
          <p:spPr bwMode="auto">
            <a:xfrm>
              <a:off x="3630" y="1820"/>
              <a:ext cx="8" cy="7"/>
            </a:xfrm>
            <a:custGeom>
              <a:avLst/>
              <a:gdLst>
                <a:gd name="T0" fmla="*/ 1 w 8"/>
                <a:gd name="T1" fmla="*/ 5 h 7"/>
                <a:gd name="T2" fmla="*/ 0 w 8"/>
                <a:gd name="T3" fmla="*/ 2 h 7"/>
                <a:gd name="T4" fmla="*/ 3 w 8"/>
                <a:gd name="T5" fmla="*/ 0 h 7"/>
                <a:gd name="T6" fmla="*/ 7 w 8"/>
                <a:gd name="T7" fmla="*/ 7 h 7"/>
                <a:gd name="T8" fmla="*/ 8 w 8"/>
                <a:gd name="T9" fmla="*/ 2 h 7"/>
                <a:gd name="T10" fmla="*/ 1 w 8"/>
                <a:gd name="T11" fmla="*/ 5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1" y="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" y="7"/>
                  </a:lnTo>
                  <a:lnTo>
                    <a:pt x="8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5" name="Freeform 1134"/>
            <p:cNvSpPr>
              <a:spLocks/>
            </p:cNvSpPr>
            <p:nvPr/>
          </p:nvSpPr>
          <p:spPr bwMode="auto">
            <a:xfrm>
              <a:off x="3642" y="1795"/>
              <a:ext cx="14" cy="22"/>
            </a:xfrm>
            <a:custGeom>
              <a:avLst/>
              <a:gdLst>
                <a:gd name="T0" fmla="*/ 0 w 14"/>
                <a:gd name="T1" fmla="*/ 18 h 22"/>
                <a:gd name="T2" fmla="*/ 7 w 14"/>
                <a:gd name="T3" fmla="*/ 0 h 22"/>
                <a:gd name="T4" fmla="*/ 14 w 14"/>
                <a:gd name="T5" fmla="*/ 4 h 22"/>
                <a:gd name="T6" fmla="*/ 7 w 14"/>
                <a:gd name="T7" fmla="*/ 22 h 22"/>
                <a:gd name="T8" fmla="*/ 0 w 14"/>
                <a:gd name="T9" fmla="*/ 1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2"/>
                <a:gd name="T17" fmla="*/ 14 w 1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2">
                  <a:moveTo>
                    <a:pt x="0" y="18"/>
                  </a:moveTo>
                  <a:lnTo>
                    <a:pt x="7" y="0"/>
                  </a:lnTo>
                  <a:lnTo>
                    <a:pt x="14" y="4"/>
                  </a:lnTo>
                  <a:lnTo>
                    <a:pt x="7" y="2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6" name="Freeform 1135"/>
            <p:cNvSpPr>
              <a:spLocks/>
            </p:cNvSpPr>
            <p:nvPr/>
          </p:nvSpPr>
          <p:spPr bwMode="auto">
            <a:xfrm>
              <a:off x="3642" y="1811"/>
              <a:ext cx="7" cy="7"/>
            </a:xfrm>
            <a:custGeom>
              <a:avLst/>
              <a:gdLst>
                <a:gd name="T0" fmla="*/ 6 w 7"/>
                <a:gd name="T1" fmla="*/ 7 h 7"/>
                <a:gd name="T2" fmla="*/ 7 w 7"/>
                <a:gd name="T3" fmla="*/ 6 h 7"/>
                <a:gd name="T4" fmla="*/ 0 w 7"/>
                <a:gd name="T5" fmla="*/ 2 h 7"/>
                <a:gd name="T6" fmla="*/ 1 w 7"/>
                <a:gd name="T7" fmla="*/ 0 h 7"/>
                <a:gd name="T8" fmla="*/ 6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6" y="7"/>
                  </a:moveTo>
                  <a:lnTo>
                    <a:pt x="7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7" name="Freeform 1136"/>
            <p:cNvSpPr>
              <a:spLocks/>
            </p:cNvSpPr>
            <p:nvPr/>
          </p:nvSpPr>
          <p:spPr bwMode="auto">
            <a:xfrm>
              <a:off x="3653" y="1792"/>
              <a:ext cx="21" cy="9"/>
            </a:xfrm>
            <a:custGeom>
              <a:avLst/>
              <a:gdLst>
                <a:gd name="T0" fmla="*/ 0 w 21"/>
                <a:gd name="T1" fmla="*/ 1 h 9"/>
                <a:gd name="T2" fmla="*/ 9 w 21"/>
                <a:gd name="T3" fmla="*/ 1 h 9"/>
                <a:gd name="T4" fmla="*/ 16 w 21"/>
                <a:gd name="T5" fmla="*/ 1 h 9"/>
                <a:gd name="T6" fmla="*/ 20 w 21"/>
                <a:gd name="T7" fmla="*/ 0 h 9"/>
                <a:gd name="T8" fmla="*/ 21 w 21"/>
                <a:gd name="T9" fmla="*/ 8 h 9"/>
                <a:gd name="T10" fmla="*/ 16 w 21"/>
                <a:gd name="T11" fmla="*/ 9 h 9"/>
                <a:gd name="T12" fmla="*/ 9 w 21"/>
                <a:gd name="T13" fmla="*/ 9 h 9"/>
                <a:gd name="T14" fmla="*/ 0 w 21"/>
                <a:gd name="T15" fmla="*/ 9 h 9"/>
                <a:gd name="T16" fmla="*/ 0 w 21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9"/>
                <a:gd name="T29" fmla="*/ 21 w 2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9">
                  <a:moveTo>
                    <a:pt x="0" y="1"/>
                  </a:moveTo>
                  <a:lnTo>
                    <a:pt x="9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8" name="Freeform 1137"/>
            <p:cNvSpPr>
              <a:spLocks/>
            </p:cNvSpPr>
            <p:nvPr/>
          </p:nvSpPr>
          <p:spPr bwMode="auto">
            <a:xfrm>
              <a:off x="3649" y="1793"/>
              <a:ext cx="7" cy="8"/>
            </a:xfrm>
            <a:custGeom>
              <a:avLst/>
              <a:gdLst>
                <a:gd name="T0" fmla="*/ 0 w 7"/>
                <a:gd name="T1" fmla="*/ 2 h 8"/>
                <a:gd name="T2" fmla="*/ 1 w 7"/>
                <a:gd name="T3" fmla="*/ 0 h 8"/>
                <a:gd name="T4" fmla="*/ 4 w 7"/>
                <a:gd name="T5" fmla="*/ 0 h 8"/>
                <a:gd name="T6" fmla="*/ 4 w 7"/>
                <a:gd name="T7" fmla="*/ 8 h 8"/>
                <a:gd name="T8" fmla="*/ 7 w 7"/>
                <a:gd name="T9" fmla="*/ 6 h 8"/>
                <a:gd name="T10" fmla="*/ 0 w 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2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7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39" name="Freeform 1138"/>
            <p:cNvSpPr>
              <a:spLocks/>
            </p:cNvSpPr>
            <p:nvPr/>
          </p:nvSpPr>
          <p:spPr bwMode="auto">
            <a:xfrm>
              <a:off x="3672" y="1764"/>
              <a:ext cx="26" cy="36"/>
            </a:xfrm>
            <a:custGeom>
              <a:avLst/>
              <a:gdLst>
                <a:gd name="T0" fmla="*/ 0 w 26"/>
                <a:gd name="T1" fmla="*/ 28 h 36"/>
                <a:gd name="T2" fmla="*/ 5 w 26"/>
                <a:gd name="T3" fmla="*/ 28 h 36"/>
                <a:gd name="T4" fmla="*/ 8 w 26"/>
                <a:gd name="T5" fmla="*/ 25 h 36"/>
                <a:gd name="T6" fmla="*/ 11 w 26"/>
                <a:gd name="T7" fmla="*/ 22 h 36"/>
                <a:gd name="T8" fmla="*/ 13 w 26"/>
                <a:gd name="T9" fmla="*/ 18 h 36"/>
                <a:gd name="T10" fmla="*/ 19 w 26"/>
                <a:gd name="T11" fmla="*/ 0 h 36"/>
                <a:gd name="T12" fmla="*/ 26 w 26"/>
                <a:gd name="T13" fmla="*/ 4 h 36"/>
                <a:gd name="T14" fmla="*/ 20 w 26"/>
                <a:gd name="T15" fmla="*/ 22 h 36"/>
                <a:gd name="T16" fmla="*/ 17 w 26"/>
                <a:gd name="T17" fmla="*/ 27 h 36"/>
                <a:gd name="T18" fmla="*/ 13 w 26"/>
                <a:gd name="T19" fmla="*/ 31 h 36"/>
                <a:gd name="T20" fmla="*/ 9 w 26"/>
                <a:gd name="T21" fmla="*/ 35 h 36"/>
                <a:gd name="T22" fmla="*/ 2 w 26"/>
                <a:gd name="T23" fmla="*/ 36 h 36"/>
                <a:gd name="T24" fmla="*/ 0 w 26"/>
                <a:gd name="T25" fmla="*/ 28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0" y="28"/>
                  </a:moveTo>
                  <a:lnTo>
                    <a:pt x="5" y="28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3" y="18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0" y="22"/>
                  </a:lnTo>
                  <a:lnTo>
                    <a:pt x="17" y="27"/>
                  </a:lnTo>
                  <a:lnTo>
                    <a:pt x="13" y="31"/>
                  </a:lnTo>
                  <a:lnTo>
                    <a:pt x="9" y="35"/>
                  </a:lnTo>
                  <a:lnTo>
                    <a:pt x="2" y="3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0" name="Freeform 1139"/>
            <p:cNvSpPr>
              <a:spLocks/>
            </p:cNvSpPr>
            <p:nvPr/>
          </p:nvSpPr>
          <p:spPr bwMode="auto">
            <a:xfrm>
              <a:off x="3672" y="1792"/>
              <a:ext cx="2" cy="8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  <a:gd name="T4" fmla="*/ 1 w 2"/>
                <a:gd name="T5" fmla="*/ 0 h 8"/>
                <a:gd name="T6" fmla="*/ 2 w 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1" name="Freeform 1140"/>
            <p:cNvSpPr>
              <a:spLocks/>
            </p:cNvSpPr>
            <p:nvPr/>
          </p:nvSpPr>
          <p:spPr bwMode="auto">
            <a:xfrm>
              <a:off x="3690" y="1723"/>
              <a:ext cx="18" cy="46"/>
            </a:xfrm>
            <a:custGeom>
              <a:avLst/>
              <a:gdLst>
                <a:gd name="T0" fmla="*/ 2 w 18"/>
                <a:gd name="T1" fmla="*/ 41 h 46"/>
                <a:gd name="T2" fmla="*/ 7 w 18"/>
                <a:gd name="T3" fmla="*/ 32 h 46"/>
                <a:gd name="T4" fmla="*/ 9 w 18"/>
                <a:gd name="T5" fmla="*/ 24 h 46"/>
                <a:gd name="T6" fmla="*/ 7 w 18"/>
                <a:gd name="T7" fmla="*/ 15 h 46"/>
                <a:gd name="T8" fmla="*/ 5 w 18"/>
                <a:gd name="T9" fmla="*/ 11 h 46"/>
                <a:gd name="T10" fmla="*/ 0 w 18"/>
                <a:gd name="T11" fmla="*/ 7 h 46"/>
                <a:gd name="T12" fmla="*/ 5 w 18"/>
                <a:gd name="T13" fmla="*/ 0 h 46"/>
                <a:gd name="T14" fmla="*/ 10 w 18"/>
                <a:gd name="T15" fmla="*/ 4 h 46"/>
                <a:gd name="T16" fmla="*/ 14 w 18"/>
                <a:gd name="T17" fmla="*/ 12 h 46"/>
                <a:gd name="T18" fmla="*/ 18 w 18"/>
                <a:gd name="T19" fmla="*/ 24 h 46"/>
                <a:gd name="T20" fmla="*/ 14 w 18"/>
                <a:gd name="T21" fmla="*/ 36 h 46"/>
                <a:gd name="T22" fmla="*/ 8 w 18"/>
                <a:gd name="T23" fmla="*/ 46 h 46"/>
                <a:gd name="T24" fmla="*/ 2 w 18"/>
                <a:gd name="T25" fmla="*/ 41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46"/>
                <a:gd name="T41" fmla="*/ 18 w 1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46">
                  <a:moveTo>
                    <a:pt x="2" y="41"/>
                  </a:moveTo>
                  <a:lnTo>
                    <a:pt x="7" y="32"/>
                  </a:lnTo>
                  <a:lnTo>
                    <a:pt x="9" y="24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0" y="7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4" y="12"/>
                  </a:lnTo>
                  <a:lnTo>
                    <a:pt x="18" y="24"/>
                  </a:lnTo>
                  <a:lnTo>
                    <a:pt x="14" y="36"/>
                  </a:lnTo>
                  <a:lnTo>
                    <a:pt x="8" y="46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2" name="Freeform 1141"/>
            <p:cNvSpPr>
              <a:spLocks/>
            </p:cNvSpPr>
            <p:nvPr/>
          </p:nvSpPr>
          <p:spPr bwMode="auto">
            <a:xfrm>
              <a:off x="3691" y="1764"/>
              <a:ext cx="7" cy="5"/>
            </a:xfrm>
            <a:custGeom>
              <a:avLst/>
              <a:gdLst>
                <a:gd name="T0" fmla="*/ 0 w 7"/>
                <a:gd name="T1" fmla="*/ 0 h 5"/>
                <a:gd name="T2" fmla="*/ 1 w 7"/>
                <a:gd name="T3" fmla="*/ 0 h 5"/>
                <a:gd name="T4" fmla="*/ 7 w 7"/>
                <a:gd name="T5" fmla="*/ 5 h 5"/>
                <a:gd name="T6" fmla="*/ 7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0" y="0"/>
                  </a:moveTo>
                  <a:lnTo>
                    <a:pt x="1" y="0"/>
                  </a:lnTo>
                  <a:lnTo>
                    <a:pt x="7" y="5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3" name="Freeform 1142"/>
            <p:cNvSpPr>
              <a:spLocks/>
            </p:cNvSpPr>
            <p:nvPr/>
          </p:nvSpPr>
          <p:spPr bwMode="auto">
            <a:xfrm>
              <a:off x="3691" y="1702"/>
              <a:ext cx="18" cy="29"/>
            </a:xfrm>
            <a:custGeom>
              <a:avLst/>
              <a:gdLst>
                <a:gd name="T0" fmla="*/ 0 w 18"/>
                <a:gd name="T1" fmla="*/ 21 h 29"/>
                <a:gd name="T2" fmla="*/ 4 w 18"/>
                <a:gd name="T3" fmla="*/ 19 h 29"/>
                <a:gd name="T4" fmla="*/ 5 w 18"/>
                <a:gd name="T5" fmla="*/ 18 h 29"/>
                <a:gd name="T6" fmla="*/ 7 w 18"/>
                <a:gd name="T7" fmla="*/ 9 h 29"/>
                <a:gd name="T8" fmla="*/ 7 w 18"/>
                <a:gd name="T9" fmla="*/ 2 h 29"/>
                <a:gd name="T10" fmla="*/ 14 w 18"/>
                <a:gd name="T11" fmla="*/ 0 h 29"/>
                <a:gd name="T12" fmla="*/ 18 w 18"/>
                <a:gd name="T13" fmla="*/ 2 h 29"/>
                <a:gd name="T14" fmla="*/ 13 w 18"/>
                <a:gd name="T15" fmla="*/ 9 h 29"/>
                <a:gd name="T16" fmla="*/ 10 w 18"/>
                <a:gd name="T17" fmla="*/ 7 h 29"/>
                <a:gd name="T18" fmla="*/ 14 w 18"/>
                <a:gd name="T19" fmla="*/ 6 h 29"/>
                <a:gd name="T20" fmla="*/ 14 w 18"/>
                <a:gd name="T21" fmla="*/ 11 h 29"/>
                <a:gd name="T22" fmla="*/ 12 w 18"/>
                <a:gd name="T23" fmla="*/ 21 h 29"/>
                <a:gd name="T24" fmla="*/ 9 w 18"/>
                <a:gd name="T25" fmla="*/ 25 h 29"/>
                <a:gd name="T26" fmla="*/ 4 w 18"/>
                <a:gd name="T27" fmla="*/ 29 h 29"/>
                <a:gd name="T28" fmla="*/ 0 w 18"/>
                <a:gd name="T29" fmla="*/ 21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9"/>
                <a:gd name="T47" fmla="*/ 18 w 18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9">
                  <a:moveTo>
                    <a:pt x="0" y="21"/>
                  </a:moveTo>
                  <a:lnTo>
                    <a:pt x="4" y="19"/>
                  </a:lnTo>
                  <a:lnTo>
                    <a:pt x="5" y="18"/>
                  </a:lnTo>
                  <a:lnTo>
                    <a:pt x="7" y="9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4" y="11"/>
                  </a:lnTo>
                  <a:lnTo>
                    <a:pt x="12" y="21"/>
                  </a:lnTo>
                  <a:lnTo>
                    <a:pt x="9" y="25"/>
                  </a:lnTo>
                  <a:lnTo>
                    <a:pt x="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4" name="Freeform 1143"/>
            <p:cNvSpPr>
              <a:spLocks/>
            </p:cNvSpPr>
            <p:nvPr/>
          </p:nvSpPr>
          <p:spPr bwMode="auto">
            <a:xfrm>
              <a:off x="3686" y="1723"/>
              <a:ext cx="9" cy="8"/>
            </a:xfrm>
            <a:custGeom>
              <a:avLst/>
              <a:gdLst>
                <a:gd name="T0" fmla="*/ 4 w 9"/>
                <a:gd name="T1" fmla="*/ 7 h 8"/>
                <a:gd name="T2" fmla="*/ 0 w 9"/>
                <a:gd name="T3" fmla="*/ 2 h 8"/>
                <a:gd name="T4" fmla="*/ 5 w 9"/>
                <a:gd name="T5" fmla="*/ 0 h 8"/>
                <a:gd name="T6" fmla="*/ 9 w 9"/>
                <a:gd name="T7" fmla="*/ 8 h 8"/>
                <a:gd name="T8" fmla="*/ 9 w 9"/>
                <a:gd name="T9" fmla="*/ 0 h 8"/>
                <a:gd name="T10" fmla="*/ 4 w 9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4" y="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9" y="8"/>
                  </a:lnTo>
                  <a:lnTo>
                    <a:pt x="9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5" name="Freeform 1144"/>
            <p:cNvSpPr>
              <a:spLocks/>
            </p:cNvSpPr>
            <p:nvPr/>
          </p:nvSpPr>
          <p:spPr bwMode="auto">
            <a:xfrm>
              <a:off x="3705" y="1703"/>
              <a:ext cx="32" cy="11"/>
            </a:xfrm>
            <a:custGeom>
              <a:avLst/>
              <a:gdLst>
                <a:gd name="T0" fmla="*/ 3 w 32"/>
                <a:gd name="T1" fmla="*/ 0 h 11"/>
                <a:gd name="T2" fmla="*/ 11 w 32"/>
                <a:gd name="T3" fmla="*/ 2 h 11"/>
                <a:gd name="T4" fmla="*/ 20 w 32"/>
                <a:gd name="T5" fmla="*/ 1 h 11"/>
                <a:gd name="T6" fmla="*/ 27 w 32"/>
                <a:gd name="T7" fmla="*/ 1 h 11"/>
                <a:gd name="T8" fmla="*/ 32 w 32"/>
                <a:gd name="T9" fmla="*/ 4 h 11"/>
                <a:gd name="T10" fmla="*/ 28 w 32"/>
                <a:gd name="T11" fmla="*/ 11 h 11"/>
                <a:gd name="T12" fmla="*/ 25 w 32"/>
                <a:gd name="T13" fmla="*/ 9 h 11"/>
                <a:gd name="T14" fmla="*/ 20 w 32"/>
                <a:gd name="T15" fmla="*/ 9 h 11"/>
                <a:gd name="T16" fmla="*/ 11 w 32"/>
                <a:gd name="T17" fmla="*/ 10 h 11"/>
                <a:gd name="T18" fmla="*/ 0 w 32"/>
                <a:gd name="T19" fmla="*/ 8 h 11"/>
                <a:gd name="T20" fmla="*/ 3 w 32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1"/>
                <a:gd name="T35" fmla="*/ 32 w 32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1">
                  <a:moveTo>
                    <a:pt x="3" y="0"/>
                  </a:moveTo>
                  <a:lnTo>
                    <a:pt x="11" y="2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28" y="11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1" y="10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6" name="Freeform 1145"/>
            <p:cNvSpPr>
              <a:spLocks/>
            </p:cNvSpPr>
            <p:nvPr/>
          </p:nvSpPr>
          <p:spPr bwMode="auto">
            <a:xfrm>
              <a:off x="3704" y="1703"/>
              <a:ext cx="5" cy="8"/>
            </a:xfrm>
            <a:custGeom>
              <a:avLst/>
              <a:gdLst>
                <a:gd name="T0" fmla="*/ 0 w 5"/>
                <a:gd name="T1" fmla="*/ 8 h 8"/>
                <a:gd name="T2" fmla="*/ 1 w 5"/>
                <a:gd name="T3" fmla="*/ 8 h 8"/>
                <a:gd name="T4" fmla="*/ 4 w 5"/>
                <a:gd name="T5" fmla="*/ 0 h 8"/>
                <a:gd name="T6" fmla="*/ 5 w 5"/>
                <a:gd name="T7" fmla="*/ 1 h 8"/>
                <a:gd name="T8" fmla="*/ 0 w 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0" y="8"/>
                  </a:moveTo>
                  <a:lnTo>
                    <a:pt x="1" y="8"/>
                  </a:lnTo>
                  <a:lnTo>
                    <a:pt x="4" y="0"/>
                  </a:lnTo>
                  <a:lnTo>
                    <a:pt x="5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7" name="Freeform 1146"/>
            <p:cNvSpPr>
              <a:spLocks/>
            </p:cNvSpPr>
            <p:nvPr/>
          </p:nvSpPr>
          <p:spPr bwMode="auto">
            <a:xfrm>
              <a:off x="3732" y="1707"/>
              <a:ext cx="31" cy="72"/>
            </a:xfrm>
            <a:custGeom>
              <a:avLst/>
              <a:gdLst>
                <a:gd name="T0" fmla="*/ 5 w 31"/>
                <a:gd name="T1" fmla="*/ 0 h 72"/>
                <a:gd name="T2" fmla="*/ 13 w 31"/>
                <a:gd name="T3" fmla="*/ 6 h 72"/>
                <a:gd name="T4" fmla="*/ 19 w 31"/>
                <a:gd name="T5" fmla="*/ 14 h 72"/>
                <a:gd name="T6" fmla="*/ 21 w 31"/>
                <a:gd name="T7" fmla="*/ 25 h 72"/>
                <a:gd name="T8" fmla="*/ 21 w 31"/>
                <a:gd name="T9" fmla="*/ 34 h 72"/>
                <a:gd name="T10" fmla="*/ 22 w 31"/>
                <a:gd name="T11" fmla="*/ 44 h 72"/>
                <a:gd name="T12" fmla="*/ 23 w 31"/>
                <a:gd name="T13" fmla="*/ 52 h 72"/>
                <a:gd name="T14" fmla="*/ 26 w 31"/>
                <a:gd name="T15" fmla="*/ 59 h 72"/>
                <a:gd name="T16" fmla="*/ 27 w 31"/>
                <a:gd name="T17" fmla="*/ 62 h 72"/>
                <a:gd name="T18" fmla="*/ 31 w 31"/>
                <a:gd name="T19" fmla="*/ 66 h 72"/>
                <a:gd name="T20" fmla="*/ 26 w 31"/>
                <a:gd name="T21" fmla="*/ 72 h 72"/>
                <a:gd name="T22" fmla="*/ 22 w 31"/>
                <a:gd name="T23" fmla="*/ 69 h 72"/>
                <a:gd name="T24" fmla="*/ 19 w 31"/>
                <a:gd name="T25" fmla="*/ 64 h 72"/>
                <a:gd name="T26" fmla="*/ 14 w 31"/>
                <a:gd name="T27" fmla="*/ 54 h 72"/>
                <a:gd name="T28" fmla="*/ 13 w 31"/>
                <a:gd name="T29" fmla="*/ 45 h 72"/>
                <a:gd name="T30" fmla="*/ 12 w 31"/>
                <a:gd name="T31" fmla="*/ 34 h 72"/>
                <a:gd name="T32" fmla="*/ 12 w 31"/>
                <a:gd name="T33" fmla="*/ 26 h 72"/>
                <a:gd name="T34" fmla="*/ 10 w 31"/>
                <a:gd name="T35" fmla="*/ 16 h 72"/>
                <a:gd name="T36" fmla="*/ 7 w 31"/>
                <a:gd name="T37" fmla="*/ 11 h 72"/>
                <a:gd name="T38" fmla="*/ 0 w 31"/>
                <a:gd name="T39" fmla="*/ 6 h 72"/>
                <a:gd name="T40" fmla="*/ 5 w 31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72"/>
                <a:gd name="T65" fmla="*/ 31 w 31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72">
                  <a:moveTo>
                    <a:pt x="5" y="0"/>
                  </a:moveTo>
                  <a:lnTo>
                    <a:pt x="13" y="6"/>
                  </a:lnTo>
                  <a:lnTo>
                    <a:pt x="19" y="14"/>
                  </a:lnTo>
                  <a:lnTo>
                    <a:pt x="21" y="25"/>
                  </a:lnTo>
                  <a:lnTo>
                    <a:pt x="21" y="34"/>
                  </a:lnTo>
                  <a:lnTo>
                    <a:pt x="22" y="44"/>
                  </a:lnTo>
                  <a:lnTo>
                    <a:pt x="23" y="52"/>
                  </a:lnTo>
                  <a:lnTo>
                    <a:pt x="26" y="59"/>
                  </a:lnTo>
                  <a:lnTo>
                    <a:pt x="27" y="62"/>
                  </a:lnTo>
                  <a:lnTo>
                    <a:pt x="31" y="66"/>
                  </a:lnTo>
                  <a:lnTo>
                    <a:pt x="26" y="72"/>
                  </a:lnTo>
                  <a:lnTo>
                    <a:pt x="22" y="69"/>
                  </a:lnTo>
                  <a:lnTo>
                    <a:pt x="19" y="64"/>
                  </a:lnTo>
                  <a:lnTo>
                    <a:pt x="14" y="54"/>
                  </a:lnTo>
                  <a:lnTo>
                    <a:pt x="13" y="45"/>
                  </a:lnTo>
                  <a:lnTo>
                    <a:pt x="12" y="34"/>
                  </a:lnTo>
                  <a:lnTo>
                    <a:pt x="12" y="26"/>
                  </a:lnTo>
                  <a:lnTo>
                    <a:pt x="10" y="16"/>
                  </a:lnTo>
                  <a:lnTo>
                    <a:pt x="7" y="11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8" name="Freeform 1147"/>
            <p:cNvSpPr>
              <a:spLocks/>
            </p:cNvSpPr>
            <p:nvPr/>
          </p:nvSpPr>
          <p:spPr bwMode="auto">
            <a:xfrm>
              <a:off x="3732" y="1707"/>
              <a:ext cx="5" cy="7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6 h 7"/>
                <a:gd name="T4" fmla="*/ 1 w 5"/>
                <a:gd name="T5" fmla="*/ 7 h 7"/>
                <a:gd name="T6" fmla="*/ 5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5" y="0"/>
                  </a:moveTo>
                  <a:lnTo>
                    <a:pt x="0" y="6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49" name="Freeform 1148"/>
            <p:cNvSpPr>
              <a:spLocks/>
            </p:cNvSpPr>
            <p:nvPr/>
          </p:nvSpPr>
          <p:spPr bwMode="auto">
            <a:xfrm>
              <a:off x="3759" y="1753"/>
              <a:ext cx="27" cy="29"/>
            </a:xfrm>
            <a:custGeom>
              <a:avLst/>
              <a:gdLst>
                <a:gd name="T0" fmla="*/ 4 w 27"/>
                <a:gd name="T1" fmla="*/ 20 h 29"/>
                <a:gd name="T2" fmla="*/ 9 w 27"/>
                <a:gd name="T3" fmla="*/ 21 h 29"/>
                <a:gd name="T4" fmla="*/ 12 w 27"/>
                <a:gd name="T5" fmla="*/ 19 h 29"/>
                <a:gd name="T6" fmla="*/ 20 w 27"/>
                <a:gd name="T7" fmla="*/ 0 h 29"/>
                <a:gd name="T8" fmla="*/ 27 w 27"/>
                <a:gd name="T9" fmla="*/ 4 h 29"/>
                <a:gd name="T10" fmla="*/ 18 w 27"/>
                <a:gd name="T11" fmla="*/ 24 h 29"/>
                <a:gd name="T12" fmla="*/ 9 w 27"/>
                <a:gd name="T13" fmla="*/ 29 h 29"/>
                <a:gd name="T14" fmla="*/ 0 w 27"/>
                <a:gd name="T15" fmla="*/ 27 h 29"/>
                <a:gd name="T16" fmla="*/ 4 w 27"/>
                <a:gd name="T17" fmla="*/ 2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9"/>
                <a:gd name="T29" fmla="*/ 27 w 27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9">
                  <a:moveTo>
                    <a:pt x="4" y="20"/>
                  </a:moveTo>
                  <a:lnTo>
                    <a:pt x="9" y="21"/>
                  </a:lnTo>
                  <a:lnTo>
                    <a:pt x="12" y="19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18" y="24"/>
                  </a:lnTo>
                  <a:lnTo>
                    <a:pt x="9" y="29"/>
                  </a:lnTo>
                  <a:lnTo>
                    <a:pt x="0" y="27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0" name="Freeform 1149"/>
            <p:cNvSpPr>
              <a:spLocks/>
            </p:cNvSpPr>
            <p:nvPr/>
          </p:nvSpPr>
          <p:spPr bwMode="auto">
            <a:xfrm>
              <a:off x="3758" y="1773"/>
              <a:ext cx="5" cy="7"/>
            </a:xfrm>
            <a:custGeom>
              <a:avLst/>
              <a:gdLst>
                <a:gd name="T0" fmla="*/ 0 w 5"/>
                <a:gd name="T1" fmla="*/ 6 h 7"/>
                <a:gd name="T2" fmla="*/ 1 w 5"/>
                <a:gd name="T3" fmla="*/ 7 h 7"/>
                <a:gd name="T4" fmla="*/ 5 w 5"/>
                <a:gd name="T5" fmla="*/ 0 h 7"/>
                <a:gd name="T6" fmla="*/ 0 w 5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1" name="Freeform 1150"/>
            <p:cNvSpPr>
              <a:spLocks/>
            </p:cNvSpPr>
            <p:nvPr/>
          </p:nvSpPr>
          <p:spPr bwMode="auto">
            <a:xfrm>
              <a:off x="3783" y="175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10 w 35"/>
                <a:gd name="T3" fmla="*/ 0 h 25"/>
                <a:gd name="T4" fmla="*/ 19 w 35"/>
                <a:gd name="T5" fmla="*/ 2 h 25"/>
                <a:gd name="T6" fmla="*/ 27 w 35"/>
                <a:gd name="T7" fmla="*/ 8 h 25"/>
                <a:gd name="T8" fmla="*/ 30 w 35"/>
                <a:gd name="T9" fmla="*/ 14 h 25"/>
                <a:gd name="T10" fmla="*/ 32 w 35"/>
                <a:gd name="T11" fmla="*/ 15 h 25"/>
                <a:gd name="T12" fmla="*/ 35 w 35"/>
                <a:gd name="T13" fmla="*/ 16 h 25"/>
                <a:gd name="T14" fmla="*/ 33 w 35"/>
                <a:gd name="T15" fmla="*/ 25 h 25"/>
                <a:gd name="T16" fmla="*/ 28 w 35"/>
                <a:gd name="T17" fmla="*/ 23 h 25"/>
                <a:gd name="T18" fmla="*/ 24 w 35"/>
                <a:gd name="T19" fmla="*/ 19 h 25"/>
                <a:gd name="T20" fmla="*/ 21 w 35"/>
                <a:gd name="T21" fmla="*/ 13 h 25"/>
                <a:gd name="T22" fmla="*/ 15 w 35"/>
                <a:gd name="T23" fmla="*/ 9 h 25"/>
                <a:gd name="T24" fmla="*/ 10 w 35"/>
                <a:gd name="T25" fmla="*/ 8 h 25"/>
                <a:gd name="T26" fmla="*/ 0 w 35"/>
                <a:gd name="T27" fmla="*/ 9 h 25"/>
                <a:gd name="T28" fmla="*/ 0 w 35"/>
                <a:gd name="T29" fmla="*/ 1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5"/>
                <a:gd name="T47" fmla="*/ 35 w 35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5">
                  <a:moveTo>
                    <a:pt x="0" y="1"/>
                  </a:moveTo>
                  <a:lnTo>
                    <a:pt x="10" y="0"/>
                  </a:lnTo>
                  <a:lnTo>
                    <a:pt x="19" y="2"/>
                  </a:lnTo>
                  <a:lnTo>
                    <a:pt x="27" y="8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3" y="25"/>
                  </a:lnTo>
                  <a:lnTo>
                    <a:pt x="28" y="23"/>
                  </a:lnTo>
                  <a:lnTo>
                    <a:pt x="24" y="19"/>
                  </a:lnTo>
                  <a:lnTo>
                    <a:pt x="21" y="13"/>
                  </a:lnTo>
                  <a:lnTo>
                    <a:pt x="15" y="9"/>
                  </a:lnTo>
                  <a:lnTo>
                    <a:pt x="10" y="8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2" name="Freeform 1151"/>
            <p:cNvSpPr>
              <a:spLocks/>
            </p:cNvSpPr>
            <p:nvPr/>
          </p:nvSpPr>
          <p:spPr bwMode="auto">
            <a:xfrm>
              <a:off x="3779" y="1751"/>
              <a:ext cx="7" cy="8"/>
            </a:xfrm>
            <a:custGeom>
              <a:avLst/>
              <a:gdLst>
                <a:gd name="T0" fmla="*/ 0 w 7"/>
                <a:gd name="T1" fmla="*/ 2 h 8"/>
                <a:gd name="T2" fmla="*/ 1 w 7"/>
                <a:gd name="T3" fmla="*/ 0 h 8"/>
                <a:gd name="T4" fmla="*/ 4 w 7"/>
                <a:gd name="T5" fmla="*/ 0 h 8"/>
                <a:gd name="T6" fmla="*/ 4 w 7"/>
                <a:gd name="T7" fmla="*/ 8 h 8"/>
                <a:gd name="T8" fmla="*/ 7 w 7"/>
                <a:gd name="T9" fmla="*/ 6 h 8"/>
                <a:gd name="T10" fmla="*/ 0 w 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2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7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3" name="Freeform 1152"/>
            <p:cNvSpPr>
              <a:spLocks/>
            </p:cNvSpPr>
            <p:nvPr/>
          </p:nvSpPr>
          <p:spPr bwMode="auto">
            <a:xfrm>
              <a:off x="3815" y="1720"/>
              <a:ext cx="26" cy="55"/>
            </a:xfrm>
            <a:custGeom>
              <a:avLst/>
              <a:gdLst>
                <a:gd name="T0" fmla="*/ 0 w 26"/>
                <a:gd name="T1" fmla="*/ 47 h 55"/>
                <a:gd name="T2" fmla="*/ 7 w 26"/>
                <a:gd name="T3" fmla="*/ 44 h 55"/>
                <a:gd name="T4" fmla="*/ 12 w 26"/>
                <a:gd name="T5" fmla="*/ 39 h 55"/>
                <a:gd name="T6" fmla="*/ 19 w 26"/>
                <a:gd name="T7" fmla="*/ 27 h 55"/>
                <a:gd name="T8" fmla="*/ 19 w 26"/>
                <a:gd name="T9" fmla="*/ 14 h 55"/>
                <a:gd name="T10" fmla="*/ 19 w 26"/>
                <a:gd name="T11" fmla="*/ 10 h 55"/>
                <a:gd name="T12" fmla="*/ 14 w 26"/>
                <a:gd name="T13" fmla="*/ 5 h 55"/>
                <a:gd name="T14" fmla="*/ 21 w 26"/>
                <a:gd name="T15" fmla="*/ 0 h 55"/>
                <a:gd name="T16" fmla="*/ 25 w 26"/>
                <a:gd name="T17" fmla="*/ 5 h 55"/>
                <a:gd name="T18" fmla="*/ 26 w 26"/>
                <a:gd name="T19" fmla="*/ 14 h 55"/>
                <a:gd name="T20" fmla="*/ 26 w 26"/>
                <a:gd name="T21" fmla="*/ 30 h 55"/>
                <a:gd name="T22" fmla="*/ 19 w 26"/>
                <a:gd name="T23" fmla="*/ 44 h 55"/>
                <a:gd name="T24" fmla="*/ 11 w 26"/>
                <a:gd name="T25" fmla="*/ 52 h 55"/>
                <a:gd name="T26" fmla="*/ 4 w 26"/>
                <a:gd name="T27" fmla="*/ 55 h 55"/>
                <a:gd name="T28" fmla="*/ 0 w 26"/>
                <a:gd name="T29" fmla="*/ 47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55"/>
                <a:gd name="T47" fmla="*/ 26 w 26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55">
                  <a:moveTo>
                    <a:pt x="0" y="47"/>
                  </a:moveTo>
                  <a:lnTo>
                    <a:pt x="7" y="44"/>
                  </a:lnTo>
                  <a:lnTo>
                    <a:pt x="12" y="39"/>
                  </a:lnTo>
                  <a:lnTo>
                    <a:pt x="19" y="27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4" y="5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6" y="14"/>
                  </a:lnTo>
                  <a:lnTo>
                    <a:pt x="26" y="30"/>
                  </a:lnTo>
                  <a:lnTo>
                    <a:pt x="19" y="44"/>
                  </a:lnTo>
                  <a:lnTo>
                    <a:pt x="11" y="52"/>
                  </a:lnTo>
                  <a:lnTo>
                    <a:pt x="4" y="5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4" name="Freeform 1153"/>
            <p:cNvSpPr>
              <a:spLocks/>
            </p:cNvSpPr>
            <p:nvPr/>
          </p:nvSpPr>
          <p:spPr bwMode="auto">
            <a:xfrm>
              <a:off x="3815" y="1766"/>
              <a:ext cx="4" cy="10"/>
            </a:xfrm>
            <a:custGeom>
              <a:avLst/>
              <a:gdLst>
                <a:gd name="T0" fmla="*/ 1 w 4"/>
                <a:gd name="T1" fmla="*/ 9 h 10"/>
                <a:gd name="T2" fmla="*/ 3 w 4"/>
                <a:gd name="T3" fmla="*/ 10 h 10"/>
                <a:gd name="T4" fmla="*/ 4 w 4"/>
                <a:gd name="T5" fmla="*/ 9 h 10"/>
                <a:gd name="T6" fmla="*/ 0 w 4"/>
                <a:gd name="T7" fmla="*/ 1 h 10"/>
                <a:gd name="T8" fmla="*/ 3 w 4"/>
                <a:gd name="T9" fmla="*/ 0 h 10"/>
                <a:gd name="T10" fmla="*/ 1 w 4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0"/>
                <a:gd name="T20" fmla="*/ 4 w 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0">
                  <a:moveTo>
                    <a:pt x="1" y="9"/>
                  </a:moveTo>
                  <a:lnTo>
                    <a:pt x="3" y="10"/>
                  </a:lnTo>
                  <a:lnTo>
                    <a:pt x="4" y="9"/>
                  </a:lnTo>
                  <a:lnTo>
                    <a:pt x="0" y="1"/>
                  </a:lnTo>
                  <a:lnTo>
                    <a:pt x="3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5" name="Freeform 1154"/>
            <p:cNvSpPr>
              <a:spLocks/>
            </p:cNvSpPr>
            <p:nvPr/>
          </p:nvSpPr>
          <p:spPr bwMode="auto">
            <a:xfrm>
              <a:off x="3761" y="1715"/>
              <a:ext cx="74" cy="26"/>
            </a:xfrm>
            <a:custGeom>
              <a:avLst/>
              <a:gdLst>
                <a:gd name="T0" fmla="*/ 69 w 74"/>
                <a:gd name="T1" fmla="*/ 11 h 26"/>
                <a:gd name="T2" fmla="*/ 63 w 74"/>
                <a:gd name="T3" fmla="*/ 8 h 26"/>
                <a:gd name="T4" fmla="*/ 56 w 74"/>
                <a:gd name="T5" fmla="*/ 7 h 26"/>
                <a:gd name="T6" fmla="*/ 48 w 74"/>
                <a:gd name="T7" fmla="*/ 9 h 26"/>
                <a:gd name="T8" fmla="*/ 40 w 74"/>
                <a:gd name="T9" fmla="*/ 11 h 26"/>
                <a:gd name="T10" fmla="*/ 4 w 74"/>
                <a:gd name="T11" fmla="*/ 26 h 26"/>
                <a:gd name="T12" fmla="*/ 0 w 74"/>
                <a:gd name="T13" fmla="*/ 19 h 26"/>
                <a:gd name="T14" fmla="*/ 36 w 74"/>
                <a:gd name="T15" fmla="*/ 4 h 26"/>
                <a:gd name="T16" fmla="*/ 45 w 74"/>
                <a:gd name="T17" fmla="*/ 2 h 26"/>
                <a:gd name="T18" fmla="*/ 56 w 74"/>
                <a:gd name="T19" fmla="*/ 0 h 26"/>
                <a:gd name="T20" fmla="*/ 65 w 74"/>
                <a:gd name="T21" fmla="*/ 1 h 26"/>
                <a:gd name="T22" fmla="*/ 74 w 74"/>
                <a:gd name="T23" fmla="*/ 4 h 26"/>
                <a:gd name="T24" fmla="*/ 69 w 74"/>
                <a:gd name="T25" fmla="*/ 11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26"/>
                <a:gd name="T41" fmla="*/ 74 w 74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26">
                  <a:moveTo>
                    <a:pt x="69" y="11"/>
                  </a:moveTo>
                  <a:lnTo>
                    <a:pt x="63" y="8"/>
                  </a:lnTo>
                  <a:lnTo>
                    <a:pt x="56" y="7"/>
                  </a:lnTo>
                  <a:lnTo>
                    <a:pt x="48" y="9"/>
                  </a:lnTo>
                  <a:lnTo>
                    <a:pt x="40" y="11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74" y="4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6" name="Freeform 1155"/>
            <p:cNvSpPr>
              <a:spLocks/>
            </p:cNvSpPr>
            <p:nvPr/>
          </p:nvSpPr>
          <p:spPr bwMode="auto">
            <a:xfrm>
              <a:off x="3829" y="1719"/>
              <a:ext cx="7" cy="7"/>
            </a:xfrm>
            <a:custGeom>
              <a:avLst/>
              <a:gdLst>
                <a:gd name="T0" fmla="*/ 7 w 7"/>
                <a:gd name="T1" fmla="*/ 1 h 7"/>
                <a:gd name="T2" fmla="*/ 6 w 7"/>
                <a:gd name="T3" fmla="*/ 0 h 7"/>
                <a:gd name="T4" fmla="*/ 1 w 7"/>
                <a:gd name="T5" fmla="*/ 7 h 7"/>
                <a:gd name="T6" fmla="*/ 0 w 7"/>
                <a:gd name="T7" fmla="*/ 6 h 7"/>
                <a:gd name="T8" fmla="*/ 7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1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7" name="Freeform 1156"/>
            <p:cNvSpPr>
              <a:spLocks/>
            </p:cNvSpPr>
            <p:nvPr/>
          </p:nvSpPr>
          <p:spPr bwMode="auto">
            <a:xfrm>
              <a:off x="3759" y="1656"/>
              <a:ext cx="29" cy="81"/>
            </a:xfrm>
            <a:custGeom>
              <a:avLst/>
              <a:gdLst>
                <a:gd name="T0" fmla="*/ 0 w 29"/>
                <a:gd name="T1" fmla="*/ 81 h 81"/>
                <a:gd name="T2" fmla="*/ 1 w 29"/>
                <a:gd name="T3" fmla="*/ 57 h 81"/>
                <a:gd name="T4" fmla="*/ 4 w 29"/>
                <a:gd name="T5" fmla="*/ 34 h 81"/>
                <a:gd name="T6" fmla="*/ 6 w 29"/>
                <a:gd name="T7" fmla="*/ 21 h 81"/>
                <a:gd name="T8" fmla="*/ 11 w 29"/>
                <a:gd name="T9" fmla="*/ 12 h 81"/>
                <a:gd name="T10" fmla="*/ 17 w 29"/>
                <a:gd name="T11" fmla="*/ 4 h 81"/>
                <a:gd name="T12" fmla="*/ 25 w 29"/>
                <a:gd name="T13" fmla="*/ 0 h 81"/>
                <a:gd name="T14" fmla="*/ 29 w 29"/>
                <a:gd name="T15" fmla="*/ 7 h 81"/>
                <a:gd name="T16" fmla="*/ 22 w 29"/>
                <a:gd name="T17" fmla="*/ 10 h 81"/>
                <a:gd name="T18" fmla="*/ 17 w 29"/>
                <a:gd name="T19" fmla="*/ 17 h 81"/>
                <a:gd name="T20" fmla="*/ 13 w 29"/>
                <a:gd name="T21" fmla="*/ 25 h 81"/>
                <a:gd name="T22" fmla="*/ 11 w 29"/>
                <a:gd name="T23" fmla="*/ 36 h 81"/>
                <a:gd name="T24" fmla="*/ 8 w 29"/>
                <a:gd name="T25" fmla="*/ 59 h 81"/>
                <a:gd name="T26" fmla="*/ 7 w 29"/>
                <a:gd name="T27" fmla="*/ 81 h 81"/>
                <a:gd name="T28" fmla="*/ 0 w 29"/>
                <a:gd name="T29" fmla="*/ 8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81"/>
                <a:gd name="T47" fmla="*/ 29 w 29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81">
                  <a:moveTo>
                    <a:pt x="0" y="81"/>
                  </a:moveTo>
                  <a:lnTo>
                    <a:pt x="1" y="57"/>
                  </a:lnTo>
                  <a:lnTo>
                    <a:pt x="4" y="34"/>
                  </a:lnTo>
                  <a:lnTo>
                    <a:pt x="6" y="21"/>
                  </a:lnTo>
                  <a:lnTo>
                    <a:pt x="11" y="12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29" y="7"/>
                  </a:lnTo>
                  <a:lnTo>
                    <a:pt x="22" y="10"/>
                  </a:lnTo>
                  <a:lnTo>
                    <a:pt x="17" y="17"/>
                  </a:lnTo>
                  <a:lnTo>
                    <a:pt x="13" y="25"/>
                  </a:lnTo>
                  <a:lnTo>
                    <a:pt x="11" y="36"/>
                  </a:lnTo>
                  <a:lnTo>
                    <a:pt x="8" y="59"/>
                  </a:lnTo>
                  <a:lnTo>
                    <a:pt x="7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8" name="Freeform 1157"/>
            <p:cNvSpPr>
              <a:spLocks/>
            </p:cNvSpPr>
            <p:nvPr/>
          </p:nvSpPr>
          <p:spPr bwMode="auto">
            <a:xfrm>
              <a:off x="3759" y="1734"/>
              <a:ext cx="7" cy="9"/>
            </a:xfrm>
            <a:custGeom>
              <a:avLst/>
              <a:gdLst>
                <a:gd name="T0" fmla="*/ 6 w 7"/>
                <a:gd name="T1" fmla="*/ 7 h 9"/>
                <a:gd name="T2" fmla="*/ 0 w 7"/>
                <a:gd name="T3" fmla="*/ 9 h 9"/>
                <a:gd name="T4" fmla="*/ 0 w 7"/>
                <a:gd name="T5" fmla="*/ 3 h 9"/>
                <a:gd name="T6" fmla="*/ 7 w 7"/>
                <a:gd name="T7" fmla="*/ 3 h 9"/>
                <a:gd name="T8" fmla="*/ 2 w 7"/>
                <a:gd name="T9" fmla="*/ 0 h 9"/>
                <a:gd name="T10" fmla="*/ 6 w 7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6" y="7"/>
                  </a:moveTo>
                  <a:lnTo>
                    <a:pt x="0" y="9"/>
                  </a:lnTo>
                  <a:lnTo>
                    <a:pt x="0" y="3"/>
                  </a:lnTo>
                  <a:lnTo>
                    <a:pt x="7" y="3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59" name="Freeform 1158"/>
            <p:cNvSpPr>
              <a:spLocks/>
            </p:cNvSpPr>
            <p:nvPr/>
          </p:nvSpPr>
          <p:spPr bwMode="auto">
            <a:xfrm>
              <a:off x="3786" y="1654"/>
              <a:ext cx="48" cy="31"/>
            </a:xfrm>
            <a:custGeom>
              <a:avLst/>
              <a:gdLst>
                <a:gd name="T0" fmla="*/ 0 w 48"/>
                <a:gd name="T1" fmla="*/ 1 h 31"/>
                <a:gd name="T2" fmla="*/ 12 w 48"/>
                <a:gd name="T3" fmla="*/ 0 h 31"/>
                <a:gd name="T4" fmla="*/ 24 w 48"/>
                <a:gd name="T5" fmla="*/ 6 h 31"/>
                <a:gd name="T6" fmla="*/ 36 w 48"/>
                <a:gd name="T7" fmla="*/ 14 h 31"/>
                <a:gd name="T8" fmla="*/ 48 w 48"/>
                <a:gd name="T9" fmla="*/ 26 h 31"/>
                <a:gd name="T10" fmla="*/ 41 w 48"/>
                <a:gd name="T11" fmla="*/ 31 h 31"/>
                <a:gd name="T12" fmla="*/ 31 w 48"/>
                <a:gd name="T13" fmla="*/ 20 h 31"/>
                <a:gd name="T14" fmla="*/ 20 w 48"/>
                <a:gd name="T15" fmla="*/ 13 h 31"/>
                <a:gd name="T16" fmla="*/ 10 w 48"/>
                <a:gd name="T17" fmla="*/ 8 h 31"/>
                <a:gd name="T18" fmla="*/ 0 w 48"/>
                <a:gd name="T19" fmla="*/ 9 h 31"/>
                <a:gd name="T20" fmla="*/ 0 w 48"/>
                <a:gd name="T21" fmla="*/ 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1"/>
                <a:gd name="T35" fmla="*/ 48 w 48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1">
                  <a:moveTo>
                    <a:pt x="0" y="1"/>
                  </a:moveTo>
                  <a:lnTo>
                    <a:pt x="12" y="0"/>
                  </a:lnTo>
                  <a:lnTo>
                    <a:pt x="24" y="6"/>
                  </a:lnTo>
                  <a:lnTo>
                    <a:pt x="36" y="14"/>
                  </a:lnTo>
                  <a:lnTo>
                    <a:pt x="48" y="26"/>
                  </a:lnTo>
                  <a:lnTo>
                    <a:pt x="41" y="31"/>
                  </a:lnTo>
                  <a:lnTo>
                    <a:pt x="31" y="20"/>
                  </a:lnTo>
                  <a:lnTo>
                    <a:pt x="20" y="13"/>
                  </a:lnTo>
                  <a:lnTo>
                    <a:pt x="10" y="8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0" name="Freeform 1159"/>
            <p:cNvSpPr>
              <a:spLocks/>
            </p:cNvSpPr>
            <p:nvPr/>
          </p:nvSpPr>
          <p:spPr bwMode="auto">
            <a:xfrm>
              <a:off x="3784" y="1655"/>
              <a:ext cx="4" cy="8"/>
            </a:xfrm>
            <a:custGeom>
              <a:avLst/>
              <a:gdLst>
                <a:gd name="T0" fmla="*/ 0 w 4"/>
                <a:gd name="T1" fmla="*/ 1 h 8"/>
                <a:gd name="T2" fmla="*/ 2 w 4"/>
                <a:gd name="T3" fmla="*/ 0 h 8"/>
                <a:gd name="T4" fmla="*/ 2 w 4"/>
                <a:gd name="T5" fmla="*/ 8 h 8"/>
                <a:gd name="T6" fmla="*/ 4 w 4"/>
                <a:gd name="T7" fmla="*/ 8 h 8"/>
                <a:gd name="T8" fmla="*/ 0 w 4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1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1" name="Freeform 1160"/>
            <p:cNvSpPr>
              <a:spLocks/>
            </p:cNvSpPr>
            <p:nvPr/>
          </p:nvSpPr>
          <p:spPr bwMode="auto">
            <a:xfrm>
              <a:off x="3829" y="1672"/>
              <a:ext cx="35" cy="16"/>
            </a:xfrm>
            <a:custGeom>
              <a:avLst/>
              <a:gdLst>
                <a:gd name="T0" fmla="*/ 1 w 35"/>
                <a:gd name="T1" fmla="*/ 6 h 16"/>
                <a:gd name="T2" fmla="*/ 9 w 35"/>
                <a:gd name="T3" fmla="*/ 7 h 16"/>
                <a:gd name="T4" fmla="*/ 16 w 35"/>
                <a:gd name="T5" fmla="*/ 6 h 16"/>
                <a:gd name="T6" fmla="*/ 33 w 35"/>
                <a:gd name="T7" fmla="*/ 0 h 16"/>
                <a:gd name="T8" fmla="*/ 35 w 35"/>
                <a:gd name="T9" fmla="*/ 8 h 16"/>
                <a:gd name="T10" fmla="*/ 18 w 35"/>
                <a:gd name="T11" fmla="*/ 15 h 16"/>
                <a:gd name="T12" fmla="*/ 9 w 35"/>
                <a:gd name="T13" fmla="*/ 16 h 16"/>
                <a:gd name="T14" fmla="*/ 0 w 35"/>
                <a:gd name="T15" fmla="*/ 15 h 16"/>
                <a:gd name="T16" fmla="*/ 1 w 35"/>
                <a:gd name="T17" fmla="*/ 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16"/>
                <a:gd name="T29" fmla="*/ 35 w 3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16">
                  <a:moveTo>
                    <a:pt x="1" y="6"/>
                  </a:moveTo>
                  <a:lnTo>
                    <a:pt x="9" y="7"/>
                  </a:lnTo>
                  <a:lnTo>
                    <a:pt x="16" y="6"/>
                  </a:lnTo>
                  <a:lnTo>
                    <a:pt x="33" y="0"/>
                  </a:lnTo>
                  <a:lnTo>
                    <a:pt x="35" y="8"/>
                  </a:lnTo>
                  <a:lnTo>
                    <a:pt x="18" y="15"/>
                  </a:lnTo>
                  <a:lnTo>
                    <a:pt x="9" y="16"/>
                  </a:lnTo>
                  <a:lnTo>
                    <a:pt x="0" y="1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2" name="Freeform 1161"/>
            <p:cNvSpPr>
              <a:spLocks/>
            </p:cNvSpPr>
            <p:nvPr/>
          </p:nvSpPr>
          <p:spPr bwMode="auto">
            <a:xfrm>
              <a:off x="3827" y="1678"/>
              <a:ext cx="7" cy="9"/>
            </a:xfrm>
            <a:custGeom>
              <a:avLst/>
              <a:gdLst>
                <a:gd name="T0" fmla="*/ 0 w 7"/>
                <a:gd name="T1" fmla="*/ 7 h 9"/>
                <a:gd name="T2" fmla="*/ 1 w 7"/>
                <a:gd name="T3" fmla="*/ 9 h 9"/>
                <a:gd name="T4" fmla="*/ 2 w 7"/>
                <a:gd name="T5" fmla="*/ 9 h 9"/>
                <a:gd name="T6" fmla="*/ 3 w 7"/>
                <a:gd name="T7" fmla="*/ 0 h 9"/>
                <a:gd name="T8" fmla="*/ 7 w 7"/>
                <a:gd name="T9" fmla="*/ 2 h 9"/>
                <a:gd name="T10" fmla="*/ 0 w 7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0" y="7"/>
                  </a:moveTo>
                  <a:lnTo>
                    <a:pt x="1" y="9"/>
                  </a:lnTo>
                  <a:lnTo>
                    <a:pt x="2" y="9"/>
                  </a:lnTo>
                  <a:lnTo>
                    <a:pt x="3" y="0"/>
                  </a:lnTo>
                  <a:lnTo>
                    <a:pt x="7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3" name="Freeform 1162"/>
            <p:cNvSpPr>
              <a:spLocks/>
            </p:cNvSpPr>
            <p:nvPr/>
          </p:nvSpPr>
          <p:spPr bwMode="auto">
            <a:xfrm>
              <a:off x="3854" y="1674"/>
              <a:ext cx="15" cy="70"/>
            </a:xfrm>
            <a:custGeom>
              <a:avLst/>
              <a:gdLst>
                <a:gd name="T0" fmla="*/ 12 w 15"/>
                <a:gd name="T1" fmla="*/ 0 h 70"/>
                <a:gd name="T2" fmla="*/ 14 w 15"/>
                <a:gd name="T3" fmla="*/ 5 h 70"/>
                <a:gd name="T4" fmla="*/ 15 w 15"/>
                <a:gd name="T5" fmla="*/ 11 h 70"/>
                <a:gd name="T6" fmla="*/ 13 w 15"/>
                <a:gd name="T7" fmla="*/ 29 h 70"/>
                <a:gd name="T8" fmla="*/ 10 w 15"/>
                <a:gd name="T9" fmla="*/ 49 h 70"/>
                <a:gd name="T10" fmla="*/ 8 w 15"/>
                <a:gd name="T11" fmla="*/ 70 h 70"/>
                <a:gd name="T12" fmla="*/ 0 w 15"/>
                <a:gd name="T13" fmla="*/ 70 h 70"/>
                <a:gd name="T14" fmla="*/ 2 w 15"/>
                <a:gd name="T15" fmla="*/ 48 h 70"/>
                <a:gd name="T16" fmla="*/ 5 w 15"/>
                <a:gd name="T17" fmla="*/ 28 h 70"/>
                <a:gd name="T18" fmla="*/ 7 w 15"/>
                <a:gd name="T19" fmla="*/ 11 h 70"/>
                <a:gd name="T20" fmla="*/ 6 w 15"/>
                <a:gd name="T21" fmla="*/ 7 h 70"/>
                <a:gd name="T22" fmla="*/ 5 w 15"/>
                <a:gd name="T23" fmla="*/ 4 h 70"/>
                <a:gd name="T24" fmla="*/ 12 w 15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70"/>
                <a:gd name="T41" fmla="*/ 15 w 15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70">
                  <a:moveTo>
                    <a:pt x="12" y="0"/>
                  </a:moveTo>
                  <a:lnTo>
                    <a:pt x="14" y="5"/>
                  </a:lnTo>
                  <a:lnTo>
                    <a:pt x="15" y="11"/>
                  </a:lnTo>
                  <a:lnTo>
                    <a:pt x="13" y="29"/>
                  </a:lnTo>
                  <a:lnTo>
                    <a:pt x="10" y="49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2" y="48"/>
                  </a:lnTo>
                  <a:lnTo>
                    <a:pt x="5" y="28"/>
                  </a:lnTo>
                  <a:lnTo>
                    <a:pt x="7" y="11"/>
                  </a:lnTo>
                  <a:lnTo>
                    <a:pt x="6" y="7"/>
                  </a:lnTo>
                  <a:lnTo>
                    <a:pt x="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4" name="Freeform 1163"/>
            <p:cNvSpPr>
              <a:spLocks/>
            </p:cNvSpPr>
            <p:nvPr/>
          </p:nvSpPr>
          <p:spPr bwMode="auto">
            <a:xfrm>
              <a:off x="3859" y="1671"/>
              <a:ext cx="7" cy="9"/>
            </a:xfrm>
            <a:custGeom>
              <a:avLst/>
              <a:gdLst>
                <a:gd name="T0" fmla="*/ 3 w 7"/>
                <a:gd name="T1" fmla="*/ 1 h 9"/>
                <a:gd name="T2" fmla="*/ 5 w 7"/>
                <a:gd name="T3" fmla="*/ 0 h 9"/>
                <a:gd name="T4" fmla="*/ 7 w 7"/>
                <a:gd name="T5" fmla="*/ 3 h 9"/>
                <a:gd name="T6" fmla="*/ 0 w 7"/>
                <a:gd name="T7" fmla="*/ 7 h 9"/>
                <a:gd name="T8" fmla="*/ 5 w 7"/>
                <a:gd name="T9" fmla="*/ 9 h 9"/>
                <a:gd name="T10" fmla="*/ 3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3" y="1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0" y="7"/>
                  </a:lnTo>
                  <a:lnTo>
                    <a:pt x="5" y="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5" name="Freeform 1164"/>
            <p:cNvSpPr>
              <a:spLocks/>
            </p:cNvSpPr>
            <p:nvPr/>
          </p:nvSpPr>
          <p:spPr bwMode="auto">
            <a:xfrm>
              <a:off x="3854" y="1744"/>
              <a:ext cx="23" cy="82"/>
            </a:xfrm>
            <a:custGeom>
              <a:avLst/>
              <a:gdLst>
                <a:gd name="T0" fmla="*/ 8 w 23"/>
                <a:gd name="T1" fmla="*/ 0 h 82"/>
                <a:gd name="T2" fmla="*/ 8 w 23"/>
                <a:gd name="T3" fmla="*/ 19 h 82"/>
                <a:gd name="T4" fmla="*/ 10 w 23"/>
                <a:gd name="T5" fmla="*/ 41 h 82"/>
                <a:gd name="T6" fmla="*/ 14 w 23"/>
                <a:gd name="T7" fmla="*/ 60 h 82"/>
                <a:gd name="T8" fmla="*/ 23 w 23"/>
                <a:gd name="T9" fmla="*/ 78 h 82"/>
                <a:gd name="T10" fmla="*/ 15 w 23"/>
                <a:gd name="T11" fmla="*/ 82 h 82"/>
                <a:gd name="T12" fmla="*/ 6 w 23"/>
                <a:gd name="T13" fmla="*/ 62 h 82"/>
                <a:gd name="T14" fmla="*/ 2 w 23"/>
                <a:gd name="T15" fmla="*/ 42 h 82"/>
                <a:gd name="T16" fmla="*/ 0 w 23"/>
                <a:gd name="T17" fmla="*/ 19 h 82"/>
                <a:gd name="T18" fmla="*/ 0 w 23"/>
                <a:gd name="T19" fmla="*/ 0 h 82"/>
                <a:gd name="T20" fmla="*/ 8 w 23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82"/>
                <a:gd name="T35" fmla="*/ 23 w 23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82">
                  <a:moveTo>
                    <a:pt x="8" y="0"/>
                  </a:moveTo>
                  <a:lnTo>
                    <a:pt x="8" y="19"/>
                  </a:lnTo>
                  <a:lnTo>
                    <a:pt x="10" y="41"/>
                  </a:lnTo>
                  <a:lnTo>
                    <a:pt x="14" y="60"/>
                  </a:lnTo>
                  <a:lnTo>
                    <a:pt x="23" y="78"/>
                  </a:lnTo>
                  <a:lnTo>
                    <a:pt x="15" y="82"/>
                  </a:lnTo>
                  <a:lnTo>
                    <a:pt x="6" y="62"/>
                  </a:lnTo>
                  <a:lnTo>
                    <a:pt x="2" y="4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6" name="Freeform 1165"/>
            <p:cNvSpPr>
              <a:spLocks/>
            </p:cNvSpPr>
            <p:nvPr/>
          </p:nvSpPr>
          <p:spPr bwMode="auto">
            <a:xfrm>
              <a:off x="3854" y="1744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7" name="Freeform 1166"/>
            <p:cNvSpPr>
              <a:spLocks/>
            </p:cNvSpPr>
            <p:nvPr/>
          </p:nvSpPr>
          <p:spPr bwMode="auto">
            <a:xfrm>
              <a:off x="3870" y="1822"/>
              <a:ext cx="60" cy="62"/>
            </a:xfrm>
            <a:custGeom>
              <a:avLst/>
              <a:gdLst>
                <a:gd name="T0" fmla="*/ 7 w 60"/>
                <a:gd name="T1" fmla="*/ 0 h 62"/>
                <a:gd name="T2" fmla="*/ 19 w 60"/>
                <a:gd name="T3" fmla="*/ 14 h 62"/>
                <a:gd name="T4" fmla="*/ 32 w 60"/>
                <a:gd name="T5" fmla="*/ 27 h 62"/>
                <a:gd name="T6" fmla="*/ 48 w 60"/>
                <a:gd name="T7" fmla="*/ 42 h 62"/>
                <a:gd name="T8" fmla="*/ 60 w 60"/>
                <a:gd name="T9" fmla="*/ 57 h 62"/>
                <a:gd name="T10" fmla="*/ 54 w 60"/>
                <a:gd name="T11" fmla="*/ 62 h 62"/>
                <a:gd name="T12" fmla="*/ 41 w 60"/>
                <a:gd name="T13" fmla="*/ 47 h 62"/>
                <a:gd name="T14" fmla="*/ 26 w 60"/>
                <a:gd name="T15" fmla="*/ 33 h 62"/>
                <a:gd name="T16" fmla="*/ 13 w 60"/>
                <a:gd name="T17" fmla="*/ 19 h 62"/>
                <a:gd name="T18" fmla="*/ 0 w 60"/>
                <a:gd name="T19" fmla="*/ 5 h 62"/>
                <a:gd name="T20" fmla="*/ 7 w 60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62"/>
                <a:gd name="T35" fmla="*/ 60 w 6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62">
                  <a:moveTo>
                    <a:pt x="7" y="0"/>
                  </a:moveTo>
                  <a:lnTo>
                    <a:pt x="19" y="14"/>
                  </a:lnTo>
                  <a:lnTo>
                    <a:pt x="32" y="27"/>
                  </a:lnTo>
                  <a:lnTo>
                    <a:pt x="48" y="42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1" y="47"/>
                  </a:lnTo>
                  <a:lnTo>
                    <a:pt x="26" y="33"/>
                  </a:lnTo>
                  <a:lnTo>
                    <a:pt x="13" y="19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8" name="Freeform 1167"/>
            <p:cNvSpPr>
              <a:spLocks/>
            </p:cNvSpPr>
            <p:nvPr/>
          </p:nvSpPr>
          <p:spPr bwMode="auto">
            <a:xfrm>
              <a:off x="3869" y="1822"/>
              <a:ext cx="8" cy="5"/>
            </a:xfrm>
            <a:custGeom>
              <a:avLst/>
              <a:gdLst>
                <a:gd name="T0" fmla="*/ 0 w 8"/>
                <a:gd name="T1" fmla="*/ 4 h 5"/>
                <a:gd name="T2" fmla="*/ 1 w 8"/>
                <a:gd name="T3" fmla="*/ 5 h 5"/>
                <a:gd name="T4" fmla="*/ 8 w 8"/>
                <a:gd name="T5" fmla="*/ 0 h 5"/>
                <a:gd name="T6" fmla="*/ 0 w 8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5"/>
                <a:gd name="T14" fmla="*/ 8 w 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5">
                  <a:moveTo>
                    <a:pt x="0" y="4"/>
                  </a:moveTo>
                  <a:lnTo>
                    <a:pt x="1" y="5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69" name="Freeform 1168"/>
            <p:cNvSpPr>
              <a:spLocks/>
            </p:cNvSpPr>
            <p:nvPr/>
          </p:nvSpPr>
          <p:spPr bwMode="auto">
            <a:xfrm>
              <a:off x="3923" y="1879"/>
              <a:ext cx="26" cy="63"/>
            </a:xfrm>
            <a:custGeom>
              <a:avLst/>
              <a:gdLst>
                <a:gd name="T0" fmla="*/ 7 w 26"/>
                <a:gd name="T1" fmla="*/ 0 h 63"/>
                <a:gd name="T2" fmla="*/ 14 w 26"/>
                <a:gd name="T3" fmla="*/ 13 h 63"/>
                <a:gd name="T4" fmla="*/ 17 w 26"/>
                <a:gd name="T5" fmla="*/ 29 h 63"/>
                <a:gd name="T6" fmla="*/ 20 w 26"/>
                <a:gd name="T7" fmla="*/ 43 h 63"/>
                <a:gd name="T8" fmla="*/ 22 w 26"/>
                <a:gd name="T9" fmla="*/ 50 h 63"/>
                <a:gd name="T10" fmla="*/ 26 w 26"/>
                <a:gd name="T11" fmla="*/ 58 h 63"/>
                <a:gd name="T12" fmla="*/ 19 w 26"/>
                <a:gd name="T13" fmla="*/ 63 h 63"/>
                <a:gd name="T14" fmla="*/ 15 w 26"/>
                <a:gd name="T15" fmla="*/ 54 h 63"/>
                <a:gd name="T16" fmla="*/ 12 w 26"/>
                <a:gd name="T17" fmla="*/ 45 h 63"/>
                <a:gd name="T18" fmla="*/ 9 w 26"/>
                <a:gd name="T19" fmla="*/ 30 h 63"/>
                <a:gd name="T20" fmla="*/ 6 w 26"/>
                <a:gd name="T21" fmla="*/ 15 h 63"/>
                <a:gd name="T22" fmla="*/ 0 w 26"/>
                <a:gd name="T23" fmla="*/ 4 h 63"/>
                <a:gd name="T24" fmla="*/ 7 w 2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63"/>
                <a:gd name="T41" fmla="*/ 26 w 26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63">
                  <a:moveTo>
                    <a:pt x="7" y="0"/>
                  </a:moveTo>
                  <a:lnTo>
                    <a:pt x="14" y="13"/>
                  </a:lnTo>
                  <a:lnTo>
                    <a:pt x="17" y="29"/>
                  </a:lnTo>
                  <a:lnTo>
                    <a:pt x="20" y="43"/>
                  </a:lnTo>
                  <a:lnTo>
                    <a:pt x="22" y="50"/>
                  </a:lnTo>
                  <a:lnTo>
                    <a:pt x="26" y="58"/>
                  </a:lnTo>
                  <a:lnTo>
                    <a:pt x="19" y="63"/>
                  </a:lnTo>
                  <a:lnTo>
                    <a:pt x="15" y="54"/>
                  </a:lnTo>
                  <a:lnTo>
                    <a:pt x="12" y="45"/>
                  </a:lnTo>
                  <a:lnTo>
                    <a:pt x="9" y="30"/>
                  </a:lnTo>
                  <a:lnTo>
                    <a:pt x="6" y="15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0" name="Freeform 1169"/>
            <p:cNvSpPr>
              <a:spLocks/>
            </p:cNvSpPr>
            <p:nvPr/>
          </p:nvSpPr>
          <p:spPr bwMode="auto">
            <a:xfrm>
              <a:off x="3923" y="1879"/>
              <a:ext cx="7" cy="5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4 h 5"/>
                <a:gd name="T4" fmla="*/ 1 w 7"/>
                <a:gd name="T5" fmla="*/ 5 h 5"/>
                <a:gd name="T6" fmla="*/ 7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7" y="0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1" name="Freeform 1170"/>
            <p:cNvSpPr>
              <a:spLocks/>
            </p:cNvSpPr>
            <p:nvPr/>
          </p:nvSpPr>
          <p:spPr bwMode="auto">
            <a:xfrm>
              <a:off x="3943" y="1937"/>
              <a:ext cx="19" cy="56"/>
            </a:xfrm>
            <a:custGeom>
              <a:avLst/>
              <a:gdLst>
                <a:gd name="T0" fmla="*/ 6 w 19"/>
                <a:gd name="T1" fmla="*/ 0 h 56"/>
                <a:gd name="T2" fmla="*/ 10 w 19"/>
                <a:gd name="T3" fmla="*/ 5 h 56"/>
                <a:gd name="T4" fmla="*/ 14 w 19"/>
                <a:gd name="T5" fmla="*/ 10 h 56"/>
                <a:gd name="T6" fmla="*/ 19 w 19"/>
                <a:gd name="T7" fmla="*/ 24 h 56"/>
                <a:gd name="T8" fmla="*/ 19 w 19"/>
                <a:gd name="T9" fmla="*/ 38 h 56"/>
                <a:gd name="T10" fmla="*/ 15 w 19"/>
                <a:gd name="T11" fmla="*/ 56 h 56"/>
                <a:gd name="T12" fmla="*/ 6 w 19"/>
                <a:gd name="T13" fmla="*/ 54 h 56"/>
                <a:gd name="T14" fmla="*/ 10 w 19"/>
                <a:gd name="T15" fmla="*/ 37 h 56"/>
                <a:gd name="T16" fmla="*/ 10 w 19"/>
                <a:gd name="T17" fmla="*/ 25 h 56"/>
                <a:gd name="T18" fmla="*/ 6 w 19"/>
                <a:gd name="T19" fmla="*/ 14 h 56"/>
                <a:gd name="T20" fmla="*/ 4 w 19"/>
                <a:gd name="T21" fmla="*/ 10 h 56"/>
                <a:gd name="T22" fmla="*/ 0 w 19"/>
                <a:gd name="T23" fmla="*/ 6 h 56"/>
                <a:gd name="T24" fmla="*/ 6 w 19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56"/>
                <a:gd name="T41" fmla="*/ 19 w 19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56">
                  <a:moveTo>
                    <a:pt x="6" y="0"/>
                  </a:moveTo>
                  <a:lnTo>
                    <a:pt x="10" y="5"/>
                  </a:lnTo>
                  <a:lnTo>
                    <a:pt x="14" y="10"/>
                  </a:lnTo>
                  <a:lnTo>
                    <a:pt x="19" y="24"/>
                  </a:lnTo>
                  <a:lnTo>
                    <a:pt x="19" y="38"/>
                  </a:lnTo>
                  <a:lnTo>
                    <a:pt x="15" y="56"/>
                  </a:lnTo>
                  <a:lnTo>
                    <a:pt x="6" y="54"/>
                  </a:lnTo>
                  <a:lnTo>
                    <a:pt x="10" y="37"/>
                  </a:lnTo>
                  <a:lnTo>
                    <a:pt x="10" y="25"/>
                  </a:lnTo>
                  <a:lnTo>
                    <a:pt x="6" y="14"/>
                  </a:lnTo>
                  <a:lnTo>
                    <a:pt x="4" y="1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2" name="Freeform 1171"/>
            <p:cNvSpPr>
              <a:spLocks/>
            </p:cNvSpPr>
            <p:nvPr/>
          </p:nvSpPr>
          <p:spPr bwMode="auto">
            <a:xfrm>
              <a:off x="3942" y="1937"/>
              <a:ext cx="7" cy="6"/>
            </a:xfrm>
            <a:custGeom>
              <a:avLst/>
              <a:gdLst>
                <a:gd name="T0" fmla="*/ 0 w 7"/>
                <a:gd name="T1" fmla="*/ 5 h 6"/>
                <a:gd name="T2" fmla="*/ 1 w 7"/>
                <a:gd name="T3" fmla="*/ 6 h 6"/>
                <a:gd name="T4" fmla="*/ 7 w 7"/>
                <a:gd name="T5" fmla="*/ 0 h 6"/>
                <a:gd name="T6" fmla="*/ 0 w 7"/>
                <a:gd name="T7" fmla="*/ 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0" y="5"/>
                  </a:moveTo>
                  <a:lnTo>
                    <a:pt x="1" y="6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3" name="Freeform 1172"/>
            <p:cNvSpPr>
              <a:spLocks/>
            </p:cNvSpPr>
            <p:nvPr/>
          </p:nvSpPr>
          <p:spPr bwMode="auto">
            <a:xfrm>
              <a:off x="3949" y="1991"/>
              <a:ext cx="22" cy="27"/>
            </a:xfrm>
            <a:custGeom>
              <a:avLst/>
              <a:gdLst>
                <a:gd name="T0" fmla="*/ 9 w 22"/>
                <a:gd name="T1" fmla="*/ 0 h 27"/>
                <a:gd name="T2" fmla="*/ 10 w 22"/>
                <a:gd name="T3" fmla="*/ 5 h 27"/>
                <a:gd name="T4" fmla="*/ 15 w 22"/>
                <a:gd name="T5" fmla="*/ 11 h 27"/>
                <a:gd name="T6" fmla="*/ 19 w 22"/>
                <a:gd name="T7" fmla="*/ 17 h 27"/>
                <a:gd name="T8" fmla="*/ 22 w 22"/>
                <a:gd name="T9" fmla="*/ 25 h 27"/>
                <a:gd name="T10" fmla="*/ 14 w 22"/>
                <a:gd name="T11" fmla="*/ 27 h 27"/>
                <a:gd name="T12" fmla="*/ 12 w 22"/>
                <a:gd name="T13" fmla="*/ 21 h 27"/>
                <a:gd name="T14" fmla="*/ 9 w 22"/>
                <a:gd name="T15" fmla="*/ 16 h 27"/>
                <a:gd name="T16" fmla="*/ 2 w 22"/>
                <a:gd name="T17" fmla="*/ 9 h 27"/>
                <a:gd name="T18" fmla="*/ 0 w 22"/>
                <a:gd name="T19" fmla="*/ 2 h 27"/>
                <a:gd name="T20" fmla="*/ 9 w 22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7"/>
                <a:gd name="T35" fmla="*/ 22 w 22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7">
                  <a:moveTo>
                    <a:pt x="9" y="0"/>
                  </a:moveTo>
                  <a:lnTo>
                    <a:pt x="10" y="5"/>
                  </a:lnTo>
                  <a:lnTo>
                    <a:pt x="15" y="11"/>
                  </a:lnTo>
                  <a:lnTo>
                    <a:pt x="19" y="17"/>
                  </a:lnTo>
                  <a:lnTo>
                    <a:pt x="22" y="25"/>
                  </a:lnTo>
                  <a:lnTo>
                    <a:pt x="14" y="27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2" y="9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4" name="Freeform 1173"/>
            <p:cNvSpPr>
              <a:spLocks/>
            </p:cNvSpPr>
            <p:nvPr/>
          </p:nvSpPr>
          <p:spPr bwMode="auto">
            <a:xfrm>
              <a:off x="3949" y="1991"/>
              <a:ext cx="9" cy="2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0 w 9"/>
                <a:gd name="T5" fmla="*/ 2 h 2"/>
                <a:gd name="T6" fmla="*/ 9 w 9"/>
                <a:gd name="T7" fmla="*/ 0 h 2"/>
                <a:gd name="T8" fmla="*/ 9 w 9"/>
                <a:gd name="T9" fmla="*/ 2 h 2"/>
                <a:gd name="T10" fmla="*/ 0 w 9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5" name="Freeform 1174"/>
            <p:cNvSpPr>
              <a:spLocks/>
            </p:cNvSpPr>
            <p:nvPr/>
          </p:nvSpPr>
          <p:spPr bwMode="auto">
            <a:xfrm>
              <a:off x="3955" y="2015"/>
              <a:ext cx="15" cy="21"/>
            </a:xfrm>
            <a:custGeom>
              <a:avLst/>
              <a:gdLst>
                <a:gd name="T0" fmla="*/ 15 w 15"/>
                <a:gd name="T1" fmla="*/ 4 h 21"/>
                <a:gd name="T2" fmla="*/ 8 w 15"/>
                <a:gd name="T3" fmla="*/ 21 h 21"/>
                <a:gd name="T4" fmla="*/ 0 w 15"/>
                <a:gd name="T5" fmla="*/ 17 h 21"/>
                <a:gd name="T6" fmla="*/ 8 w 15"/>
                <a:gd name="T7" fmla="*/ 0 h 21"/>
                <a:gd name="T8" fmla="*/ 15 w 15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"/>
                <a:gd name="T17" fmla="*/ 15 w 1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">
                  <a:moveTo>
                    <a:pt x="15" y="4"/>
                  </a:moveTo>
                  <a:lnTo>
                    <a:pt x="8" y="21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6" name="Freeform 1175"/>
            <p:cNvSpPr>
              <a:spLocks/>
            </p:cNvSpPr>
            <p:nvPr/>
          </p:nvSpPr>
          <p:spPr bwMode="auto">
            <a:xfrm>
              <a:off x="3963" y="2015"/>
              <a:ext cx="8" cy="4"/>
            </a:xfrm>
            <a:custGeom>
              <a:avLst/>
              <a:gdLst>
                <a:gd name="T0" fmla="*/ 8 w 8"/>
                <a:gd name="T1" fmla="*/ 1 h 4"/>
                <a:gd name="T2" fmla="*/ 7 w 8"/>
                <a:gd name="T3" fmla="*/ 4 h 4"/>
                <a:gd name="T4" fmla="*/ 0 w 8"/>
                <a:gd name="T5" fmla="*/ 0 h 4"/>
                <a:gd name="T6" fmla="*/ 0 w 8"/>
                <a:gd name="T7" fmla="*/ 3 h 4"/>
                <a:gd name="T8" fmla="*/ 8 w 8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1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7" name="Freeform 1176"/>
            <p:cNvSpPr>
              <a:spLocks/>
            </p:cNvSpPr>
            <p:nvPr/>
          </p:nvSpPr>
          <p:spPr bwMode="auto">
            <a:xfrm>
              <a:off x="3948" y="2032"/>
              <a:ext cx="15" cy="18"/>
            </a:xfrm>
            <a:custGeom>
              <a:avLst/>
              <a:gdLst>
                <a:gd name="T0" fmla="*/ 15 w 15"/>
                <a:gd name="T1" fmla="*/ 5 h 18"/>
                <a:gd name="T2" fmla="*/ 11 w 15"/>
                <a:gd name="T3" fmla="*/ 10 h 18"/>
                <a:gd name="T4" fmla="*/ 10 w 15"/>
                <a:gd name="T5" fmla="*/ 12 h 18"/>
                <a:gd name="T6" fmla="*/ 9 w 15"/>
                <a:gd name="T7" fmla="*/ 18 h 18"/>
                <a:gd name="T8" fmla="*/ 0 w 15"/>
                <a:gd name="T9" fmla="*/ 18 h 18"/>
                <a:gd name="T10" fmla="*/ 1 w 15"/>
                <a:gd name="T11" fmla="*/ 11 h 18"/>
                <a:gd name="T12" fmla="*/ 3 w 15"/>
                <a:gd name="T13" fmla="*/ 6 h 18"/>
                <a:gd name="T14" fmla="*/ 9 w 15"/>
                <a:gd name="T15" fmla="*/ 0 h 18"/>
                <a:gd name="T16" fmla="*/ 15 w 15"/>
                <a:gd name="T17" fmla="*/ 5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8"/>
                <a:gd name="T29" fmla="*/ 15 w 15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8">
                  <a:moveTo>
                    <a:pt x="15" y="5"/>
                  </a:moveTo>
                  <a:lnTo>
                    <a:pt x="11" y="10"/>
                  </a:lnTo>
                  <a:lnTo>
                    <a:pt x="10" y="12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6"/>
                  </a:lnTo>
                  <a:lnTo>
                    <a:pt x="9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8" name="Freeform 1177"/>
            <p:cNvSpPr>
              <a:spLocks/>
            </p:cNvSpPr>
            <p:nvPr/>
          </p:nvSpPr>
          <p:spPr bwMode="auto">
            <a:xfrm>
              <a:off x="3955" y="2032"/>
              <a:ext cx="8" cy="5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5 h 5"/>
                <a:gd name="T4" fmla="*/ 2 w 8"/>
                <a:gd name="T5" fmla="*/ 0 h 5"/>
                <a:gd name="T6" fmla="*/ 0 w 8"/>
                <a:gd name="T7" fmla="*/ 0 h 5"/>
                <a:gd name="T8" fmla="*/ 8 w 8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8" y="4"/>
                  </a:moveTo>
                  <a:lnTo>
                    <a:pt x="8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79" name="Freeform 1178"/>
            <p:cNvSpPr>
              <a:spLocks/>
            </p:cNvSpPr>
            <p:nvPr/>
          </p:nvSpPr>
          <p:spPr bwMode="auto">
            <a:xfrm>
              <a:off x="3947" y="205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13 h 25"/>
                <a:gd name="T4" fmla="*/ 10 w 10"/>
                <a:gd name="T5" fmla="*/ 25 h 25"/>
                <a:gd name="T6" fmla="*/ 1 w 10"/>
                <a:gd name="T7" fmla="*/ 25 h 25"/>
                <a:gd name="T8" fmla="*/ 0 w 10"/>
                <a:gd name="T9" fmla="*/ 13 h 25"/>
                <a:gd name="T10" fmla="*/ 1 w 10"/>
                <a:gd name="T11" fmla="*/ 0 h 25"/>
                <a:gd name="T12" fmla="*/ 10 w 1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5"/>
                <a:gd name="T23" fmla="*/ 10 w 1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5">
                  <a:moveTo>
                    <a:pt x="10" y="0"/>
                  </a:moveTo>
                  <a:lnTo>
                    <a:pt x="8" y="13"/>
                  </a:lnTo>
                  <a:lnTo>
                    <a:pt x="10" y="25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0" name="Freeform 1179"/>
            <p:cNvSpPr>
              <a:spLocks/>
            </p:cNvSpPr>
            <p:nvPr/>
          </p:nvSpPr>
          <p:spPr bwMode="auto">
            <a:xfrm>
              <a:off x="3948" y="2050"/>
              <a:ext cx="9" cy="1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0 h 1"/>
                <a:gd name="T4" fmla="*/ 0 w 9"/>
                <a:gd name="T5" fmla="*/ 0 h 1"/>
                <a:gd name="T6" fmla="*/ 0 60000 65536"/>
                <a:gd name="T7" fmla="*/ 0 60000 65536"/>
                <a:gd name="T8" fmla="*/ 0 60000 65536"/>
                <a:gd name="T9" fmla="*/ 0 w 9"/>
                <a:gd name="T10" fmla="*/ 0 h 1"/>
                <a:gd name="T11" fmla="*/ 9 w 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1" name="Freeform 1180"/>
            <p:cNvSpPr>
              <a:spLocks/>
            </p:cNvSpPr>
            <p:nvPr/>
          </p:nvSpPr>
          <p:spPr bwMode="auto">
            <a:xfrm>
              <a:off x="3888" y="2074"/>
              <a:ext cx="69" cy="95"/>
            </a:xfrm>
            <a:custGeom>
              <a:avLst/>
              <a:gdLst>
                <a:gd name="T0" fmla="*/ 69 w 69"/>
                <a:gd name="T1" fmla="*/ 1 h 95"/>
                <a:gd name="T2" fmla="*/ 65 w 69"/>
                <a:gd name="T3" fmla="*/ 15 h 95"/>
                <a:gd name="T4" fmla="*/ 59 w 69"/>
                <a:gd name="T5" fmla="*/ 28 h 95"/>
                <a:gd name="T6" fmla="*/ 52 w 69"/>
                <a:gd name="T7" fmla="*/ 41 h 95"/>
                <a:gd name="T8" fmla="*/ 44 w 69"/>
                <a:gd name="T9" fmla="*/ 53 h 95"/>
                <a:gd name="T10" fmla="*/ 24 w 69"/>
                <a:gd name="T11" fmla="*/ 73 h 95"/>
                <a:gd name="T12" fmla="*/ 15 w 69"/>
                <a:gd name="T13" fmla="*/ 85 h 95"/>
                <a:gd name="T14" fmla="*/ 7 w 69"/>
                <a:gd name="T15" fmla="*/ 95 h 95"/>
                <a:gd name="T16" fmla="*/ 0 w 69"/>
                <a:gd name="T17" fmla="*/ 91 h 95"/>
                <a:gd name="T18" fmla="*/ 9 w 69"/>
                <a:gd name="T19" fmla="*/ 80 h 95"/>
                <a:gd name="T20" fmla="*/ 18 w 69"/>
                <a:gd name="T21" fmla="*/ 68 h 95"/>
                <a:gd name="T22" fmla="*/ 38 w 69"/>
                <a:gd name="T23" fmla="*/ 48 h 95"/>
                <a:gd name="T24" fmla="*/ 45 w 69"/>
                <a:gd name="T25" fmla="*/ 37 h 95"/>
                <a:gd name="T26" fmla="*/ 52 w 69"/>
                <a:gd name="T27" fmla="*/ 24 h 95"/>
                <a:gd name="T28" fmla="*/ 57 w 69"/>
                <a:gd name="T29" fmla="*/ 13 h 95"/>
                <a:gd name="T30" fmla="*/ 60 w 69"/>
                <a:gd name="T31" fmla="*/ 0 h 95"/>
                <a:gd name="T32" fmla="*/ 69 w 69"/>
                <a:gd name="T33" fmla="*/ 1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95"/>
                <a:gd name="T53" fmla="*/ 69 w 69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95">
                  <a:moveTo>
                    <a:pt x="69" y="1"/>
                  </a:moveTo>
                  <a:lnTo>
                    <a:pt x="65" y="15"/>
                  </a:lnTo>
                  <a:lnTo>
                    <a:pt x="59" y="28"/>
                  </a:lnTo>
                  <a:lnTo>
                    <a:pt x="52" y="41"/>
                  </a:lnTo>
                  <a:lnTo>
                    <a:pt x="44" y="53"/>
                  </a:lnTo>
                  <a:lnTo>
                    <a:pt x="24" y="73"/>
                  </a:lnTo>
                  <a:lnTo>
                    <a:pt x="15" y="85"/>
                  </a:lnTo>
                  <a:lnTo>
                    <a:pt x="7" y="95"/>
                  </a:lnTo>
                  <a:lnTo>
                    <a:pt x="0" y="91"/>
                  </a:lnTo>
                  <a:lnTo>
                    <a:pt x="9" y="80"/>
                  </a:lnTo>
                  <a:lnTo>
                    <a:pt x="18" y="68"/>
                  </a:lnTo>
                  <a:lnTo>
                    <a:pt x="38" y="48"/>
                  </a:lnTo>
                  <a:lnTo>
                    <a:pt x="45" y="37"/>
                  </a:lnTo>
                  <a:lnTo>
                    <a:pt x="52" y="24"/>
                  </a:lnTo>
                  <a:lnTo>
                    <a:pt x="57" y="13"/>
                  </a:lnTo>
                  <a:lnTo>
                    <a:pt x="60" y="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2" name="Freeform 1181"/>
            <p:cNvSpPr>
              <a:spLocks/>
            </p:cNvSpPr>
            <p:nvPr/>
          </p:nvSpPr>
          <p:spPr bwMode="auto">
            <a:xfrm>
              <a:off x="3948" y="2074"/>
              <a:ext cx="9" cy="1"/>
            </a:xfrm>
            <a:custGeom>
              <a:avLst/>
              <a:gdLst>
                <a:gd name="T0" fmla="*/ 9 w 9"/>
                <a:gd name="T1" fmla="*/ 1 h 1"/>
                <a:gd name="T2" fmla="*/ 0 w 9"/>
                <a:gd name="T3" fmla="*/ 0 h 1"/>
                <a:gd name="T4" fmla="*/ 0 w 9"/>
                <a:gd name="T5" fmla="*/ 1 h 1"/>
                <a:gd name="T6" fmla="*/ 9 w 9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9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3" name="Freeform 1182"/>
            <p:cNvSpPr>
              <a:spLocks/>
            </p:cNvSpPr>
            <p:nvPr/>
          </p:nvSpPr>
          <p:spPr bwMode="auto">
            <a:xfrm>
              <a:off x="3888" y="2167"/>
              <a:ext cx="14" cy="19"/>
            </a:xfrm>
            <a:custGeom>
              <a:avLst/>
              <a:gdLst>
                <a:gd name="T0" fmla="*/ 8 w 14"/>
                <a:gd name="T1" fmla="*/ 0 h 19"/>
                <a:gd name="T2" fmla="*/ 8 w 14"/>
                <a:gd name="T3" fmla="*/ 3 h 19"/>
                <a:gd name="T4" fmla="*/ 9 w 14"/>
                <a:gd name="T5" fmla="*/ 6 h 19"/>
                <a:gd name="T6" fmla="*/ 14 w 14"/>
                <a:gd name="T7" fmla="*/ 15 h 19"/>
                <a:gd name="T8" fmla="*/ 7 w 14"/>
                <a:gd name="T9" fmla="*/ 19 h 19"/>
                <a:gd name="T10" fmla="*/ 2 w 14"/>
                <a:gd name="T11" fmla="*/ 10 h 19"/>
                <a:gd name="T12" fmla="*/ 0 w 14"/>
                <a:gd name="T13" fmla="*/ 5 h 19"/>
                <a:gd name="T14" fmla="*/ 0 w 14"/>
                <a:gd name="T15" fmla="*/ 0 h 19"/>
                <a:gd name="T16" fmla="*/ 8 w 14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9"/>
                <a:gd name="T29" fmla="*/ 14 w 14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9">
                  <a:moveTo>
                    <a:pt x="8" y="0"/>
                  </a:moveTo>
                  <a:lnTo>
                    <a:pt x="8" y="3"/>
                  </a:lnTo>
                  <a:lnTo>
                    <a:pt x="9" y="6"/>
                  </a:lnTo>
                  <a:lnTo>
                    <a:pt x="14" y="15"/>
                  </a:lnTo>
                  <a:lnTo>
                    <a:pt x="7" y="19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4" name="Freeform 1183"/>
            <p:cNvSpPr>
              <a:spLocks/>
            </p:cNvSpPr>
            <p:nvPr/>
          </p:nvSpPr>
          <p:spPr bwMode="auto">
            <a:xfrm>
              <a:off x="3888" y="216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2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5" name="Freeform 1184"/>
            <p:cNvSpPr>
              <a:spLocks/>
            </p:cNvSpPr>
            <p:nvPr/>
          </p:nvSpPr>
          <p:spPr bwMode="auto">
            <a:xfrm>
              <a:off x="3888" y="2182"/>
              <a:ext cx="14" cy="22"/>
            </a:xfrm>
            <a:custGeom>
              <a:avLst/>
              <a:gdLst>
                <a:gd name="T0" fmla="*/ 14 w 14"/>
                <a:gd name="T1" fmla="*/ 4 h 22"/>
                <a:gd name="T2" fmla="*/ 7 w 14"/>
                <a:gd name="T3" fmla="*/ 22 h 22"/>
                <a:gd name="T4" fmla="*/ 0 w 14"/>
                <a:gd name="T5" fmla="*/ 18 h 22"/>
                <a:gd name="T6" fmla="*/ 7 w 14"/>
                <a:gd name="T7" fmla="*/ 0 h 22"/>
                <a:gd name="T8" fmla="*/ 14 w 14"/>
                <a:gd name="T9" fmla="*/ 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2"/>
                <a:gd name="T17" fmla="*/ 14 w 1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2">
                  <a:moveTo>
                    <a:pt x="14" y="4"/>
                  </a:moveTo>
                  <a:lnTo>
                    <a:pt x="7" y="22"/>
                  </a:lnTo>
                  <a:lnTo>
                    <a:pt x="0" y="18"/>
                  </a:lnTo>
                  <a:lnTo>
                    <a:pt x="7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6" name="Freeform 1185"/>
            <p:cNvSpPr>
              <a:spLocks/>
            </p:cNvSpPr>
            <p:nvPr/>
          </p:nvSpPr>
          <p:spPr bwMode="auto">
            <a:xfrm>
              <a:off x="3895" y="2182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2 h 4"/>
                <a:gd name="T4" fmla="*/ 7 w 8"/>
                <a:gd name="T5" fmla="*/ 4 h 4"/>
                <a:gd name="T6" fmla="*/ 0 w 8"/>
                <a:gd name="T7" fmla="*/ 0 h 4"/>
                <a:gd name="T8" fmla="*/ 0 w 8"/>
                <a:gd name="T9" fmla="*/ 4 h 4"/>
                <a:gd name="T10" fmla="*/ 7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7" y="0"/>
                  </a:move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7" name="Freeform 1186"/>
            <p:cNvSpPr>
              <a:spLocks/>
            </p:cNvSpPr>
            <p:nvPr/>
          </p:nvSpPr>
          <p:spPr bwMode="auto">
            <a:xfrm>
              <a:off x="3886" y="2202"/>
              <a:ext cx="13" cy="65"/>
            </a:xfrm>
            <a:custGeom>
              <a:avLst/>
              <a:gdLst>
                <a:gd name="T0" fmla="*/ 10 w 13"/>
                <a:gd name="T1" fmla="*/ 0 h 65"/>
                <a:gd name="T2" fmla="*/ 11 w 13"/>
                <a:gd name="T3" fmla="*/ 10 h 65"/>
                <a:gd name="T4" fmla="*/ 13 w 13"/>
                <a:gd name="T5" fmla="*/ 28 h 65"/>
                <a:gd name="T6" fmla="*/ 13 w 13"/>
                <a:gd name="T7" fmla="*/ 49 h 65"/>
                <a:gd name="T8" fmla="*/ 10 w 13"/>
                <a:gd name="T9" fmla="*/ 59 h 65"/>
                <a:gd name="T10" fmla="*/ 6 w 13"/>
                <a:gd name="T11" fmla="*/ 65 h 65"/>
                <a:gd name="T12" fmla="*/ 0 w 13"/>
                <a:gd name="T13" fmla="*/ 60 h 65"/>
                <a:gd name="T14" fmla="*/ 3 w 13"/>
                <a:gd name="T15" fmla="*/ 55 h 65"/>
                <a:gd name="T16" fmla="*/ 5 w 13"/>
                <a:gd name="T17" fmla="*/ 49 h 65"/>
                <a:gd name="T18" fmla="*/ 5 w 13"/>
                <a:gd name="T19" fmla="*/ 28 h 65"/>
                <a:gd name="T20" fmla="*/ 3 w 13"/>
                <a:gd name="T21" fmla="*/ 11 h 65"/>
                <a:gd name="T22" fmla="*/ 2 w 13"/>
                <a:gd name="T23" fmla="*/ 0 h 65"/>
                <a:gd name="T24" fmla="*/ 10 w 13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65"/>
                <a:gd name="T41" fmla="*/ 13 w 13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65">
                  <a:moveTo>
                    <a:pt x="10" y="0"/>
                  </a:moveTo>
                  <a:lnTo>
                    <a:pt x="11" y="10"/>
                  </a:lnTo>
                  <a:lnTo>
                    <a:pt x="13" y="28"/>
                  </a:lnTo>
                  <a:lnTo>
                    <a:pt x="13" y="49"/>
                  </a:lnTo>
                  <a:lnTo>
                    <a:pt x="10" y="59"/>
                  </a:lnTo>
                  <a:lnTo>
                    <a:pt x="6" y="65"/>
                  </a:lnTo>
                  <a:lnTo>
                    <a:pt x="0" y="60"/>
                  </a:lnTo>
                  <a:lnTo>
                    <a:pt x="3" y="55"/>
                  </a:lnTo>
                  <a:lnTo>
                    <a:pt x="5" y="49"/>
                  </a:lnTo>
                  <a:lnTo>
                    <a:pt x="5" y="28"/>
                  </a:lnTo>
                  <a:lnTo>
                    <a:pt x="3" y="11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8" name="Freeform 1187"/>
            <p:cNvSpPr>
              <a:spLocks/>
            </p:cNvSpPr>
            <p:nvPr/>
          </p:nvSpPr>
          <p:spPr bwMode="auto">
            <a:xfrm>
              <a:off x="3888" y="2200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2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89" name="Freeform 1188"/>
            <p:cNvSpPr>
              <a:spLocks/>
            </p:cNvSpPr>
            <p:nvPr/>
          </p:nvSpPr>
          <p:spPr bwMode="auto">
            <a:xfrm>
              <a:off x="3863" y="2240"/>
              <a:ext cx="26" cy="28"/>
            </a:xfrm>
            <a:custGeom>
              <a:avLst/>
              <a:gdLst>
                <a:gd name="T0" fmla="*/ 26 w 26"/>
                <a:gd name="T1" fmla="*/ 28 h 28"/>
                <a:gd name="T2" fmla="*/ 22 w 26"/>
                <a:gd name="T3" fmla="*/ 27 h 28"/>
                <a:gd name="T4" fmla="*/ 18 w 26"/>
                <a:gd name="T5" fmla="*/ 24 h 28"/>
                <a:gd name="T6" fmla="*/ 13 w 26"/>
                <a:gd name="T7" fmla="*/ 17 h 28"/>
                <a:gd name="T8" fmla="*/ 6 w 26"/>
                <a:gd name="T9" fmla="*/ 9 h 28"/>
                <a:gd name="T10" fmla="*/ 0 w 26"/>
                <a:gd name="T11" fmla="*/ 7 h 28"/>
                <a:gd name="T12" fmla="*/ 4 w 26"/>
                <a:gd name="T13" fmla="*/ 0 h 28"/>
                <a:gd name="T14" fmla="*/ 12 w 26"/>
                <a:gd name="T15" fmla="*/ 3 h 28"/>
                <a:gd name="T16" fmla="*/ 19 w 26"/>
                <a:gd name="T17" fmla="*/ 12 h 28"/>
                <a:gd name="T18" fmla="*/ 24 w 26"/>
                <a:gd name="T19" fmla="*/ 19 h 28"/>
                <a:gd name="T20" fmla="*/ 26 w 26"/>
                <a:gd name="T21" fmla="*/ 20 h 28"/>
                <a:gd name="T22" fmla="*/ 26 w 26"/>
                <a:gd name="T23" fmla="*/ 21 h 28"/>
                <a:gd name="T24" fmla="*/ 26 w 26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8"/>
                <a:gd name="T41" fmla="*/ 26 w 26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8">
                  <a:moveTo>
                    <a:pt x="26" y="28"/>
                  </a:moveTo>
                  <a:lnTo>
                    <a:pt x="22" y="27"/>
                  </a:lnTo>
                  <a:lnTo>
                    <a:pt x="18" y="24"/>
                  </a:lnTo>
                  <a:lnTo>
                    <a:pt x="13" y="17"/>
                  </a:lnTo>
                  <a:lnTo>
                    <a:pt x="6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2" y="3"/>
                  </a:lnTo>
                  <a:lnTo>
                    <a:pt x="19" y="12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0" name="Freeform 1189"/>
            <p:cNvSpPr>
              <a:spLocks/>
            </p:cNvSpPr>
            <p:nvPr/>
          </p:nvSpPr>
          <p:spPr bwMode="auto">
            <a:xfrm>
              <a:off x="3886" y="2261"/>
              <a:ext cx="6" cy="7"/>
            </a:xfrm>
            <a:custGeom>
              <a:avLst/>
              <a:gdLst>
                <a:gd name="T0" fmla="*/ 6 w 6"/>
                <a:gd name="T1" fmla="*/ 6 h 7"/>
                <a:gd name="T2" fmla="*/ 5 w 6"/>
                <a:gd name="T3" fmla="*/ 7 h 7"/>
                <a:gd name="T4" fmla="*/ 3 w 6"/>
                <a:gd name="T5" fmla="*/ 7 h 7"/>
                <a:gd name="T6" fmla="*/ 3 w 6"/>
                <a:gd name="T7" fmla="*/ 0 h 7"/>
                <a:gd name="T8" fmla="*/ 0 w 6"/>
                <a:gd name="T9" fmla="*/ 1 h 7"/>
                <a:gd name="T10" fmla="*/ 6 w 6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6" y="6"/>
                  </a:moveTo>
                  <a:lnTo>
                    <a:pt x="5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1" name="Freeform 1190"/>
            <p:cNvSpPr>
              <a:spLocks/>
            </p:cNvSpPr>
            <p:nvPr/>
          </p:nvSpPr>
          <p:spPr bwMode="auto">
            <a:xfrm>
              <a:off x="3825" y="2240"/>
              <a:ext cx="41" cy="18"/>
            </a:xfrm>
            <a:custGeom>
              <a:avLst/>
              <a:gdLst>
                <a:gd name="T0" fmla="*/ 41 w 41"/>
                <a:gd name="T1" fmla="*/ 7 h 18"/>
                <a:gd name="T2" fmla="*/ 32 w 41"/>
                <a:gd name="T3" fmla="*/ 8 h 18"/>
                <a:gd name="T4" fmla="*/ 25 w 41"/>
                <a:gd name="T5" fmla="*/ 11 h 18"/>
                <a:gd name="T6" fmla="*/ 4 w 41"/>
                <a:gd name="T7" fmla="*/ 18 h 18"/>
                <a:gd name="T8" fmla="*/ 0 w 41"/>
                <a:gd name="T9" fmla="*/ 11 h 18"/>
                <a:gd name="T10" fmla="*/ 21 w 41"/>
                <a:gd name="T11" fmla="*/ 4 h 18"/>
                <a:gd name="T12" fmla="*/ 29 w 41"/>
                <a:gd name="T13" fmla="*/ 1 h 18"/>
                <a:gd name="T14" fmla="*/ 39 w 41"/>
                <a:gd name="T15" fmla="*/ 0 h 18"/>
                <a:gd name="T16" fmla="*/ 41 w 41"/>
                <a:gd name="T17" fmla="*/ 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8"/>
                <a:gd name="T29" fmla="*/ 41 w 4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8">
                  <a:moveTo>
                    <a:pt x="41" y="7"/>
                  </a:moveTo>
                  <a:lnTo>
                    <a:pt x="32" y="8"/>
                  </a:lnTo>
                  <a:lnTo>
                    <a:pt x="25" y="11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21" y="4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2" name="Freeform 1191"/>
            <p:cNvSpPr>
              <a:spLocks/>
            </p:cNvSpPr>
            <p:nvPr/>
          </p:nvSpPr>
          <p:spPr bwMode="auto">
            <a:xfrm>
              <a:off x="3863" y="2240"/>
              <a:ext cx="4" cy="7"/>
            </a:xfrm>
            <a:custGeom>
              <a:avLst/>
              <a:gdLst>
                <a:gd name="T0" fmla="*/ 4 w 4"/>
                <a:gd name="T1" fmla="*/ 0 h 7"/>
                <a:gd name="T2" fmla="*/ 1 w 4"/>
                <a:gd name="T3" fmla="*/ 0 h 7"/>
                <a:gd name="T4" fmla="*/ 3 w 4"/>
                <a:gd name="T5" fmla="*/ 7 h 7"/>
                <a:gd name="T6" fmla="*/ 0 w 4"/>
                <a:gd name="T7" fmla="*/ 7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1" y="0"/>
                  </a:lnTo>
                  <a:lnTo>
                    <a:pt x="3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3" name="Freeform 1192"/>
            <p:cNvSpPr>
              <a:spLocks/>
            </p:cNvSpPr>
            <p:nvPr/>
          </p:nvSpPr>
          <p:spPr bwMode="auto">
            <a:xfrm>
              <a:off x="3807" y="2252"/>
              <a:ext cx="23" cy="37"/>
            </a:xfrm>
            <a:custGeom>
              <a:avLst/>
              <a:gdLst>
                <a:gd name="T0" fmla="*/ 23 w 23"/>
                <a:gd name="T1" fmla="*/ 5 h 37"/>
                <a:gd name="T2" fmla="*/ 20 w 23"/>
                <a:gd name="T3" fmla="*/ 8 h 37"/>
                <a:gd name="T4" fmla="*/ 15 w 23"/>
                <a:gd name="T5" fmla="*/ 16 h 37"/>
                <a:gd name="T6" fmla="*/ 7 w 23"/>
                <a:gd name="T7" fmla="*/ 37 h 37"/>
                <a:gd name="T8" fmla="*/ 0 w 23"/>
                <a:gd name="T9" fmla="*/ 33 h 37"/>
                <a:gd name="T10" fmla="*/ 8 w 23"/>
                <a:gd name="T11" fmla="*/ 12 h 37"/>
                <a:gd name="T12" fmla="*/ 13 w 23"/>
                <a:gd name="T13" fmla="*/ 4 h 37"/>
                <a:gd name="T14" fmla="*/ 17 w 23"/>
                <a:gd name="T15" fmla="*/ 0 h 37"/>
                <a:gd name="T16" fmla="*/ 23 w 23"/>
                <a:gd name="T17" fmla="*/ 5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37"/>
                <a:gd name="T29" fmla="*/ 23 w 2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37">
                  <a:moveTo>
                    <a:pt x="23" y="5"/>
                  </a:moveTo>
                  <a:lnTo>
                    <a:pt x="20" y="8"/>
                  </a:lnTo>
                  <a:lnTo>
                    <a:pt x="15" y="16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8" y="12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4" name="Freeform 1193"/>
            <p:cNvSpPr>
              <a:spLocks/>
            </p:cNvSpPr>
            <p:nvPr/>
          </p:nvSpPr>
          <p:spPr bwMode="auto">
            <a:xfrm>
              <a:off x="3824" y="2251"/>
              <a:ext cx="6" cy="7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1 h 7"/>
                <a:gd name="T4" fmla="*/ 6 w 6"/>
                <a:gd name="T5" fmla="*/ 6 h 7"/>
                <a:gd name="T6" fmla="*/ 5 w 6"/>
                <a:gd name="T7" fmla="*/ 7 h 7"/>
                <a:gd name="T8" fmla="*/ 1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1" y="0"/>
                  </a:moveTo>
                  <a:lnTo>
                    <a:pt x="0" y="1"/>
                  </a:lnTo>
                  <a:lnTo>
                    <a:pt x="6" y="6"/>
                  </a:lnTo>
                  <a:lnTo>
                    <a:pt x="5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5" name="Freeform 1194"/>
            <p:cNvSpPr>
              <a:spLocks/>
            </p:cNvSpPr>
            <p:nvPr/>
          </p:nvSpPr>
          <p:spPr bwMode="auto">
            <a:xfrm>
              <a:off x="3800" y="2286"/>
              <a:ext cx="15" cy="50"/>
            </a:xfrm>
            <a:custGeom>
              <a:avLst/>
              <a:gdLst>
                <a:gd name="T0" fmla="*/ 15 w 15"/>
                <a:gd name="T1" fmla="*/ 1 h 50"/>
                <a:gd name="T2" fmla="*/ 10 w 15"/>
                <a:gd name="T3" fmla="*/ 24 h 50"/>
                <a:gd name="T4" fmla="*/ 8 w 15"/>
                <a:gd name="T5" fmla="*/ 38 h 50"/>
                <a:gd name="T6" fmla="*/ 9 w 15"/>
                <a:gd name="T7" fmla="*/ 50 h 50"/>
                <a:gd name="T8" fmla="*/ 1 w 15"/>
                <a:gd name="T9" fmla="*/ 50 h 50"/>
                <a:gd name="T10" fmla="*/ 0 w 15"/>
                <a:gd name="T11" fmla="*/ 38 h 50"/>
                <a:gd name="T12" fmla="*/ 2 w 15"/>
                <a:gd name="T13" fmla="*/ 23 h 50"/>
                <a:gd name="T14" fmla="*/ 7 w 15"/>
                <a:gd name="T15" fmla="*/ 0 h 50"/>
                <a:gd name="T16" fmla="*/ 15 w 15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0"/>
                <a:gd name="T29" fmla="*/ 15 w 15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0">
                  <a:moveTo>
                    <a:pt x="15" y="1"/>
                  </a:moveTo>
                  <a:lnTo>
                    <a:pt x="10" y="24"/>
                  </a:lnTo>
                  <a:lnTo>
                    <a:pt x="8" y="38"/>
                  </a:lnTo>
                  <a:lnTo>
                    <a:pt x="9" y="50"/>
                  </a:lnTo>
                  <a:lnTo>
                    <a:pt x="1" y="50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7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6" name="Freeform 1195"/>
            <p:cNvSpPr>
              <a:spLocks/>
            </p:cNvSpPr>
            <p:nvPr/>
          </p:nvSpPr>
          <p:spPr bwMode="auto">
            <a:xfrm>
              <a:off x="3807" y="2285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7" name="Freeform 1196"/>
            <p:cNvSpPr>
              <a:spLocks/>
            </p:cNvSpPr>
            <p:nvPr/>
          </p:nvSpPr>
          <p:spPr bwMode="auto">
            <a:xfrm>
              <a:off x="3802" y="2334"/>
              <a:ext cx="19" cy="19"/>
            </a:xfrm>
            <a:custGeom>
              <a:avLst/>
              <a:gdLst>
                <a:gd name="T0" fmla="*/ 6 w 19"/>
                <a:gd name="T1" fmla="*/ 0 h 19"/>
                <a:gd name="T2" fmla="*/ 12 w 19"/>
                <a:gd name="T3" fmla="*/ 8 h 19"/>
                <a:gd name="T4" fmla="*/ 16 w 19"/>
                <a:gd name="T5" fmla="*/ 11 h 19"/>
                <a:gd name="T6" fmla="*/ 19 w 19"/>
                <a:gd name="T7" fmla="*/ 15 h 19"/>
                <a:gd name="T8" fmla="*/ 12 w 19"/>
                <a:gd name="T9" fmla="*/ 19 h 19"/>
                <a:gd name="T10" fmla="*/ 10 w 19"/>
                <a:gd name="T11" fmla="*/ 16 h 19"/>
                <a:gd name="T12" fmla="*/ 6 w 19"/>
                <a:gd name="T13" fmla="*/ 13 h 19"/>
                <a:gd name="T14" fmla="*/ 0 w 19"/>
                <a:gd name="T15" fmla="*/ 5 h 19"/>
                <a:gd name="T16" fmla="*/ 6 w 19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6" y="0"/>
                  </a:moveTo>
                  <a:lnTo>
                    <a:pt x="12" y="8"/>
                  </a:lnTo>
                  <a:lnTo>
                    <a:pt x="16" y="11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6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8" name="Freeform 1197"/>
            <p:cNvSpPr>
              <a:spLocks/>
            </p:cNvSpPr>
            <p:nvPr/>
          </p:nvSpPr>
          <p:spPr bwMode="auto">
            <a:xfrm>
              <a:off x="3801" y="2334"/>
              <a:ext cx="8" cy="5"/>
            </a:xfrm>
            <a:custGeom>
              <a:avLst/>
              <a:gdLst>
                <a:gd name="T0" fmla="*/ 0 w 8"/>
                <a:gd name="T1" fmla="*/ 2 h 5"/>
                <a:gd name="T2" fmla="*/ 0 w 8"/>
                <a:gd name="T3" fmla="*/ 4 h 5"/>
                <a:gd name="T4" fmla="*/ 1 w 8"/>
                <a:gd name="T5" fmla="*/ 5 h 5"/>
                <a:gd name="T6" fmla="*/ 7 w 8"/>
                <a:gd name="T7" fmla="*/ 0 h 5"/>
                <a:gd name="T8" fmla="*/ 8 w 8"/>
                <a:gd name="T9" fmla="*/ 2 h 5"/>
                <a:gd name="T10" fmla="*/ 0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999" name="Freeform 1198"/>
            <p:cNvSpPr>
              <a:spLocks/>
            </p:cNvSpPr>
            <p:nvPr/>
          </p:nvSpPr>
          <p:spPr bwMode="auto">
            <a:xfrm>
              <a:off x="3814" y="2350"/>
              <a:ext cx="12" cy="51"/>
            </a:xfrm>
            <a:custGeom>
              <a:avLst/>
              <a:gdLst>
                <a:gd name="T0" fmla="*/ 8 w 12"/>
                <a:gd name="T1" fmla="*/ 0 h 51"/>
                <a:gd name="T2" fmla="*/ 11 w 12"/>
                <a:gd name="T3" fmla="*/ 15 h 51"/>
                <a:gd name="T4" fmla="*/ 12 w 12"/>
                <a:gd name="T5" fmla="*/ 28 h 51"/>
                <a:gd name="T6" fmla="*/ 10 w 12"/>
                <a:gd name="T7" fmla="*/ 51 h 51"/>
                <a:gd name="T8" fmla="*/ 2 w 12"/>
                <a:gd name="T9" fmla="*/ 51 h 51"/>
                <a:gd name="T10" fmla="*/ 4 w 12"/>
                <a:gd name="T11" fmla="*/ 28 h 51"/>
                <a:gd name="T12" fmla="*/ 3 w 12"/>
                <a:gd name="T13" fmla="*/ 16 h 51"/>
                <a:gd name="T14" fmla="*/ 0 w 12"/>
                <a:gd name="T15" fmla="*/ 2 h 51"/>
                <a:gd name="T16" fmla="*/ 8 w 1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1"/>
                <a:gd name="T29" fmla="*/ 12 w 1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1">
                  <a:moveTo>
                    <a:pt x="8" y="0"/>
                  </a:moveTo>
                  <a:lnTo>
                    <a:pt x="11" y="15"/>
                  </a:lnTo>
                  <a:lnTo>
                    <a:pt x="12" y="28"/>
                  </a:lnTo>
                  <a:lnTo>
                    <a:pt x="10" y="51"/>
                  </a:lnTo>
                  <a:lnTo>
                    <a:pt x="2" y="51"/>
                  </a:lnTo>
                  <a:lnTo>
                    <a:pt x="4" y="28"/>
                  </a:lnTo>
                  <a:lnTo>
                    <a:pt x="3" y="16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0" name="Freeform 1199"/>
            <p:cNvSpPr>
              <a:spLocks/>
            </p:cNvSpPr>
            <p:nvPr/>
          </p:nvSpPr>
          <p:spPr bwMode="auto">
            <a:xfrm>
              <a:off x="3814" y="2349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1 h 4"/>
                <a:gd name="T4" fmla="*/ 0 w 8"/>
                <a:gd name="T5" fmla="*/ 3 h 4"/>
                <a:gd name="T6" fmla="*/ 0 w 8"/>
                <a:gd name="T7" fmla="*/ 4 h 4"/>
                <a:gd name="T8" fmla="*/ 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0"/>
                  </a:moveTo>
                  <a:lnTo>
                    <a:pt x="8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1" name="Freeform 1200"/>
            <p:cNvSpPr>
              <a:spLocks/>
            </p:cNvSpPr>
            <p:nvPr/>
          </p:nvSpPr>
          <p:spPr bwMode="auto">
            <a:xfrm>
              <a:off x="3797" y="2401"/>
              <a:ext cx="28" cy="119"/>
            </a:xfrm>
            <a:custGeom>
              <a:avLst/>
              <a:gdLst>
                <a:gd name="T0" fmla="*/ 27 w 28"/>
                <a:gd name="T1" fmla="*/ 0 h 119"/>
                <a:gd name="T2" fmla="*/ 28 w 28"/>
                <a:gd name="T3" fmla="*/ 61 h 119"/>
                <a:gd name="T4" fmla="*/ 26 w 28"/>
                <a:gd name="T5" fmla="*/ 76 h 119"/>
                <a:gd name="T6" fmla="*/ 23 w 28"/>
                <a:gd name="T7" fmla="*/ 92 h 119"/>
                <a:gd name="T8" fmla="*/ 19 w 28"/>
                <a:gd name="T9" fmla="*/ 100 h 119"/>
                <a:gd name="T10" fmla="*/ 16 w 28"/>
                <a:gd name="T11" fmla="*/ 106 h 119"/>
                <a:gd name="T12" fmla="*/ 7 w 28"/>
                <a:gd name="T13" fmla="*/ 119 h 119"/>
                <a:gd name="T14" fmla="*/ 0 w 28"/>
                <a:gd name="T15" fmla="*/ 115 h 119"/>
                <a:gd name="T16" fmla="*/ 9 w 28"/>
                <a:gd name="T17" fmla="*/ 102 h 119"/>
                <a:gd name="T18" fmla="*/ 12 w 28"/>
                <a:gd name="T19" fmla="*/ 96 h 119"/>
                <a:gd name="T20" fmla="*/ 15 w 28"/>
                <a:gd name="T21" fmla="*/ 90 h 119"/>
                <a:gd name="T22" fmla="*/ 18 w 28"/>
                <a:gd name="T23" fmla="*/ 75 h 119"/>
                <a:gd name="T24" fmla="*/ 20 w 28"/>
                <a:gd name="T25" fmla="*/ 61 h 119"/>
                <a:gd name="T26" fmla="*/ 19 w 28"/>
                <a:gd name="T27" fmla="*/ 0 h 119"/>
                <a:gd name="T28" fmla="*/ 27 w 28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119"/>
                <a:gd name="T47" fmla="*/ 28 w 28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119">
                  <a:moveTo>
                    <a:pt x="27" y="0"/>
                  </a:moveTo>
                  <a:lnTo>
                    <a:pt x="28" y="61"/>
                  </a:lnTo>
                  <a:lnTo>
                    <a:pt x="26" y="76"/>
                  </a:lnTo>
                  <a:lnTo>
                    <a:pt x="23" y="92"/>
                  </a:lnTo>
                  <a:lnTo>
                    <a:pt x="19" y="100"/>
                  </a:lnTo>
                  <a:lnTo>
                    <a:pt x="16" y="106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9" y="102"/>
                  </a:lnTo>
                  <a:lnTo>
                    <a:pt x="12" y="96"/>
                  </a:lnTo>
                  <a:lnTo>
                    <a:pt x="15" y="90"/>
                  </a:lnTo>
                  <a:lnTo>
                    <a:pt x="18" y="75"/>
                  </a:lnTo>
                  <a:lnTo>
                    <a:pt x="20" y="61"/>
                  </a:lnTo>
                  <a:lnTo>
                    <a:pt x="1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2" name="Freeform 1201"/>
            <p:cNvSpPr>
              <a:spLocks/>
            </p:cNvSpPr>
            <p:nvPr/>
          </p:nvSpPr>
          <p:spPr bwMode="auto">
            <a:xfrm>
              <a:off x="3816" y="2401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3" name="Freeform 1202"/>
            <p:cNvSpPr>
              <a:spLocks/>
            </p:cNvSpPr>
            <p:nvPr/>
          </p:nvSpPr>
          <p:spPr bwMode="auto">
            <a:xfrm>
              <a:off x="3775" y="2516"/>
              <a:ext cx="29" cy="22"/>
            </a:xfrm>
            <a:custGeom>
              <a:avLst/>
              <a:gdLst>
                <a:gd name="T0" fmla="*/ 29 w 29"/>
                <a:gd name="T1" fmla="*/ 5 h 22"/>
                <a:gd name="T2" fmla="*/ 24 w 29"/>
                <a:gd name="T3" fmla="*/ 10 h 22"/>
                <a:gd name="T4" fmla="*/ 18 w 29"/>
                <a:gd name="T5" fmla="*/ 15 h 22"/>
                <a:gd name="T6" fmla="*/ 10 w 29"/>
                <a:gd name="T7" fmla="*/ 18 h 22"/>
                <a:gd name="T8" fmla="*/ 8 w 29"/>
                <a:gd name="T9" fmla="*/ 20 h 22"/>
                <a:gd name="T10" fmla="*/ 7 w 29"/>
                <a:gd name="T11" fmla="*/ 22 h 22"/>
                <a:gd name="T12" fmla="*/ 0 w 29"/>
                <a:gd name="T13" fmla="*/ 18 h 22"/>
                <a:gd name="T14" fmla="*/ 2 w 29"/>
                <a:gd name="T15" fmla="*/ 15 h 22"/>
                <a:gd name="T16" fmla="*/ 5 w 29"/>
                <a:gd name="T17" fmla="*/ 11 h 22"/>
                <a:gd name="T18" fmla="*/ 13 w 29"/>
                <a:gd name="T19" fmla="*/ 7 h 22"/>
                <a:gd name="T20" fmla="*/ 19 w 29"/>
                <a:gd name="T21" fmla="*/ 4 h 22"/>
                <a:gd name="T22" fmla="*/ 23 w 29"/>
                <a:gd name="T23" fmla="*/ 0 h 22"/>
                <a:gd name="T24" fmla="*/ 29 w 29"/>
                <a:gd name="T25" fmla="*/ 5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2"/>
                <a:gd name="T41" fmla="*/ 29 w 2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2">
                  <a:moveTo>
                    <a:pt x="29" y="5"/>
                  </a:moveTo>
                  <a:lnTo>
                    <a:pt x="24" y="10"/>
                  </a:lnTo>
                  <a:lnTo>
                    <a:pt x="18" y="15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13" y="7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4" name="Freeform 1203"/>
            <p:cNvSpPr>
              <a:spLocks/>
            </p:cNvSpPr>
            <p:nvPr/>
          </p:nvSpPr>
          <p:spPr bwMode="auto">
            <a:xfrm>
              <a:off x="3797" y="2516"/>
              <a:ext cx="7" cy="5"/>
            </a:xfrm>
            <a:custGeom>
              <a:avLst/>
              <a:gdLst>
                <a:gd name="T0" fmla="*/ 7 w 7"/>
                <a:gd name="T1" fmla="*/ 4 h 5"/>
                <a:gd name="T2" fmla="*/ 7 w 7"/>
                <a:gd name="T3" fmla="*/ 5 h 5"/>
                <a:gd name="T4" fmla="*/ 1 w 7"/>
                <a:gd name="T5" fmla="*/ 0 h 5"/>
                <a:gd name="T6" fmla="*/ 0 w 7"/>
                <a:gd name="T7" fmla="*/ 0 h 5"/>
                <a:gd name="T8" fmla="*/ 7 w 7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4"/>
                  </a:moveTo>
                  <a:lnTo>
                    <a:pt x="7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5" name="Freeform 1204"/>
            <p:cNvSpPr>
              <a:spLocks/>
            </p:cNvSpPr>
            <p:nvPr/>
          </p:nvSpPr>
          <p:spPr bwMode="auto">
            <a:xfrm>
              <a:off x="3747" y="2535"/>
              <a:ext cx="36" cy="95"/>
            </a:xfrm>
            <a:custGeom>
              <a:avLst/>
              <a:gdLst>
                <a:gd name="T0" fmla="*/ 36 w 36"/>
                <a:gd name="T1" fmla="*/ 1 h 95"/>
                <a:gd name="T2" fmla="*/ 33 w 36"/>
                <a:gd name="T3" fmla="*/ 13 h 95"/>
                <a:gd name="T4" fmla="*/ 28 w 36"/>
                <a:gd name="T5" fmla="*/ 26 h 95"/>
                <a:gd name="T6" fmla="*/ 17 w 36"/>
                <a:gd name="T7" fmla="*/ 49 h 95"/>
                <a:gd name="T8" fmla="*/ 10 w 36"/>
                <a:gd name="T9" fmla="*/ 70 h 95"/>
                <a:gd name="T10" fmla="*/ 9 w 36"/>
                <a:gd name="T11" fmla="*/ 82 h 95"/>
                <a:gd name="T12" fmla="*/ 11 w 36"/>
                <a:gd name="T13" fmla="*/ 94 h 95"/>
                <a:gd name="T14" fmla="*/ 3 w 36"/>
                <a:gd name="T15" fmla="*/ 95 h 95"/>
                <a:gd name="T16" fmla="*/ 0 w 36"/>
                <a:gd name="T17" fmla="*/ 83 h 95"/>
                <a:gd name="T18" fmla="*/ 2 w 36"/>
                <a:gd name="T19" fmla="*/ 68 h 95"/>
                <a:gd name="T20" fmla="*/ 10 w 36"/>
                <a:gd name="T21" fmla="*/ 45 h 95"/>
                <a:gd name="T22" fmla="*/ 21 w 36"/>
                <a:gd name="T23" fmla="*/ 22 h 95"/>
                <a:gd name="T24" fmla="*/ 25 w 36"/>
                <a:gd name="T25" fmla="*/ 11 h 95"/>
                <a:gd name="T26" fmla="*/ 28 w 36"/>
                <a:gd name="T27" fmla="*/ 0 h 95"/>
                <a:gd name="T28" fmla="*/ 36 w 36"/>
                <a:gd name="T29" fmla="*/ 1 h 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95"/>
                <a:gd name="T47" fmla="*/ 36 w 36"/>
                <a:gd name="T48" fmla="*/ 95 h 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95">
                  <a:moveTo>
                    <a:pt x="36" y="1"/>
                  </a:moveTo>
                  <a:lnTo>
                    <a:pt x="33" y="13"/>
                  </a:lnTo>
                  <a:lnTo>
                    <a:pt x="28" y="26"/>
                  </a:lnTo>
                  <a:lnTo>
                    <a:pt x="17" y="49"/>
                  </a:lnTo>
                  <a:lnTo>
                    <a:pt x="10" y="70"/>
                  </a:lnTo>
                  <a:lnTo>
                    <a:pt x="9" y="82"/>
                  </a:lnTo>
                  <a:lnTo>
                    <a:pt x="11" y="94"/>
                  </a:lnTo>
                  <a:lnTo>
                    <a:pt x="3" y="95"/>
                  </a:lnTo>
                  <a:lnTo>
                    <a:pt x="0" y="83"/>
                  </a:lnTo>
                  <a:lnTo>
                    <a:pt x="2" y="68"/>
                  </a:lnTo>
                  <a:lnTo>
                    <a:pt x="10" y="45"/>
                  </a:lnTo>
                  <a:lnTo>
                    <a:pt x="21" y="22"/>
                  </a:lnTo>
                  <a:lnTo>
                    <a:pt x="25" y="11"/>
                  </a:lnTo>
                  <a:lnTo>
                    <a:pt x="28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6" name="Freeform 1205"/>
            <p:cNvSpPr>
              <a:spLocks/>
            </p:cNvSpPr>
            <p:nvPr/>
          </p:nvSpPr>
          <p:spPr bwMode="auto">
            <a:xfrm>
              <a:off x="3775" y="2534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7" name="Freeform 1206"/>
            <p:cNvSpPr>
              <a:spLocks/>
            </p:cNvSpPr>
            <p:nvPr/>
          </p:nvSpPr>
          <p:spPr bwMode="auto">
            <a:xfrm>
              <a:off x="3741" y="2627"/>
              <a:ext cx="16" cy="20"/>
            </a:xfrm>
            <a:custGeom>
              <a:avLst/>
              <a:gdLst>
                <a:gd name="T0" fmla="*/ 16 w 16"/>
                <a:gd name="T1" fmla="*/ 4 h 20"/>
                <a:gd name="T2" fmla="*/ 10 w 16"/>
                <a:gd name="T3" fmla="*/ 13 h 20"/>
                <a:gd name="T4" fmla="*/ 8 w 16"/>
                <a:gd name="T5" fmla="*/ 20 h 20"/>
                <a:gd name="T6" fmla="*/ 0 w 16"/>
                <a:gd name="T7" fmla="*/ 16 h 20"/>
                <a:gd name="T8" fmla="*/ 2 w 16"/>
                <a:gd name="T9" fmla="*/ 9 h 20"/>
                <a:gd name="T10" fmla="*/ 9 w 16"/>
                <a:gd name="T11" fmla="*/ 0 h 20"/>
                <a:gd name="T12" fmla="*/ 16 w 16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16" y="4"/>
                  </a:moveTo>
                  <a:lnTo>
                    <a:pt x="10" y="13"/>
                  </a:lnTo>
                  <a:lnTo>
                    <a:pt x="8" y="20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8" name="Freeform 1207"/>
            <p:cNvSpPr>
              <a:spLocks/>
            </p:cNvSpPr>
            <p:nvPr/>
          </p:nvSpPr>
          <p:spPr bwMode="auto">
            <a:xfrm>
              <a:off x="3750" y="2627"/>
              <a:ext cx="8" cy="4"/>
            </a:xfrm>
            <a:custGeom>
              <a:avLst/>
              <a:gdLst>
                <a:gd name="T0" fmla="*/ 8 w 8"/>
                <a:gd name="T1" fmla="*/ 2 h 4"/>
                <a:gd name="T2" fmla="*/ 7 w 8"/>
                <a:gd name="T3" fmla="*/ 4 h 4"/>
                <a:gd name="T4" fmla="*/ 0 w 8"/>
                <a:gd name="T5" fmla="*/ 0 h 4"/>
                <a:gd name="T6" fmla="*/ 0 w 8"/>
                <a:gd name="T7" fmla="*/ 3 h 4"/>
                <a:gd name="T8" fmla="*/ 8 w 8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8" y="2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09" name="Freeform 1208"/>
            <p:cNvSpPr>
              <a:spLocks/>
            </p:cNvSpPr>
            <p:nvPr/>
          </p:nvSpPr>
          <p:spPr bwMode="auto">
            <a:xfrm>
              <a:off x="3741" y="2645"/>
              <a:ext cx="43" cy="102"/>
            </a:xfrm>
            <a:custGeom>
              <a:avLst/>
              <a:gdLst>
                <a:gd name="T0" fmla="*/ 9 w 43"/>
                <a:gd name="T1" fmla="*/ 0 h 102"/>
                <a:gd name="T2" fmla="*/ 12 w 43"/>
                <a:gd name="T3" fmla="*/ 25 h 102"/>
                <a:gd name="T4" fmla="*/ 19 w 43"/>
                <a:gd name="T5" fmla="*/ 50 h 102"/>
                <a:gd name="T6" fmla="*/ 30 w 43"/>
                <a:gd name="T7" fmla="*/ 75 h 102"/>
                <a:gd name="T8" fmla="*/ 43 w 43"/>
                <a:gd name="T9" fmla="*/ 98 h 102"/>
                <a:gd name="T10" fmla="*/ 36 w 43"/>
                <a:gd name="T11" fmla="*/ 102 h 102"/>
                <a:gd name="T12" fmla="*/ 23 w 43"/>
                <a:gd name="T13" fmla="*/ 79 h 102"/>
                <a:gd name="T14" fmla="*/ 12 w 43"/>
                <a:gd name="T15" fmla="*/ 55 h 102"/>
                <a:gd name="T16" fmla="*/ 3 w 43"/>
                <a:gd name="T17" fmla="*/ 27 h 102"/>
                <a:gd name="T18" fmla="*/ 0 w 43"/>
                <a:gd name="T19" fmla="*/ 1 h 102"/>
                <a:gd name="T20" fmla="*/ 9 w 43"/>
                <a:gd name="T21" fmla="*/ 0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02"/>
                <a:gd name="T35" fmla="*/ 43 w 43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02">
                  <a:moveTo>
                    <a:pt x="9" y="0"/>
                  </a:moveTo>
                  <a:lnTo>
                    <a:pt x="12" y="25"/>
                  </a:lnTo>
                  <a:lnTo>
                    <a:pt x="19" y="50"/>
                  </a:lnTo>
                  <a:lnTo>
                    <a:pt x="30" y="75"/>
                  </a:lnTo>
                  <a:lnTo>
                    <a:pt x="43" y="98"/>
                  </a:lnTo>
                  <a:lnTo>
                    <a:pt x="36" y="102"/>
                  </a:lnTo>
                  <a:lnTo>
                    <a:pt x="23" y="79"/>
                  </a:lnTo>
                  <a:lnTo>
                    <a:pt x="12" y="55"/>
                  </a:lnTo>
                  <a:lnTo>
                    <a:pt x="3" y="27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0" name="Freeform 1209"/>
            <p:cNvSpPr>
              <a:spLocks/>
            </p:cNvSpPr>
            <p:nvPr/>
          </p:nvSpPr>
          <p:spPr bwMode="auto">
            <a:xfrm>
              <a:off x="3741" y="2643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1 h 4"/>
                <a:gd name="T4" fmla="*/ 0 w 9"/>
                <a:gd name="T5" fmla="*/ 3 h 4"/>
                <a:gd name="T6" fmla="*/ 9 w 9"/>
                <a:gd name="T7" fmla="*/ 2 h 4"/>
                <a:gd name="T8" fmla="*/ 8 w 9"/>
                <a:gd name="T9" fmla="*/ 4 h 4"/>
                <a:gd name="T10" fmla="*/ 0 w 9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4"/>
                <a:gd name="T20" fmla="*/ 9 w 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9" y="2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1" name="Freeform 1210"/>
            <p:cNvSpPr>
              <a:spLocks/>
            </p:cNvSpPr>
            <p:nvPr/>
          </p:nvSpPr>
          <p:spPr bwMode="auto">
            <a:xfrm>
              <a:off x="3710" y="2742"/>
              <a:ext cx="72" cy="67"/>
            </a:xfrm>
            <a:custGeom>
              <a:avLst/>
              <a:gdLst>
                <a:gd name="T0" fmla="*/ 72 w 72"/>
                <a:gd name="T1" fmla="*/ 7 h 67"/>
                <a:gd name="T2" fmla="*/ 60 w 72"/>
                <a:gd name="T3" fmla="*/ 10 h 67"/>
                <a:gd name="T4" fmla="*/ 49 w 72"/>
                <a:gd name="T5" fmla="*/ 14 h 67"/>
                <a:gd name="T6" fmla="*/ 36 w 72"/>
                <a:gd name="T7" fmla="*/ 19 h 67"/>
                <a:gd name="T8" fmla="*/ 26 w 72"/>
                <a:gd name="T9" fmla="*/ 26 h 67"/>
                <a:gd name="T10" fmla="*/ 18 w 72"/>
                <a:gd name="T11" fmla="*/ 35 h 67"/>
                <a:gd name="T12" fmla="*/ 11 w 72"/>
                <a:gd name="T13" fmla="*/ 45 h 67"/>
                <a:gd name="T14" fmla="*/ 9 w 72"/>
                <a:gd name="T15" fmla="*/ 54 h 67"/>
                <a:gd name="T16" fmla="*/ 8 w 72"/>
                <a:gd name="T17" fmla="*/ 67 h 67"/>
                <a:gd name="T18" fmla="*/ 0 w 72"/>
                <a:gd name="T19" fmla="*/ 67 h 67"/>
                <a:gd name="T20" fmla="*/ 1 w 72"/>
                <a:gd name="T21" fmla="*/ 53 h 67"/>
                <a:gd name="T22" fmla="*/ 4 w 72"/>
                <a:gd name="T23" fmla="*/ 40 h 67"/>
                <a:gd name="T24" fmla="*/ 12 w 72"/>
                <a:gd name="T25" fmla="*/ 30 h 67"/>
                <a:gd name="T26" fmla="*/ 21 w 72"/>
                <a:gd name="T27" fmla="*/ 20 h 67"/>
                <a:gd name="T28" fmla="*/ 31 w 72"/>
                <a:gd name="T29" fmla="*/ 13 h 67"/>
                <a:gd name="T30" fmla="*/ 45 w 72"/>
                <a:gd name="T31" fmla="*/ 7 h 67"/>
                <a:gd name="T32" fmla="*/ 57 w 72"/>
                <a:gd name="T33" fmla="*/ 3 h 67"/>
                <a:gd name="T34" fmla="*/ 69 w 72"/>
                <a:gd name="T35" fmla="*/ 0 h 67"/>
                <a:gd name="T36" fmla="*/ 72 w 72"/>
                <a:gd name="T37" fmla="*/ 7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67"/>
                <a:gd name="T59" fmla="*/ 72 w 72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67">
                  <a:moveTo>
                    <a:pt x="72" y="7"/>
                  </a:moveTo>
                  <a:lnTo>
                    <a:pt x="60" y="10"/>
                  </a:lnTo>
                  <a:lnTo>
                    <a:pt x="49" y="14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18" y="35"/>
                  </a:lnTo>
                  <a:lnTo>
                    <a:pt x="11" y="45"/>
                  </a:lnTo>
                  <a:lnTo>
                    <a:pt x="9" y="54"/>
                  </a:lnTo>
                  <a:lnTo>
                    <a:pt x="8" y="67"/>
                  </a:lnTo>
                  <a:lnTo>
                    <a:pt x="0" y="67"/>
                  </a:lnTo>
                  <a:lnTo>
                    <a:pt x="1" y="53"/>
                  </a:lnTo>
                  <a:lnTo>
                    <a:pt x="4" y="40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3"/>
                  </a:lnTo>
                  <a:lnTo>
                    <a:pt x="45" y="7"/>
                  </a:lnTo>
                  <a:lnTo>
                    <a:pt x="57" y="3"/>
                  </a:lnTo>
                  <a:lnTo>
                    <a:pt x="69" y="0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2" name="Freeform 1211"/>
            <p:cNvSpPr>
              <a:spLocks/>
            </p:cNvSpPr>
            <p:nvPr/>
          </p:nvSpPr>
          <p:spPr bwMode="auto">
            <a:xfrm>
              <a:off x="3777" y="2742"/>
              <a:ext cx="10" cy="7"/>
            </a:xfrm>
            <a:custGeom>
              <a:avLst/>
              <a:gdLst>
                <a:gd name="T0" fmla="*/ 7 w 10"/>
                <a:gd name="T1" fmla="*/ 1 h 7"/>
                <a:gd name="T2" fmla="*/ 10 w 10"/>
                <a:gd name="T3" fmla="*/ 6 h 7"/>
                <a:gd name="T4" fmla="*/ 5 w 10"/>
                <a:gd name="T5" fmla="*/ 7 h 7"/>
                <a:gd name="T6" fmla="*/ 2 w 10"/>
                <a:gd name="T7" fmla="*/ 0 h 7"/>
                <a:gd name="T8" fmla="*/ 0 w 10"/>
                <a:gd name="T9" fmla="*/ 5 h 7"/>
                <a:gd name="T10" fmla="*/ 7 w 10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7" y="1"/>
                  </a:moveTo>
                  <a:lnTo>
                    <a:pt x="10" y="6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3013" name="Freeform 1212"/>
            <p:cNvSpPr>
              <a:spLocks/>
            </p:cNvSpPr>
            <p:nvPr/>
          </p:nvSpPr>
          <p:spPr bwMode="auto">
            <a:xfrm>
              <a:off x="3701" y="2809"/>
              <a:ext cx="17" cy="43"/>
            </a:xfrm>
            <a:custGeom>
              <a:avLst/>
              <a:gdLst>
                <a:gd name="T0" fmla="*/ 17 w 17"/>
                <a:gd name="T1" fmla="*/ 0 h 43"/>
                <a:gd name="T2" fmla="*/ 17 w 17"/>
                <a:gd name="T3" fmla="*/ 21 h 43"/>
                <a:gd name="T4" fmla="*/ 14 w 17"/>
                <a:gd name="T5" fmla="*/ 32 h 43"/>
                <a:gd name="T6" fmla="*/ 8 w 17"/>
                <a:gd name="T7" fmla="*/ 43 h 43"/>
                <a:gd name="T8" fmla="*/ 0 w 17"/>
                <a:gd name="T9" fmla="*/ 39 h 43"/>
                <a:gd name="T10" fmla="*/ 7 w 17"/>
                <a:gd name="T11" fmla="*/ 28 h 43"/>
                <a:gd name="T12" fmla="*/ 9 w 17"/>
                <a:gd name="T13" fmla="*/ 21 h 43"/>
                <a:gd name="T14" fmla="*/ 9 w 17"/>
                <a:gd name="T15" fmla="*/ 0 h 43"/>
                <a:gd name="T16" fmla="*/ 17 w 17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3"/>
                <a:gd name="T29" fmla="*/ 17 w 17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3">
                  <a:moveTo>
                    <a:pt x="17" y="0"/>
                  </a:moveTo>
                  <a:lnTo>
                    <a:pt x="17" y="21"/>
                  </a:lnTo>
                  <a:lnTo>
                    <a:pt x="14" y="32"/>
                  </a:lnTo>
                  <a:lnTo>
                    <a:pt x="8" y="43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2538" name="Group 1213"/>
          <p:cNvGrpSpPr>
            <a:grpSpLocks/>
          </p:cNvGrpSpPr>
          <p:nvPr/>
        </p:nvGrpSpPr>
        <p:grpSpPr bwMode="auto">
          <a:xfrm>
            <a:off x="2304697" y="4141788"/>
            <a:ext cx="2782887" cy="1268412"/>
            <a:chOff x="2032" y="2749"/>
            <a:chExt cx="1686" cy="832"/>
          </a:xfrm>
        </p:grpSpPr>
        <p:sp>
          <p:nvSpPr>
            <p:cNvPr id="22614" name="Freeform 1214"/>
            <p:cNvSpPr>
              <a:spLocks/>
            </p:cNvSpPr>
            <p:nvPr/>
          </p:nvSpPr>
          <p:spPr bwMode="auto">
            <a:xfrm>
              <a:off x="3710" y="2809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15" name="Freeform 1215"/>
            <p:cNvSpPr>
              <a:spLocks/>
            </p:cNvSpPr>
            <p:nvPr/>
          </p:nvSpPr>
          <p:spPr bwMode="auto">
            <a:xfrm>
              <a:off x="3669" y="2847"/>
              <a:ext cx="39" cy="22"/>
            </a:xfrm>
            <a:custGeom>
              <a:avLst/>
              <a:gdLst>
                <a:gd name="T0" fmla="*/ 39 w 39"/>
                <a:gd name="T1" fmla="*/ 6 h 22"/>
                <a:gd name="T2" fmla="*/ 35 w 39"/>
                <a:gd name="T3" fmla="*/ 9 h 22"/>
                <a:gd name="T4" fmla="*/ 31 w 39"/>
                <a:gd name="T5" fmla="*/ 13 h 22"/>
                <a:gd name="T6" fmla="*/ 21 w 39"/>
                <a:gd name="T7" fmla="*/ 16 h 22"/>
                <a:gd name="T8" fmla="*/ 12 w 39"/>
                <a:gd name="T9" fmla="*/ 18 h 22"/>
                <a:gd name="T10" fmla="*/ 3 w 39"/>
                <a:gd name="T11" fmla="*/ 22 h 22"/>
                <a:gd name="T12" fmla="*/ 0 w 39"/>
                <a:gd name="T13" fmla="*/ 14 h 22"/>
                <a:gd name="T14" fmla="*/ 9 w 39"/>
                <a:gd name="T15" fmla="*/ 11 h 22"/>
                <a:gd name="T16" fmla="*/ 18 w 39"/>
                <a:gd name="T17" fmla="*/ 9 h 22"/>
                <a:gd name="T18" fmla="*/ 27 w 39"/>
                <a:gd name="T19" fmla="*/ 6 h 22"/>
                <a:gd name="T20" fmla="*/ 30 w 39"/>
                <a:gd name="T21" fmla="*/ 3 h 22"/>
                <a:gd name="T22" fmla="*/ 33 w 39"/>
                <a:gd name="T23" fmla="*/ 0 h 22"/>
                <a:gd name="T24" fmla="*/ 39 w 39"/>
                <a:gd name="T25" fmla="*/ 6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2"/>
                <a:gd name="T41" fmla="*/ 39 w 3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2">
                  <a:moveTo>
                    <a:pt x="39" y="6"/>
                  </a:moveTo>
                  <a:lnTo>
                    <a:pt x="35" y="9"/>
                  </a:lnTo>
                  <a:lnTo>
                    <a:pt x="31" y="13"/>
                  </a:lnTo>
                  <a:lnTo>
                    <a:pt x="21" y="16"/>
                  </a:lnTo>
                  <a:lnTo>
                    <a:pt x="12" y="18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18" y="9"/>
                  </a:lnTo>
                  <a:lnTo>
                    <a:pt x="27" y="6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16" name="Freeform 1216"/>
            <p:cNvSpPr>
              <a:spLocks/>
            </p:cNvSpPr>
            <p:nvPr/>
          </p:nvSpPr>
          <p:spPr bwMode="auto">
            <a:xfrm>
              <a:off x="3701" y="2847"/>
              <a:ext cx="8" cy="6"/>
            </a:xfrm>
            <a:custGeom>
              <a:avLst/>
              <a:gdLst>
                <a:gd name="T0" fmla="*/ 8 w 8"/>
                <a:gd name="T1" fmla="*/ 5 h 6"/>
                <a:gd name="T2" fmla="*/ 7 w 8"/>
                <a:gd name="T3" fmla="*/ 6 h 6"/>
                <a:gd name="T4" fmla="*/ 1 w 8"/>
                <a:gd name="T5" fmla="*/ 0 h 6"/>
                <a:gd name="T6" fmla="*/ 0 w 8"/>
                <a:gd name="T7" fmla="*/ 1 h 6"/>
                <a:gd name="T8" fmla="*/ 8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8" y="5"/>
                  </a:moveTo>
                  <a:lnTo>
                    <a:pt x="7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17" name="Freeform 1217"/>
            <p:cNvSpPr>
              <a:spLocks/>
            </p:cNvSpPr>
            <p:nvPr/>
          </p:nvSpPr>
          <p:spPr bwMode="auto">
            <a:xfrm>
              <a:off x="3631" y="2861"/>
              <a:ext cx="42" cy="40"/>
            </a:xfrm>
            <a:custGeom>
              <a:avLst/>
              <a:gdLst>
                <a:gd name="T0" fmla="*/ 42 w 42"/>
                <a:gd name="T1" fmla="*/ 7 h 40"/>
                <a:gd name="T2" fmla="*/ 36 w 42"/>
                <a:gd name="T3" fmla="*/ 10 h 40"/>
                <a:gd name="T4" fmla="*/ 31 w 42"/>
                <a:gd name="T5" fmla="*/ 15 h 40"/>
                <a:gd name="T6" fmla="*/ 22 w 42"/>
                <a:gd name="T7" fmla="*/ 28 h 40"/>
                <a:gd name="T8" fmla="*/ 13 w 42"/>
                <a:gd name="T9" fmla="*/ 37 h 40"/>
                <a:gd name="T10" fmla="*/ 6 w 42"/>
                <a:gd name="T11" fmla="*/ 40 h 40"/>
                <a:gd name="T12" fmla="*/ 0 w 42"/>
                <a:gd name="T13" fmla="*/ 39 h 40"/>
                <a:gd name="T14" fmla="*/ 2 w 42"/>
                <a:gd name="T15" fmla="*/ 32 h 40"/>
                <a:gd name="T16" fmla="*/ 6 w 42"/>
                <a:gd name="T17" fmla="*/ 32 h 40"/>
                <a:gd name="T18" fmla="*/ 8 w 42"/>
                <a:gd name="T19" fmla="*/ 31 h 40"/>
                <a:gd name="T20" fmla="*/ 16 w 42"/>
                <a:gd name="T21" fmla="*/ 23 h 40"/>
                <a:gd name="T22" fmla="*/ 25 w 42"/>
                <a:gd name="T23" fmla="*/ 10 h 40"/>
                <a:gd name="T24" fmla="*/ 30 w 42"/>
                <a:gd name="T25" fmla="*/ 3 h 40"/>
                <a:gd name="T26" fmla="*/ 37 w 42"/>
                <a:gd name="T27" fmla="*/ 0 h 40"/>
                <a:gd name="T28" fmla="*/ 42 w 42"/>
                <a:gd name="T29" fmla="*/ 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40"/>
                <a:gd name="T47" fmla="*/ 42 w 42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40">
                  <a:moveTo>
                    <a:pt x="42" y="7"/>
                  </a:moveTo>
                  <a:lnTo>
                    <a:pt x="36" y="10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3" y="37"/>
                  </a:lnTo>
                  <a:lnTo>
                    <a:pt x="6" y="40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16" y="23"/>
                  </a:lnTo>
                  <a:lnTo>
                    <a:pt x="25" y="10"/>
                  </a:lnTo>
                  <a:lnTo>
                    <a:pt x="30" y="3"/>
                  </a:lnTo>
                  <a:lnTo>
                    <a:pt x="37" y="0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18" name="Freeform 1218"/>
            <p:cNvSpPr>
              <a:spLocks/>
            </p:cNvSpPr>
            <p:nvPr/>
          </p:nvSpPr>
          <p:spPr bwMode="auto">
            <a:xfrm>
              <a:off x="3668" y="2861"/>
              <a:ext cx="5" cy="8"/>
            </a:xfrm>
            <a:custGeom>
              <a:avLst/>
              <a:gdLst>
                <a:gd name="T0" fmla="*/ 1 w 5"/>
                <a:gd name="T1" fmla="*/ 0 h 8"/>
                <a:gd name="T2" fmla="*/ 0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1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8"/>
                <a:gd name="T17" fmla="*/ 5 w 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8">
                  <a:moveTo>
                    <a:pt x="1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4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19" name="Freeform 1219"/>
            <p:cNvSpPr>
              <a:spLocks/>
            </p:cNvSpPr>
            <p:nvPr/>
          </p:nvSpPr>
          <p:spPr bwMode="auto">
            <a:xfrm>
              <a:off x="3619" y="2858"/>
              <a:ext cx="14" cy="42"/>
            </a:xfrm>
            <a:custGeom>
              <a:avLst/>
              <a:gdLst>
                <a:gd name="T0" fmla="*/ 11 w 14"/>
                <a:gd name="T1" fmla="*/ 42 h 42"/>
                <a:gd name="T2" fmla="*/ 6 w 14"/>
                <a:gd name="T3" fmla="*/ 40 h 42"/>
                <a:gd name="T4" fmla="*/ 1 w 14"/>
                <a:gd name="T5" fmla="*/ 36 h 42"/>
                <a:gd name="T6" fmla="*/ 0 w 14"/>
                <a:gd name="T7" fmla="*/ 25 h 42"/>
                <a:gd name="T8" fmla="*/ 0 w 14"/>
                <a:gd name="T9" fmla="*/ 14 h 42"/>
                <a:gd name="T10" fmla="*/ 0 w 14"/>
                <a:gd name="T11" fmla="*/ 0 h 42"/>
                <a:gd name="T12" fmla="*/ 8 w 14"/>
                <a:gd name="T13" fmla="*/ 0 h 42"/>
                <a:gd name="T14" fmla="*/ 9 w 14"/>
                <a:gd name="T15" fmla="*/ 14 h 42"/>
                <a:gd name="T16" fmla="*/ 8 w 14"/>
                <a:gd name="T17" fmla="*/ 25 h 42"/>
                <a:gd name="T18" fmla="*/ 9 w 14"/>
                <a:gd name="T19" fmla="*/ 33 h 42"/>
                <a:gd name="T20" fmla="*/ 11 w 14"/>
                <a:gd name="T21" fmla="*/ 34 h 42"/>
                <a:gd name="T22" fmla="*/ 14 w 14"/>
                <a:gd name="T23" fmla="*/ 35 h 42"/>
                <a:gd name="T24" fmla="*/ 11 w 14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42"/>
                <a:gd name="T41" fmla="*/ 14 w 14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42">
                  <a:moveTo>
                    <a:pt x="11" y="42"/>
                  </a:moveTo>
                  <a:lnTo>
                    <a:pt x="6" y="40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14"/>
                  </a:lnTo>
                  <a:lnTo>
                    <a:pt x="8" y="25"/>
                  </a:lnTo>
                  <a:lnTo>
                    <a:pt x="9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0" name="Freeform 1220"/>
            <p:cNvSpPr>
              <a:spLocks/>
            </p:cNvSpPr>
            <p:nvPr/>
          </p:nvSpPr>
          <p:spPr bwMode="auto">
            <a:xfrm>
              <a:off x="3630" y="2893"/>
              <a:ext cx="3" cy="7"/>
            </a:xfrm>
            <a:custGeom>
              <a:avLst/>
              <a:gdLst>
                <a:gd name="T0" fmla="*/ 1 w 3"/>
                <a:gd name="T1" fmla="*/ 7 h 7"/>
                <a:gd name="T2" fmla="*/ 0 w 3"/>
                <a:gd name="T3" fmla="*/ 7 h 7"/>
                <a:gd name="T4" fmla="*/ 3 w 3"/>
                <a:gd name="T5" fmla="*/ 0 h 7"/>
                <a:gd name="T6" fmla="*/ 1 w 3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1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1" name="Freeform 1221"/>
            <p:cNvSpPr>
              <a:spLocks/>
            </p:cNvSpPr>
            <p:nvPr/>
          </p:nvSpPr>
          <p:spPr bwMode="auto">
            <a:xfrm>
              <a:off x="3620" y="2832"/>
              <a:ext cx="17" cy="29"/>
            </a:xfrm>
            <a:custGeom>
              <a:avLst/>
              <a:gdLst>
                <a:gd name="T0" fmla="*/ 0 w 17"/>
                <a:gd name="T1" fmla="*/ 24 h 29"/>
                <a:gd name="T2" fmla="*/ 3 w 17"/>
                <a:gd name="T3" fmla="*/ 19 h 29"/>
                <a:gd name="T4" fmla="*/ 5 w 17"/>
                <a:gd name="T5" fmla="*/ 13 h 29"/>
                <a:gd name="T6" fmla="*/ 6 w 17"/>
                <a:gd name="T7" fmla="*/ 6 h 29"/>
                <a:gd name="T8" fmla="*/ 11 w 17"/>
                <a:gd name="T9" fmla="*/ 0 h 29"/>
                <a:gd name="T10" fmla="*/ 17 w 17"/>
                <a:gd name="T11" fmla="*/ 5 h 29"/>
                <a:gd name="T12" fmla="*/ 13 w 17"/>
                <a:gd name="T13" fmla="*/ 10 h 29"/>
                <a:gd name="T14" fmla="*/ 12 w 17"/>
                <a:gd name="T15" fmla="*/ 16 h 29"/>
                <a:gd name="T16" fmla="*/ 11 w 17"/>
                <a:gd name="T17" fmla="*/ 23 h 29"/>
                <a:gd name="T18" fmla="*/ 7 w 17"/>
                <a:gd name="T19" fmla="*/ 29 h 29"/>
                <a:gd name="T20" fmla="*/ 0 w 17"/>
                <a:gd name="T21" fmla="*/ 24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9"/>
                <a:gd name="T35" fmla="*/ 17 w 17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9">
                  <a:moveTo>
                    <a:pt x="0" y="24"/>
                  </a:moveTo>
                  <a:lnTo>
                    <a:pt x="3" y="19"/>
                  </a:lnTo>
                  <a:lnTo>
                    <a:pt x="5" y="13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2" name="Freeform 1222"/>
            <p:cNvSpPr>
              <a:spLocks/>
            </p:cNvSpPr>
            <p:nvPr/>
          </p:nvSpPr>
          <p:spPr bwMode="auto">
            <a:xfrm>
              <a:off x="3619" y="2856"/>
              <a:ext cx="8" cy="5"/>
            </a:xfrm>
            <a:custGeom>
              <a:avLst/>
              <a:gdLst>
                <a:gd name="T0" fmla="*/ 0 w 8"/>
                <a:gd name="T1" fmla="*/ 2 h 5"/>
                <a:gd name="T2" fmla="*/ 1 w 8"/>
                <a:gd name="T3" fmla="*/ 0 h 5"/>
                <a:gd name="T4" fmla="*/ 8 w 8"/>
                <a:gd name="T5" fmla="*/ 5 h 5"/>
                <a:gd name="T6" fmla="*/ 8 w 8"/>
                <a:gd name="T7" fmla="*/ 2 h 5"/>
                <a:gd name="T8" fmla="*/ 0 w 8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0" y="2"/>
                  </a:moveTo>
                  <a:lnTo>
                    <a:pt x="1" y="0"/>
                  </a:lnTo>
                  <a:lnTo>
                    <a:pt x="8" y="5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3" name="Freeform 1223"/>
            <p:cNvSpPr>
              <a:spLocks/>
            </p:cNvSpPr>
            <p:nvPr/>
          </p:nvSpPr>
          <p:spPr bwMode="auto">
            <a:xfrm>
              <a:off x="3627" y="2816"/>
              <a:ext cx="11" cy="19"/>
            </a:xfrm>
            <a:custGeom>
              <a:avLst/>
              <a:gdLst>
                <a:gd name="T0" fmla="*/ 3 w 11"/>
                <a:gd name="T1" fmla="*/ 17 h 19"/>
                <a:gd name="T2" fmla="*/ 4 w 11"/>
                <a:gd name="T3" fmla="*/ 16 h 19"/>
                <a:gd name="T4" fmla="*/ 2 w 11"/>
                <a:gd name="T5" fmla="*/ 14 h 19"/>
                <a:gd name="T6" fmla="*/ 0 w 11"/>
                <a:gd name="T7" fmla="*/ 8 h 19"/>
                <a:gd name="T8" fmla="*/ 1 w 11"/>
                <a:gd name="T9" fmla="*/ 0 h 19"/>
                <a:gd name="T10" fmla="*/ 8 w 11"/>
                <a:gd name="T11" fmla="*/ 2 h 19"/>
                <a:gd name="T12" fmla="*/ 7 w 11"/>
                <a:gd name="T13" fmla="*/ 6 h 19"/>
                <a:gd name="T14" fmla="*/ 9 w 11"/>
                <a:gd name="T15" fmla="*/ 10 h 19"/>
                <a:gd name="T16" fmla="*/ 11 w 11"/>
                <a:gd name="T17" fmla="*/ 14 h 19"/>
                <a:gd name="T18" fmla="*/ 10 w 11"/>
                <a:gd name="T19" fmla="*/ 19 h 19"/>
                <a:gd name="T20" fmla="*/ 3 w 11"/>
                <a:gd name="T21" fmla="*/ 1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9"/>
                <a:gd name="T35" fmla="*/ 11 w 11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9">
                  <a:moveTo>
                    <a:pt x="3" y="17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" y="0"/>
                  </a:lnTo>
                  <a:lnTo>
                    <a:pt x="8" y="2"/>
                  </a:lnTo>
                  <a:lnTo>
                    <a:pt x="7" y="6"/>
                  </a:lnTo>
                  <a:lnTo>
                    <a:pt x="9" y="10"/>
                  </a:lnTo>
                  <a:lnTo>
                    <a:pt x="11" y="14"/>
                  </a:lnTo>
                  <a:lnTo>
                    <a:pt x="10" y="19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4" name="Freeform 1224"/>
            <p:cNvSpPr>
              <a:spLocks/>
            </p:cNvSpPr>
            <p:nvPr/>
          </p:nvSpPr>
          <p:spPr bwMode="auto">
            <a:xfrm>
              <a:off x="3630" y="2832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7 w 7"/>
                <a:gd name="T5" fmla="*/ 3 h 6"/>
                <a:gd name="T6" fmla="*/ 0 w 7"/>
                <a:gd name="T7" fmla="*/ 1 h 6"/>
                <a:gd name="T8" fmla="*/ 1 w 7"/>
                <a:gd name="T9" fmla="*/ 0 h 6"/>
                <a:gd name="T10" fmla="*/ 7 w 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7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5" name="Freeform 1225"/>
            <p:cNvSpPr>
              <a:spLocks/>
            </p:cNvSpPr>
            <p:nvPr/>
          </p:nvSpPr>
          <p:spPr bwMode="auto">
            <a:xfrm>
              <a:off x="3629" y="2773"/>
              <a:ext cx="44" cy="47"/>
            </a:xfrm>
            <a:custGeom>
              <a:avLst/>
              <a:gdLst>
                <a:gd name="T0" fmla="*/ 0 w 44"/>
                <a:gd name="T1" fmla="*/ 41 h 47"/>
                <a:gd name="T2" fmla="*/ 10 w 44"/>
                <a:gd name="T3" fmla="*/ 31 h 47"/>
                <a:gd name="T4" fmla="*/ 21 w 44"/>
                <a:gd name="T5" fmla="*/ 22 h 47"/>
                <a:gd name="T6" fmla="*/ 31 w 44"/>
                <a:gd name="T7" fmla="*/ 13 h 47"/>
                <a:gd name="T8" fmla="*/ 37 w 44"/>
                <a:gd name="T9" fmla="*/ 0 h 47"/>
                <a:gd name="T10" fmla="*/ 44 w 44"/>
                <a:gd name="T11" fmla="*/ 4 h 47"/>
                <a:gd name="T12" fmla="*/ 38 w 44"/>
                <a:gd name="T13" fmla="*/ 18 h 47"/>
                <a:gd name="T14" fmla="*/ 26 w 44"/>
                <a:gd name="T15" fmla="*/ 28 h 47"/>
                <a:gd name="T16" fmla="*/ 15 w 44"/>
                <a:gd name="T17" fmla="*/ 37 h 47"/>
                <a:gd name="T18" fmla="*/ 5 w 44"/>
                <a:gd name="T19" fmla="*/ 47 h 47"/>
                <a:gd name="T20" fmla="*/ 0 w 44"/>
                <a:gd name="T21" fmla="*/ 41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7"/>
                <a:gd name="T35" fmla="*/ 44 w 44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7">
                  <a:moveTo>
                    <a:pt x="0" y="41"/>
                  </a:moveTo>
                  <a:lnTo>
                    <a:pt x="10" y="31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37" y="0"/>
                  </a:lnTo>
                  <a:lnTo>
                    <a:pt x="44" y="4"/>
                  </a:lnTo>
                  <a:lnTo>
                    <a:pt x="38" y="18"/>
                  </a:lnTo>
                  <a:lnTo>
                    <a:pt x="26" y="28"/>
                  </a:lnTo>
                  <a:lnTo>
                    <a:pt x="15" y="37"/>
                  </a:lnTo>
                  <a:lnTo>
                    <a:pt x="5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6" name="Freeform 1226"/>
            <p:cNvSpPr>
              <a:spLocks/>
            </p:cNvSpPr>
            <p:nvPr/>
          </p:nvSpPr>
          <p:spPr bwMode="auto">
            <a:xfrm>
              <a:off x="3628" y="2814"/>
              <a:ext cx="7" cy="6"/>
            </a:xfrm>
            <a:custGeom>
              <a:avLst/>
              <a:gdLst>
                <a:gd name="T0" fmla="*/ 0 w 7"/>
                <a:gd name="T1" fmla="*/ 2 h 6"/>
                <a:gd name="T2" fmla="*/ 0 w 7"/>
                <a:gd name="T3" fmla="*/ 1 h 6"/>
                <a:gd name="T4" fmla="*/ 1 w 7"/>
                <a:gd name="T5" fmla="*/ 0 h 6"/>
                <a:gd name="T6" fmla="*/ 6 w 7"/>
                <a:gd name="T7" fmla="*/ 6 h 6"/>
                <a:gd name="T8" fmla="*/ 7 w 7"/>
                <a:gd name="T9" fmla="*/ 4 h 6"/>
                <a:gd name="T10" fmla="*/ 0 w 7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" y="6"/>
                  </a:lnTo>
                  <a:lnTo>
                    <a:pt x="7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7" name="Freeform 1227"/>
            <p:cNvSpPr>
              <a:spLocks/>
            </p:cNvSpPr>
            <p:nvPr/>
          </p:nvSpPr>
          <p:spPr bwMode="auto">
            <a:xfrm>
              <a:off x="3619" y="2749"/>
              <a:ext cx="54" cy="26"/>
            </a:xfrm>
            <a:custGeom>
              <a:avLst/>
              <a:gdLst>
                <a:gd name="T0" fmla="*/ 47 w 54"/>
                <a:gd name="T1" fmla="*/ 26 h 26"/>
                <a:gd name="T2" fmla="*/ 45 w 54"/>
                <a:gd name="T3" fmla="*/ 18 h 26"/>
                <a:gd name="T4" fmla="*/ 43 w 54"/>
                <a:gd name="T5" fmla="*/ 13 h 26"/>
                <a:gd name="T6" fmla="*/ 39 w 54"/>
                <a:gd name="T7" fmla="*/ 10 h 26"/>
                <a:gd name="T8" fmla="*/ 33 w 54"/>
                <a:gd name="T9" fmla="*/ 7 h 26"/>
                <a:gd name="T10" fmla="*/ 28 w 54"/>
                <a:gd name="T11" fmla="*/ 7 h 26"/>
                <a:gd name="T12" fmla="*/ 21 w 54"/>
                <a:gd name="T13" fmla="*/ 9 h 26"/>
                <a:gd name="T14" fmla="*/ 13 w 54"/>
                <a:gd name="T15" fmla="*/ 11 h 26"/>
                <a:gd name="T16" fmla="*/ 6 w 54"/>
                <a:gd name="T17" fmla="*/ 17 h 26"/>
                <a:gd name="T18" fmla="*/ 0 w 54"/>
                <a:gd name="T19" fmla="*/ 11 h 26"/>
                <a:gd name="T20" fmla="*/ 8 w 54"/>
                <a:gd name="T21" fmla="*/ 5 h 26"/>
                <a:gd name="T22" fmla="*/ 17 w 54"/>
                <a:gd name="T23" fmla="*/ 2 h 26"/>
                <a:gd name="T24" fmla="*/ 26 w 54"/>
                <a:gd name="T25" fmla="*/ 0 h 26"/>
                <a:gd name="T26" fmla="*/ 35 w 54"/>
                <a:gd name="T27" fmla="*/ 0 h 26"/>
                <a:gd name="T28" fmla="*/ 43 w 54"/>
                <a:gd name="T29" fmla="*/ 3 h 26"/>
                <a:gd name="T30" fmla="*/ 50 w 54"/>
                <a:gd name="T31" fmla="*/ 8 h 26"/>
                <a:gd name="T32" fmla="*/ 53 w 54"/>
                <a:gd name="T33" fmla="*/ 16 h 26"/>
                <a:gd name="T34" fmla="*/ 54 w 54"/>
                <a:gd name="T35" fmla="*/ 26 h 26"/>
                <a:gd name="T36" fmla="*/ 47 w 54"/>
                <a:gd name="T37" fmla="*/ 26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26"/>
                <a:gd name="T59" fmla="*/ 54 w 54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26">
                  <a:moveTo>
                    <a:pt x="47" y="26"/>
                  </a:moveTo>
                  <a:lnTo>
                    <a:pt x="45" y="18"/>
                  </a:lnTo>
                  <a:lnTo>
                    <a:pt x="43" y="13"/>
                  </a:lnTo>
                  <a:lnTo>
                    <a:pt x="39" y="10"/>
                  </a:lnTo>
                  <a:lnTo>
                    <a:pt x="33" y="7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50" y="8"/>
                  </a:lnTo>
                  <a:lnTo>
                    <a:pt x="53" y="16"/>
                  </a:lnTo>
                  <a:lnTo>
                    <a:pt x="54" y="26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8" name="Freeform 1228"/>
            <p:cNvSpPr>
              <a:spLocks/>
            </p:cNvSpPr>
            <p:nvPr/>
          </p:nvSpPr>
          <p:spPr bwMode="auto">
            <a:xfrm>
              <a:off x="3666" y="2773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2 h 4"/>
                <a:gd name="T4" fmla="*/ 0 w 7"/>
                <a:gd name="T5" fmla="*/ 2 h 4"/>
                <a:gd name="T6" fmla="*/ 0 w 7"/>
                <a:gd name="T7" fmla="*/ 0 h 4"/>
                <a:gd name="T8" fmla="*/ 7 w 7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7" y="4"/>
                  </a:move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29" name="Freeform 1229"/>
            <p:cNvSpPr>
              <a:spLocks/>
            </p:cNvSpPr>
            <p:nvPr/>
          </p:nvSpPr>
          <p:spPr bwMode="auto">
            <a:xfrm>
              <a:off x="3615" y="2762"/>
              <a:ext cx="12" cy="22"/>
            </a:xfrm>
            <a:custGeom>
              <a:avLst/>
              <a:gdLst>
                <a:gd name="T0" fmla="*/ 12 w 12"/>
                <a:gd name="T1" fmla="*/ 2 h 22"/>
                <a:gd name="T2" fmla="*/ 10 w 12"/>
                <a:gd name="T3" fmla="*/ 5 h 22"/>
                <a:gd name="T4" fmla="*/ 10 w 12"/>
                <a:gd name="T5" fmla="*/ 9 h 22"/>
                <a:gd name="T6" fmla="*/ 8 w 12"/>
                <a:gd name="T7" fmla="*/ 22 h 22"/>
                <a:gd name="T8" fmla="*/ 0 w 12"/>
                <a:gd name="T9" fmla="*/ 22 h 22"/>
                <a:gd name="T10" fmla="*/ 1 w 12"/>
                <a:gd name="T11" fmla="*/ 9 h 22"/>
                <a:gd name="T12" fmla="*/ 1 w 12"/>
                <a:gd name="T13" fmla="*/ 4 h 22"/>
                <a:gd name="T14" fmla="*/ 3 w 12"/>
                <a:gd name="T15" fmla="*/ 0 h 22"/>
                <a:gd name="T16" fmla="*/ 12 w 12"/>
                <a:gd name="T17" fmla="*/ 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2"/>
                <a:gd name="T29" fmla="*/ 12 w 1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2">
                  <a:moveTo>
                    <a:pt x="12" y="2"/>
                  </a:moveTo>
                  <a:lnTo>
                    <a:pt x="10" y="5"/>
                  </a:lnTo>
                  <a:lnTo>
                    <a:pt x="10" y="9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1" y="9"/>
                  </a:lnTo>
                  <a:lnTo>
                    <a:pt x="1" y="4"/>
                  </a:lnTo>
                  <a:lnTo>
                    <a:pt x="3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0" name="Freeform 1230"/>
            <p:cNvSpPr>
              <a:spLocks/>
            </p:cNvSpPr>
            <p:nvPr/>
          </p:nvSpPr>
          <p:spPr bwMode="auto">
            <a:xfrm>
              <a:off x="3618" y="2760"/>
              <a:ext cx="9" cy="6"/>
            </a:xfrm>
            <a:custGeom>
              <a:avLst/>
              <a:gdLst>
                <a:gd name="T0" fmla="*/ 1 w 9"/>
                <a:gd name="T1" fmla="*/ 0 h 6"/>
                <a:gd name="T2" fmla="*/ 0 w 9"/>
                <a:gd name="T3" fmla="*/ 2 h 6"/>
                <a:gd name="T4" fmla="*/ 9 w 9"/>
                <a:gd name="T5" fmla="*/ 4 h 6"/>
                <a:gd name="T6" fmla="*/ 7 w 9"/>
                <a:gd name="T7" fmla="*/ 6 h 6"/>
                <a:gd name="T8" fmla="*/ 1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1" y="0"/>
                  </a:moveTo>
                  <a:lnTo>
                    <a:pt x="0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1" name="Freeform 1231"/>
            <p:cNvSpPr>
              <a:spLocks/>
            </p:cNvSpPr>
            <p:nvPr/>
          </p:nvSpPr>
          <p:spPr bwMode="auto">
            <a:xfrm>
              <a:off x="3597" y="2781"/>
              <a:ext cx="25" cy="31"/>
            </a:xfrm>
            <a:custGeom>
              <a:avLst/>
              <a:gdLst>
                <a:gd name="T0" fmla="*/ 25 w 25"/>
                <a:gd name="T1" fmla="*/ 6 h 31"/>
                <a:gd name="T2" fmla="*/ 12 w 25"/>
                <a:gd name="T3" fmla="*/ 19 h 31"/>
                <a:gd name="T4" fmla="*/ 6 w 25"/>
                <a:gd name="T5" fmla="*/ 31 h 31"/>
                <a:gd name="T6" fmla="*/ 0 w 25"/>
                <a:gd name="T7" fmla="*/ 26 h 31"/>
                <a:gd name="T8" fmla="*/ 6 w 25"/>
                <a:gd name="T9" fmla="*/ 14 h 31"/>
                <a:gd name="T10" fmla="*/ 19 w 25"/>
                <a:gd name="T11" fmla="*/ 0 h 31"/>
                <a:gd name="T12" fmla="*/ 25 w 25"/>
                <a:gd name="T13" fmla="*/ 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1"/>
                <a:gd name="T23" fmla="*/ 25 w 25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1">
                  <a:moveTo>
                    <a:pt x="25" y="6"/>
                  </a:moveTo>
                  <a:lnTo>
                    <a:pt x="12" y="19"/>
                  </a:lnTo>
                  <a:lnTo>
                    <a:pt x="6" y="31"/>
                  </a:lnTo>
                  <a:lnTo>
                    <a:pt x="0" y="26"/>
                  </a:lnTo>
                  <a:lnTo>
                    <a:pt x="6" y="14"/>
                  </a:lnTo>
                  <a:lnTo>
                    <a:pt x="19" y="0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2" name="Freeform 1232"/>
            <p:cNvSpPr>
              <a:spLocks/>
            </p:cNvSpPr>
            <p:nvPr/>
          </p:nvSpPr>
          <p:spPr bwMode="auto">
            <a:xfrm>
              <a:off x="3615" y="2781"/>
              <a:ext cx="8" cy="6"/>
            </a:xfrm>
            <a:custGeom>
              <a:avLst/>
              <a:gdLst>
                <a:gd name="T0" fmla="*/ 8 w 8"/>
                <a:gd name="T1" fmla="*/ 3 h 6"/>
                <a:gd name="T2" fmla="*/ 8 w 8"/>
                <a:gd name="T3" fmla="*/ 5 h 6"/>
                <a:gd name="T4" fmla="*/ 7 w 8"/>
                <a:gd name="T5" fmla="*/ 6 h 6"/>
                <a:gd name="T6" fmla="*/ 1 w 8"/>
                <a:gd name="T7" fmla="*/ 0 h 6"/>
                <a:gd name="T8" fmla="*/ 0 w 8"/>
                <a:gd name="T9" fmla="*/ 3 h 6"/>
                <a:gd name="T10" fmla="*/ 8 w 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8" y="3"/>
                  </a:moveTo>
                  <a:lnTo>
                    <a:pt x="8" y="5"/>
                  </a:lnTo>
                  <a:lnTo>
                    <a:pt x="7" y="6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3" name="Freeform 1233"/>
            <p:cNvSpPr>
              <a:spLocks/>
            </p:cNvSpPr>
            <p:nvPr/>
          </p:nvSpPr>
          <p:spPr bwMode="auto">
            <a:xfrm>
              <a:off x="3596" y="2809"/>
              <a:ext cx="24" cy="32"/>
            </a:xfrm>
            <a:custGeom>
              <a:avLst/>
              <a:gdLst>
                <a:gd name="T0" fmla="*/ 8 w 24"/>
                <a:gd name="T1" fmla="*/ 0 h 32"/>
                <a:gd name="T2" fmla="*/ 9 w 24"/>
                <a:gd name="T3" fmla="*/ 8 h 32"/>
                <a:gd name="T4" fmla="*/ 10 w 24"/>
                <a:gd name="T5" fmla="*/ 12 h 32"/>
                <a:gd name="T6" fmla="*/ 11 w 24"/>
                <a:gd name="T7" fmla="*/ 15 h 32"/>
                <a:gd name="T8" fmla="*/ 15 w 24"/>
                <a:gd name="T9" fmla="*/ 22 h 32"/>
                <a:gd name="T10" fmla="*/ 24 w 24"/>
                <a:gd name="T11" fmla="*/ 25 h 32"/>
                <a:gd name="T12" fmla="*/ 20 w 24"/>
                <a:gd name="T13" fmla="*/ 32 h 32"/>
                <a:gd name="T14" fmla="*/ 10 w 24"/>
                <a:gd name="T15" fmla="*/ 28 h 32"/>
                <a:gd name="T16" fmla="*/ 4 w 24"/>
                <a:gd name="T17" fmla="*/ 20 h 32"/>
                <a:gd name="T18" fmla="*/ 2 w 24"/>
                <a:gd name="T19" fmla="*/ 14 h 32"/>
                <a:gd name="T20" fmla="*/ 1 w 24"/>
                <a:gd name="T21" fmla="*/ 9 h 32"/>
                <a:gd name="T22" fmla="*/ 0 w 24"/>
                <a:gd name="T23" fmla="*/ 1 h 32"/>
                <a:gd name="T24" fmla="*/ 8 w 24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2"/>
                <a:gd name="T41" fmla="*/ 24 w 2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2">
                  <a:moveTo>
                    <a:pt x="8" y="0"/>
                  </a:moveTo>
                  <a:lnTo>
                    <a:pt x="9" y="8"/>
                  </a:lnTo>
                  <a:lnTo>
                    <a:pt x="10" y="12"/>
                  </a:lnTo>
                  <a:lnTo>
                    <a:pt x="11" y="15"/>
                  </a:lnTo>
                  <a:lnTo>
                    <a:pt x="15" y="22"/>
                  </a:lnTo>
                  <a:lnTo>
                    <a:pt x="24" y="25"/>
                  </a:lnTo>
                  <a:lnTo>
                    <a:pt x="20" y="32"/>
                  </a:lnTo>
                  <a:lnTo>
                    <a:pt x="10" y="28"/>
                  </a:lnTo>
                  <a:lnTo>
                    <a:pt x="4" y="20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4" name="Freeform 1234"/>
            <p:cNvSpPr>
              <a:spLocks/>
            </p:cNvSpPr>
            <p:nvPr/>
          </p:nvSpPr>
          <p:spPr bwMode="auto">
            <a:xfrm>
              <a:off x="3596" y="2807"/>
              <a:ext cx="8" cy="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2 h 5"/>
                <a:gd name="T4" fmla="*/ 0 w 8"/>
                <a:gd name="T5" fmla="*/ 3 h 5"/>
                <a:gd name="T6" fmla="*/ 8 w 8"/>
                <a:gd name="T7" fmla="*/ 2 h 5"/>
                <a:gd name="T8" fmla="*/ 7 w 8"/>
                <a:gd name="T9" fmla="*/ 5 h 5"/>
                <a:gd name="T10" fmla="*/ 1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8" y="2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5" name="Freeform 1235"/>
            <p:cNvSpPr>
              <a:spLocks/>
            </p:cNvSpPr>
            <p:nvPr/>
          </p:nvSpPr>
          <p:spPr bwMode="auto">
            <a:xfrm>
              <a:off x="3593" y="2834"/>
              <a:ext cx="27" cy="26"/>
            </a:xfrm>
            <a:custGeom>
              <a:avLst/>
              <a:gdLst>
                <a:gd name="T0" fmla="*/ 27 w 27"/>
                <a:gd name="T1" fmla="*/ 6 h 26"/>
                <a:gd name="T2" fmla="*/ 21 w 27"/>
                <a:gd name="T3" fmla="*/ 11 h 26"/>
                <a:gd name="T4" fmla="*/ 17 w 27"/>
                <a:gd name="T5" fmla="*/ 17 h 26"/>
                <a:gd name="T6" fmla="*/ 12 w 27"/>
                <a:gd name="T7" fmla="*/ 23 h 26"/>
                <a:gd name="T8" fmla="*/ 3 w 27"/>
                <a:gd name="T9" fmla="*/ 26 h 26"/>
                <a:gd name="T10" fmla="*/ 0 w 27"/>
                <a:gd name="T11" fmla="*/ 19 h 26"/>
                <a:gd name="T12" fmla="*/ 7 w 27"/>
                <a:gd name="T13" fmla="*/ 17 h 26"/>
                <a:gd name="T14" fmla="*/ 10 w 27"/>
                <a:gd name="T15" fmla="*/ 13 h 26"/>
                <a:gd name="T16" fmla="*/ 15 w 27"/>
                <a:gd name="T17" fmla="*/ 6 h 26"/>
                <a:gd name="T18" fmla="*/ 22 w 27"/>
                <a:gd name="T19" fmla="*/ 0 h 26"/>
                <a:gd name="T20" fmla="*/ 27 w 27"/>
                <a:gd name="T21" fmla="*/ 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26"/>
                <a:gd name="T35" fmla="*/ 27 w 27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26">
                  <a:moveTo>
                    <a:pt x="27" y="6"/>
                  </a:move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3" y="26"/>
                  </a:lnTo>
                  <a:lnTo>
                    <a:pt x="0" y="19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6" name="Freeform 1236"/>
            <p:cNvSpPr>
              <a:spLocks/>
            </p:cNvSpPr>
            <p:nvPr/>
          </p:nvSpPr>
          <p:spPr bwMode="auto">
            <a:xfrm>
              <a:off x="3615" y="2834"/>
              <a:ext cx="11" cy="7"/>
            </a:xfrm>
            <a:custGeom>
              <a:avLst/>
              <a:gdLst>
                <a:gd name="T0" fmla="*/ 5 w 11"/>
                <a:gd name="T1" fmla="*/ 0 h 7"/>
                <a:gd name="T2" fmla="*/ 11 w 11"/>
                <a:gd name="T3" fmla="*/ 2 h 7"/>
                <a:gd name="T4" fmla="*/ 5 w 11"/>
                <a:gd name="T5" fmla="*/ 6 h 7"/>
                <a:gd name="T6" fmla="*/ 0 w 11"/>
                <a:gd name="T7" fmla="*/ 0 h 7"/>
                <a:gd name="T8" fmla="*/ 1 w 11"/>
                <a:gd name="T9" fmla="*/ 7 h 7"/>
                <a:gd name="T10" fmla="*/ 5 w 1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"/>
                <a:gd name="T20" fmla="*/ 11 w 1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">
                  <a:moveTo>
                    <a:pt x="5" y="0"/>
                  </a:moveTo>
                  <a:lnTo>
                    <a:pt x="11" y="2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7" name="Freeform 1237"/>
            <p:cNvSpPr>
              <a:spLocks/>
            </p:cNvSpPr>
            <p:nvPr/>
          </p:nvSpPr>
          <p:spPr bwMode="auto">
            <a:xfrm>
              <a:off x="3586" y="2832"/>
              <a:ext cx="13" cy="25"/>
            </a:xfrm>
            <a:custGeom>
              <a:avLst/>
              <a:gdLst>
                <a:gd name="T0" fmla="*/ 5 w 13"/>
                <a:gd name="T1" fmla="*/ 23 h 25"/>
                <a:gd name="T2" fmla="*/ 6 w 13"/>
                <a:gd name="T3" fmla="*/ 18 h 25"/>
                <a:gd name="T4" fmla="*/ 5 w 13"/>
                <a:gd name="T5" fmla="*/ 14 h 25"/>
                <a:gd name="T6" fmla="*/ 0 w 13"/>
                <a:gd name="T7" fmla="*/ 4 h 25"/>
                <a:gd name="T8" fmla="*/ 7 w 13"/>
                <a:gd name="T9" fmla="*/ 0 h 25"/>
                <a:gd name="T10" fmla="*/ 12 w 13"/>
                <a:gd name="T11" fmla="*/ 11 h 25"/>
                <a:gd name="T12" fmla="*/ 13 w 13"/>
                <a:gd name="T13" fmla="*/ 18 h 25"/>
                <a:gd name="T14" fmla="*/ 12 w 13"/>
                <a:gd name="T15" fmla="*/ 25 h 25"/>
                <a:gd name="T16" fmla="*/ 5 w 13"/>
                <a:gd name="T17" fmla="*/ 23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5" y="23"/>
                  </a:moveTo>
                  <a:lnTo>
                    <a:pt x="6" y="18"/>
                  </a:lnTo>
                  <a:lnTo>
                    <a:pt x="5" y="14"/>
                  </a:lnTo>
                  <a:lnTo>
                    <a:pt x="0" y="4"/>
                  </a:lnTo>
                  <a:lnTo>
                    <a:pt x="7" y="0"/>
                  </a:lnTo>
                  <a:lnTo>
                    <a:pt x="12" y="11"/>
                  </a:lnTo>
                  <a:lnTo>
                    <a:pt x="13" y="18"/>
                  </a:lnTo>
                  <a:lnTo>
                    <a:pt x="12" y="25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8" name="Freeform 1238"/>
            <p:cNvSpPr>
              <a:spLocks/>
            </p:cNvSpPr>
            <p:nvPr/>
          </p:nvSpPr>
          <p:spPr bwMode="auto">
            <a:xfrm>
              <a:off x="3590" y="2853"/>
              <a:ext cx="8" cy="8"/>
            </a:xfrm>
            <a:custGeom>
              <a:avLst/>
              <a:gdLst>
                <a:gd name="T0" fmla="*/ 6 w 8"/>
                <a:gd name="T1" fmla="*/ 7 h 8"/>
                <a:gd name="T2" fmla="*/ 0 w 8"/>
                <a:gd name="T3" fmla="*/ 8 h 8"/>
                <a:gd name="T4" fmla="*/ 1 w 8"/>
                <a:gd name="T5" fmla="*/ 2 h 8"/>
                <a:gd name="T6" fmla="*/ 8 w 8"/>
                <a:gd name="T7" fmla="*/ 4 h 8"/>
                <a:gd name="T8" fmla="*/ 3 w 8"/>
                <a:gd name="T9" fmla="*/ 0 h 8"/>
                <a:gd name="T10" fmla="*/ 6 w 8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6" y="7"/>
                  </a:moveTo>
                  <a:lnTo>
                    <a:pt x="0" y="8"/>
                  </a:lnTo>
                  <a:lnTo>
                    <a:pt x="1" y="2"/>
                  </a:lnTo>
                  <a:lnTo>
                    <a:pt x="8" y="4"/>
                  </a:lnTo>
                  <a:lnTo>
                    <a:pt x="3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39" name="Freeform 1239"/>
            <p:cNvSpPr>
              <a:spLocks/>
            </p:cNvSpPr>
            <p:nvPr/>
          </p:nvSpPr>
          <p:spPr bwMode="auto">
            <a:xfrm>
              <a:off x="3541" y="2821"/>
              <a:ext cx="51" cy="16"/>
            </a:xfrm>
            <a:custGeom>
              <a:avLst/>
              <a:gdLst>
                <a:gd name="T0" fmla="*/ 46 w 51"/>
                <a:gd name="T1" fmla="*/ 16 h 16"/>
                <a:gd name="T2" fmla="*/ 35 w 51"/>
                <a:gd name="T3" fmla="*/ 11 h 16"/>
                <a:gd name="T4" fmla="*/ 26 w 51"/>
                <a:gd name="T5" fmla="*/ 8 h 16"/>
                <a:gd name="T6" fmla="*/ 16 w 51"/>
                <a:gd name="T7" fmla="*/ 8 h 16"/>
                <a:gd name="T8" fmla="*/ 3 w 51"/>
                <a:gd name="T9" fmla="*/ 12 h 16"/>
                <a:gd name="T10" fmla="*/ 0 w 51"/>
                <a:gd name="T11" fmla="*/ 5 h 16"/>
                <a:gd name="T12" fmla="*/ 14 w 51"/>
                <a:gd name="T13" fmla="*/ 0 h 16"/>
                <a:gd name="T14" fmla="*/ 26 w 51"/>
                <a:gd name="T15" fmla="*/ 0 h 16"/>
                <a:gd name="T16" fmla="*/ 39 w 51"/>
                <a:gd name="T17" fmla="*/ 3 h 16"/>
                <a:gd name="T18" fmla="*/ 51 w 51"/>
                <a:gd name="T19" fmla="*/ 10 h 16"/>
                <a:gd name="T20" fmla="*/ 46 w 51"/>
                <a:gd name="T21" fmla="*/ 1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16"/>
                <a:gd name="T35" fmla="*/ 51 w 51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16">
                  <a:moveTo>
                    <a:pt x="46" y="16"/>
                  </a:moveTo>
                  <a:lnTo>
                    <a:pt x="35" y="11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3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39" y="3"/>
                  </a:lnTo>
                  <a:lnTo>
                    <a:pt x="51" y="10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0" name="Freeform 1240"/>
            <p:cNvSpPr>
              <a:spLocks/>
            </p:cNvSpPr>
            <p:nvPr/>
          </p:nvSpPr>
          <p:spPr bwMode="auto">
            <a:xfrm>
              <a:off x="3586" y="2831"/>
              <a:ext cx="7" cy="6"/>
            </a:xfrm>
            <a:custGeom>
              <a:avLst/>
              <a:gdLst>
                <a:gd name="T0" fmla="*/ 7 w 7"/>
                <a:gd name="T1" fmla="*/ 1 h 6"/>
                <a:gd name="T2" fmla="*/ 6 w 7"/>
                <a:gd name="T3" fmla="*/ 0 h 6"/>
                <a:gd name="T4" fmla="*/ 1 w 7"/>
                <a:gd name="T5" fmla="*/ 6 h 6"/>
                <a:gd name="T6" fmla="*/ 0 w 7"/>
                <a:gd name="T7" fmla="*/ 5 h 6"/>
                <a:gd name="T8" fmla="*/ 7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1"/>
                  </a:moveTo>
                  <a:lnTo>
                    <a:pt x="6" y="0"/>
                  </a:lnTo>
                  <a:lnTo>
                    <a:pt x="1" y="6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1" name="Freeform 1241"/>
            <p:cNvSpPr>
              <a:spLocks/>
            </p:cNvSpPr>
            <p:nvPr/>
          </p:nvSpPr>
          <p:spPr bwMode="auto">
            <a:xfrm>
              <a:off x="3517" y="2827"/>
              <a:ext cx="29" cy="52"/>
            </a:xfrm>
            <a:custGeom>
              <a:avLst/>
              <a:gdLst>
                <a:gd name="T0" fmla="*/ 29 w 29"/>
                <a:gd name="T1" fmla="*/ 5 h 52"/>
                <a:gd name="T2" fmla="*/ 19 w 29"/>
                <a:gd name="T3" fmla="*/ 15 h 52"/>
                <a:gd name="T4" fmla="*/ 13 w 29"/>
                <a:gd name="T5" fmla="*/ 26 h 52"/>
                <a:gd name="T6" fmla="*/ 11 w 29"/>
                <a:gd name="T7" fmla="*/ 37 h 52"/>
                <a:gd name="T8" fmla="*/ 8 w 29"/>
                <a:gd name="T9" fmla="*/ 52 h 52"/>
                <a:gd name="T10" fmla="*/ 0 w 29"/>
                <a:gd name="T11" fmla="*/ 51 h 52"/>
                <a:gd name="T12" fmla="*/ 3 w 29"/>
                <a:gd name="T13" fmla="*/ 36 h 52"/>
                <a:gd name="T14" fmla="*/ 6 w 29"/>
                <a:gd name="T15" fmla="*/ 23 h 52"/>
                <a:gd name="T16" fmla="*/ 12 w 29"/>
                <a:gd name="T17" fmla="*/ 11 h 52"/>
                <a:gd name="T18" fmla="*/ 22 w 29"/>
                <a:gd name="T19" fmla="*/ 0 h 52"/>
                <a:gd name="T20" fmla="*/ 29 w 29"/>
                <a:gd name="T21" fmla="*/ 5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52"/>
                <a:gd name="T35" fmla="*/ 29 w 29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52">
                  <a:moveTo>
                    <a:pt x="29" y="5"/>
                  </a:moveTo>
                  <a:lnTo>
                    <a:pt x="19" y="15"/>
                  </a:lnTo>
                  <a:lnTo>
                    <a:pt x="13" y="26"/>
                  </a:lnTo>
                  <a:lnTo>
                    <a:pt x="11" y="37"/>
                  </a:lnTo>
                  <a:lnTo>
                    <a:pt x="8" y="52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22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2" name="Freeform 1242"/>
            <p:cNvSpPr>
              <a:spLocks/>
            </p:cNvSpPr>
            <p:nvPr/>
          </p:nvSpPr>
          <p:spPr bwMode="auto">
            <a:xfrm>
              <a:off x="3539" y="2826"/>
              <a:ext cx="7" cy="7"/>
            </a:xfrm>
            <a:custGeom>
              <a:avLst/>
              <a:gdLst>
                <a:gd name="T0" fmla="*/ 2 w 7"/>
                <a:gd name="T1" fmla="*/ 0 h 7"/>
                <a:gd name="T2" fmla="*/ 0 w 7"/>
                <a:gd name="T3" fmla="*/ 1 h 7"/>
                <a:gd name="T4" fmla="*/ 7 w 7"/>
                <a:gd name="T5" fmla="*/ 6 h 7"/>
                <a:gd name="T6" fmla="*/ 5 w 7"/>
                <a:gd name="T7" fmla="*/ 7 h 7"/>
                <a:gd name="T8" fmla="*/ 2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0"/>
                  </a:moveTo>
                  <a:lnTo>
                    <a:pt x="0" y="1"/>
                  </a:lnTo>
                  <a:lnTo>
                    <a:pt x="7" y="6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3" name="Freeform 1243"/>
            <p:cNvSpPr>
              <a:spLocks/>
            </p:cNvSpPr>
            <p:nvPr/>
          </p:nvSpPr>
          <p:spPr bwMode="auto">
            <a:xfrm>
              <a:off x="3517" y="2879"/>
              <a:ext cx="11" cy="29"/>
            </a:xfrm>
            <a:custGeom>
              <a:avLst/>
              <a:gdLst>
                <a:gd name="T0" fmla="*/ 8 w 11"/>
                <a:gd name="T1" fmla="*/ 0 h 29"/>
                <a:gd name="T2" fmla="*/ 8 w 11"/>
                <a:gd name="T3" fmla="*/ 6 h 29"/>
                <a:gd name="T4" fmla="*/ 10 w 11"/>
                <a:gd name="T5" fmla="*/ 12 h 29"/>
                <a:gd name="T6" fmla="*/ 11 w 11"/>
                <a:gd name="T7" fmla="*/ 21 h 29"/>
                <a:gd name="T8" fmla="*/ 10 w 11"/>
                <a:gd name="T9" fmla="*/ 29 h 29"/>
                <a:gd name="T10" fmla="*/ 2 w 11"/>
                <a:gd name="T11" fmla="*/ 28 h 29"/>
                <a:gd name="T12" fmla="*/ 3 w 11"/>
                <a:gd name="T13" fmla="*/ 21 h 29"/>
                <a:gd name="T14" fmla="*/ 2 w 11"/>
                <a:gd name="T15" fmla="*/ 14 h 29"/>
                <a:gd name="T16" fmla="*/ 0 w 11"/>
                <a:gd name="T17" fmla="*/ 7 h 29"/>
                <a:gd name="T18" fmla="*/ 0 w 11"/>
                <a:gd name="T19" fmla="*/ 0 h 29"/>
                <a:gd name="T20" fmla="*/ 8 w 11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9"/>
                <a:gd name="T35" fmla="*/ 11 w 11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9">
                  <a:moveTo>
                    <a:pt x="8" y="0"/>
                  </a:moveTo>
                  <a:lnTo>
                    <a:pt x="8" y="6"/>
                  </a:lnTo>
                  <a:lnTo>
                    <a:pt x="10" y="12"/>
                  </a:lnTo>
                  <a:lnTo>
                    <a:pt x="11" y="21"/>
                  </a:lnTo>
                  <a:lnTo>
                    <a:pt x="10" y="29"/>
                  </a:lnTo>
                  <a:lnTo>
                    <a:pt x="2" y="28"/>
                  </a:lnTo>
                  <a:lnTo>
                    <a:pt x="3" y="21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4" name="Freeform 1244"/>
            <p:cNvSpPr>
              <a:spLocks/>
            </p:cNvSpPr>
            <p:nvPr/>
          </p:nvSpPr>
          <p:spPr bwMode="auto">
            <a:xfrm>
              <a:off x="3517" y="2878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8 w 8"/>
                <a:gd name="T5" fmla="*/ 1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5" name="Freeform 1245"/>
            <p:cNvSpPr>
              <a:spLocks/>
            </p:cNvSpPr>
            <p:nvPr/>
          </p:nvSpPr>
          <p:spPr bwMode="auto">
            <a:xfrm>
              <a:off x="3479" y="2906"/>
              <a:ext cx="47" cy="58"/>
            </a:xfrm>
            <a:custGeom>
              <a:avLst/>
              <a:gdLst>
                <a:gd name="T0" fmla="*/ 47 w 47"/>
                <a:gd name="T1" fmla="*/ 6 h 58"/>
                <a:gd name="T2" fmla="*/ 37 w 47"/>
                <a:gd name="T3" fmla="*/ 19 h 58"/>
                <a:gd name="T4" fmla="*/ 29 w 47"/>
                <a:gd name="T5" fmla="*/ 33 h 58"/>
                <a:gd name="T6" fmla="*/ 19 w 47"/>
                <a:gd name="T7" fmla="*/ 48 h 58"/>
                <a:gd name="T8" fmla="*/ 12 w 47"/>
                <a:gd name="T9" fmla="*/ 53 h 58"/>
                <a:gd name="T10" fmla="*/ 4 w 47"/>
                <a:gd name="T11" fmla="*/ 58 h 58"/>
                <a:gd name="T12" fmla="*/ 0 w 47"/>
                <a:gd name="T13" fmla="*/ 51 h 58"/>
                <a:gd name="T14" fmla="*/ 7 w 47"/>
                <a:gd name="T15" fmla="*/ 47 h 58"/>
                <a:gd name="T16" fmla="*/ 13 w 47"/>
                <a:gd name="T17" fmla="*/ 42 h 58"/>
                <a:gd name="T18" fmla="*/ 22 w 47"/>
                <a:gd name="T19" fmla="*/ 29 h 58"/>
                <a:gd name="T20" fmla="*/ 30 w 47"/>
                <a:gd name="T21" fmla="*/ 15 h 58"/>
                <a:gd name="T22" fmla="*/ 41 w 47"/>
                <a:gd name="T23" fmla="*/ 0 h 58"/>
                <a:gd name="T24" fmla="*/ 47 w 47"/>
                <a:gd name="T25" fmla="*/ 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8"/>
                <a:gd name="T41" fmla="*/ 47 w 47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8">
                  <a:moveTo>
                    <a:pt x="47" y="6"/>
                  </a:moveTo>
                  <a:lnTo>
                    <a:pt x="37" y="19"/>
                  </a:lnTo>
                  <a:lnTo>
                    <a:pt x="29" y="33"/>
                  </a:lnTo>
                  <a:lnTo>
                    <a:pt x="19" y="48"/>
                  </a:lnTo>
                  <a:lnTo>
                    <a:pt x="12" y="53"/>
                  </a:lnTo>
                  <a:lnTo>
                    <a:pt x="4" y="58"/>
                  </a:lnTo>
                  <a:lnTo>
                    <a:pt x="0" y="51"/>
                  </a:lnTo>
                  <a:lnTo>
                    <a:pt x="7" y="47"/>
                  </a:lnTo>
                  <a:lnTo>
                    <a:pt x="13" y="42"/>
                  </a:lnTo>
                  <a:lnTo>
                    <a:pt x="22" y="29"/>
                  </a:lnTo>
                  <a:lnTo>
                    <a:pt x="30" y="15"/>
                  </a:lnTo>
                  <a:lnTo>
                    <a:pt x="41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6" name="Freeform 1246"/>
            <p:cNvSpPr>
              <a:spLocks/>
            </p:cNvSpPr>
            <p:nvPr/>
          </p:nvSpPr>
          <p:spPr bwMode="auto">
            <a:xfrm>
              <a:off x="3519" y="2906"/>
              <a:ext cx="8" cy="6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5 h 6"/>
                <a:gd name="T4" fmla="*/ 7 w 8"/>
                <a:gd name="T5" fmla="*/ 6 h 6"/>
                <a:gd name="T6" fmla="*/ 1 w 8"/>
                <a:gd name="T7" fmla="*/ 0 h 6"/>
                <a:gd name="T8" fmla="*/ 0 w 8"/>
                <a:gd name="T9" fmla="*/ 1 h 6"/>
                <a:gd name="T10" fmla="*/ 8 w 8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8" y="2"/>
                  </a:moveTo>
                  <a:lnTo>
                    <a:pt x="8" y="5"/>
                  </a:lnTo>
                  <a:lnTo>
                    <a:pt x="7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7" name="Freeform 1247"/>
            <p:cNvSpPr>
              <a:spLocks/>
            </p:cNvSpPr>
            <p:nvPr/>
          </p:nvSpPr>
          <p:spPr bwMode="auto">
            <a:xfrm>
              <a:off x="3458" y="2935"/>
              <a:ext cx="24" cy="29"/>
            </a:xfrm>
            <a:custGeom>
              <a:avLst/>
              <a:gdLst>
                <a:gd name="T0" fmla="*/ 21 w 24"/>
                <a:gd name="T1" fmla="*/ 29 h 29"/>
                <a:gd name="T2" fmla="*/ 14 w 24"/>
                <a:gd name="T3" fmla="*/ 26 h 29"/>
                <a:gd name="T4" fmla="*/ 7 w 24"/>
                <a:gd name="T5" fmla="*/ 21 h 29"/>
                <a:gd name="T6" fmla="*/ 2 w 24"/>
                <a:gd name="T7" fmla="*/ 11 h 29"/>
                <a:gd name="T8" fmla="*/ 0 w 24"/>
                <a:gd name="T9" fmla="*/ 2 h 29"/>
                <a:gd name="T10" fmla="*/ 7 w 24"/>
                <a:gd name="T11" fmla="*/ 0 h 29"/>
                <a:gd name="T12" fmla="*/ 9 w 24"/>
                <a:gd name="T13" fmla="*/ 8 h 29"/>
                <a:gd name="T14" fmla="*/ 13 w 24"/>
                <a:gd name="T15" fmla="*/ 15 h 29"/>
                <a:gd name="T16" fmla="*/ 18 w 24"/>
                <a:gd name="T17" fmla="*/ 20 h 29"/>
                <a:gd name="T18" fmla="*/ 24 w 24"/>
                <a:gd name="T19" fmla="*/ 22 h 29"/>
                <a:gd name="T20" fmla="*/ 21 w 24"/>
                <a:gd name="T21" fmla="*/ 29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9"/>
                <a:gd name="T35" fmla="*/ 24 w 24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9">
                  <a:moveTo>
                    <a:pt x="21" y="29"/>
                  </a:moveTo>
                  <a:lnTo>
                    <a:pt x="14" y="26"/>
                  </a:lnTo>
                  <a:lnTo>
                    <a:pt x="7" y="21"/>
                  </a:lnTo>
                  <a:lnTo>
                    <a:pt x="2" y="11"/>
                  </a:lnTo>
                  <a:lnTo>
                    <a:pt x="0" y="2"/>
                  </a:lnTo>
                  <a:lnTo>
                    <a:pt x="7" y="0"/>
                  </a:lnTo>
                  <a:lnTo>
                    <a:pt x="9" y="8"/>
                  </a:lnTo>
                  <a:lnTo>
                    <a:pt x="13" y="15"/>
                  </a:lnTo>
                  <a:lnTo>
                    <a:pt x="18" y="20"/>
                  </a:lnTo>
                  <a:lnTo>
                    <a:pt x="24" y="22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8" name="Freeform 1248"/>
            <p:cNvSpPr>
              <a:spLocks/>
            </p:cNvSpPr>
            <p:nvPr/>
          </p:nvSpPr>
          <p:spPr bwMode="auto">
            <a:xfrm>
              <a:off x="3479" y="2957"/>
              <a:ext cx="4" cy="8"/>
            </a:xfrm>
            <a:custGeom>
              <a:avLst/>
              <a:gdLst>
                <a:gd name="T0" fmla="*/ 4 w 4"/>
                <a:gd name="T1" fmla="*/ 7 h 8"/>
                <a:gd name="T2" fmla="*/ 3 w 4"/>
                <a:gd name="T3" fmla="*/ 8 h 8"/>
                <a:gd name="T4" fmla="*/ 0 w 4"/>
                <a:gd name="T5" fmla="*/ 7 h 8"/>
                <a:gd name="T6" fmla="*/ 3 w 4"/>
                <a:gd name="T7" fmla="*/ 0 h 8"/>
                <a:gd name="T8" fmla="*/ 0 w 4"/>
                <a:gd name="T9" fmla="*/ 0 h 8"/>
                <a:gd name="T10" fmla="*/ 4 w 4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4" y="7"/>
                  </a:moveTo>
                  <a:lnTo>
                    <a:pt x="3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49" name="Freeform 1249"/>
            <p:cNvSpPr>
              <a:spLocks/>
            </p:cNvSpPr>
            <p:nvPr/>
          </p:nvSpPr>
          <p:spPr bwMode="auto">
            <a:xfrm>
              <a:off x="3458" y="2878"/>
              <a:ext cx="25" cy="58"/>
            </a:xfrm>
            <a:custGeom>
              <a:avLst/>
              <a:gdLst>
                <a:gd name="T0" fmla="*/ 0 w 25"/>
                <a:gd name="T1" fmla="*/ 58 h 58"/>
                <a:gd name="T2" fmla="*/ 1 w 25"/>
                <a:gd name="T3" fmla="*/ 44 h 58"/>
                <a:gd name="T4" fmla="*/ 2 w 25"/>
                <a:gd name="T5" fmla="*/ 26 h 58"/>
                <a:gd name="T6" fmla="*/ 3 w 25"/>
                <a:gd name="T7" fmla="*/ 17 h 58"/>
                <a:gd name="T8" fmla="*/ 7 w 25"/>
                <a:gd name="T9" fmla="*/ 11 h 58"/>
                <a:gd name="T10" fmla="*/ 12 w 25"/>
                <a:gd name="T11" fmla="*/ 4 h 58"/>
                <a:gd name="T12" fmla="*/ 21 w 25"/>
                <a:gd name="T13" fmla="*/ 0 h 58"/>
                <a:gd name="T14" fmla="*/ 25 w 25"/>
                <a:gd name="T15" fmla="*/ 7 h 58"/>
                <a:gd name="T16" fmla="*/ 17 w 25"/>
                <a:gd name="T17" fmla="*/ 10 h 58"/>
                <a:gd name="T18" fmla="*/ 13 w 25"/>
                <a:gd name="T19" fmla="*/ 16 h 58"/>
                <a:gd name="T20" fmla="*/ 10 w 25"/>
                <a:gd name="T21" fmla="*/ 21 h 58"/>
                <a:gd name="T22" fmla="*/ 9 w 25"/>
                <a:gd name="T23" fmla="*/ 28 h 58"/>
                <a:gd name="T24" fmla="*/ 8 w 25"/>
                <a:gd name="T25" fmla="*/ 44 h 58"/>
                <a:gd name="T26" fmla="*/ 7 w 25"/>
                <a:gd name="T27" fmla="*/ 58 h 58"/>
                <a:gd name="T28" fmla="*/ 0 w 25"/>
                <a:gd name="T29" fmla="*/ 58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58"/>
                <a:gd name="T47" fmla="*/ 25 w 25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58">
                  <a:moveTo>
                    <a:pt x="0" y="58"/>
                  </a:moveTo>
                  <a:lnTo>
                    <a:pt x="1" y="44"/>
                  </a:lnTo>
                  <a:lnTo>
                    <a:pt x="2" y="26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17" y="10"/>
                  </a:lnTo>
                  <a:lnTo>
                    <a:pt x="13" y="16"/>
                  </a:lnTo>
                  <a:lnTo>
                    <a:pt x="10" y="21"/>
                  </a:lnTo>
                  <a:lnTo>
                    <a:pt x="9" y="28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0" name="Freeform 1250"/>
            <p:cNvSpPr>
              <a:spLocks/>
            </p:cNvSpPr>
            <p:nvPr/>
          </p:nvSpPr>
          <p:spPr bwMode="auto">
            <a:xfrm>
              <a:off x="3458" y="2935"/>
              <a:ext cx="7" cy="2"/>
            </a:xfrm>
            <a:custGeom>
              <a:avLst/>
              <a:gdLst>
                <a:gd name="T0" fmla="*/ 0 w 7"/>
                <a:gd name="T1" fmla="*/ 2 h 2"/>
                <a:gd name="T2" fmla="*/ 0 w 7"/>
                <a:gd name="T3" fmla="*/ 1 h 2"/>
                <a:gd name="T4" fmla="*/ 7 w 7"/>
                <a:gd name="T5" fmla="*/ 1 h 2"/>
                <a:gd name="T6" fmla="*/ 7 w 7"/>
                <a:gd name="T7" fmla="*/ 0 h 2"/>
                <a:gd name="T8" fmla="*/ 0 w 7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0" y="2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1" name="Freeform 1251"/>
            <p:cNvSpPr>
              <a:spLocks/>
            </p:cNvSpPr>
            <p:nvPr/>
          </p:nvSpPr>
          <p:spPr bwMode="auto">
            <a:xfrm>
              <a:off x="3477" y="2868"/>
              <a:ext cx="9" cy="15"/>
            </a:xfrm>
            <a:custGeom>
              <a:avLst/>
              <a:gdLst>
                <a:gd name="T0" fmla="*/ 0 w 9"/>
                <a:gd name="T1" fmla="*/ 12 h 15"/>
                <a:gd name="T2" fmla="*/ 2 w 9"/>
                <a:gd name="T3" fmla="*/ 6 h 15"/>
                <a:gd name="T4" fmla="*/ 2 w 9"/>
                <a:gd name="T5" fmla="*/ 8 h 15"/>
                <a:gd name="T6" fmla="*/ 0 w 9"/>
                <a:gd name="T7" fmla="*/ 6 h 15"/>
                <a:gd name="T8" fmla="*/ 5 w 9"/>
                <a:gd name="T9" fmla="*/ 0 h 15"/>
                <a:gd name="T10" fmla="*/ 8 w 9"/>
                <a:gd name="T11" fmla="*/ 3 h 15"/>
                <a:gd name="T12" fmla="*/ 9 w 9"/>
                <a:gd name="T13" fmla="*/ 8 h 15"/>
                <a:gd name="T14" fmla="*/ 7 w 9"/>
                <a:gd name="T15" fmla="*/ 15 h 15"/>
                <a:gd name="T16" fmla="*/ 0 w 9"/>
                <a:gd name="T17" fmla="*/ 1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0" y="12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8" y="3"/>
                  </a:lnTo>
                  <a:lnTo>
                    <a:pt x="9" y="8"/>
                  </a:lnTo>
                  <a:lnTo>
                    <a:pt x="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2" name="Freeform 1252"/>
            <p:cNvSpPr>
              <a:spLocks/>
            </p:cNvSpPr>
            <p:nvPr/>
          </p:nvSpPr>
          <p:spPr bwMode="auto">
            <a:xfrm>
              <a:off x="3477" y="2878"/>
              <a:ext cx="7" cy="7"/>
            </a:xfrm>
            <a:custGeom>
              <a:avLst/>
              <a:gdLst>
                <a:gd name="T0" fmla="*/ 6 w 7"/>
                <a:gd name="T1" fmla="*/ 7 h 7"/>
                <a:gd name="T2" fmla="*/ 7 w 7"/>
                <a:gd name="T3" fmla="*/ 5 h 7"/>
                <a:gd name="T4" fmla="*/ 0 w 7"/>
                <a:gd name="T5" fmla="*/ 2 h 7"/>
                <a:gd name="T6" fmla="*/ 2 w 7"/>
                <a:gd name="T7" fmla="*/ 0 h 7"/>
                <a:gd name="T8" fmla="*/ 6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6" y="7"/>
                  </a:moveTo>
                  <a:lnTo>
                    <a:pt x="7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3" name="Freeform 1253"/>
            <p:cNvSpPr>
              <a:spLocks/>
            </p:cNvSpPr>
            <p:nvPr/>
          </p:nvSpPr>
          <p:spPr bwMode="auto">
            <a:xfrm>
              <a:off x="3456" y="2862"/>
              <a:ext cx="25" cy="13"/>
            </a:xfrm>
            <a:custGeom>
              <a:avLst/>
              <a:gdLst>
                <a:gd name="T0" fmla="*/ 22 w 25"/>
                <a:gd name="T1" fmla="*/ 13 h 13"/>
                <a:gd name="T2" fmla="*/ 17 w 25"/>
                <a:gd name="T3" fmla="*/ 11 h 13"/>
                <a:gd name="T4" fmla="*/ 12 w 25"/>
                <a:gd name="T5" fmla="*/ 11 h 13"/>
                <a:gd name="T6" fmla="*/ 0 w 25"/>
                <a:gd name="T7" fmla="*/ 8 h 13"/>
                <a:gd name="T8" fmla="*/ 3 w 25"/>
                <a:gd name="T9" fmla="*/ 0 h 13"/>
                <a:gd name="T10" fmla="*/ 14 w 25"/>
                <a:gd name="T11" fmla="*/ 3 h 13"/>
                <a:gd name="T12" fmla="*/ 19 w 25"/>
                <a:gd name="T13" fmla="*/ 3 h 13"/>
                <a:gd name="T14" fmla="*/ 25 w 25"/>
                <a:gd name="T15" fmla="*/ 6 h 13"/>
                <a:gd name="T16" fmla="*/ 22 w 25"/>
                <a:gd name="T17" fmla="*/ 1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3"/>
                <a:gd name="T29" fmla="*/ 25 w 2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3">
                  <a:moveTo>
                    <a:pt x="22" y="13"/>
                  </a:moveTo>
                  <a:lnTo>
                    <a:pt x="17" y="11"/>
                  </a:lnTo>
                  <a:lnTo>
                    <a:pt x="12" y="11"/>
                  </a:lnTo>
                  <a:lnTo>
                    <a:pt x="0" y="8"/>
                  </a:lnTo>
                  <a:lnTo>
                    <a:pt x="3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4" name="Freeform 1254"/>
            <p:cNvSpPr>
              <a:spLocks/>
            </p:cNvSpPr>
            <p:nvPr/>
          </p:nvSpPr>
          <p:spPr bwMode="auto">
            <a:xfrm>
              <a:off x="3477" y="2868"/>
              <a:ext cx="5" cy="7"/>
            </a:xfrm>
            <a:custGeom>
              <a:avLst/>
              <a:gdLst>
                <a:gd name="T0" fmla="*/ 5 w 5"/>
                <a:gd name="T1" fmla="*/ 0 h 7"/>
                <a:gd name="T2" fmla="*/ 4 w 5"/>
                <a:gd name="T3" fmla="*/ 0 h 7"/>
                <a:gd name="T4" fmla="*/ 1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4" y="0"/>
                  </a:lnTo>
                  <a:lnTo>
                    <a:pt x="1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5" name="Freeform 1255"/>
            <p:cNvSpPr>
              <a:spLocks/>
            </p:cNvSpPr>
            <p:nvPr/>
          </p:nvSpPr>
          <p:spPr bwMode="auto">
            <a:xfrm>
              <a:off x="3424" y="2861"/>
              <a:ext cx="34" cy="39"/>
            </a:xfrm>
            <a:custGeom>
              <a:avLst/>
              <a:gdLst>
                <a:gd name="T0" fmla="*/ 34 w 34"/>
                <a:gd name="T1" fmla="*/ 9 h 39"/>
                <a:gd name="T2" fmla="*/ 26 w 34"/>
                <a:gd name="T3" fmla="*/ 9 h 39"/>
                <a:gd name="T4" fmla="*/ 21 w 34"/>
                <a:gd name="T5" fmla="*/ 10 h 39"/>
                <a:gd name="T6" fmla="*/ 19 w 34"/>
                <a:gd name="T7" fmla="*/ 12 h 39"/>
                <a:gd name="T8" fmla="*/ 18 w 34"/>
                <a:gd name="T9" fmla="*/ 14 h 39"/>
                <a:gd name="T10" fmla="*/ 15 w 34"/>
                <a:gd name="T11" fmla="*/ 25 h 39"/>
                <a:gd name="T12" fmla="*/ 11 w 34"/>
                <a:gd name="T13" fmla="*/ 32 h 39"/>
                <a:gd name="T14" fmla="*/ 6 w 34"/>
                <a:gd name="T15" fmla="*/ 39 h 39"/>
                <a:gd name="T16" fmla="*/ 0 w 34"/>
                <a:gd name="T17" fmla="*/ 34 h 39"/>
                <a:gd name="T18" fmla="*/ 4 w 34"/>
                <a:gd name="T19" fmla="*/ 28 h 39"/>
                <a:gd name="T20" fmla="*/ 7 w 34"/>
                <a:gd name="T21" fmla="*/ 23 h 39"/>
                <a:gd name="T22" fmla="*/ 10 w 34"/>
                <a:gd name="T23" fmla="*/ 12 h 39"/>
                <a:gd name="T24" fmla="*/ 12 w 34"/>
                <a:gd name="T25" fmla="*/ 8 h 39"/>
                <a:gd name="T26" fmla="*/ 16 w 34"/>
                <a:gd name="T27" fmla="*/ 3 h 39"/>
                <a:gd name="T28" fmla="*/ 24 w 34"/>
                <a:gd name="T29" fmla="*/ 1 h 39"/>
                <a:gd name="T30" fmla="*/ 34 w 34"/>
                <a:gd name="T31" fmla="*/ 0 h 39"/>
                <a:gd name="T32" fmla="*/ 34 w 34"/>
                <a:gd name="T33" fmla="*/ 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9"/>
                <a:gd name="T53" fmla="*/ 34 w 34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9">
                  <a:moveTo>
                    <a:pt x="34" y="9"/>
                  </a:moveTo>
                  <a:lnTo>
                    <a:pt x="26" y="9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5" y="25"/>
                  </a:lnTo>
                  <a:lnTo>
                    <a:pt x="11" y="32"/>
                  </a:lnTo>
                  <a:lnTo>
                    <a:pt x="6" y="39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6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6" name="Freeform 1256"/>
            <p:cNvSpPr>
              <a:spLocks/>
            </p:cNvSpPr>
            <p:nvPr/>
          </p:nvSpPr>
          <p:spPr bwMode="auto">
            <a:xfrm>
              <a:off x="3456" y="2861"/>
              <a:ext cx="3" cy="9"/>
            </a:xfrm>
            <a:custGeom>
              <a:avLst/>
              <a:gdLst>
                <a:gd name="T0" fmla="*/ 3 w 3"/>
                <a:gd name="T1" fmla="*/ 1 h 9"/>
                <a:gd name="T2" fmla="*/ 2 w 3"/>
                <a:gd name="T3" fmla="*/ 0 h 9"/>
                <a:gd name="T4" fmla="*/ 2 w 3"/>
                <a:gd name="T5" fmla="*/ 9 h 9"/>
                <a:gd name="T6" fmla="*/ 0 w 3"/>
                <a:gd name="T7" fmla="*/ 9 h 9"/>
                <a:gd name="T8" fmla="*/ 3 w 3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1"/>
                  </a:moveTo>
                  <a:lnTo>
                    <a:pt x="2" y="0"/>
                  </a:lnTo>
                  <a:lnTo>
                    <a:pt x="2" y="9"/>
                  </a:lnTo>
                  <a:lnTo>
                    <a:pt x="0" y="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7" name="Freeform 1257"/>
            <p:cNvSpPr>
              <a:spLocks/>
            </p:cNvSpPr>
            <p:nvPr/>
          </p:nvSpPr>
          <p:spPr bwMode="auto">
            <a:xfrm>
              <a:off x="3388" y="2895"/>
              <a:ext cx="17" cy="71"/>
            </a:xfrm>
            <a:custGeom>
              <a:avLst/>
              <a:gdLst>
                <a:gd name="T0" fmla="*/ 0 w 54"/>
                <a:gd name="T1" fmla="*/ 5 h 71"/>
                <a:gd name="T2" fmla="*/ 0 w 54"/>
                <a:gd name="T3" fmla="*/ 27 h 71"/>
                <a:gd name="T4" fmla="*/ 0 w 54"/>
                <a:gd name="T5" fmla="*/ 45 h 71"/>
                <a:gd name="T6" fmla="*/ 0 w 54"/>
                <a:gd name="T7" fmla="*/ 71 h 71"/>
                <a:gd name="T8" fmla="*/ 0 w 54"/>
                <a:gd name="T9" fmla="*/ 67 h 71"/>
                <a:gd name="T10" fmla="*/ 0 w 54"/>
                <a:gd name="T11" fmla="*/ 41 h 71"/>
                <a:gd name="T12" fmla="*/ 0 w 54"/>
                <a:gd name="T13" fmla="*/ 22 h 71"/>
                <a:gd name="T14" fmla="*/ 0 w 54"/>
                <a:gd name="T15" fmla="*/ 0 h 71"/>
                <a:gd name="T16" fmla="*/ 0 w 54"/>
                <a:gd name="T17" fmla="*/ 5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71"/>
                <a:gd name="T29" fmla="*/ 54 w 54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71">
                  <a:moveTo>
                    <a:pt x="54" y="5"/>
                  </a:moveTo>
                  <a:lnTo>
                    <a:pt x="32" y="27"/>
                  </a:lnTo>
                  <a:lnTo>
                    <a:pt x="19" y="4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12" y="41"/>
                  </a:lnTo>
                  <a:lnTo>
                    <a:pt x="26" y="22"/>
                  </a:lnTo>
                  <a:lnTo>
                    <a:pt x="48" y="0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8" name="Freeform 1258"/>
            <p:cNvSpPr>
              <a:spLocks/>
            </p:cNvSpPr>
            <p:nvPr/>
          </p:nvSpPr>
          <p:spPr bwMode="auto">
            <a:xfrm>
              <a:off x="3424" y="2895"/>
              <a:ext cx="6" cy="5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59" name="Freeform 1259"/>
            <p:cNvSpPr>
              <a:spLocks/>
            </p:cNvSpPr>
            <p:nvPr/>
          </p:nvSpPr>
          <p:spPr bwMode="auto">
            <a:xfrm>
              <a:off x="3240" y="2945"/>
              <a:ext cx="141" cy="23"/>
            </a:xfrm>
            <a:custGeom>
              <a:avLst/>
              <a:gdLst>
                <a:gd name="T0" fmla="*/ 139 w 141"/>
                <a:gd name="T1" fmla="*/ 23 h 23"/>
                <a:gd name="T2" fmla="*/ 99 w 141"/>
                <a:gd name="T3" fmla="*/ 15 h 23"/>
                <a:gd name="T4" fmla="*/ 66 w 141"/>
                <a:gd name="T5" fmla="*/ 10 h 23"/>
                <a:gd name="T6" fmla="*/ 52 w 141"/>
                <a:gd name="T7" fmla="*/ 9 h 23"/>
                <a:gd name="T8" fmla="*/ 37 w 141"/>
                <a:gd name="T9" fmla="*/ 9 h 23"/>
                <a:gd name="T10" fmla="*/ 21 w 141"/>
                <a:gd name="T11" fmla="*/ 11 h 23"/>
                <a:gd name="T12" fmla="*/ 3 w 141"/>
                <a:gd name="T13" fmla="*/ 14 h 23"/>
                <a:gd name="T14" fmla="*/ 0 w 141"/>
                <a:gd name="T15" fmla="*/ 6 h 23"/>
                <a:gd name="T16" fmla="*/ 19 w 141"/>
                <a:gd name="T17" fmla="*/ 3 h 23"/>
                <a:gd name="T18" fmla="*/ 35 w 141"/>
                <a:gd name="T19" fmla="*/ 1 h 23"/>
                <a:gd name="T20" fmla="*/ 52 w 141"/>
                <a:gd name="T21" fmla="*/ 0 h 23"/>
                <a:gd name="T22" fmla="*/ 68 w 141"/>
                <a:gd name="T23" fmla="*/ 2 h 23"/>
                <a:gd name="T24" fmla="*/ 101 w 141"/>
                <a:gd name="T25" fmla="*/ 8 h 23"/>
                <a:gd name="T26" fmla="*/ 141 w 141"/>
                <a:gd name="T27" fmla="*/ 16 h 23"/>
                <a:gd name="T28" fmla="*/ 139 w 141"/>
                <a:gd name="T29" fmla="*/ 23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23"/>
                <a:gd name="T47" fmla="*/ 141 w 141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23">
                  <a:moveTo>
                    <a:pt x="139" y="23"/>
                  </a:moveTo>
                  <a:lnTo>
                    <a:pt x="99" y="15"/>
                  </a:lnTo>
                  <a:lnTo>
                    <a:pt x="66" y="10"/>
                  </a:lnTo>
                  <a:lnTo>
                    <a:pt x="52" y="9"/>
                  </a:lnTo>
                  <a:lnTo>
                    <a:pt x="37" y="9"/>
                  </a:lnTo>
                  <a:lnTo>
                    <a:pt x="21" y="11"/>
                  </a:lnTo>
                  <a:lnTo>
                    <a:pt x="3" y="14"/>
                  </a:lnTo>
                  <a:lnTo>
                    <a:pt x="0" y="6"/>
                  </a:lnTo>
                  <a:lnTo>
                    <a:pt x="19" y="3"/>
                  </a:lnTo>
                  <a:lnTo>
                    <a:pt x="35" y="1"/>
                  </a:lnTo>
                  <a:lnTo>
                    <a:pt x="52" y="0"/>
                  </a:lnTo>
                  <a:lnTo>
                    <a:pt x="68" y="2"/>
                  </a:lnTo>
                  <a:lnTo>
                    <a:pt x="101" y="8"/>
                  </a:lnTo>
                  <a:lnTo>
                    <a:pt x="141" y="16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0" name="Freeform 1260"/>
            <p:cNvSpPr>
              <a:spLocks/>
            </p:cNvSpPr>
            <p:nvPr/>
          </p:nvSpPr>
          <p:spPr bwMode="auto">
            <a:xfrm>
              <a:off x="3376" y="2961"/>
              <a:ext cx="7" cy="8"/>
            </a:xfrm>
            <a:custGeom>
              <a:avLst/>
              <a:gdLst>
                <a:gd name="T0" fmla="*/ 7 w 7"/>
                <a:gd name="T1" fmla="*/ 5 h 8"/>
                <a:gd name="T2" fmla="*/ 6 w 7"/>
                <a:gd name="T3" fmla="*/ 8 h 8"/>
                <a:gd name="T4" fmla="*/ 3 w 7"/>
                <a:gd name="T5" fmla="*/ 7 h 8"/>
                <a:gd name="T6" fmla="*/ 5 w 7"/>
                <a:gd name="T7" fmla="*/ 0 h 8"/>
                <a:gd name="T8" fmla="*/ 0 w 7"/>
                <a:gd name="T9" fmla="*/ 1 h 8"/>
                <a:gd name="T10" fmla="*/ 7 w 7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5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1" name="Freeform 1261"/>
            <p:cNvSpPr>
              <a:spLocks/>
            </p:cNvSpPr>
            <p:nvPr/>
          </p:nvSpPr>
          <p:spPr bwMode="auto">
            <a:xfrm>
              <a:off x="3194" y="2951"/>
              <a:ext cx="50" cy="15"/>
            </a:xfrm>
            <a:custGeom>
              <a:avLst/>
              <a:gdLst>
                <a:gd name="T0" fmla="*/ 50 w 50"/>
                <a:gd name="T1" fmla="*/ 8 h 15"/>
                <a:gd name="T2" fmla="*/ 39 w 50"/>
                <a:gd name="T3" fmla="*/ 12 h 15"/>
                <a:gd name="T4" fmla="*/ 28 w 50"/>
                <a:gd name="T5" fmla="*/ 15 h 15"/>
                <a:gd name="T6" fmla="*/ 13 w 50"/>
                <a:gd name="T7" fmla="*/ 14 h 15"/>
                <a:gd name="T8" fmla="*/ 7 w 50"/>
                <a:gd name="T9" fmla="*/ 12 h 15"/>
                <a:gd name="T10" fmla="*/ 0 w 50"/>
                <a:gd name="T11" fmla="*/ 8 h 15"/>
                <a:gd name="T12" fmla="*/ 5 w 50"/>
                <a:gd name="T13" fmla="*/ 2 h 15"/>
                <a:gd name="T14" fmla="*/ 11 w 50"/>
                <a:gd name="T15" fmla="*/ 5 h 15"/>
                <a:gd name="T16" fmla="*/ 16 w 50"/>
                <a:gd name="T17" fmla="*/ 7 h 15"/>
                <a:gd name="T18" fmla="*/ 26 w 50"/>
                <a:gd name="T19" fmla="*/ 8 h 15"/>
                <a:gd name="T20" fmla="*/ 36 w 50"/>
                <a:gd name="T21" fmla="*/ 5 h 15"/>
                <a:gd name="T22" fmla="*/ 46 w 50"/>
                <a:gd name="T23" fmla="*/ 0 h 15"/>
                <a:gd name="T24" fmla="*/ 50 w 50"/>
                <a:gd name="T25" fmla="*/ 8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5"/>
                <a:gd name="T41" fmla="*/ 50 w 5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5">
                  <a:moveTo>
                    <a:pt x="50" y="8"/>
                  </a:moveTo>
                  <a:lnTo>
                    <a:pt x="39" y="12"/>
                  </a:lnTo>
                  <a:lnTo>
                    <a:pt x="28" y="15"/>
                  </a:lnTo>
                  <a:lnTo>
                    <a:pt x="13" y="14"/>
                  </a:lnTo>
                  <a:lnTo>
                    <a:pt x="7" y="12"/>
                  </a:lnTo>
                  <a:lnTo>
                    <a:pt x="0" y="8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6" y="8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2" name="Freeform 1262"/>
            <p:cNvSpPr>
              <a:spLocks/>
            </p:cNvSpPr>
            <p:nvPr/>
          </p:nvSpPr>
          <p:spPr bwMode="auto">
            <a:xfrm>
              <a:off x="3240" y="2951"/>
              <a:ext cx="4" cy="8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3 w 4"/>
                <a:gd name="T5" fmla="*/ 8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3" name="Freeform 1263"/>
            <p:cNvSpPr>
              <a:spLocks/>
            </p:cNvSpPr>
            <p:nvPr/>
          </p:nvSpPr>
          <p:spPr bwMode="auto">
            <a:xfrm>
              <a:off x="3195" y="2931"/>
              <a:ext cx="58" cy="29"/>
            </a:xfrm>
            <a:custGeom>
              <a:avLst/>
              <a:gdLst>
                <a:gd name="T0" fmla="*/ 0 w 58"/>
                <a:gd name="T1" fmla="*/ 22 h 29"/>
                <a:gd name="T2" fmla="*/ 15 w 58"/>
                <a:gd name="T3" fmla="*/ 13 h 29"/>
                <a:gd name="T4" fmla="*/ 31 w 58"/>
                <a:gd name="T5" fmla="*/ 10 h 29"/>
                <a:gd name="T6" fmla="*/ 44 w 58"/>
                <a:gd name="T7" fmla="*/ 7 h 29"/>
                <a:gd name="T8" fmla="*/ 47 w 58"/>
                <a:gd name="T9" fmla="*/ 5 h 29"/>
                <a:gd name="T10" fmla="*/ 52 w 58"/>
                <a:gd name="T11" fmla="*/ 0 h 29"/>
                <a:gd name="T12" fmla="*/ 58 w 58"/>
                <a:gd name="T13" fmla="*/ 6 h 29"/>
                <a:gd name="T14" fmla="*/ 52 w 58"/>
                <a:gd name="T15" fmla="*/ 11 h 29"/>
                <a:gd name="T16" fmla="*/ 46 w 58"/>
                <a:gd name="T17" fmla="*/ 15 h 29"/>
                <a:gd name="T18" fmla="*/ 32 w 58"/>
                <a:gd name="T19" fmla="*/ 18 h 29"/>
                <a:gd name="T20" fmla="*/ 17 w 58"/>
                <a:gd name="T21" fmla="*/ 22 h 29"/>
                <a:gd name="T22" fmla="*/ 4 w 58"/>
                <a:gd name="T23" fmla="*/ 29 h 29"/>
                <a:gd name="T24" fmla="*/ 0 w 58"/>
                <a:gd name="T25" fmla="*/ 2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29"/>
                <a:gd name="T41" fmla="*/ 58 w 5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29">
                  <a:moveTo>
                    <a:pt x="0" y="22"/>
                  </a:moveTo>
                  <a:lnTo>
                    <a:pt x="15" y="13"/>
                  </a:lnTo>
                  <a:lnTo>
                    <a:pt x="31" y="10"/>
                  </a:lnTo>
                  <a:lnTo>
                    <a:pt x="44" y="7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8" y="6"/>
                  </a:lnTo>
                  <a:lnTo>
                    <a:pt x="52" y="11"/>
                  </a:lnTo>
                  <a:lnTo>
                    <a:pt x="46" y="15"/>
                  </a:lnTo>
                  <a:lnTo>
                    <a:pt x="32" y="18"/>
                  </a:lnTo>
                  <a:lnTo>
                    <a:pt x="17" y="22"/>
                  </a:lnTo>
                  <a:lnTo>
                    <a:pt x="4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4" name="Freeform 1264"/>
            <p:cNvSpPr>
              <a:spLocks/>
            </p:cNvSpPr>
            <p:nvPr/>
          </p:nvSpPr>
          <p:spPr bwMode="auto">
            <a:xfrm>
              <a:off x="3189" y="2953"/>
              <a:ext cx="10" cy="7"/>
            </a:xfrm>
            <a:custGeom>
              <a:avLst/>
              <a:gdLst>
                <a:gd name="T0" fmla="*/ 5 w 10"/>
                <a:gd name="T1" fmla="*/ 6 h 7"/>
                <a:gd name="T2" fmla="*/ 0 w 10"/>
                <a:gd name="T3" fmla="*/ 3 h 7"/>
                <a:gd name="T4" fmla="*/ 6 w 10"/>
                <a:gd name="T5" fmla="*/ 0 h 7"/>
                <a:gd name="T6" fmla="*/ 10 w 10"/>
                <a:gd name="T7" fmla="*/ 7 h 7"/>
                <a:gd name="T8" fmla="*/ 10 w 10"/>
                <a:gd name="T9" fmla="*/ 0 h 7"/>
                <a:gd name="T10" fmla="*/ 5 w 10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5" y="6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5" name="Freeform 1265"/>
            <p:cNvSpPr>
              <a:spLocks/>
            </p:cNvSpPr>
            <p:nvPr/>
          </p:nvSpPr>
          <p:spPr bwMode="auto">
            <a:xfrm>
              <a:off x="3236" y="2916"/>
              <a:ext cx="19" cy="19"/>
            </a:xfrm>
            <a:custGeom>
              <a:avLst/>
              <a:gdLst>
                <a:gd name="T0" fmla="*/ 10 w 19"/>
                <a:gd name="T1" fmla="*/ 17 h 19"/>
                <a:gd name="T2" fmla="*/ 11 w 19"/>
                <a:gd name="T3" fmla="*/ 14 h 19"/>
                <a:gd name="T4" fmla="*/ 10 w 19"/>
                <a:gd name="T5" fmla="*/ 12 h 19"/>
                <a:gd name="T6" fmla="*/ 0 w 19"/>
                <a:gd name="T7" fmla="*/ 7 h 19"/>
                <a:gd name="T8" fmla="*/ 4 w 19"/>
                <a:gd name="T9" fmla="*/ 0 h 19"/>
                <a:gd name="T10" fmla="*/ 16 w 19"/>
                <a:gd name="T11" fmla="*/ 6 h 19"/>
                <a:gd name="T12" fmla="*/ 19 w 19"/>
                <a:gd name="T13" fmla="*/ 12 h 19"/>
                <a:gd name="T14" fmla="*/ 18 w 19"/>
                <a:gd name="T15" fmla="*/ 19 h 19"/>
                <a:gd name="T16" fmla="*/ 10 w 19"/>
                <a:gd name="T17" fmla="*/ 1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9"/>
                <a:gd name="T29" fmla="*/ 19 w 1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9">
                  <a:moveTo>
                    <a:pt x="10" y="17"/>
                  </a:moveTo>
                  <a:lnTo>
                    <a:pt x="11" y="14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4" y="0"/>
                  </a:lnTo>
                  <a:lnTo>
                    <a:pt x="16" y="6"/>
                  </a:lnTo>
                  <a:lnTo>
                    <a:pt x="19" y="12"/>
                  </a:lnTo>
                  <a:lnTo>
                    <a:pt x="18" y="19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6" name="Freeform 1266"/>
            <p:cNvSpPr>
              <a:spLocks/>
            </p:cNvSpPr>
            <p:nvPr/>
          </p:nvSpPr>
          <p:spPr bwMode="auto">
            <a:xfrm>
              <a:off x="3246" y="2931"/>
              <a:ext cx="8" cy="6"/>
            </a:xfrm>
            <a:custGeom>
              <a:avLst/>
              <a:gdLst>
                <a:gd name="T0" fmla="*/ 7 w 8"/>
                <a:gd name="T1" fmla="*/ 6 h 6"/>
                <a:gd name="T2" fmla="*/ 8 w 8"/>
                <a:gd name="T3" fmla="*/ 5 h 6"/>
                <a:gd name="T4" fmla="*/ 8 w 8"/>
                <a:gd name="T5" fmla="*/ 4 h 6"/>
                <a:gd name="T6" fmla="*/ 0 w 8"/>
                <a:gd name="T7" fmla="*/ 2 h 6"/>
                <a:gd name="T8" fmla="*/ 1 w 8"/>
                <a:gd name="T9" fmla="*/ 0 h 6"/>
                <a:gd name="T10" fmla="*/ 7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7" y="6"/>
                  </a:moveTo>
                  <a:lnTo>
                    <a:pt x="8" y="5"/>
                  </a:lnTo>
                  <a:lnTo>
                    <a:pt x="8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7" name="Freeform 1267"/>
            <p:cNvSpPr>
              <a:spLocks/>
            </p:cNvSpPr>
            <p:nvPr/>
          </p:nvSpPr>
          <p:spPr bwMode="auto">
            <a:xfrm>
              <a:off x="3183" y="2913"/>
              <a:ext cx="57" cy="16"/>
            </a:xfrm>
            <a:custGeom>
              <a:avLst/>
              <a:gdLst>
                <a:gd name="T0" fmla="*/ 57 w 57"/>
                <a:gd name="T1" fmla="*/ 10 h 16"/>
                <a:gd name="T2" fmla="*/ 46 w 57"/>
                <a:gd name="T3" fmla="*/ 14 h 16"/>
                <a:gd name="T4" fmla="*/ 39 w 57"/>
                <a:gd name="T5" fmla="*/ 15 h 16"/>
                <a:gd name="T6" fmla="*/ 31 w 57"/>
                <a:gd name="T7" fmla="*/ 16 h 16"/>
                <a:gd name="T8" fmla="*/ 23 w 57"/>
                <a:gd name="T9" fmla="*/ 15 h 16"/>
                <a:gd name="T10" fmla="*/ 0 w 57"/>
                <a:gd name="T11" fmla="*/ 7 h 16"/>
                <a:gd name="T12" fmla="*/ 3 w 57"/>
                <a:gd name="T13" fmla="*/ 0 h 16"/>
                <a:gd name="T14" fmla="*/ 27 w 57"/>
                <a:gd name="T15" fmla="*/ 8 h 16"/>
                <a:gd name="T16" fmla="*/ 31 w 57"/>
                <a:gd name="T17" fmla="*/ 9 h 16"/>
                <a:gd name="T18" fmla="*/ 37 w 57"/>
                <a:gd name="T19" fmla="*/ 8 h 16"/>
                <a:gd name="T20" fmla="*/ 43 w 57"/>
                <a:gd name="T21" fmla="*/ 7 h 16"/>
                <a:gd name="T22" fmla="*/ 53 w 57"/>
                <a:gd name="T23" fmla="*/ 3 h 16"/>
                <a:gd name="T24" fmla="*/ 57 w 57"/>
                <a:gd name="T25" fmla="*/ 1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6"/>
                <a:gd name="T41" fmla="*/ 57 w 5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6">
                  <a:moveTo>
                    <a:pt x="57" y="10"/>
                  </a:moveTo>
                  <a:lnTo>
                    <a:pt x="46" y="14"/>
                  </a:lnTo>
                  <a:lnTo>
                    <a:pt x="39" y="15"/>
                  </a:lnTo>
                  <a:lnTo>
                    <a:pt x="31" y="16"/>
                  </a:lnTo>
                  <a:lnTo>
                    <a:pt x="23" y="15"/>
                  </a:lnTo>
                  <a:lnTo>
                    <a:pt x="0" y="7"/>
                  </a:lnTo>
                  <a:lnTo>
                    <a:pt x="3" y="0"/>
                  </a:lnTo>
                  <a:lnTo>
                    <a:pt x="27" y="8"/>
                  </a:lnTo>
                  <a:lnTo>
                    <a:pt x="31" y="9"/>
                  </a:lnTo>
                  <a:lnTo>
                    <a:pt x="37" y="8"/>
                  </a:lnTo>
                  <a:lnTo>
                    <a:pt x="43" y="7"/>
                  </a:lnTo>
                  <a:lnTo>
                    <a:pt x="53" y="3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8" name="Freeform 1268"/>
            <p:cNvSpPr>
              <a:spLocks/>
            </p:cNvSpPr>
            <p:nvPr/>
          </p:nvSpPr>
          <p:spPr bwMode="auto">
            <a:xfrm>
              <a:off x="3236" y="2915"/>
              <a:ext cx="4" cy="8"/>
            </a:xfrm>
            <a:custGeom>
              <a:avLst/>
              <a:gdLst>
                <a:gd name="T0" fmla="*/ 4 w 4"/>
                <a:gd name="T1" fmla="*/ 1 h 8"/>
                <a:gd name="T2" fmla="*/ 2 w 4"/>
                <a:gd name="T3" fmla="*/ 0 h 8"/>
                <a:gd name="T4" fmla="*/ 0 w 4"/>
                <a:gd name="T5" fmla="*/ 1 h 8"/>
                <a:gd name="T6" fmla="*/ 4 w 4"/>
                <a:gd name="T7" fmla="*/ 8 h 8"/>
                <a:gd name="T8" fmla="*/ 0 w 4"/>
                <a:gd name="T9" fmla="*/ 8 h 8"/>
                <a:gd name="T10" fmla="*/ 4 w 4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69" name="Freeform 1269"/>
            <p:cNvSpPr>
              <a:spLocks/>
            </p:cNvSpPr>
            <p:nvPr/>
          </p:nvSpPr>
          <p:spPr bwMode="auto">
            <a:xfrm>
              <a:off x="3181" y="2915"/>
              <a:ext cx="13" cy="23"/>
            </a:xfrm>
            <a:custGeom>
              <a:avLst/>
              <a:gdLst>
                <a:gd name="T0" fmla="*/ 8 w 13"/>
                <a:gd name="T1" fmla="*/ 0 h 23"/>
                <a:gd name="T2" fmla="*/ 13 w 13"/>
                <a:gd name="T3" fmla="*/ 21 h 23"/>
                <a:gd name="T4" fmla="*/ 5 w 13"/>
                <a:gd name="T5" fmla="*/ 23 h 23"/>
                <a:gd name="T6" fmla="*/ 0 w 13"/>
                <a:gd name="T7" fmla="*/ 2 h 23"/>
                <a:gd name="T8" fmla="*/ 8 w 1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3"/>
                <a:gd name="T17" fmla="*/ 13 w 1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3">
                  <a:moveTo>
                    <a:pt x="8" y="0"/>
                  </a:moveTo>
                  <a:lnTo>
                    <a:pt x="13" y="21"/>
                  </a:lnTo>
                  <a:lnTo>
                    <a:pt x="5" y="23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0" name="Freeform 1270"/>
            <p:cNvSpPr>
              <a:spLocks/>
            </p:cNvSpPr>
            <p:nvPr/>
          </p:nvSpPr>
          <p:spPr bwMode="auto">
            <a:xfrm>
              <a:off x="3180" y="2911"/>
              <a:ext cx="9" cy="9"/>
            </a:xfrm>
            <a:custGeom>
              <a:avLst/>
              <a:gdLst>
                <a:gd name="T0" fmla="*/ 6 w 9"/>
                <a:gd name="T1" fmla="*/ 2 h 9"/>
                <a:gd name="T2" fmla="*/ 0 w 9"/>
                <a:gd name="T3" fmla="*/ 0 h 9"/>
                <a:gd name="T4" fmla="*/ 1 w 9"/>
                <a:gd name="T5" fmla="*/ 6 h 9"/>
                <a:gd name="T6" fmla="*/ 9 w 9"/>
                <a:gd name="T7" fmla="*/ 4 h 9"/>
                <a:gd name="T8" fmla="*/ 3 w 9"/>
                <a:gd name="T9" fmla="*/ 9 h 9"/>
                <a:gd name="T10" fmla="*/ 6 w 9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6" y="2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9" y="4"/>
                  </a:lnTo>
                  <a:lnTo>
                    <a:pt x="3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1" name="Freeform 1271"/>
            <p:cNvSpPr>
              <a:spLocks/>
            </p:cNvSpPr>
            <p:nvPr/>
          </p:nvSpPr>
          <p:spPr bwMode="auto">
            <a:xfrm>
              <a:off x="3174" y="2933"/>
              <a:ext cx="18" cy="10"/>
            </a:xfrm>
            <a:custGeom>
              <a:avLst/>
              <a:gdLst>
                <a:gd name="T0" fmla="*/ 18 w 18"/>
                <a:gd name="T1" fmla="*/ 7 h 10"/>
                <a:gd name="T2" fmla="*/ 15 w 18"/>
                <a:gd name="T3" fmla="*/ 10 h 10"/>
                <a:gd name="T4" fmla="*/ 9 w 18"/>
                <a:gd name="T5" fmla="*/ 10 h 10"/>
                <a:gd name="T6" fmla="*/ 0 w 18"/>
                <a:gd name="T7" fmla="*/ 7 h 10"/>
                <a:gd name="T8" fmla="*/ 3 w 18"/>
                <a:gd name="T9" fmla="*/ 0 h 10"/>
                <a:gd name="T10" fmla="*/ 11 w 18"/>
                <a:gd name="T11" fmla="*/ 3 h 10"/>
                <a:gd name="T12" fmla="*/ 12 w 18"/>
                <a:gd name="T13" fmla="*/ 3 h 10"/>
                <a:gd name="T14" fmla="*/ 13 w 18"/>
                <a:gd name="T15" fmla="*/ 1 h 10"/>
                <a:gd name="T16" fmla="*/ 18 w 18"/>
                <a:gd name="T17" fmla="*/ 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0"/>
                <a:gd name="T29" fmla="*/ 18 w 1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0">
                  <a:moveTo>
                    <a:pt x="18" y="7"/>
                  </a:moveTo>
                  <a:lnTo>
                    <a:pt x="15" y="10"/>
                  </a:lnTo>
                  <a:lnTo>
                    <a:pt x="9" y="1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2" name="Freeform 1272"/>
            <p:cNvSpPr>
              <a:spLocks/>
            </p:cNvSpPr>
            <p:nvPr/>
          </p:nvSpPr>
          <p:spPr bwMode="auto">
            <a:xfrm>
              <a:off x="3186" y="2934"/>
              <a:ext cx="9" cy="6"/>
            </a:xfrm>
            <a:custGeom>
              <a:avLst/>
              <a:gdLst>
                <a:gd name="T0" fmla="*/ 8 w 9"/>
                <a:gd name="T1" fmla="*/ 2 h 6"/>
                <a:gd name="T2" fmla="*/ 9 w 9"/>
                <a:gd name="T3" fmla="*/ 4 h 6"/>
                <a:gd name="T4" fmla="*/ 6 w 9"/>
                <a:gd name="T5" fmla="*/ 6 h 6"/>
                <a:gd name="T6" fmla="*/ 1 w 9"/>
                <a:gd name="T7" fmla="*/ 0 h 6"/>
                <a:gd name="T8" fmla="*/ 0 w 9"/>
                <a:gd name="T9" fmla="*/ 4 h 6"/>
                <a:gd name="T10" fmla="*/ 8 w 9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8" y="2"/>
                  </a:moveTo>
                  <a:lnTo>
                    <a:pt x="9" y="4"/>
                  </a:lnTo>
                  <a:lnTo>
                    <a:pt x="6" y="6"/>
                  </a:lnTo>
                  <a:lnTo>
                    <a:pt x="1" y="0"/>
                  </a:lnTo>
                  <a:lnTo>
                    <a:pt x="0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3" name="Freeform 1273"/>
            <p:cNvSpPr>
              <a:spLocks/>
            </p:cNvSpPr>
            <p:nvPr/>
          </p:nvSpPr>
          <p:spPr bwMode="auto">
            <a:xfrm>
              <a:off x="3168" y="2870"/>
              <a:ext cx="17" cy="68"/>
            </a:xfrm>
            <a:custGeom>
              <a:avLst/>
              <a:gdLst>
                <a:gd name="T0" fmla="*/ 4 w 17"/>
                <a:gd name="T1" fmla="*/ 68 h 68"/>
                <a:gd name="T2" fmla="*/ 1 w 17"/>
                <a:gd name="T3" fmla="*/ 59 h 68"/>
                <a:gd name="T4" fmla="*/ 0 w 17"/>
                <a:gd name="T5" fmla="*/ 49 h 68"/>
                <a:gd name="T6" fmla="*/ 2 w 17"/>
                <a:gd name="T7" fmla="*/ 28 h 68"/>
                <a:gd name="T8" fmla="*/ 10 w 17"/>
                <a:gd name="T9" fmla="*/ 0 h 68"/>
                <a:gd name="T10" fmla="*/ 17 w 17"/>
                <a:gd name="T11" fmla="*/ 3 h 68"/>
                <a:gd name="T12" fmla="*/ 9 w 17"/>
                <a:gd name="T13" fmla="*/ 31 h 68"/>
                <a:gd name="T14" fmla="*/ 7 w 17"/>
                <a:gd name="T15" fmla="*/ 49 h 68"/>
                <a:gd name="T16" fmla="*/ 8 w 17"/>
                <a:gd name="T17" fmla="*/ 57 h 68"/>
                <a:gd name="T18" fmla="*/ 11 w 17"/>
                <a:gd name="T19" fmla="*/ 65 h 68"/>
                <a:gd name="T20" fmla="*/ 4 w 17"/>
                <a:gd name="T21" fmla="*/ 68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68"/>
                <a:gd name="T35" fmla="*/ 17 w 17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68">
                  <a:moveTo>
                    <a:pt x="4" y="68"/>
                  </a:moveTo>
                  <a:lnTo>
                    <a:pt x="1" y="59"/>
                  </a:lnTo>
                  <a:lnTo>
                    <a:pt x="0" y="49"/>
                  </a:lnTo>
                  <a:lnTo>
                    <a:pt x="2" y="28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9" y="31"/>
                  </a:lnTo>
                  <a:lnTo>
                    <a:pt x="7" y="49"/>
                  </a:lnTo>
                  <a:lnTo>
                    <a:pt x="8" y="57"/>
                  </a:lnTo>
                  <a:lnTo>
                    <a:pt x="11" y="65"/>
                  </a:lnTo>
                  <a:lnTo>
                    <a:pt x="4" y="6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4" name="Freeform 1274"/>
            <p:cNvSpPr>
              <a:spLocks/>
            </p:cNvSpPr>
            <p:nvPr/>
          </p:nvSpPr>
          <p:spPr bwMode="auto">
            <a:xfrm>
              <a:off x="3172" y="2933"/>
              <a:ext cx="7" cy="7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0 w 7"/>
                <a:gd name="T5" fmla="*/ 5 h 7"/>
                <a:gd name="T6" fmla="*/ 7 w 7"/>
                <a:gd name="T7" fmla="*/ 2 h 7"/>
                <a:gd name="T8" fmla="*/ 5 w 7"/>
                <a:gd name="T9" fmla="*/ 0 h 7"/>
                <a:gd name="T10" fmla="*/ 2 w 7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2" y="7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5" name="Freeform 1275"/>
            <p:cNvSpPr>
              <a:spLocks/>
            </p:cNvSpPr>
            <p:nvPr/>
          </p:nvSpPr>
          <p:spPr bwMode="auto">
            <a:xfrm>
              <a:off x="3140" y="2864"/>
              <a:ext cx="44" cy="24"/>
            </a:xfrm>
            <a:custGeom>
              <a:avLst/>
              <a:gdLst>
                <a:gd name="T0" fmla="*/ 39 w 44"/>
                <a:gd name="T1" fmla="*/ 10 h 24"/>
                <a:gd name="T2" fmla="*/ 36 w 44"/>
                <a:gd name="T3" fmla="*/ 8 h 24"/>
                <a:gd name="T4" fmla="*/ 34 w 44"/>
                <a:gd name="T5" fmla="*/ 8 h 24"/>
                <a:gd name="T6" fmla="*/ 29 w 44"/>
                <a:gd name="T7" fmla="*/ 9 h 24"/>
                <a:gd name="T8" fmla="*/ 21 w 44"/>
                <a:gd name="T9" fmla="*/ 11 h 24"/>
                <a:gd name="T10" fmla="*/ 10 w 44"/>
                <a:gd name="T11" fmla="*/ 19 h 24"/>
                <a:gd name="T12" fmla="*/ 7 w 44"/>
                <a:gd name="T13" fmla="*/ 24 h 24"/>
                <a:gd name="T14" fmla="*/ 0 w 44"/>
                <a:gd name="T15" fmla="*/ 20 h 24"/>
                <a:gd name="T16" fmla="*/ 5 w 44"/>
                <a:gd name="T17" fmla="*/ 13 h 24"/>
                <a:gd name="T18" fmla="*/ 16 w 44"/>
                <a:gd name="T19" fmla="*/ 5 h 24"/>
                <a:gd name="T20" fmla="*/ 24 w 44"/>
                <a:gd name="T21" fmla="*/ 1 h 24"/>
                <a:gd name="T22" fmla="*/ 32 w 44"/>
                <a:gd name="T23" fmla="*/ 0 h 24"/>
                <a:gd name="T24" fmla="*/ 39 w 44"/>
                <a:gd name="T25" fmla="*/ 0 h 24"/>
                <a:gd name="T26" fmla="*/ 44 w 44"/>
                <a:gd name="T27" fmla="*/ 4 h 24"/>
                <a:gd name="T28" fmla="*/ 39 w 44"/>
                <a:gd name="T29" fmla="*/ 1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24"/>
                <a:gd name="T47" fmla="*/ 44 w 44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24">
                  <a:moveTo>
                    <a:pt x="39" y="10"/>
                  </a:moveTo>
                  <a:lnTo>
                    <a:pt x="36" y="8"/>
                  </a:lnTo>
                  <a:lnTo>
                    <a:pt x="34" y="8"/>
                  </a:lnTo>
                  <a:lnTo>
                    <a:pt x="29" y="9"/>
                  </a:lnTo>
                  <a:lnTo>
                    <a:pt x="21" y="11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4" y="4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6" name="Freeform 1276"/>
            <p:cNvSpPr>
              <a:spLocks/>
            </p:cNvSpPr>
            <p:nvPr/>
          </p:nvSpPr>
          <p:spPr bwMode="auto">
            <a:xfrm>
              <a:off x="3178" y="2868"/>
              <a:ext cx="8" cy="6"/>
            </a:xfrm>
            <a:custGeom>
              <a:avLst/>
              <a:gdLst>
                <a:gd name="T0" fmla="*/ 7 w 8"/>
                <a:gd name="T1" fmla="*/ 5 h 6"/>
                <a:gd name="T2" fmla="*/ 8 w 8"/>
                <a:gd name="T3" fmla="*/ 2 h 6"/>
                <a:gd name="T4" fmla="*/ 6 w 8"/>
                <a:gd name="T5" fmla="*/ 0 h 6"/>
                <a:gd name="T6" fmla="*/ 1 w 8"/>
                <a:gd name="T7" fmla="*/ 6 h 6"/>
                <a:gd name="T8" fmla="*/ 0 w 8"/>
                <a:gd name="T9" fmla="*/ 2 h 6"/>
                <a:gd name="T10" fmla="*/ 7 w 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7" y="5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1" y="6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7" name="Freeform 1277"/>
            <p:cNvSpPr>
              <a:spLocks/>
            </p:cNvSpPr>
            <p:nvPr/>
          </p:nvSpPr>
          <p:spPr bwMode="auto">
            <a:xfrm>
              <a:off x="3113" y="2885"/>
              <a:ext cx="37" cy="62"/>
            </a:xfrm>
            <a:custGeom>
              <a:avLst/>
              <a:gdLst>
                <a:gd name="T0" fmla="*/ 35 w 37"/>
                <a:gd name="T1" fmla="*/ 0 h 62"/>
                <a:gd name="T2" fmla="*/ 37 w 37"/>
                <a:gd name="T3" fmla="*/ 9 h 62"/>
                <a:gd name="T4" fmla="*/ 35 w 37"/>
                <a:gd name="T5" fmla="*/ 19 h 62"/>
                <a:gd name="T6" fmla="*/ 30 w 37"/>
                <a:gd name="T7" fmla="*/ 30 h 62"/>
                <a:gd name="T8" fmla="*/ 25 w 37"/>
                <a:gd name="T9" fmla="*/ 40 h 62"/>
                <a:gd name="T10" fmla="*/ 13 w 37"/>
                <a:gd name="T11" fmla="*/ 54 h 62"/>
                <a:gd name="T12" fmla="*/ 7 w 37"/>
                <a:gd name="T13" fmla="*/ 62 h 62"/>
                <a:gd name="T14" fmla="*/ 0 w 37"/>
                <a:gd name="T15" fmla="*/ 58 h 62"/>
                <a:gd name="T16" fmla="*/ 5 w 37"/>
                <a:gd name="T17" fmla="*/ 50 h 62"/>
                <a:gd name="T18" fmla="*/ 19 w 37"/>
                <a:gd name="T19" fmla="*/ 35 h 62"/>
                <a:gd name="T20" fmla="*/ 23 w 37"/>
                <a:gd name="T21" fmla="*/ 26 h 62"/>
                <a:gd name="T22" fmla="*/ 27 w 37"/>
                <a:gd name="T23" fmla="*/ 17 h 62"/>
                <a:gd name="T24" fmla="*/ 29 w 37"/>
                <a:gd name="T25" fmla="*/ 9 h 62"/>
                <a:gd name="T26" fmla="*/ 27 w 37"/>
                <a:gd name="T27" fmla="*/ 2 h 62"/>
                <a:gd name="T28" fmla="*/ 35 w 37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62"/>
                <a:gd name="T47" fmla="*/ 37 w 37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62">
                  <a:moveTo>
                    <a:pt x="35" y="0"/>
                  </a:moveTo>
                  <a:lnTo>
                    <a:pt x="37" y="9"/>
                  </a:lnTo>
                  <a:lnTo>
                    <a:pt x="35" y="19"/>
                  </a:lnTo>
                  <a:lnTo>
                    <a:pt x="30" y="30"/>
                  </a:lnTo>
                  <a:lnTo>
                    <a:pt x="25" y="40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0" y="58"/>
                  </a:lnTo>
                  <a:lnTo>
                    <a:pt x="5" y="50"/>
                  </a:lnTo>
                  <a:lnTo>
                    <a:pt x="19" y="35"/>
                  </a:lnTo>
                  <a:lnTo>
                    <a:pt x="23" y="26"/>
                  </a:lnTo>
                  <a:lnTo>
                    <a:pt x="27" y="17"/>
                  </a:lnTo>
                  <a:lnTo>
                    <a:pt x="29" y="9"/>
                  </a:lnTo>
                  <a:lnTo>
                    <a:pt x="27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8" name="Freeform 1278"/>
            <p:cNvSpPr>
              <a:spLocks/>
            </p:cNvSpPr>
            <p:nvPr/>
          </p:nvSpPr>
          <p:spPr bwMode="auto">
            <a:xfrm>
              <a:off x="3139" y="2884"/>
              <a:ext cx="9" cy="4"/>
            </a:xfrm>
            <a:custGeom>
              <a:avLst/>
              <a:gdLst>
                <a:gd name="T0" fmla="*/ 1 w 9"/>
                <a:gd name="T1" fmla="*/ 0 h 4"/>
                <a:gd name="T2" fmla="*/ 0 w 9"/>
                <a:gd name="T3" fmla="*/ 1 h 4"/>
                <a:gd name="T4" fmla="*/ 1 w 9"/>
                <a:gd name="T5" fmla="*/ 3 h 4"/>
                <a:gd name="T6" fmla="*/ 9 w 9"/>
                <a:gd name="T7" fmla="*/ 1 h 4"/>
                <a:gd name="T8" fmla="*/ 8 w 9"/>
                <a:gd name="T9" fmla="*/ 4 h 4"/>
                <a:gd name="T10" fmla="*/ 1 w 9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4"/>
                <a:gd name="T20" fmla="*/ 9 w 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4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9" y="1"/>
                  </a:lnTo>
                  <a:lnTo>
                    <a:pt x="8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79" name="Freeform 1279"/>
            <p:cNvSpPr>
              <a:spLocks/>
            </p:cNvSpPr>
            <p:nvPr/>
          </p:nvSpPr>
          <p:spPr bwMode="auto">
            <a:xfrm>
              <a:off x="3113" y="2943"/>
              <a:ext cx="68" cy="49"/>
            </a:xfrm>
            <a:custGeom>
              <a:avLst/>
              <a:gdLst>
                <a:gd name="T0" fmla="*/ 7 w 68"/>
                <a:gd name="T1" fmla="*/ 0 h 49"/>
                <a:gd name="T2" fmla="*/ 10 w 68"/>
                <a:gd name="T3" fmla="*/ 5 h 49"/>
                <a:gd name="T4" fmla="*/ 14 w 68"/>
                <a:gd name="T5" fmla="*/ 11 h 49"/>
                <a:gd name="T6" fmla="*/ 17 w 68"/>
                <a:gd name="T7" fmla="*/ 13 h 49"/>
                <a:gd name="T8" fmla="*/ 21 w 68"/>
                <a:gd name="T9" fmla="*/ 16 h 49"/>
                <a:gd name="T10" fmla="*/ 30 w 68"/>
                <a:gd name="T11" fmla="*/ 20 h 49"/>
                <a:gd name="T12" fmla="*/ 39 w 68"/>
                <a:gd name="T13" fmla="*/ 24 h 49"/>
                <a:gd name="T14" fmla="*/ 57 w 68"/>
                <a:gd name="T15" fmla="*/ 31 h 49"/>
                <a:gd name="T16" fmla="*/ 64 w 68"/>
                <a:gd name="T17" fmla="*/ 38 h 49"/>
                <a:gd name="T18" fmla="*/ 67 w 68"/>
                <a:gd name="T19" fmla="*/ 42 h 49"/>
                <a:gd name="T20" fmla="*/ 68 w 68"/>
                <a:gd name="T21" fmla="*/ 47 h 49"/>
                <a:gd name="T22" fmla="*/ 60 w 68"/>
                <a:gd name="T23" fmla="*/ 49 h 49"/>
                <a:gd name="T24" fmla="*/ 59 w 68"/>
                <a:gd name="T25" fmla="*/ 44 h 49"/>
                <a:gd name="T26" fmla="*/ 57 w 68"/>
                <a:gd name="T27" fmla="*/ 42 h 49"/>
                <a:gd name="T28" fmla="*/ 52 w 68"/>
                <a:gd name="T29" fmla="*/ 38 h 49"/>
                <a:gd name="T30" fmla="*/ 35 w 68"/>
                <a:gd name="T31" fmla="*/ 31 h 49"/>
                <a:gd name="T32" fmla="*/ 26 w 68"/>
                <a:gd name="T33" fmla="*/ 27 h 49"/>
                <a:gd name="T34" fmla="*/ 17 w 68"/>
                <a:gd name="T35" fmla="*/ 23 h 49"/>
                <a:gd name="T36" fmla="*/ 11 w 68"/>
                <a:gd name="T37" fmla="*/ 19 h 49"/>
                <a:gd name="T38" fmla="*/ 7 w 68"/>
                <a:gd name="T39" fmla="*/ 16 h 49"/>
                <a:gd name="T40" fmla="*/ 3 w 68"/>
                <a:gd name="T41" fmla="*/ 10 h 49"/>
                <a:gd name="T42" fmla="*/ 0 w 68"/>
                <a:gd name="T43" fmla="*/ 4 h 49"/>
                <a:gd name="T44" fmla="*/ 7 w 68"/>
                <a:gd name="T45" fmla="*/ 0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49"/>
                <a:gd name="T71" fmla="*/ 68 w 68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49">
                  <a:moveTo>
                    <a:pt x="7" y="0"/>
                  </a:moveTo>
                  <a:lnTo>
                    <a:pt x="10" y="5"/>
                  </a:lnTo>
                  <a:lnTo>
                    <a:pt x="14" y="11"/>
                  </a:lnTo>
                  <a:lnTo>
                    <a:pt x="17" y="13"/>
                  </a:lnTo>
                  <a:lnTo>
                    <a:pt x="21" y="16"/>
                  </a:lnTo>
                  <a:lnTo>
                    <a:pt x="30" y="20"/>
                  </a:lnTo>
                  <a:lnTo>
                    <a:pt x="39" y="24"/>
                  </a:lnTo>
                  <a:lnTo>
                    <a:pt x="57" y="31"/>
                  </a:lnTo>
                  <a:lnTo>
                    <a:pt x="64" y="38"/>
                  </a:lnTo>
                  <a:lnTo>
                    <a:pt x="67" y="42"/>
                  </a:lnTo>
                  <a:lnTo>
                    <a:pt x="68" y="47"/>
                  </a:lnTo>
                  <a:lnTo>
                    <a:pt x="60" y="49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2" y="38"/>
                  </a:lnTo>
                  <a:lnTo>
                    <a:pt x="35" y="31"/>
                  </a:lnTo>
                  <a:lnTo>
                    <a:pt x="26" y="27"/>
                  </a:lnTo>
                  <a:lnTo>
                    <a:pt x="17" y="23"/>
                  </a:lnTo>
                  <a:lnTo>
                    <a:pt x="11" y="19"/>
                  </a:lnTo>
                  <a:lnTo>
                    <a:pt x="7" y="16"/>
                  </a:lnTo>
                  <a:lnTo>
                    <a:pt x="3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0" name="Freeform 1280"/>
            <p:cNvSpPr>
              <a:spLocks/>
            </p:cNvSpPr>
            <p:nvPr/>
          </p:nvSpPr>
          <p:spPr bwMode="auto">
            <a:xfrm>
              <a:off x="3112" y="2943"/>
              <a:ext cx="8" cy="4"/>
            </a:xfrm>
            <a:custGeom>
              <a:avLst/>
              <a:gdLst>
                <a:gd name="T0" fmla="*/ 1 w 8"/>
                <a:gd name="T1" fmla="*/ 0 h 4"/>
                <a:gd name="T2" fmla="*/ 0 w 8"/>
                <a:gd name="T3" fmla="*/ 2 h 4"/>
                <a:gd name="T4" fmla="*/ 1 w 8"/>
                <a:gd name="T5" fmla="*/ 4 h 4"/>
                <a:gd name="T6" fmla="*/ 8 w 8"/>
                <a:gd name="T7" fmla="*/ 0 h 4"/>
                <a:gd name="T8" fmla="*/ 8 w 8"/>
                <a:gd name="T9" fmla="*/ 4 h 4"/>
                <a:gd name="T10" fmla="*/ 1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1" name="Freeform 1281"/>
            <p:cNvSpPr>
              <a:spLocks/>
            </p:cNvSpPr>
            <p:nvPr/>
          </p:nvSpPr>
          <p:spPr bwMode="auto">
            <a:xfrm>
              <a:off x="3171" y="2991"/>
              <a:ext cx="10" cy="28"/>
            </a:xfrm>
            <a:custGeom>
              <a:avLst/>
              <a:gdLst>
                <a:gd name="T0" fmla="*/ 10 w 10"/>
                <a:gd name="T1" fmla="*/ 0 h 28"/>
                <a:gd name="T2" fmla="*/ 9 w 10"/>
                <a:gd name="T3" fmla="*/ 15 h 28"/>
                <a:gd name="T4" fmla="*/ 8 w 10"/>
                <a:gd name="T5" fmla="*/ 28 h 28"/>
                <a:gd name="T6" fmla="*/ 0 w 10"/>
                <a:gd name="T7" fmla="*/ 28 h 28"/>
                <a:gd name="T8" fmla="*/ 1 w 10"/>
                <a:gd name="T9" fmla="*/ 15 h 28"/>
                <a:gd name="T10" fmla="*/ 2 w 10"/>
                <a:gd name="T11" fmla="*/ 0 h 28"/>
                <a:gd name="T12" fmla="*/ 10 w 1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8"/>
                <a:gd name="T23" fmla="*/ 10 w 1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8">
                  <a:moveTo>
                    <a:pt x="10" y="0"/>
                  </a:moveTo>
                  <a:lnTo>
                    <a:pt x="9" y="15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1" y="15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2" name="Freeform 1282"/>
            <p:cNvSpPr>
              <a:spLocks/>
            </p:cNvSpPr>
            <p:nvPr/>
          </p:nvSpPr>
          <p:spPr bwMode="auto">
            <a:xfrm>
              <a:off x="3173" y="2990"/>
              <a:ext cx="8" cy="2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1 h 2"/>
                <a:gd name="T4" fmla="*/ 0 w 8"/>
                <a:gd name="T5" fmla="*/ 1 h 2"/>
                <a:gd name="T6" fmla="*/ 0 w 8"/>
                <a:gd name="T7" fmla="*/ 2 h 2"/>
                <a:gd name="T8" fmla="*/ 8 w 8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0"/>
                  </a:moveTo>
                  <a:lnTo>
                    <a:pt x="8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3" name="Freeform 1283"/>
            <p:cNvSpPr>
              <a:spLocks/>
            </p:cNvSpPr>
            <p:nvPr/>
          </p:nvSpPr>
          <p:spPr bwMode="auto">
            <a:xfrm>
              <a:off x="3152" y="3011"/>
              <a:ext cx="26" cy="15"/>
            </a:xfrm>
            <a:custGeom>
              <a:avLst/>
              <a:gdLst>
                <a:gd name="T0" fmla="*/ 26 w 26"/>
                <a:gd name="T1" fmla="*/ 11 h 15"/>
                <a:gd name="T2" fmla="*/ 23 w 26"/>
                <a:gd name="T3" fmla="*/ 13 h 15"/>
                <a:gd name="T4" fmla="*/ 17 w 26"/>
                <a:gd name="T5" fmla="*/ 15 h 15"/>
                <a:gd name="T6" fmla="*/ 11 w 26"/>
                <a:gd name="T7" fmla="*/ 12 h 15"/>
                <a:gd name="T8" fmla="*/ 4 w 26"/>
                <a:gd name="T9" fmla="*/ 9 h 15"/>
                <a:gd name="T10" fmla="*/ 3 w 26"/>
                <a:gd name="T11" fmla="*/ 8 h 15"/>
                <a:gd name="T12" fmla="*/ 0 w 26"/>
                <a:gd name="T13" fmla="*/ 8 h 15"/>
                <a:gd name="T14" fmla="*/ 0 w 26"/>
                <a:gd name="T15" fmla="*/ 0 h 15"/>
                <a:gd name="T16" fmla="*/ 3 w 26"/>
                <a:gd name="T17" fmla="*/ 1 h 15"/>
                <a:gd name="T18" fmla="*/ 8 w 26"/>
                <a:gd name="T19" fmla="*/ 2 h 15"/>
                <a:gd name="T20" fmla="*/ 16 w 26"/>
                <a:gd name="T21" fmla="*/ 5 h 15"/>
                <a:gd name="T22" fmla="*/ 20 w 26"/>
                <a:gd name="T23" fmla="*/ 8 h 15"/>
                <a:gd name="T24" fmla="*/ 18 w 26"/>
                <a:gd name="T25" fmla="*/ 7 h 15"/>
                <a:gd name="T26" fmla="*/ 20 w 26"/>
                <a:gd name="T27" fmla="*/ 6 h 15"/>
                <a:gd name="T28" fmla="*/ 26 w 26"/>
                <a:gd name="T29" fmla="*/ 1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5"/>
                <a:gd name="T47" fmla="*/ 26 w 26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5">
                  <a:moveTo>
                    <a:pt x="26" y="11"/>
                  </a:moveTo>
                  <a:lnTo>
                    <a:pt x="23" y="13"/>
                  </a:lnTo>
                  <a:lnTo>
                    <a:pt x="17" y="15"/>
                  </a:lnTo>
                  <a:lnTo>
                    <a:pt x="11" y="12"/>
                  </a:lnTo>
                  <a:lnTo>
                    <a:pt x="4" y="9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1"/>
                  </a:lnTo>
                  <a:lnTo>
                    <a:pt x="8" y="2"/>
                  </a:lnTo>
                  <a:lnTo>
                    <a:pt x="16" y="5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4" name="Freeform 1284"/>
            <p:cNvSpPr>
              <a:spLocks/>
            </p:cNvSpPr>
            <p:nvPr/>
          </p:nvSpPr>
          <p:spPr bwMode="auto">
            <a:xfrm>
              <a:off x="3171" y="3017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2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5" name="Freeform 1285"/>
            <p:cNvSpPr>
              <a:spLocks/>
            </p:cNvSpPr>
            <p:nvPr/>
          </p:nvSpPr>
          <p:spPr bwMode="auto">
            <a:xfrm>
              <a:off x="3087" y="3012"/>
              <a:ext cx="66" cy="29"/>
            </a:xfrm>
            <a:custGeom>
              <a:avLst/>
              <a:gdLst>
                <a:gd name="T0" fmla="*/ 66 w 66"/>
                <a:gd name="T1" fmla="*/ 7 h 29"/>
                <a:gd name="T2" fmla="*/ 48 w 66"/>
                <a:gd name="T3" fmla="*/ 12 h 29"/>
                <a:gd name="T4" fmla="*/ 30 w 66"/>
                <a:gd name="T5" fmla="*/ 19 h 29"/>
                <a:gd name="T6" fmla="*/ 16 w 66"/>
                <a:gd name="T7" fmla="*/ 26 h 29"/>
                <a:gd name="T8" fmla="*/ 3 w 66"/>
                <a:gd name="T9" fmla="*/ 29 h 29"/>
                <a:gd name="T10" fmla="*/ 0 w 66"/>
                <a:gd name="T11" fmla="*/ 21 h 29"/>
                <a:gd name="T12" fmla="*/ 12 w 66"/>
                <a:gd name="T13" fmla="*/ 18 h 29"/>
                <a:gd name="T14" fmla="*/ 26 w 66"/>
                <a:gd name="T15" fmla="*/ 12 h 29"/>
                <a:gd name="T16" fmla="*/ 44 w 66"/>
                <a:gd name="T17" fmla="*/ 5 h 29"/>
                <a:gd name="T18" fmla="*/ 63 w 66"/>
                <a:gd name="T19" fmla="*/ 0 h 29"/>
                <a:gd name="T20" fmla="*/ 66 w 66"/>
                <a:gd name="T21" fmla="*/ 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29"/>
                <a:gd name="T35" fmla="*/ 66 w 66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29">
                  <a:moveTo>
                    <a:pt x="66" y="7"/>
                  </a:moveTo>
                  <a:lnTo>
                    <a:pt x="48" y="12"/>
                  </a:lnTo>
                  <a:lnTo>
                    <a:pt x="30" y="19"/>
                  </a:lnTo>
                  <a:lnTo>
                    <a:pt x="16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12" y="18"/>
                  </a:lnTo>
                  <a:lnTo>
                    <a:pt x="26" y="12"/>
                  </a:lnTo>
                  <a:lnTo>
                    <a:pt x="44" y="5"/>
                  </a:lnTo>
                  <a:lnTo>
                    <a:pt x="63" y="0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6" name="Freeform 1286"/>
            <p:cNvSpPr>
              <a:spLocks/>
            </p:cNvSpPr>
            <p:nvPr/>
          </p:nvSpPr>
          <p:spPr bwMode="auto">
            <a:xfrm>
              <a:off x="3150" y="3011"/>
              <a:ext cx="4" cy="8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0 h 8"/>
                <a:gd name="T4" fmla="*/ 0 w 4"/>
                <a:gd name="T5" fmla="*/ 1 h 8"/>
                <a:gd name="T6" fmla="*/ 3 w 4"/>
                <a:gd name="T7" fmla="*/ 8 h 8"/>
                <a:gd name="T8" fmla="*/ 2 w 4"/>
                <a:gd name="T9" fmla="*/ 8 h 8"/>
                <a:gd name="T10" fmla="*/ 2 w 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2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7" name="Freeform 1287"/>
            <p:cNvSpPr>
              <a:spLocks/>
            </p:cNvSpPr>
            <p:nvPr/>
          </p:nvSpPr>
          <p:spPr bwMode="auto">
            <a:xfrm>
              <a:off x="3036" y="3033"/>
              <a:ext cx="55" cy="74"/>
            </a:xfrm>
            <a:custGeom>
              <a:avLst/>
              <a:gdLst>
                <a:gd name="T0" fmla="*/ 55 w 55"/>
                <a:gd name="T1" fmla="*/ 8 h 74"/>
                <a:gd name="T2" fmla="*/ 49 w 55"/>
                <a:gd name="T3" fmla="*/ 9 h 74"/>
                <a:gd name="T4" fmla="*/ 49 w 55"/>
                <a:gd name="T5" fmla="*/ 16 h 74"/>
                <a:gd name="T6" fmla="*/ 44 w 55"/>
                <a:gd name="T7" fmla="*/ 25 h 74"/>
                <a:gd name="T8" fmla="*/ 38 w 55"/>
                <a:gd name="T9" fmla="*/ 37 h 74"/>
                <a:gd name="T10" fmla="*/ 26 w 55"/>
                <a:gd name="T11" fmla="*/ 54 h 74"/>
                <a:gd name="T12" fmla="*/ 7 w 55"/>
                <a:gd name="T13" fmla="*/ 74 h 74"/>
                <a:gd name="T14" fmla="*/ 0 w 55"/>
                <a:gd name="T15" fmla="*/ 69 h 74"/>
                <a:gd name="T16" fmla="*/ 20 w 55"/>
                <a:gd name="T17" fmla="*/ 49 h 74"/>
                <a:gd name="T18" fmla="*/ 31 w 55"/>
                <a:gd name="T19" fmla="*/ 33 h 74"/>
                <a:gd name="T20" fmla="*/ 37 w 55"/>
                <a:gd name="T21" fmla="*/ 21 h 74"/>
                <a:gd name="T22" fmla="*/ 40 w 55"/>
                <a:gd name="T23" fmla="*/ 15 h 74"/>
                <a:gd name="T24" fmla="*/ 41 w 55"/>
                <a:gd name="T25" fmla="*/ 5 h 74"/>
                <a:gd name="T26" fmla="*/ 51 w 55"/>
                <a:gd name="T27" fmla="*/ 0 h 74"/>
                <a:gd name="T28" fmla="*/ 55 w 55"/>
                <a:gd name="T29" fmla="*/ 8 h 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74"/>
                <a:gd name="T47" fmla="*/ 55 w 55"/>
                <a:gd name="T48" fmla="*/ 74 h 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74">
                  <a:moveTo>
                    <a:pt x="55" y="8"/>
                  </a:moveTo>
                  <a:lnTo>
                    <a:pt x="49" y="9"/>
                  </a:lnTo>
                  <a:lnTo>
                    <a:pt x="49" y="16"/>
                  </a:lnTo>
                  <a:lnTo>
                    <a:pt x="44" y="25"/>
                  </a:lnTo>
                  <a:lnTo>
                    <a:pt x="38" y="37"/>
                  </a:lnTo>
                  <a:lnTo>
                    <a:pt x="26" y="54"/>
                  </a:lnTo>
                  <a:lnTo>
                    <a:pt x="7" y="74"/>
                  </a:lnTo>
                  <a:lnTo>
                    <a:pt x="0" y="69"/>
                  </a:lnTo>
                  <a:lnTo>
                    <a:pt x="20" y="49"/>
                  </a:lnTo>
                  <a:lnTo>
                    <a:pt x="31" y="33"/>
                  </a:lnTo>
                  <a:lnTo>
                    <a:pt x="37" y="21"/>
                  </a:lnTo>
                  <a:lnTo>
                    <a:pt x="40" y="15"/>
                  </a:lnTo>
                  <a:lnTo>
                    <a:pt x="41" y="5"/>
                  </a:lnTo>
                  <a:lnTo>
                    <a:pt x="51" y="0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8" name="Freeform 1288"/>
            <p:cNvSpPr>
              <a:spLocks/>
            </p:cNvSpPr>
            <p:nvPr/>
          </p:nvSpPr>
          <p:spPr bwMode="auto">
            <a:xfrm>
              <a:off x="3087" y="3033"/>
              <a:ext cx="4" cy="8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3 w 4"/>
                <a:gd name="T5" fmla="*/ 8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89" name="Freeform 1289"/>
            <p:cNvSpPr>
              <a:spLocks/>
            </p:cNvSpPr>
            <p:nvPr/>
          </p:nvSpPr>
          <p:spPr bwMode="auto">
            <a:xfrm>
              <a:off x="3019" y="3102"/>
              <a:ext cx="24" cy="32"/>
            </a:xfrm>
            <a:custGeom>
              <a:avLst/>
              <a:gdLst>
                <a:gd name="T0" fmla="*/ 24 w 24"/>
                <a:gd name="T1" fmla="*/ 5 h 32"/>
                <a:gd name="T2" fmla="*/ 18 w 24"/>
                <a:gd name="T3" fmla="*/ 11 h 32"/>
                <a:gd name="T4" fmla="*/ 14 w 24"/>
                <a:gd name="T5" fmla="*/ 17 h 32"/>
                <a:gd name="T6" fmla="*/ 7 w 24"/>
                <a:gd name="T7" fmla="*/ 32 h 32"/>
                <a:gd name="T8" fmla="*/ 0 w 24"/>
                <a:gd name="T9" fmla="*/ 28 h 32"/>
                <a:gd name="T10" fmla="*/ 7 w 24"/>
                <a:gd name="T11" fmla="*/ 13 h 32"/>
                <a:gd name="T12" fmla="*/ 12 w 24"/>
                <a:gd name="T13" fmla="*/ 6 h 32"/>
                <a:gd name="T14" fmla="*/ 17 w 24"/>
                <a:gd name="T15" fmla="*/ 0 h 32"/>
                <a:gd name="T16" fmla="*/ 24 w 24"/>
                <a:gd name="T17" fmla="*/ 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32"/>
                <a:gd name="T29" fmla="*/ 24 w 2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32">
                  <a:moveTo>
                    <a:pt x="24" y="5"/>
                  </a:moveTo>
                  <a:lnTo>
                    <a:pt x="18" y="11"/>
                  </a:lnTo>
                  <a:lnTo>
                    <a:pt x="14" y="17"/>
                  </a:lnTo>
                  <a:lnTo>
                    <a:pt x="7" y="32"/>
                  </a:lnTo>
                  <a:lnTo>
                    <a:pt x="0" y="28"/>
                  </a:lnTo>
                  <a:lnTo>
                    <a:pt x="7" y="13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0" name="Freeform 1290"/>
            <p:cNvSpPr>
              <a:spLocks/>
            </p:cNvSpPr>
            <p:nvPr/>
          </p:nvSpPr>
          <p:spPr bwMode="auto">
            <a:xfrm>
              <a:off x="3036" y="3102"/>
              <a:ext cx="7" cy="5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5 h 5"/>
                <a:gd name="T4" fmla="*/ 0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0"/>
                  </a:move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1" name="Freeform 1291"/>
            <p:cNvSpPr>
              <a:spLocks/>
            </p:cNvSpPr>
            <p:nvPr/>
          </p:nvSpPr>
          <p:spPr bwMode="auto">
            <a:xfrm>
              <a:off x="2992" y="3131"/>
              <a:ext cx="35" cy="41"/>
            </a:xfrm>
            <a:custGeom>
              <a:avLst/>
              <a:gdLst>
                <a:gd name="T0" fmla="*/ 35 w 35"/>
                <a:gd name="T1" fmla="*/ 1 h 41"/>
                <a:gd name="T2" fmla="*/ 33 w 35"/>
                <a:gd name="T3" fmla="*/ 8 h 41"/>
                <a:gd name="T4" fmla="*/ 30 w 35"/>
                <a:gd name="T5" fmla="*/ 13 h 41"/>
                <a:gd name="T6" fmla="*/ 23 w 35"/>
                <a:gd name="T7" fmla="*/ 21 h 41"/>
                <a:gd name="T8" fmla="*/ 15 w 35"/>
                <a:gd name="T9" fmla="*/ 30 h 41"/>
                <a:gd name="T10" fmla="*/ 7 w 35"/>
                <a:gd name="T11" fmla="*/ 41 h 41"/>
                <a:gd name="T12" fmla="*/ 0 w 35"/>
                <a:gd name="T13" fmla="*/ 37 h 41"/>
                <a:gd name="T14" fmla="*/ 9 w 35"/>
                <a:gd name="T15" fmla="*/ 25 h 41"/>
                <a:gd name="T16" fmla="*/ 17 w 35"/>
                <a:gd name="T17" fmla="*/ 16 h 41"/>
                <a:gd name="T18" fmla="*/ 24 w 35"/>
                <a:gd name="T19" fmla="*/ 8 h 41"/>
                <a:gd name="T20" fmla="*/ 26 w 35"/>
                <a:gd name="T21" fmla="*/ 5 h 41"/>
                <a:gd name="T22" fmla="*/ 27 w 35"/>
                <a:gd name="T23" fmla="*/ 0 h 41"/>
                <a:gd name="T24" fmla="*/ 35 w 35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41"/>
                <a:gd name="T41" fmla="*/ 35 w 35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41">
                  <a:moveTo>
                    <a:pt x="35" y="1"/>
                  </a:moveTo>
                  <a:lnTo>
                    <a:pt x="33" y="8"/>
                  </a:lnTo>
                  <a:lnTo>
                    <a:pt x="30" y="13"/>
                  </a:lnTo>
                  <a:lnTo>
                    <a:pt x="23" y="21"/>
                  </a:lnTo>
                  <a:lnTo>
                    <a:pt x="15" y="30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7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2" name="Freeform 1292"/>
            <p:cNvSpPr>
              <a:spLocks/>
            </p:cNvSpPr>
            <p:nvPr/>
          </p:nvSpPr>
          <p:spPr bwMode="auto">
            <a:xfrm>
              <a:off x="3019" y="3130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2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3" name="Freeform 1293"/>
            <p:cNvSpPr>
              <a:spLocks/>
            </p:cNvSpPr>
            <p:nvPr/>
          </p:nvSpPr>
          <p:spPr bwMode="auto">
            <a:xfrm>
              <a:off x="2936" y="3141"/>
              <a:ext cx="62" cy="32"/>
            </a:xfrm>
            <a:custGeom>
              <a:avLst/>
              <a:gdLst>
                <a:gd name="T0" fmla="*/ 57 w 62"/>
                <a:gd name="T1" fmla="*/ 32 h 32"/>
                <a:gd name="T2" fmla="*/ 51 w 62"/>
                <a:gd name="T3" fmla="*/ 28 h 32"/>
                <a:gd name="T4" fmla="*/ 44 w 62"/>
                <a:gd name="T5" fmla="*/ 25 h 32"/>
                <a:gd name="T6" fmla="*/ 30 w 62"/>
                <a:gd name="T7" fmla="*/ 19 h 32"/>
                <a:gd name="T8" fmla="*/ 14 w 62"/>
                <a:gd name="T9" fmla="*/ 15 h 32"/>
                <a:gd name="T10" fmla="*/ 0 w 62"/>
                <a:gd name="T11" fmla="*/ 7 h 32"/>
                <a:gd name="T12" fmla="*/ 4 w 62"/>
                <a:gd name="T13" fmla="*/ 0 h 32"/>
                <a:gd name="T14" fmla="*/ 18 w 62"/>
                <a:gd name="T15" fmla="*/ 8 h 32"/>
                <a:gd name="T16" fmla="*/ 33 w 62"/>
                <a:gd name="T17" fmla="*/ 12 h 32"/>
                <a:gd name="T18" fmla="*/ 47 w 62"/>
                <a:gd name="T19" fmla="*/ 17 h 32"/>
                <a:gd name="T20" fmla="*/ 55 w 62"/>
                <a:gd name="T21" fmla="*/ 20 h 32"/>
                <a:gd name="T22" fmla="*/ 62 w 62"/>
                <a:gd name="T23" fmla="*/ 26 h 32"/>
                <a:gd name="T24" fmla="*/ 57 w 62"/>
                <a:gd name="T25" fmla="*/ 3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32"/>
                <a:gd name="T41" fmla="*/ 62 w 6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32">
                  <a:moveTo>
                    <a:pt x="57" y="32"/>
                  </a:moveTo>
                  <a:lnTo>
                    <a:pt x="51" y="28"/>
                  </a:lnTo>
                  <a:lnTo>
                    <a:pt x="44" y="25"/>
                  </a:lnTo>
                  <a:lnTo>
                    <a:pt x="30" y="19"/>
                  </a:lnTo>
                  <a:lnTo>
                    <a:pt x="14" y="15"/>
                  </a:lnTo>
                  <a:lnTo>
                    <a:pt x="0" y="7"/>
                  </a:lnTo>
                  <a:lnTo>
                    <a:pt x="4" y="0"/>
                  </a:lnTo>
                  <a:lnTo>
                    <a:pt x="18" y="8"/>
                  </a:lnTo>
                  <a:lnTo>
                    <a:pt x="33" y="12"/>
                  </a:lnTo>
                  <a:lnTo>
                    <a:pt x="47" y="17"/>
                  </a:lnTo>
                  <a:lnTo>
                    <a:pt x="55" y="20"/>
                  </a:lnTo>
                  <a:lnTo>
                    <a:pt x="62" y="26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4" name="Freeform 1294"/>
            <p:cNvSpPr>
              <a:spLocks/>
            </p:cNvSpPr>
            <p:nvPr/>
          </p:nvSpPr>
          <p:spPr bwMode="auto">
            <a:xfrm>
              <a:off x="2992" y="3167"/>
              <a:ext cx="7" cy="8"/>
            </a:xfrm>
            <a:custGeom>
              <a:avLst/>
              <a:gdLst>
                <a:gd name="T0" fmla="*/ 7 w 7"/>
                <a:gd name="T1" fmla="*/ 5 h 8"/>
                <a:gd name="T2" fmla="*/ 5 w 7"/>
                <a:gd name="T3" fmla="*/ 8 h 8"/>
                <a:gd name="T4" fmla="*/ 1 w 7"/>
                <a:gd name="T5" fmla="*/ 6 h 8"/>
                <a:gd name="T6" fmla="*/ 6 w 7"/>
                <a:gd name="T7" fmla="*/ 0 h 8"/>
                <a:gd name="T8" fmla="*/ 0 w 7"/>
                <a:gd name="T9" fmla="*/ 1 h 8"/>
                <a:gd name="T10" fmla="*/ 7 w 7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5"/>
                  </a:moveTo>
                  <a:lnTo>
                    <a:pt x="5" y="8"/>
                  </a:lnTo>
                  <a:lnTo>
                    <a:pt x="1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5" name="Freeform 1295"/>
            <p:cNvSpPr>
              <a:spLocks/>
            </p:cNvSpPr>
            <p:nvPr/>
          </p:nvSpPr>
          <p:spPr bwMode="auto">
            <a:xfrm>
              <a:off x="2925" y="3119"/>
              <a:ext cx="16" cy="27"/>
            </a:xfrm>
            <a:custGeom>
              <a:avLst/>
              <a:gdLst>
                <a:gd name="T0" fmla="*/ 9 w 16"/>
                <a:gd name="T1" fmla="*/ 27 h 27"/>
                <a:gd name="T2" fmla="*/ 4 w 16"/>
                <a:gd name="T3" fmla="*/ 17 h 27"/>
                <a:gd name="T4" fmla="*/ 2 w 16"/>
                <a:gd name="T5" fmla="*/ 11 h 27"/>
                <a:gd name="T6" fmla="*/ 0 w 16"/>
                <a:gd name="T7" fmla="*/ 3 h 27"/>
                <a:gd name="T8" fmla="*/ 7 w 16"/>
                <a:gd name="T9" fmla="*/ 0 h 27"/>
                <a:gd name="T10" fmla="*/ 9 w 16"/>
                <a:gd name="T11" fmla="*/ 8 h 27"/>
                <a:gd name="T12" fmla="*/ 11 w 16"/>
                <a:gd name="T13" fmla="*/ 13 h 27"/>
                <a:gd name="T14" fmla="*/ 16 w 16"/>
                <a:gd name="T15" fmla="*/ 23 h 27"/>
                <a:gd name="T16" fmla="*/ 9 w 16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9" y="27"/>
                  </a:moveTo>
                  <a:lnTo>
                    <a:pt x="4" y="17"/>
                  </a:lnTo>
                  <a:lnTo>
                    <a:pt x="2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8"/>
                  </a:lnTo>
                  <a:lnTo>
                    <a:pt x="11" y="13"/>
                  </a:lnTo>
                  <a:lnTo>
                    <a:pt x="16" y="23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6" name="Freeform 1296"/>
            <p:cNvSpPr>
              <a:spLocks/>
            </p:cNvSpPr>
            <p:nvPr/>
          </p:nvSpPr>
          <p:spPr bwMode="auto">
            <a:xfrm>
              <a:off x="2934" y="3141"/>
              <a:ext cx="7" cy="7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0 w 7"/>
                <a:gd name="T5" fmla="*/ 5 h 7"/>
                <a:gd name="T6" fmla="*/ 7 w 7"/>
                <a:gd name="T7" fmla="*/ 1 h 7"/>
                <a:gd name="T8" fmla="*/ 6 w 7"/>
                <a:gd name="T9" fmla="*/ 0 h 7"/>
                <a:gd name="T10" fmla="*/ 2 w 7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2" y="7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7" name="Freeform 1297"/>
            <p:cNvSpPr>
              <a:spLocks/>
            </p:cNvSpPr>
            <p:nvPr/>
          </p:nvSpPr>
          <p:spPr bwMode="auto">
            <a:xfrm>
              <a:off x="2879" y="3067"/>
              <a:ext cx="53" cy="56"/>
            </a:xfrm>
            <a:custGeom>
              <a:avLst/>
              <a:gdLst>
                <a:gd name="T0" fmla="*/ 46 w 53"/>
                <a:gd name="T1" fmla="*/ 56 h 56"/>
                <a:gd name="T2" fmla="*/ 43 w 53"/>
                <a:gd name="T3" fmla="*/ 48 h 56"/>
                <a:gd name="T4" fmla="*/ 40 w 53"/>
                <a:gd name="T5" fmla="*/ 42 h 56"/>
                <a:gd name="T6" fmla="*/ 27 w 53"/>
                <a:gd name="T7" fmla="*/ 31 h 56"/>
                <a:gd name="T8" fmla="*/ 13 w 53"/>
                <a:gd name="T9" fmla="*/ 21 h 56"/>
                <a:gd name="T10" fmla="*/ 0 w 53"/>
                <a:gd name="T11" fmla="*/ 6 h 56"/>
                <a:gd name="T12" fmla="*/ 5 w 53"/>
                <a:gd name="T13" fmla="*/ 0 h 56"/>
                <a:gd name="T14" fmla="*/ 18 w 53"/>
                <a:gd name="T15" fmla="*/ 15 h 56"/>
                <a:gd name="T16" fmla="*/ 32 w 53"/>
                <a:gd name="T17" fmla="*/ 25 h 56"/>
                <a:gd name="T18" fmla="*/ 45 w 53"/>
                <a:gd name="T19" fmla="*/ 36 h 56"/>
                <a:gd name="T20" fmla="*/ 50 w 53"/>
                <a:gd name="T21" fmla="*/ 44 h 56"/>
                <a:gd name="T22" fmla="*/ 53 w 53"/>
                <a:gd name="T23" fmla="*/ 52 h 56"/>
                <a:gd name="T24" fmla="*/ 46 w 53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6"/>
                <a:gd name="T41" fmla="*/ 53 w 53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6">
                  <a:moveTo>
                    <a:pt x="46" y="56"/>
                  </a:moveTo>
                  <a:lnTo>
                    <a:pt x="43" y="48"/>
                  </a:lnTo>
                  <a:lnTo>
                    <a:pt x="40" y="42"/>
                  </a:lnTo>
                  <a:lnTo>
                    <a:pt x="27" y="31"/>
                  </a:lnTo>
                  <a:lnTo>
                    <a:pt x="13" y="21"/>
                  </a:lnTo>
                  <a:lnTo>
                    <a:pt x="0" y="6"/>
                  </a:lnTo>
                  <a:lnTo>
                    <a:pt x="5" y="0"/>
                  </a:lnTo>
                  <a:lnTo>
                    <a:pt x="18" y="15"/>
                  </a:lnTo>
                  <a:lnTo>
                    <a:pt x="32" y="25"/>
                  </a:lnTo>
                  <a:lnTo>
                    <a:pt x="45" y="36"/>
                  </a:lnTo>
                  <a:lnTo>
                    <a:pt x="50" y="44"/>
                  </a:lnTo>
                  <a:lnTo>
                    <a:pt x="53" y="52"/>
                  </a:lnTo>
                  <a:lnTo>
                    <a:pt x="46" y="5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8" name="Freeform 1298"/>
            <p:cNvSpPr>
              <a:spLocks/>
            </p:cNvSpPr>
            <p:nvPr/>
          </p:nvSpPr>
          <p:spPr bwMode="auto">
            <a:xfrm>
              <a:off x="2925" y="3119"/>
              <a:ext cx="7" cy="4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3 h 4"/>
                <a:gd name="T6" fmla="*/ 7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7" y="0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699" name="Freeform 1299"/>
            <p:cNvSpPr>
              <a:spLocks/>
            </p:cNvSpPr>
            <p:nvPr/>
          </p:nvSpPr>
          <p:spPr bwMode="auto">
            <a:xfrm>
              <a:off x="2882" y="3037"/>
              <a:ext cx="21" cy="37"/>
            </a:xfrm>
            <a:custGeom>
              <a:avLst/>
              <a:gdLst>
                <a:gd name="T0" fmla="*/ 0 w 21"/>
                <a:gd name="T1" fmla="*/ 29 h 37"/>
                <a:gd name="T2" fmla="*/ 4 w 21"/>
                <a:gd name="T3" fmla="*/ 29 h 37"/>
                <a:gd name="T4" fmla="*/ 7 w 21"/>
                <a:gd name="T5" fmla="*/ 27 h 37"/>
                <a:gd name="T6" fmla="*/ 8 w 21"/>
                <a:gd name="T7" fmla="*/ 24 h 37"/>
                <a:gd name="T8" fmla="*/ 9 w 21"/>
                <a:gd name="T9" fmla="*/ 20 h 37"/>
                <a:gd name="T10" fmla="*/ 10 w 21"/>
                <a:gd name="T11" fmla="*/ 11 h 37"/>
                <a:gd name="T12" fmla="*/ 14 w 21"/>
                <a:gd name="T13" fmla="*/ 0 h 37"/>
                <a:gd name="T14" fmla="*/ 21 w 21"/>
                <a:gd name="T15" fmla="*/ 4 h 37"/>
                <a:gd name="T16" fmla="*/ 17 w 21"/>
                <a:gd name="T17" fmla="*/ 14 h 37"/>
                <a:gd name="T18" fmla="*/ 16 w 21"/>
                <a:gd name="T19" fmla="*/ 22 h 37"/>
                <a:gd name="T20" fmla="*/ 15 w 21"/>
                <a:gd name="T21" fmla="*/ 28 h 37"/>
                <a:gd name="T22" fmla="*/ 13 w 21"/>
                <a:gd name="T23" fmla="*/ 32 h 37"/>
                <a:gd name="T24" fmla="*/ 7 w 21"/>
                <a:gd name="T25" fmla="*/ 36 h 37"/>
                <a:gd name="T26" fmla="*/ 1 w 21"/>
                <a:gd name="T27" fmla="*/ 37 h 37"/>
                <a:gd name="T28" fmla="*/ 0 w 21"/>
                <a:gd name="T29" fmla="*/ 29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37"/>
                <a:gd name="T47" fmla="*/ 21 w 21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37">
                  <a:moveTo>
                    <a:pt x="0" y="29"/>
                  </a:moveTo>
                  <a:lnTo>
                    <a:pt x="4" y="29"/>
                  </a:lnTo>
                  <a:lnTo>
                    <a:pt x="7" y="27"/>
                  </a:lnTo>
                  <a:lnTo>
                    <a:pt x="8" y="24"/>
                  </a:lnTo>
                  <a:lnTo>
                    <a:pt x="9" y="20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21" y="4"/>
                  </a:lnTo>
                  <a:lnTo>
                    <a:pt x="17" y="14"/>
                  </a:lnTo>
                  <a:lnTo>
                    <a:pt x="16" y="22"/>
                  </a:lnTo>
                  <a:lnTo>
                    <a:pt x="15" y="28"/>
                  </a:lnTo>
                  <a:lnTo>
                    <a:pt x="13" y="32"/>
                  </a:lnTo>
                  <a:lnTo>
                    <a:pt x="7" y="36"/>
                  </a:lnTo>
                  <a:lnTo>
                    <a:pt x="1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0" name="Freeform 1300"/>
            <p:cNvSpPr>
              <a:spLocks/>
            </p:cNvSpPr>
            <p:nvPr/>
          </p:nvSpPr>
          <p:spPr bwMode="auto">
            <a:xfrm>
              <a:off x="2873" y="3066"/>
              <a:ext cx="11" cy="8"/>
            </a:xfrm>
            <a:custGeom>
              <a:avLst/>
              <a:gdLst>
                <a:gd name="T0" fmla="*/ 6 w 11"/>
                <a:gd name="T1" fmla="*/ 7 h 8"/>
                <a:gd name="T2" fmla="*/ 0 w 11"/>
                <a:gd name="T3" fmla="*/ 2 h 8"/>
                <a:gd name="T4" fmla="*/ 9 w 11"/>
                <a:gd name="T5" fmla="*/ 0 h 8"/>
                <a:gd name="T6" fmla="*/ 10 w 11"/>
                <a:gd name="T7" fmla="*/ 8 h 8"/>
                <a:gd name="T8" fmla="*/ 11 w 11"/>
                <a:gd name="T9" fmla="*/ 1 h 8"/>
                <a:gd name="T10" fmla="*/ 6 w 11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6" y="7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10" y="8"/>
                  </a:lnTo>
                  <a:lnTo>
                    <a:pt x="11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1" name="Freeform 1301"/>
            <p:cNvSpPr>
              <a:spLocks/>
            </p:cNvSpPr>
            <p:nvPr/>
          </p:nvSpPr>
          <p:spPr bwMode="auto">
            <a:xfrm>
              <a:off x="2887" y="3000"/>
              <a:ext cx="17" cy="39"/>
            </a:xfrm>
            <a:custGeom>
              <a:avLst/>
              <a:gdLst>
                <a:gd name="T0" fmla="*/ 9 w 17"/>
                <a:gd name="T1" fmla="*/ 39 h 39"/>
                <a:gd name="T2" fmla="*/ 9 w 17"/>
                <a:gd name="T3" fmla="*/ 32 h 39"/>
                <a:gd name="T4" fmla="*/ 4 w 17"/>
                <a:gd name="T5" fmla="*/ 23 h 39"/>
                <a:gd name="T6" fmla="*/ 0 w 17"/>
                <a:gd name="T7" fmla="*/ 14 h 39"/>
                <a:gd name="T8" fmla="*/ 0 w 17"/>
                <a:gd name="T9" fmla="*/ 6 h 39"/>
                <a:gd name="T10" fmla="*/ 1 w 17"/>
                <a:gd name="T11" fmla="*/ 0 h 39"/>
                <a:gd name="T12" fmla="*/ 8 w 17"/>
                <a:gd name="T13" fmla="*/ 3 h 39"/>
                <a:gd name="T14" fmla="*/ 7 w 17"/>
                <a:gd name="T15" fmla="*/ 8 h 39"/>
                <a:gd name="T16" fmla="*/ 7 w 17"/>
                <a:gd name="T17" fmla="*/ 11 h 39"/>
                <a:gd name="T18" fmla="*/ 11 w 17"/>
                <a:gd name="T19" fmla="*/ 19 h 39"/>
                <a:gd name="T20" fmla="*/ 16 w 17"/>
                <a:gd name="T21" fmla="*/ 29 h 39"/>
                <a:gd name="T22" fmla="*/ 17 w 17"/>
                <a:gd name="T23" fmla="*/ 39 h 39"/>
                <a:gd name="T24" fmla="*/ 9 w 17"/>
                <a:gd name="T25" fmla="*/ 39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9"/>
                <a:gd name="T41" fmla="*/ 17 w 17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9">
                  <a:moveTo>
                    <a:pt x="9" y="39"/>
                  </a:moveTo>
                  <a:lnTo>
                    <a:pt x="9" y="32"/>
                  </a:lnTo>
                  <a:lnTo>
                    <a:pt x="4" y="23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0"/>
                  </a:lnTo>
                  <a:lnTo>
                    <a:pt x="8" y="3"/>
                  </a:lnTo>
                  <a:lnTo>
                    <a:pt x="7" y="8"/>
                  </a:lnTo>
                  <a:lnTo>
                    <a:pt x="7" y="11"/>
                  </a:lnTo>
                  <a:lnTo>
                    <a:pt x="11" y="19"/>
                  </a:lnTo>
                  <a:lnTo>
                    <a:pt x="16" y="29"/>
                  </a:lnTo>
                  <a:lnTo>
                    <a:pt x="17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2" name="Freeform 1302"/>
            <p:cNvSpPr>
              <a:spLocks/>
            </p:cNvSpPr>
            <p:nvPr/>
          </p:nvSpPr>
          <p:spPr bwMode="auto">
            <a:xfrm>
              <a:off x="2896" y="3037"/>
              <a:ext cx="8" cy="4"/>
            </a:xfrm>
            <a:custGeom>
              <a:avLst/>
              <a:gdLst>
                <a:gd name="T0" fmla="*/ 7 w 8"/>
                <a:gd name="T1" fmla="*/ 4 h 4"/>
                <a:gd name="T2" fmla="*/ 8 w 8"/>
                <a:gd name="T3" fmla="*/ 2 h 4"/>
                <a:gd name="T4" fmla="*/ 0 w 8"/>
                <a:gd name="T5" fmla="*/ 2 h 4"/>
                <a:gd name="T6" fmla="*/ 0 w 8"/>
                <a:gd name="T7" fmla="*/ 0 h 4"/>
                <a:gd name="T8" fmla="*/ 7 w 8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4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3" name="Freeform 1303"/>
            <p:cNvSpPr>
              <a:spLocks/>
            </p:cNvSpPr>
            <p:nvPr/>
          </p:nvSpPr>
          <p:spPr bwMode="auto">
            <a:xfrm>
              <a:off x="2892" y="2996"/>
              <a:ext cx="12" cy="9"/>
            </a:xfrm>
            <a:custGeom>
              <a:avLst/>
              <a:gdLst>
                <a:gd name="T0" fmla="*/ 0 w 12"/>
                <a:gd name="T1" fmla="*/ 1 h 9"/>
                <a:gd name="T2" fmla="*/ 0 w 12"/>
                <a:gd name="T3" fmla="*/ 9 h 9"/>
                <a:gd name="T4" fmla="*/ 12 w 12"/>
                <a:gd name="T5" fmla="*/ 8 h 9"/>
                <a:gd name="T6" fmla="*/ 12 w 12"/>
                <a:gd name="T7" fmla="*/ 0 h 9"/>
                <a:gd name="T8" fmla="*/ 0 w 12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0" y="1"/>
                  </a:moveTo>
                  <a:lnTo>
                    <a:pt x="0" y="9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4" name="Freeform 1304"/>
            <p:cNvSpPr>
              <a:spLocks/>
            </p:cNvSpPr>
            <p:nvPr/>
          </p:nvSpPr>
          <p:spPr bwMode="auto">
            <a:xfrm>
              <a:off x="2888" y="2997"/>
              <a:ext cx="7" cy="8"/>
            </a:xfrm>
            <a:custGeom>
              <a:avLst/>
              <a:gdLst>
                <a:gd name="T0" fmla="*/ 0 w 7"/>
                <a:gd name="T1" fmla="*/ 3 h 8"/>
                <a:gd name="T2" fmla="*/ 1 w 7"/>
                <a:gd name="T3" fmla="*/ 0 h 8"/>
                <a:gd name="T4" fmla="*/ 4 w 7"/>
                <a:gd name="T5" fmla="*/ 0 h 8"/>
                <a:gd name="T6" fmla="*/ 4 w 7"/>
                <a:gd name="T7" fmla="*/ 8 h 8"/>
                <a:gd name="T8" fmla="*/ 7 w 7"/>
                <a:gd name="T9" fmla="*/ 6 h 8"/>
                <a:gd name="T10" fmla="*/ 0 w 7"/>
                <a:gd name="T11" fmla="*/ 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3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7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5" name="Freeform 1305"/>
            <p:cNvSpPr>
              <a:spLocks/>
            </p:cNvSpPr>
            <p:nvPr/>
          </p:nvSpPr>
          <p:spPr bwMode="auto">
            <a:xfrm>
              <a:off x="2901" y="2959"/>
              <a:ext cx="46" cy="44"/>
            </a:xfrm>
            <a:custGeom>
              <a:avLst/>
              <a:gdLst>
                <a:gd name="T0" fmla="*/ 0 w 46"/>
                <a:gd name="T1" fmla="*/ 38 h 44"/>
                <a:gd name="T2" fmla="*/ 13 w 46"/>
                <a:gd name="T3" fmla="*/ 27 h 44"/>
                <a:gd name="T4" fmla="*/ 26 w 46"/>
                <a:gd name="T5" fmla="*/ 19 h 44"/>
                <a:gd name="T6" fmla="*/ 30 w 46"/>
                <a:gd name="T7" fmla="*/ 16 h 44"/>
                <a:gd name="T8" fmla="*/ 34 w 46"/>
                <a:gd name="T9" fmla="*/ 12 h 44"/>
                <a:gd name="T10" fmla="*/ 37 w 46"/>
                <a:gd name="T11" fmla="*/ 6 h 44"/>
                <a:gd name="T12" fmla="*/ 39 w 46"/>
                <a:gd name="T13" fmla="*/ 0 h 44"/>
                <a:gd name="T14" fmla="*/ 46 w 46"/>
                <a:gd name="T15" fmla="*/ 3 h 44"/>
                <a:gd name="T16" fmla="*/ 44 w 46"/>
                <a:gd name="T17" fmla="*/ 10 h 44"/>
                <a:gd name="T18" fmla="*/ 40 w 46"/>
                <a:gd name="T19" fmla="*/ 17 h 44"/>
                <a:gd name="T20" fmla="*/ 35 w 46"/>
                <a:gd name="T21" fmla="*/ 22 h 44"/>
                <a:gd name="T22" fmla="*/ 30 w 46"/>
                <a:gd name="T23" fmla="*/ 26 h 44"/>
                <a:gd name="T24" fmla="*/ 19 w 46"/>
                <a:gd name="T25" fmla="*/ 33 h 44"/>
                <a:gd name="T26" fmla="*/ 5 w 46"/>
                <a:gd name="T27" fmla="*/ 44 h 44"/>
                <a:gd name="T28" fmla="*/ 0 w 46"/>
                <a:gd name="T29" fmla="*/ 38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44"/>
                <a:gd name="T47" fmla="*/ 46 w 46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44">
                  <a:moveTo>
                    <a:pt x="0" y="38"/>
                  </a:moveTo>
                  <a:lnTo>
                    <a:pt x="13" y="27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34" y="12"/>
                  </a:lnTo>
                  <a:lnTo>
                    <a:pt x="37" y="6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44" y="10"/>
                  </a:lnTo>
                  <a:lnTo>
                    <a:pt x="40" y="17"/>
                  </a:lnTo>
                  <a:lnTo>
                    <a:pt x="35" y="22"/>
                  </a:lnTo>
                  <a:lnTo>
                    <a:pt x="30" y="26"/>
                  </a:lnTo>
                  <a:lnTo>
                    <a:pt x="19" y="33"/>
                  </a:lnTo>
                  <a:lnTo>
                    <a:pt x="5" y="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6" name="Freeform 1306"/>
            <p:cNvSpPr>
              <a:spLocks/>
            </p:cNvSpPr>
            <p:nvPr/>
          </p:nvSpPr>
          <p:spPr bwMode="auto">
            <a:xfrm>
              <a:off x="2901" y="2996"/>
              <a:ext cx="5" cy="8"/>
            </a:xfrm>
            <a:custGeom>
              <a:avLst/>
              <a:gdLst>
                <a:gd name="T0" fmla="*/ 3 w 5"/>
                <a:gd name="T1" fmla="*/ 8 h 8"/>
                <a:gd name="T2" fmla="*/ 4 w 5"/>
                <a:gd name="T3" fmla="*/ 8 h 8"/>
                <a:gd name="T4" fmla="*/ 5 w 5"/>
                <a:gd name="T5" fmla="*/ 7 h 8"/>
                <a:gd name="T6" fmla="*/ 0 w 5"/>
                <a:gd name="T7" fmla="*/ 1 h 8"/>
                <a:gd name="T8" fmla="*/ 3 w 5"/>
                <a:gd name="T9" fmla="*/ 0 h 8"/>
                <a:gd name="T10" fmla="*/ 3 w 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3" y="8"/>
                  </a:moveTo>
                  <a:lnTo>
                    <a:pt x="4" y="8"/>
                  </a:lnTo>
                  <a:lnTo>
                    <a:pt x="5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7" name="Freeform 1307"/>
            <p:cNvSpPr>
              <a:spLocks/>
            </p:cNvSpPr>
            <p:nvPr/>
          </p:nvSpPr>
          <p:spPr bwMode="auto">
            <a:xfrm>
              <a:off x="2932" y="2923"/>
              <a:ext cx="17" cy="38"/>
            </a:xfrm>
            <a:custGeom>
              <a:avLst/>
              <a:gdLst>
                <a:gd name="T0" fmla="*/ 8 w 17"/>
                <a:gd name="T1" fmla="*/ 36 h 38"/>
                <a:gd name="T2" fmla="*/ 9 w 17"/>
                <a:gd name="T3" fmla="*/ 27 h 38"/>
                <a:gd name="T4" fmla="*/ 8 w 17"/>
                <a:gd name="T5" fmla="*/ 18 h 38"/>
                <a:gd name="T6" fmla="*/ 4 w 17"/>
                <a:gd name="T7" fmla="*/ 9 h 38"/>
                <a:gd name="T8" fmla="*/ 4 w 17"/>
                <a:gd name="T9" fmla="*/ 8 h 38"/>
                <a:gd name="T10" fmla="*/ 0 w 17"/>
                <a:gd name="T11" fmla="*/ 7 h 38"/>
                <a:gd name="T12" fmla="*/ 4 w 17"/>
                <a:gd name="T13" fmla="*/ 0 h 38"/>
                <a:gd name="T14" fmla="*/ 8 w 17"/>
                <a:gd name="T15" fmla="*/ 1 h 38"/>
                <a:gd name="T16" fmla="*/ 11 w 17"/>
                <a:gd name="T17" fmla="*/ 5 h 38"/>
                <a:gd name="T18" fmla="*/ 15 w 17"/>
                <a:gd name="T19" fmla="*/ 16 h 38"/>
                <a:gd name="T20" fmla="*/ 17 w 17"/>
                <a:gd name="T21" fmla="*/ 27 h 38"/>
                <a:gd name="T22" fmla="*/ 15 w 17"/>
                <a:gd name="T23" fmla="*/ 38 h 38"/>
                <a:gd name="T24" fmla="*/ 8 w 17"/>
                <a:gd name="T25" fmla="*/ 36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8"/>
                <a:gd name="T41" fmla="*/ 17 w 17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8">
                  <a:moveTo>
                    <a:pt x="8" y="36"/>
                  </a:moveTo>
                  <a:lnTo>
                    <a:pt x="9" y="27"/>
                  </a:lnTo>
                  <a:lnTo>
                    <a:pt x="8" y="18"/>
                  </a:lnTo>
                  <a:lnTo>
                    <a:pt x="4" y="9"/>
                  </a:lnTo>
                  <a:lnTo>
                    <a:pt x="4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5"/>
                  </a:lnTo>
                  <a:lnTo>
                    <a:pt x="15" y="16"/>
                  </a:lnTo>
                  <a:lnTo>
                    <a:pt x="17" y="27"/>
                  </a:lnTo>
                  <a:lnTo>
                    <a:pt x="15" y="38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8" name="Freeform 1308"/>
            <p:cNvSpPr>
              <a:spLocks/>
            </p:cNvSpPr>
            <p:nvPr/>
          </p:nvSpPr>
          <p:spPr bwMode="auto">
            <a:xfrm>
              <a:off x="2940" y="2959"/>
              <a:ext cx="7" cy="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2 h 3"/>
                <a:gd name="T4" fmla="*/ 0 w 7"/>
                <a:gd name="T5" fmla="*/ 0 h 3"/>
                <a:gd name="T6" fmla="*/ 7 w 7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3"/>
                  </a:moveTo>
                  <a:lnTo>
                    <a:pt x="7" y="2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09" name="Freeform 1309"/>
            <p:cNvSpPr>
              <a:spLocks/>
            </p:cNvSpPr>
            <p:nvPr/>
          </p:nvSpPr>
          <p:spPr bwMode="auto">
            <a:xfrm>
              <a:off x="2894" y="2922"/>
              <a:ext cx="40" cy="28"/>
            </a:xfrm>
            <a:custGeom>
              <a:avLst/>
              <a:gdLst>
                <a:gd name="T0" fmla="*/ 40 w 40"/>
                <a:gd name="T1" fmla="*/ 8 h 28"/>
                <a:gd name="T2" fmla="*/ 35 w 40"/>
                <a:gd name="T3" fmla="*/ 8 h 28"/>
                <a:gd name="T4" fmla="*/ 30 w 40"/>
                <a:gd name="T5" fmla="*/ 9 h 28"/>
                <a:gd name="T6" fmla="*/ 21 w 40"/>
                <a:gd name="T7" fmla="*/ 14 h 28"/>
                <a:gd name="T8" fmla="*/ 14 w 40"/>
                <a:gd name="T9" fmla="*/ 21 h 28"/>
                <a:gd name="T10" fmla="*/ 9 w 40"/>
                <a:gd name="T11" fmla="*/ 24 h 28"/>
                <a:gd name="T12" fmla="*/ 4 w 40"/>
                <a:gd name="T13" fmla="*/ 28 h 28"/>
                <a:gd name="T14" fmla="*/ 0 w 40"/>
                <a:gd name="T15" fmla="*/ 21 h 28"/>
                <a:gd name="T16" fmla="*/ 4 w 40"/>
                <a:gd name="T17" fmla="*/ 18 h 28"/>
                <a:gd name="T18" fmla="*/ 9 w 40"/>
                <a:gd name="T19" fmla="*/ 15 h 28"/>
                <a:gd name="T20" fmla="*/ 16 w 40"/>
                <a:gd name="T21" fmla="*/ 8 h 28"/>
                <a:gd name="T22" fmla="*/ 26 w 40"/>
                <a:gd name="T23" fmla="*/ 2 h 28"/>
                <a:gd name="T24" fmla="*/ 33 w 40"/>
                <a:gd name="T25" fmla="*/ 1 h 28"/>
                <a:gd name="T26" fmla="*/ 40 w 40"/>
                <a:gd name="T27" fmla="*/ 0 h 28"/>
                <a:gd name="T28" fmla="*/ 40 w 40"/>
                <a:gd name="T29" fmla="*/ 8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28"/>
                <a:gd name="T47" fmla="*/ 40 w 4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28">
                  <a:moveTo>
                    <a:pt x="40" y="8"/>
                  </a:moveTo>
                  <a:lnTo>
                    <a:pt x="35" y="8"/>
                  </a:lnTo>
                  <a:lnTo>
                    <a:pt x="30" y="9"/>
                  </a:lnTo>
                  <a:lnTo>
                    <a:pt x="21" y="14"/>
                  </a:lnTo>
                  <a:lnTo>
                    <a:pt x="14" y="21"/>
                  </a:lnTo>
                  <a:lnTo>
                    <a:pt x="9" y="24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9" y="15"/>
                  </a:lnTo>
                  <a:lnTo>
                    <a:pt x="16" y="8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0" name="Freeform 1310"/>
            <p:cNvSpPr>
              <a:spLocks/>
            </p:cNvSpPr>
            <p:nvPr/>
          </p:nvSpPr>
          <p:spPr bwMode="auto">
            <a:xfrm>
              <a:off x="2932" y="2922"/>
              <a:ext cx="4" cy="8"/>
            </a:xfrm>
            <a:custGeom>
              <a:avLst/>
              <a:gdLst>
                <a:gd name="T0" fmla="*/ 4 w 4"/>
                <a:gd name="T1" fmla="*/ 1 h 8"/>
                <a:gd name="T2" fmla="*/ 2 w 4"/>
                <a:gd name="T3" fmla="*/ 0 h 8"/>
                <a:gd name="T4" fmla="*/ 2 w 4"/>
                <a:gd name="T5" fmla="*/ 8 h 8"/>
                <a:gd name="T6" fmla="*/ 0 w 4"/>
                <a:gd name="T7" fmla="*/ 8 h 8"/>
                <a:gd name="T8" fmla="*/ 4 w 4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1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1" name="Freeform 1311"/>
            <p:cNvSpPr>
              <a:spLocks/>
            </p:cNvSpPr>
            <p:nvPr/>
          </p:nvSpPr>
          <p:spPr bwMode="auto">
            <a:xfrm>
              <a:off x="2872" y="2932"/>
              <a:ext cx="26" cy="17"/>
            </a:xfrm>
            <a:custGeom>
              <a:avLst/>
              <a:gdLst>
                <a:gd name="T0" fmla="*/ 21 w 26"/>
                <a:gd name="T1" fmla="*/ 17 h 17"/>
                <a:gd name="T2" fmla="*/ 26 w 26"/>
                <a:gd name="T3" fmla="*/ 11 h 17"/>
                <a:gd name="T4" fmla="*/ 6 w 26"/>
                <a:gd name="T5" fmla="*/ 0 h 17"/>
                <a:gd name="T6" fmla="*/ 0 w 26"/>
                <a:gd name="T7" fmla="*/ 6 h 17"/>
                <a:gd name="T8" fmla="*/ 21 w 26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21" y="17"/>
                  </a:moveTo>
                  <a:lnTo>
                    <a:pt x="26" y="11"/>
                  </a:lnTo>
                  <a:lnTo>
                    <a:pt x="6" y="0"/>
                  </a:lnTo>
                  <a:lnTo>
                    <a:pt x="0" y="6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2" name="Freeform 1312"/>
            <p:cNvSpPr>
              <a:spLocks/>
            </p:cNvSpPr>
            <p:nvPr/>
          </p:nvSpPr>
          <p:spPr bwMode="auto">
            <a:xfrm>
              <a:off x="2893" y="2943"/>
              <a:ext cx="5" cy="8"/>
            </a:xfrm>
            <a:custGeom>
              <a:avLst/>
              <a:gdLst>
                <a:gd name="T0" fmla="*/ 5 w 5"/>
                <a:gd name="T1" fmla="*/ 7 h 8"/>
                <a:gd name="T2" fmla="*/ 3 w 5"/>
                <a:gd name="T3" fmla="*/ 8 h 8"/>
                <a:gd name="T4" fmla="*/ 0 w 5"/>
                <a:gd name="T5" fmla="*/ 6 h 8"/>
                <a:gd name="T6" fmla="*/ 5 w 5"/>
                <a:gd name="T7" fmla="*/ 0 h 8"/>
                <a:gd name="T8" fmla="*/ 1 w 5"/>
                <a:gd name="T9" fmla="*/ 0 h 8"/>
                <a:gd name="T10" fmla="*/ 5 w 5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7"/>
                  </a:moveTo>
                  <a:lnTo>
                    <a:pt x="3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1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3" name="Freeform 1313"/>
            <p:cNvSpPr>
              <a:spLocks/>
            </p:cNvSpPr>
            <p:nvPr/>
          </p:nvSpPr>
          <p:spPr bwMode="auto">
            <a:xfrm>
              <a:off x="2814" y="2904"/>
              <a:ext cx="63" cy="35"/>
            </a:xfrm>
            <a:custGeom>
              <a:avLst/>
              <a:gdLst>
                <a:gd name="T0" fmla="*/ 59 w 63"/>
                <a:gd name="T1" fmla="*/ 35 h 35"/>
                <a:gd name="T2" fmla="*/ 52 w 63"/>
                <a:gd name="T3" fmla="*/ 32 h 35"/>
                <a:gd name="T4" fmla="*/ 43 w 63"/>
                <a:gd name="T5" fmla="*/ 27 h 35"/>
                <a:gd name="T6" fmla="*/ 29 w 63"/>
                <a:gd name="T7" fmla="*/ 18 h 35"/>
                <a:gd name="T8" fmla="*/ 15 w 63"/>
                <a:gd name="T9" fmla="*/ 11 h 35"/>
                <a:gd name="T10" fmla="*/ 9 w 63"/>
                <a:gd name="T11" fmla="*/ 9 h 35"/>
                <a:gd name="T12" fmla="*/ 0 w 63"/>
                <a:gd name="T13" fmla="*/ 9 h 35"/>
                <a:gd name="T14" fmla="*/ 0 w 63"/>
                <a:gd name="T15" fmla="*/ 0 h 35"/>
                <a:gd name="T16" fmla="*/ 9 w 63"/>
                <a:gd name="T17" fmla="*/ 1 h 35"/>
                <a:gd name="T18" fmla="*/ 19 w 63"/>
                <a:gd name="T19" fmla="*/ 3 h 35"/>
                <a:gd name="T20" fmla="*/ 34 w 63"/>
                <a:gd name="T21" fmla="*/ 12 h 35"/>
                <a:gd name="T22" fmla="*/ 48 w 63"/>
                <a:gd name="T23" fmla="*/ 21 h 35"/>
                <a:gd name="T24" fmla="*/ 56 w 63"/>
                <a:gd name="T25" fmla="*/ 25 h 35"/>
                <a:gd name="T26" fmla="*/ 63 w 63"/>
                <a:gd name="T27" fmla="*/ 28 h 35"/>
                <a:gd name="T28" fmla="*/ 59 w 63"/>
                <a:gd name="T29" fmla="*/ 35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35"/>
                <a:gd name="T47" fmla="*/ 63 w 63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35">
                  <a:moveTo>
                    <a:pt x="59" y="35"/>
                  </a:moveTo>
                  <a:lnTo>
                    <a:pt x="52" y="32"/>
                  </a:lnTo>
                  <a:lnTo>
                    <a:pt x="43" y="27"/>
                  </a:lnTo>
                  <a:lnTo>
                    <a:pt x="29" y="18"/>
                  </a:lnTo>
                  <a:lnTo>
                    <a:pt x="15" y="11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1"/>
                  </a:lnTo>
                  <a:lnTo>
                    <a:pt x="19" y="3"/>
                  </a:lnTo>
                  <a:lnTo>
                    <a:pt x="34" y="12"/>
                  </a:lnTo>
                  <a:lnTo>
                    <a:pt x="48" y="21"/>
                  </a:lnTo>
                  <a:lnTo>
                    <a:pt x="56" y="25"/>
                  </a:lnTo>
                  <a:lnTo>
                    <a:pt x="63" y="28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4" name="Freeform 1314"/>
            <p:cNvSpPr>
              <a:spLocks/>
            </p:cNvSpPr>
            <p:nvPr/>
          </p:nvSpPr>
          <p:spPr bwMode="auto">
            <a:xfrm>
              <a:off x="2872" y="2932"/>
              <a:ext cx="6" cy="7"/>
            </a:xfrm>
            <a:custGeom>
              <a:avLst/>
              <a:gdLst>
                <a:gd name="T0" fmla="*/ 6 w 6"/>
                <a:gd name="T1" fmla="*/ 0 h 7"/>
                <a:gd name="T2" fmla="*/ 5 w 6"/>
                <a:gd name="T3" fmla="*/ 0 h 7"/>
                <a:gd name="T4" fmla="*/ 1 w 6"/>
                <a:gd name="T5" fmla="*/ 7 h 7"/>
                <a:gd name="T6" fmla="*/ 0 w 6"/>
                <a:gd name="T7" fmla="*/ 6 h 7"/>
                <a:gd name="T8" fmla="*/ 6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0"/>
                  </a:moveTo>
                  <a:lnTo>
                    <a:pt x="5" y="0"/>
                  </a:lnTo>
                  <a:lnTo>
                    <a:pt x="1" y="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5" name="Freeform 1315"/>
            <p:cNvSpPr>
              <a:spLocks/>
            </p:cNvSpPr>
            <p:nvPr/>
          </p:nvSpPr>
          <p:spPr bwMode="auto">
            <a:xfrm>
              <a:off x="2705" y="2905"/>
              <a:ext cx="110" cy="64"/>
            </a:xfrm>
            <a:custGeom>
              <a:avLst/>
              <a:gdLst>
                <a:gd name="T0" fmla="*/ 110 w 110"/>
                <a:gd name="T1" fmla="*/ 8 h 64"/>
                <a:gd name="T2" fmla="*/ 78 w 110"/>
                <a:gd name="T3" fmla="*/ 14 h 64"/>
                <a:gd name="T4" fmla="*/ 52 w 110"/>
                <a:gd name="T5" fmla="*/ 24 h 64"/>
                <a:gd name="T6" fmla="*/ 38 w 110"/>
                <a:gd name="T7" fmla="*/ 30 h 64"/>
                <a:gd name="T8" fmla="*/ 26 w 110"/>
                <a:gd name="T9" fmla="*/ 39 h 64"/>
                <a:gd name="T10" fmla="*/ 17 w 110"/>
                <a:gd name="T11" fmla="*/ 52 h 64"/>
                <a:gd name="T12" fmla="*/ 8 w 110"/>
                <a:gd name="T13" fmla="*/ 64 h 64"/>
                <a:gd name="T14" fmla="*/ 0 w 110"/>
                <a:gd name="T15" fmla="*/ 60 h 64"/>
                <a:gd name="T16" fmla="*/ 11 w 110"/>
                <a:gd name="T17" fmla="*/ 46 h 64"/>
                <a:gd name="T18" fmla="*/ 21 w 110"/>
                <a:gd name="T19" fmla="*/ 33 h 64"/>
                <a:gd name="T20" fmla="*/ 33 w 110"/>
                <a:gd name="T21" fmla="*/ 24 h 64"/>
                <a:gd name="T22" fmla="*/ 48 w 110"/>
                <a:gd name="T23" fmla="*/ 17 h 64"/>
                <a:gd name="T24" fmla="*/ 75 w 110"/>
                <a:gd name="T25" fmla="*/ 7 h 64"/>
                <a:gd name="T26" fmla="*/ 107 w 110"/>
                <a:gd name="T27" fmla="*/ 0 h 64"/>
                <a:gd name="T28" fmla="*/ 110 w 110"/>
                <a:gd name="T29" fmla="*/ 8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64"/>
                <a:gd name="T47" fmla="*/ 110 w 110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64">
                  <a:moveTo>
                    <a:pt x="110" y="8"/>
                  </a:moveTo>
                  <a:lnTo>
                    <a:pt x="78" y="14"/>
                  </a:lnTo>
                  <a:lnTo>
                    <a:pt x="52" y="24"/>
                  </a:lnTo>
                  <a:lnTo>
                    <a:pt x="38" y="30"/>
                  </a:lnTo>
                  <a:lnTo>
                    <a:pt x="26" y="39"/>
                  </a:lnTo>
                  <a:lnTo>
                    <a:pt x="17" y="52"/>
                  </a:lnTo>
                  <a:lnTo>
                    <a:pt x="8" y="64"/>
                  </a:lnTo>
                  <a:lnTo>
                    <a:pt x="0" y="60"/>
                  </a:lnTo>
                  <a:lnTo>
                    <a:pt x="11" y="46"/>
                  </a:lnTo>
                  <a:lnTo>
                    <a:pt x="21" y="33"/>
                  </a:lnTo>
                  <a:lnTo>
                    <a:pt x="33" y="24"/>
                  </a:lnTo>
                  <a:lnTo>
                    <a:pt x="48" y="17"/>
                  </a:lnTo>
                  <a:lnTo>
                    <a:pt x="75" y="7"/>
                  </a:lnTo>
                  <a:lnTo>
                    <a:pt x="107" y="0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6" name="Freeform 1316"/>
            <p:cNvSpPr>
              <a:spLocks/>
            </p:cNvSpPr>
            <p:nvPr/>
          </p:nvSpPr>
          <p:spPr bwMode="auto">
            <a:xfrm>
              <a:off x="2812" y="2904"/>
              <a:ext cx="5" cy="9"/>
            </a:xfrm>
            <a:custGeom>
              <a:avLst/>
              <a:gdLst>
                <a:gd name="T0" fmla="*/ 2 w 5"/>
                <a:gd name="T1" fmla="*/ 0 h 9"/>
                <a:gd name="T2" fmla="*/ 5 w 5"/>
                <a:gd name="T3" fmla="*/ 0 h 9"/>
                <a:gd name="T4" fmla="*/ 0 w 5"/>
                <a:gd name="T5" fmla="*/ 1 h 9"/>
                <a:gd name="T6" fmla="*/ 3 w 5"/>
                <a:gd name="T7" fmla="*/ 9 h 9"/>
                <a:gd name="T8" fmla="*/ 2 w 5"/>
                <a:gd name="T9" fmla="*/ 9 h 9"/>
                <a:gd name="T10" fmla="*/ 2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2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7" name="Freeform 1317"/>
            <p:cNvSpPr>
              <a:spLocks/>
            </p:cNvSpPr>
            <p:nvPr/>
          </p:nvSpPr>
          <p:spPr bwMode="auto">
            <a:xfrm>
              <a:off x="2685" y="2962"/>
              <a:ext cx="26" cy="9"/>
            </a:xfrm>
            <a:custGeom>
              <a:avLst/>
              <a:gdLst>
                <a:gd name="T0" fmla="*/ 23 w 26"/>
                <a:gd name="T1" fmla="*/ 9 h 9"/>
                <a:gd name="T2" fmla="*/ 17 w 26"/>
                <a:gd name="T3" fmla="*/ 7 h 9"/>
                <a:gd name="T4" fmla="*/ 10 w 26"/>
                <a:gd name="T5" fmla="*/ 8 h 9"/>
                <a:gd name="T6" fmla="*/ 0 w 26"/>
                <a:gd name="T7" fmla="*/ 8 h 9"/>
                <a:gd name="T8" fmla="*/ 0 w 26"/>
                <a:gd name="T9" fmla="*/ 1 h 9"/>
                <a:gd name="T10" fmla="*/ 10 w 26"/>
                <a:gd name="T11" fmla="*/ 1 h 9"/>
                <a:gd name="T12" fmla="*/ 17 w 26"/>
                <a:gd name="T13" fmla="*/ 0 h 9"/>
                <a:gd name="T14" fmla="*/ 26 w 26"/>
                <a:gd name="T15" fmla="*/ 2 h 9"/>
                <a:gd name="T16" fmla="*/ 23 w 26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9"/>
                <a:gd name="T29" fmla="*/ 26 w 2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9">
                  <a:moveTo>
                    <a:pt x="23" y="9"/>
                  </a:moveTo>
                  <a:lnTo>
                    <a:pt x="17" y="7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8" name="Freeform 1318"/>
            <p:cNvSpPr>
              <a:spLocks/>
            </p:cNvSpPr>
            <p:nvPr/>
          </p:nvSpPr>
          <p:spPr bwMode="auto">
            <a:xfrm>
              <a:off x="2705" y="2964"/>
              <a:ext cx="8" cy="7"/>
            </a:xfrm>
            <a:custGeom>
              <a:avLst/>
              <a:gdLst>
                <a:gd name="T0" fmla="*/ 8 w 8"/>
                <a:gd name="T1" fmla="*/ 5 h 7"/>
                <a:gd name="T2" fmla="*/ 6 w 8"/>
                <a:gd name="T3" fmla="*/ 7 h 7"/>
                <a:gd name="T4" fmla="*/ 3 w 8"/>
                <a:gd name="T5" fmla="*/ 7 h 7"/>
                <a:gd name="T6" fmla="*/ 6 w 8"/>
                <a:gd name="T7" fmla="*/ 0 h 7"/>
                <a:gd name="T8" fmla="*/ 0 w 8"/>
                <a:gd name="T9" fmla="*/ 1 h 7"/>
                <a:gd name="T10" fmla="*/ 8 w 8"/>
                <a:gd name="T11" fmla="*/ 5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8" y="5"/>
                  </a:moveTo>
                  <a:lnTo>
                    <a:pt x="6" y="7"/>
                  </a:lnTo>
                  <a:lnTo>
                    <a:pt x="3" y="7"/>
                  </a:lnTo>
                  <a:lnTo>
                    <a:pt x="6" y="0"/>
                  </a:lnTo>
                  <a:lnTo>
                    <a:pt x="0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19" name="Freeform 1319"/>
            <p:cNvSpPr>
              <a:spLocks/>
            </p:cNvSpPr>
            <p:nvPr/>
          </p:nvSpPr>
          <p:spPr bwMode="auto">
            <a:xfrm>
              <a:off x="2670" y="2947"/>
              <a:ext cx="18" cy="20"/>
            </a:xfrm>
            <a:custGeom>
              <a:avLst/>
              <a:gdLst>
                <a:gd name="T0" fmla="*/ 11 w 18"/>
                <a:gd name="T1" fmla="*/ 20 h 20"/>
                <a:gd name="T2" fmla="*/ 8 w 18"/>
                <a:gd name="T3" fmla="*/ 7 h 20"/>
                <a:gd name="T4" fmla="*/ 11 w 18"/>
                <a:gd name="T5" fmla="*/ 8 h 20"/>
                <a:gd name="T6" fmla="*/ 4 w 18"/>
                <a:gd name="T7" fmla="*/ 11 h 20"/>
                <a:gd name="T8" fmla="*/ 0 w 18"/>
                <a:gd name="T9" fmla="*/ 3 h 20"/>
                <a:gd name="T10" fmla="*/ 7 w 18"/>
                <a:gd name="T11" fmla="*/ 0 h 20"/>
                <a:gd name="T12" fmla="*/ 15 w 18"/>
                <a:gd name="T13" fmla="*/ 2 h 20"/>
                <a:gd name="T14" fmla="*/ 18 w 18"/>
                <a:gd name="T15" fmla="*/ 18 h 20"/>
                <a:gd name="T16" fmla="*/ 11 w 18"/>
                <a:gd name="T17" fmla="*/ 2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0"/>
                <a:gd name="T29" fmla="*/ 18 w 18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0">
                  <a:moveTo>
                    <a:pt x="11" y="20"/>
                  </a:moveTo>
                  <a:lnTo>
                    <a:pt x="8" y="7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0" y="3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8" y="18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0" name="Freeform 1320"/>
            <p:cNvSpPr>
              <a:spLocks/>
            </p:cNvSpPr>
            <p:nvPr/>
          </p:nvSpPr>
          <p:spPr bwMode="auto">
            <a:xfrm>
              <a:off x="2681" y="2963"/>
              <a:ext cx="7" cy="7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7 h 7"/>
                <a:gd name="T4" fmla="*/ 0 w 7"/>
                <a:gd name="T5" fmla="*/ 4 h 7"/>
                <a:gd name="T6" fmla="*/ 7 w 7"/>
                <a:gd name="T7" fmla="*/ 2 h 7"/>
                <a:gd name="T8" fmla="*/ 4 w 7"/>
                <a:gd name="T9" fmla="*/ 0 h 7"/>
                <a:gd name="T10" fmla="*/ 4 w 7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4" y="7"/>
                  </a:moveTo>
                  <a:lnTo>
                    <a:pt x="1" y="7"/>
                  </a:lnTo>
                  <a:lnTo>
                    <a:pt x="0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1" name="Freeform 1321"/>
            <p:cNvSpPr>
              <a:spLocks/>
            </p:cNvSpPr>
            <p:nvPr/>
          </p:nvSpPr>
          <p:spPr bwMode="auto">
            <a:xfrm>
              <a:off x="2662" y="2950"/>
              <a:ext cx="12" cy="11"/>
            </a:xfrm>
            <a:custGeom>
              <a:avLst/>
              <a:gdLst>
                <a:gd name="T0" fmla="*/ 12 w 12"/>
                <a:gd name="T1" fmla="*/ 8 h 11"/>
                <a:gd name="T2" fmla="*/ 8 w 12"/>
                <a:gd name="T3" fmla="*/ 0 h 11"/>
                <a:gd name="T4" fmla="*/ 0 w 12"/>
                <a:gd name="T5" fmla="*/ 4 h 11"/>
                <a:gd name="T6" fmla="*/ 4 w 12"/>
                <a:gd name="T7" fmla="*/ 11 h 11"/>
                <a:gd name="T8" fmla="*/ 12 w 12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12" y="8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2" name="Freeform 1322"/>
            <p:cNvSpPr>
              <a:spLocks/>
            </p:cNvSpPr>
            <p:nvPr/>
          </p:nvSpPr>
          <p:spPr bwMode="auto">
            <a:xfrm>
              <a:off x="2670" y="2950"/>
              <a:ext cx="4" cy="8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0 w 4"/>
                <a:gd name="T5" fmla="*/ 0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3" name="Freeform 1323"/>
            <p:cNvSpPr>
              <a:spLocks/>
            </p:cNvSpPr>
            <p:nvPr/>
          </p:nvSpPr>
          <p:spPr bwMode="auto">
            <a:xfrm>
              <a:off x="2605" y="2951"/>
              <a:ext cx="60" cy="23"/>
            </a:xfrm>
            <a:custGeom>
              <a:avLst/>
              <a:gdLst>
                <a:gd name="T0" fmla="*/ 57 w 60"/>
                <a:gd name="T1" fmla="*/ 10 h 23"/>
                <a:gd name="T2" fmla="*/ 49 w 60"/>
                <a:gd name="T3" fmla="*/ 8 h 23"/>
                <a:gd name="T4" fmla="*/ 42 w 60"/>
                <a:gd name="T5" fmla="*/ 8 h 23"/>
                <a:gd name="T6" fmla="*/ 34 w 60"/>
                <a:gd name="T7" fmla="*/ 9 h 23"/>
                <a:gd name="T8" fmla="*/ 28 w 60"/>
                <a:gd name="T9" fmla="*/ 11 h 23"/>
                <a:gd name="T10" fmla="*/ 14 w 60"/>
                <a:gd name="T11" fmla="*/ 17 h 23"/>
                <a:gd name="T12" fmla="*/ 5 w 60"/>
                <a:gd name="T13" fmla="*/ 23 h 23"/>
                <a:gd name="T14" fmla="*/ 0 w 60"/>
                <a:gd name="T15" fmla="*/ 17 h 23"/>
                <a:gd name="T16" fmla="*/ 9 w 60"/>
                <a:gd name="T17" fmla="*/ 11 h 23"/>
                <a:gd name="T18" fmla="*/ 24 w 60"/>
                <a:gd name="T19" fmla="*/ 4 h 23"/>
                <a:gd name="T20" fmla="*/ 31 w 60"/>
                <a:gd name="T21" fmla="*/ 2 h 23"/>
                <a:gd name="T22" fmla="*/ 42 w 60"/>
                <a:gd name="T23" fmla="*/ 0 h 23"/>
                <a:gd name="T24" fmla="*/ 51 w 60"/>
                <a:gd name="T25" fmla="*/ 0 h 23"/>
                <a:gd name="T26" fmla="*/ 60 w 60"/>
                <a:gd name="T27" fmla="*/ 3 h 23"/>
                <a:gd name="T28" fmla="*/ 57 w 60"/>
                <a:gd name="T29" fmla="*/ 1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23"/>
                <a:gd name="T47" fmla="*/ 60 w 6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23">
                  <a:moveTo>
                    <a:pt x="57" y="10"/>
                  </a:moveTo>
                  <a:lnTo>
                    <a:pt x="49" y="8"/>
                  </a:lnTo>
                  <a:lnTo>
                    <a:pt x="42" y="8"/>
                  </a:lnTo>
                  <a:lnTo>
                    <a:pt x="34" y="9"/>
                  </a:lnTo>
                  <a:lnTo>
                    <a:pt x="28" y="11"/>
                  </a:lnTo>
                  <a:lnTo>
                    <a:pt x="14" y="17"/>
                  </a:lnTo>
                  <a:lnTo>
                    <a:pt x="5" y="23"/>
                  </a:lnTo>
                  <a:lnTo>
                    <a:pt x="0" y="17"/>
                  </a:lnTo>
                  <a:lnTo>
                    <a:pt x="9" y="11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0" y="3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4" name="Freeform 1324"/>
            <p:cNvSpPr>
              <a:spLocks/>
            </p:cNvSpPr>
            <p:nvPr/>
          </p:nvSpPr>
          <p:spPr bwMode="auto">
            <a:xfrm>
              <a:off x="2662" y="2954"/>
              <a:ext cx="4" cy="8"/>
            </a:xfrm>
            <a:custGeom>
              <a:avLst/>
              <a:gdLst>
                <a:gd name="T0" fmla="*/ 4 w 4"/>
                <a:gd name="T1" fmla="*/ 7 h 8"/>
                <a:gd name="T2" fmla="*/ 3 w 4"/>
                <a:gd name="T3" fmla="*/ 8 h 8"/>
                <a:gd name="T4" fmla="*/ 0 w 4"/>
                <a:gd name="T5" fmla="*/ 7 h 8"/>
                <a:gd name="T6" fmla="*/ 3 w 4"/>
                <a:gd name="T7" fmla="*/ 0 h 8"/>
                <a:gd name="T8" fmla="*/ 0 w 4"/>
                <a:gd name="T9" fmla="*/ 0 h 8"/>
                <a:gd name="T10" fmla="*/ 4 w 4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"/>
                <a:gd name="T20" fmla="*/ 4 w 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">
                  <a:moveTo>
                    <a:pt x="4" y="7"/>
                  </a:moveTo>
                  <a:lnTo>
                    <a:pt x="3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5" name="Freeform 1325"/>
            <p:cNvSpPr>
              <a:spLocks/>
            </p:cNvSpPr>
            <p:nvPr/>
          </p:nvSpPr>
          <p:spPr bwMode="auto">
            <a:xfrm>
              <a:off x="2598" y="2964"/>
              <a:ext cx="12" cy="11"/>
            </a:xfrm>
            <a:custGeom>
              <a:avLst/>
              <a:gdLst>
                <a:gd name="T0" fmla="*/ 8 w 12"/>
                <a:gd name="T1" fmla="*/ 11 h 11"/>
                <a:gd name="T2" fmla="*/ 12 w 12"/>
                <a:gd name="T3" fmla="*/ 4 h 11"/>
                <a:gd name="T4" fmla="*/ 4 w 12"/>
                <a:gd name="T5" fmla="*/ 0 h 11"/>
                <a:gd name="T6" fmla="*/ 0 w 12"/>
                <a:gd name="T7" fmla="*/ 7 h 11"/>
                <a:gd name="T8" fmla="*/ 8 w 12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8" y="11"/>
                  </a:moveTo>
                  <a:lnTo>
                    <a:pt x="12" y="4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6" name="Freeform 1326"/>
            <p:cNvSpPr>
              <a:spLocks/>
            </p:cNvSpPr>
            <p:nvPr/>
          </p:nvSpPr>
          <p:spPr bwMode="auto">
            <a:xfrm>
              <a:off x="2605" y="2968"/>
              <a:ext cx="5" cy="8"/>
            </a:xfrm>
            <a:custGeom>
              <a:avLst/>
              <a:gdLst>
                <a:gd name="T0" fmla="*/ 5 w 5"/>
                <a:gd name="T1" fmla="*/ 6 h 8"/>
                <a:gd name="T2" fmla="*/ 2 w 5"/>
                <a:gd name="T3" fmla="*/ 8 h 8"/>
                <a:gd name="T4" fmla="*/ 1 w 5"/>
                <a:gd name="T5" fmla="*/ 7 h 8"/>
                <a:gd name="T6" fmla="*/ 5 w 5"/>
                <a:gd name="T7" fmla="*/ 0 h 8"/>
                <a:gd name="T8" fmla="*/ 0 w 5"/>
                <a:gd name="T9" fmla="*/ 0 h 8"/>
                <a:gd name="T10" fmla="*/ 5 w 5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6"/>
                  </a:moveTo>
                  <a:lnTo>
                    <a:pt x="2" y="8"/>
                  </a:lnTo>
                  <a:lnTo>
                    <a:pt x="1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7" name="Freeform 1327"/>
            <p:cNvSpPr>
              <a:spLocks/>
            </p:cNvSpPr>
            <p:nvPr/>
          </p:nvSpPr>
          <p:spPr bwMode="auto">
            <a:xfrm>
              <a:off x="2496" y="2963"/>
              <a:ext cx="105" cy="40"/>
            </a:xfrm>
            <a:custGeom>
              <a:avLst/>
              <a:gdLst>
                <a:gd name="T0" fmla="*/ 103 w 105"/>
                <a:gd name="T1" fmla="*/ 8 h 40"/>
                <a:gd name="T2" fmla="*/ 98 w 105"/>
                <a:gd name="T3" fmla="*/ 7 h 40"/>
                <a:gd name="T4" fmla="*/ 90 w 105"/>
                <a:gd name="T5" fmla="*/ 9 h 40"/>
                <a:gd name="T6" fmla="*/ 64 w 105"/>
                <a:gd name="T7" fmla="*/ 18 h 40"/>
                <a:gd name="T8" fmla="*/ 4 w 105"/>
                <a:gd name="T9" fmla="*/ 40 h 40"/>
                <a:gd name="T10" fmla="*/ 0 w 105"/>
                <a:gd name="T11" fmla="*/ 33 h 40"/>
                <a:gd name="T12" fmla="*/ 60 w 105"/>
                <a:gd name="T13" fmla="*/ 11 h 40"/>
                <a:gd name="T14" fmla="*/ 86 w 105"/>
                <a:gd name="T15" fmla="*/ 2 h 40"/>
                <a:gd name="T16" fmla="*/ 98 w 105"/>
                <a:gd name="T17" fmla="*/ 0 h 40"/>
                <a:gd name="T18" fmla="*/ 105 w 105"/>
                <a:gd name="T19" fmla="*/ 1 h 40"/>
                <a:gd name="T20" fmla="*/ 103 w 105"/>
                <a:gd name="T21" fmla="*/ 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"/>
                <a:gd name="T34" fmla="*/ 0 h 40"/>
                <a:gd name="T35" fmla="*/ 105 w 105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" h="40">
                  <a:moveTo>
                    <a:pt x="103" y="8"/>
                  </a:moveTo>
                  <a:lnTo>
                    <a:pt x="98" y="7"/>
                  </a:lnTo>
                  <a:lnTo>
                    <a:pt x="90" y="9"/>
                  </a:lnTo>
                  <a:lnTo>
                    <a:pt x="64" y="18"/>
                  </a:lnTo>
                  <a:lnTo>
                    <a:pt x="4" y="40"/>
                  </a:lnTo>
                  <a:lnTo>
                    <a:pt x="0" y="33"/>
                  </a:lnTo>
                  <a:lnTo>
                    <a:pt x="60" y="11"/>
                  </a:lnTo>
                  <a:lnTo>
                    <a:pt x="86" y="2"/>
                  </a:lnTo>
                  <a:lnTo>
                    <a:pt x="98" y="0"/>
                  </a:lnTo>
                  <a:lnTo>
                    <a:pt x="105" y="1"/>
                  </a:lnTo>
                  <a:lnTo>
                    <a:pt x="103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8" name="Freeform 1328"/>
            <p:cNvSpPr>
              <a:spLocks/>
            </p:cNvSpPr>
            <p:nvPr/>
          </p:nvSpPr>
          <p:spPr bwMode="auto">
            <a:xfrm>
              <a:off x="2598" y="2964"/>
              <a:ext cx="4" cy="7"/>
            </a:xfrm>
            <a:custGeom>
              <a:avLst/>
              <a:gdLst>
                <a:gd name="T0" fmla="*/ 4 w 4"/>
                <a:gd name="T1" fmla="*/ 0 h 7"/>
                <a:gd name="T2" fmla="*/ 3 w 4"/>
                <a:gd name="T3" fmla="*/ 0 h 7"/>
                <a:gd name="T4" fmla="*/ 1 w 4"/>
                <a:gd name="T5" fmla="*/ 7 h 7"/>
                <a:gd name="T6" fmla="*/ 0 w 4"/>
                <a:gd name="T7" fmla="*/ 7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3" y="0"/>
                  </a:lnTo>
                  <a:lnTo>
                    <a:pt x="1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29" name="Freeform 1329"/>
            <p:cNvSpPr>
              <a:spLocks/>
            </p:cNvSpPr>
            <p:nvPr/>
          </p:nvSpPr>
          <p:spPr bwMode="auto">
            <a:xfrm>
              <a:off x="2468" y="2969"/>
              <a:ext cx="30" cy="34"/>
            </a:xfrm>
            <a:custGeom>
              <a:avLst/>
              <a:gdLst>
                <a:gd name="T0" fmla="*/ 30 w 30"/>
                <a:gd name="T1" fmla="*/ 34 h 34"/>
                <a:gd name="T2" fmla="*/ 24 w 30"/>
                <a:gd name="T3" fmla="*/ 34 h 34"/>
                <a:gd name="T4" fmla="*/ 17 w 30"/>
                <a:gd name="T5" fmla="*/ 31 h 34"/>
                <a:gd name="T6" fmla="*/ 11 w 30"/>
                <a:gd name="T7" fmla="*/ 22 h 34"/>
                <a:gd name="T8" fmla="*/ 5 w 30"/>
                <a:gd name="T9" fmla="*/ 12 h 34"/>
                <a:gd name="T10" fmla="*/ 0 w 30"/>
                <a:gd name="T11" fmla="*/ 6 h 34"/>
                <a:gd name="T12" fmla="*/ 5 w 30"/>
                <a:gd name="T13" fmla="*/ 0 h 34"/>
                <a:gd name="T14" fmla="*/ 11 w 30"/>
                <a:gd name="T15" fmla="*/ 7 h 34"/>
                <a:gd name="T16" fmla="*/ 17 w 30"/>
                <a:gd name="T17" fmla="*/ 17 h 34"/>
                <a:gd name="T18" fmla="*/ 22 w 30"/>
                <a:gd name="T19" fmla="*/ 24 h 34"/>
                <a:gd name="T20" fmla="*/ 26 w 30"/>
                <a:gd name="T21" fmla="*/ 27 h 34"/>
                <a:gd name="T22" fmla="*/ 30 w 30"/>
                <a:gd name="T23" fmla="*/ 27 h 34"/>
                <a:gd name="T24" fmla="*/ 30 w 30"/>
                <a:gd name="T25" fmla="*/ 34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4"/>
                <a:gd name="T41" fmla="*/ 30 w 30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4">
                  <a:moveTo>
                    <a:pt x="30" y="34"/>
                  </a:moveTo>
                  <a:lnTo>
                    <a:pt x="24" y="34"/>
                  </a:lnTo>
                  <a:lnTo>
                    <a:pt x="17" y="31"/>
                  </a:lnTo>
                  <a:lnTo>
                    <a:pt x="11" y="22"/>
                  </a:lnTo>
                  <a:lnTo>
                    <a:pt x="5" y="12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7"/>
                  </a:lnTo>
                  <a:lnTo>
                    <a:pt x="17" y="17"/>
                  </a:lnTo>
                  <a:lnTo>
                    <a:pt x="22" y="24"/>
                  </a:lnTo>
                  <a:lnTo>
                    <a:pt x="26" y="27"/>
                  </a:lnTo>
                  <a:lnTo>
                    <a:pt x="30" y="27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0" name="Freeform 1330"/>
            <p:cNvSpPr>
              <a:spLocks/>
            </p:cNvSpPr>
            <p:nvPr/>
          </p:nvSpPr>
          <p:spPr bwMode="auto">
            <a:xfrm>
              <a:off x="2496" y="2996"/>
              <a:ext cx="4" cy="7"/>
            </a:xfrm>
            <a:custGeom>
              <a:avLst/>
              <a:gdLst>
                <a:gd name="T0" fmla="*/ 4 w 4"/>
                <a:gd name="T1" fmla="*/ 7 h 7"/>
                <a:gd name="T2" fmla="*/ 2 w 4"/>
                <a:gd name="T3" fmla="*/ 7 h 7"/>
                <a:gd name="T4" fmla="*/ 2 w 4"/>
                <a:gd name="T5" fmla="*/ 0 h 7"/>
                <a:gd name="T6" fmla="*/ 0 w 4"/>
                <a:gd name="T7" fmla="*/ 0 h 7"/>
                <a:gd name="T8" fmla="*/ 4 w 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7"/>
                  </a:move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1" name="Freeform 1331"/>
            <p:cNvSpPr>
              <a:spLocks/>
            </p:cNvSpPr>
            <p:nvPr/>
          </p:nvSpPr>
          <p:spPr bwMode="auto">
            <a:xfrm>
              <a:off x="2420" y="2966"/>
              <a:ext cx="52" cy="72"/>
            </a:xfrm>
            <a:custGeom>
              <a:avLst/>
              <a:gdLst>
                <a:gd name="T0" fmla="*/ 50 w 52"/>
                <a:gd name="T1" fmla="*/ 10 h 72"/>
                <a:gd name="T2" fmla="*/ 38 w 52"/>
                <a:gd name="T3" fmla="*/ 7 h 72"/>
                <a:gd name="T4" fmla="*/ 32 w 52"/>
                <a:gd name="T5" fmla="*/ 8 h 72"/>
                <a:gd name="T6" fmla="*/ 27 w 52"/>
                <a:gd name="T7" fmla="*/ 14 h 72"/>
                <a:gd name="T8" fmla="*/ 24 w 52"/>
                <a:gd name="T9" fmla="*/ 22 h 72"/>
                <a:gd name="T10" fmla="*/ 17 w 52"/>
                <a:gd name="T11" fmla="*/ 47 h 72"/>
                <a:gd name="T12" fmla="*/ 12 w 52"/>
                <a:gd name="T13" fmla="*/ 60 h 72"/>
                <a:gd name="T14" fmla="*/ 7 w 52"/>
                <a:gd name="T15" fmla="*/ 72 h 72"/>
                <a:gd name="T16" fmla="*/ 0 w 52"/>
                <a:gd name="T17" fmla="*/ 67 h 72"/>
                <a:gd name="T18" fmla="*/ 5 w 52"/>
                <a:gd name="T19" fmla="*/ 56 h 72"/>
                <a:gd name="T20" fmla="*/ 9 w 52"/>
                <a:gd name="T21" fmla="*/ 45 h 72"/>
                <a:gd name="T22" fmla="*/ 16 w 52"/>
                <a:gd name="T23" fmla="*/ 20 h 72"/>
                <a:gd name="T24" fmla="*/ 20 w 52"/>
                <a:gd name="T25" fmla="*/ 10 h 72"/>
                <a:gd name="T26" fmla="*/ 27 w 52"/>
                <a:gd name="T27" fmla="*/ 2 h 72"/>
                <a:gd name="T28" fmla="*/ 38 w 52"/>
                <a:gd name="T29" fmla="*/ 0 h 72"/>
                <a:gd name="T30" fmla="*/ 52 w 52"/>
                <a:gd name="T31" fmla="*/ 3 h 72"/>
                <a:gd name="T32" fmla="*/ 50 w 52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2"/>
                <a:gd name="T53" fmla="*/ 52 w 5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2">
                  <a:moveTo>
                    <a:pt x="50" y="10"/>
                  </a:moveTo>
                  <a:lnTo>
                    <a:pt x="38" y="7"/>
                  </a:lnTo>
                  <a:lnTo>
                    <a:pt x="32" y="8"/>
                  </a:lnTo>
                  <a:lnTo>
                    <a:pt x="27" y="14"/>
                  </a:lnTo>
                  <a:lnTo>
                    <a:pt x="24" y="22"/>
                  </a:lnTo>
                  <a:lnTo>
                    <a:pt x="17" y="47"/>
                  </a:lnTo>
                  <a:lnTo>
                    <a:pt x="12" y="60"/>
                  </a:lnTo>
                  <a:lnTo>
                    <a:pt x="7" y="72"/>
                  </a:lnTo>
                  <a:lnTo>
                    <a:pt x="0" y="67"/>
                  </a:lnTo>
                  <a:lnTo>
                    <a:pt x="5" y="56"/>
                  </a:lnTo>
                  <a:lnTo>
                    <a:pt x="9" y="45"/>
                  </a:lnTo>
                  <a:lnTo>
                    <a:pt x="16" y="20"/>
                  </a:lnTo>
                  <a:lnTo>
                    <a:pt x="20" y="10"/>
                  </a:lnTo>
                  <a:lnTo>
                    <a:pt x="27" y="2"/>
                  </a:lnTo>
                  <a:lnTo>
                    <a:pt x="38" y="0"/>
                  </a:lnTo>
                  <a:lnTo>
                    <a:pt x="52" y="3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2" name="Freeform 1332"/>
            <p:cNvSpPr>
              <a:spLocks/>
            </p:cNvSpPr>
            <p:nvPr/>
          </p:nvSpPr>
          <p:spPr bwMode="auto">
            <a:xfrm>
              <a:off x="2468" y="2969"/>
              <a:ext cx="5" cy="7"/>
            </a:xfrm>
            <a:custGeom>
              <a:avLst/>
              <a:gdLst>
                <a:gd name="T0" fmla="*/ 5 w 5"/>
                <a:gd name="T1" fmla="*/ 0 h 7"/>
                <a:gd name="T2" fmla="*/ 4 w 5"/>
                <a:gd name="T3" fmla="*/ 0 h 7"/>
                <a:gd name="T4" fmla="*/ 2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4" y="0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3" name="Freeform 1333"/>
            <p:cNvSpPr>
              <a:spLocks/>
            </p:cNvSpPr>
            <p:nvPr/>
          </p:nvSpPr>
          <p:spPr bwMode="auto">
            <a:xfrm>
              <a:off x="2409" y="3032"/>
              <a:ext cx="17" cy="25"/>
            </a:xfrm>
            <a:custGeom>
              <a:avLst/>
              <a:gdLst>
                <a:gd name="T0" fmla="*/ 17 w 17"/>
                <a:gd name="T1" fmla="*/ 7 h 25"/>
                <a:gd name="T2" fmla="*/ 13 w 17"/>
                <a:gd name="T3" fmla="*/ 10 h 25"/>
                <a:gd name="T4" fmla="*/ 11 w 17"/>
                <a:gd name="T5" fmla="*/ 13 h 25"/>
                <a:gd name="T6" fmla="*/ 8 w 17"/>
                <a:gd name="T7" fmla="*/ 15 h 25"/>
                <a:gd name="T8" fmla="*/ 9 w 17"/>
                <a:gd name="T9" fmla="*/ 24 h 25"/>
                <a:gd name="T10" fmla="*/ 1 w 17"/>
                <a:gd name="T11" fmla="*/ 25 h 25"/>
                <a:gd name="T12" fmla="*/ 0 w 17"/>
                <a:gd name="T13" fmla="*/ 15 h 25"/>
                <a:gd name="T14" fmla="*/ 4 w 17"/>
                <a:gd name="T15" fmla="*/ 8 h 25"/>
                <a:gd name="T16" fmla="*/ 7 w 17"/>
                <a:gd name="T17" fmla="*/ 3 h 25"/>
                <a:gd name="T18" fmla="*/ 12 w 17"/>
                <a:gd name="T19" fmla="*/ 0 h 25"/>
                <a:gd name="T20" fmla="*/ 17 w 17"/>
                <a:gd name="T21" fmla="*/ 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5"/>
                <a:gd name="T35" fmla="*/ 17 w 1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5">
                  <a:moveTo>
                    <a:pt x="17" y="7"/>
                  </a:moveTo>
                  <a:lnTo>
                    <a:pt x="13" y="10"/>
                  </a:lnTo>
                  <a:lnTo>
                    <a:pt x="11" y="13"/>
                  </a:lnTo>
                  <a:lnTo>
                    <a:pt x="8" y="15"/>
                  </a:lnTo>
                  <a:lnTo>
                    <a:pt x="9" y="24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4" name="Freeform 1334"/>
            <p:cNvSpPr>
              <a:spLocks/>
            </p:cNvSpPr>
            <p:nvPr/>
          </p:nvSpPr>
          <p:spPr bwMode="auto">
            <a:xfrm>
              <a:off x="2420" y="3032"/>
              <a:ext cx="7" cy="7"/>
            </a:xfrm>
            <a:custGeom>
              <a:avLst/>
              <a:gdLst>
                <a:gd name="T0" fmla="*/ 7 w 7"/>
                <a:gd name="T1" fmla="*/ 6 h 7"/>
                <a:gd name="T2" fmla="*/ 6 w 7"/>
                <a:gd name="T3" fmla="*/ 7 h 7"/>
                <a:gd name="T4" fmla="*/ 1 w 7"/>
                <a:gd name="T5" fmla="*/ 0 h 7"/>
                <a:gd name="T6" fmla="*/ 0 w 7"/>
                <a:gd name="T7" fmla="*/ 1 h 7"/>
                <a:gd name="T8" fmla="*/ 7 w 7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7" y="6"/>
                  </a:moveTo>
                  <a:lnTo>
                    <a:pt x="6" y="7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5" name="Freeform 1335"/>
            <p:cNvSpPr>
              <a:spLocks/>
            </p:cNvSpPr>
            <p:nvPr/>
          </p:nvSpPr>
          <p:spPr bwMode="auto">
            <a:xfrm>
              <a:off x="2357" y="3029"/>
              <a:ext cx="58" cy="31"/>
            </a:xfrm>
            <a:custGeom>
              <a:avLst/>
              <a:gdLst>
                <a:gd name="T0" fmla="*/ 55 w 58"/>
                <a:gd name="T1" fmla="*/ 31 h 31"/>
                <a:gd name="T2" fmla="*/ 48 w 58"/>
                <a:gd name="T3" fmla="*/ 29 h 31"/>
                <a:gd name="T4" fmla="*/ 41 w 58"/>
                <a:gd name="T5" fmla="*/ 25 h 31"/>
                <a:gd name="T6" fmla="*/ 27 w 58"/>
                <a:gd name="T7" fmla="*/ 17 h 31"/>
                <a:gd name="T8" fmla="*/ 15 w 58"/>
                <a:gd name="T9" fmla="*/ 11 h 31"/>
                <a:gd name="T10" fmla="*/ 0 w 58"/>
                <a:gd name="T11" fmla="*/ 8 h 31"/>
                <a:gd name="T12" fmla="*/ 2 w 58"/>
                <a:gd name="T13" fmla="*/ 0 h 31"/>
                <a:gd name="T14" fmla="*/ 18 w 58"/>
                <a:gd name="T15" fmla="*/ 3 h 31"/>
                <a:gd name="T16" fmla="*/ 32 w 58"/>
                <a:gd name="T17" fmla="*/ 11 h 31"/>
                <a:gd name="T18" fmla="*/ 45 w 58"/>
                <a:gd name="T19" fmla="*/ 19 h 31"/>
                <a:gd name="T20" fmla="*/ 51 w 58"/>
                <a:gd name="T21" fmla="*/ 22 h 31"/>
                <a:gd name="T22" fmla="*/ 58 w 58"/>
                <a:gd name="T23" fmla="*/ 24 h 31"/>
                <a:gd name="T24" fmla="*/ 55 w 58"/>
                <a:gd name="T25" fmla="*/ 31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31"/>
                <a:gd name="T41" fmla="*/ 58 w 5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31">
                  <a:moveTo>
                    <a:pt x="55" y="31"/>
                  </a:moveTo>
                  <a:lnTo>
                    <a:pt x="48" y="29"/>
                  </a:lnTo>
                  <a:lnTo>
                    <a:pt x="41" y="25"/>
                  </a:lnTo>
                  <a:lnTo>
                    <a:pt x="27" y="17"/>
                  </a:lnTo>
                  <a:lnTo>
                    <a:pt x="15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8" y="3"/>
                  </a:lnTo>
                  <a:lnTo>
                    <a:pt x="32" y="11"/>
                  </a:lnTo>
                  <a:lnTo>
                    <a:pt x="45" y="19"/>
                  </a:lnTo>
                  <a:lnTo>
                    <a:pt x="51" y="22"/>
                  </a:lnTo>
                  <a:lnTo>
                    <a:pt x="58" y="24"/>
                  </a:lnTo>
                  <a:lnTo>
                    <a:pt x="55" y="3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6" name="Freeform 1336"/>
            <p:cNvSpPr>
              <a:spLocks/>
            </p:cNvSpPr>
            <p:nvPr/>
          </p:nvSpPr>
          <p:spPr bwMode="auto">
            <a:xfrm>
              <a:off x="2410" y="3053"/>
              <a:ext cx="10" cy="9"/>
            </a:xfrm>
            <a:custGeom>
              <a:avLst/>
              <a:gdLst>
                <a:gd name="T0" fmla="*/ 8 w 10"/>
                <a:gd name="T1" fmla="*/ 3 h 9"/>
                <a:gd name="T2" fmla="*/ 10 w 10"/>
                <a:gd name="T3" fmla="*/ 9 h 9"/>
                <a:gd name="T4" fmla="*/ 2 w 10"/>
                <a:gd name="T5" fmla="*/ 7 h 9"/>
                <a:gd name="T6" fmla="*/ 5 w 10"/>
                <a:gd name="T7" fmla="*/ 0 h 9"/>
                <a:gd name="T8" fmla="*/ 0 w 10"/>
                <a:gd name="T9" fmla="*/ 4 h 9"/>
                <a:gd name="T10" fmla="*/ 8 w 10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"/>
                <a:gd name="T20" fmla="*/ 10 w 1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">
                  <a:moveTo>
                    <a:pt x="8" y="3"/>
                  </a:moveTo>
                  <a:lnTo>
                    <a:pt x="10" y="9"/>
                  </a:lnTo>
                  <a:lnTo>
                    <a:pt x="2" y="7"/>
                  </a:lnTo>
                  <a:lnTo>
                    <a:pt x="5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7" name="Freeform 1337"/>
            <p:cNvSpPr>
              <a:spLocks/>
            </p:cNvSpPr>
            <p:nvPr/>
          </p:nvSpPr>
          <p:spPr bwMode="auto">
            <a:xfrm>
              <a:off x="2355" y="3025"/>
              <a:ext cx="9" cy="10"/>
            </a:xfrm>
            <a:custGeom>
              <a:avLst/>
              <a:gdLst>
                <a:gd name="T0" fmla="*/ 0 w 9"/>
                <a:gd name="T1" fmla="*/ 4 h 10"/>
                <a:gd name="T2" fmla="*/ 5 w 9"/>
                <a:gd name="T3" fmla="*/ 10 h 10"/>
                <a:gd name="T4" fmla="*/ 9 w 9"/>
                <a:gd name="T5" fmla="*/ 6 h 10"/>
                <a:gd name="T6" fmla="*/ 4 w 9"/>
                <a:gd name="T7" fmla="*/ 0 h 10"/>
                <a:gd name="T8" fmla="*/ 0 w 9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0" y="4"/>
                  </a:moveTo>
                  <a:lnTo>
                    <a:pt x="5" y="10"/>
                  </a:lnTo>
                  <a:lnTo>
                    <a:pt x="9" y="6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8" name="Freeform 1338"/>
            <p:cNvSpPr>
              <a:spLocks/>
            </p:cNvSpPr>
            <p:nvPr/>
          </p:nvSpPr>
          <p:spPr bwMode="auto">
            <a:xfrm>
              <a:off x="2349" y="3029"/>
              <a:ext cx="11" cy="8"/>
            </a:xfrm>
            <a:custGeom>
              <a:avLst/>
              <a:gdLst>
                <a:gd name="T0" fmla="*/ 8 w 11"/>
                <a:gd name="T1" fmla="*/ 8 h 8"/>
                <a:gd name="T2" fmla="*/ 0 w 11"/>
                <a:gd name="T3" fmla="*/ 5 h 8"/>
                <a:gd name="T4" fmla="*/ 6 w 11"/>
                <a:gd name="T5" fmla="*/ 0 h 8"/>
                <a:gd name="T6" fmla="*/ 11 w 11"/>
                <a:gd name="T7" fmla="*/ 6 h 8"/>
                <a:gd name="T8" fmla="*/ 10 w 11"/>
                <a:gd name="T9" fmla="*/ 0 h 8"/>
                <a:gd name="T10" fmla="*/ 8 w 1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8" y="8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39" name="Freeform 1339"/>
            <p:cNvSpPr>
              <a:spLocks/>
            </p:cNvSpPr>
            <p:nvPr/>
          </p:nvSpPr>
          <p:spPr bwMode="auto">
            <a:xfrm>
              <a:off x="2261" y="3020"/>
              <a:ext cx="104" cy="19"/>
            </a:xfrm>
            <a:custGeom>
              <a:avLst/>
              <a:gdLst>
                <a:gd name="T0" fmla="*/ 97 w 104"/>
                <a:gd name="T1" fmla="*/ 10 h 19"/>
                <a:gd name="T2" fmla="*/ 98 w 104"/>
                <a:gd name="T3" fmla="*/ 9 h 19"/>
                <a:gd name="T4" fmla="*/ 97 w 104"/>
                <a:gd name="T5" fmla="*/ 9 h 19"/>
                <a:gd name="T6" fmla="*/ 90 w 104"/>
                <a:gd name="T7" fmla="*/ 7 h 19"/>
                <a:gd name="T8" fmla="*/ 78 w 104"/>
                <a:gd name="T9" fmla="*/ 7 h 19"/>
                <a:gd name="T10" fmla="*/ 62 w 104"/>
                <a:gd name="T11" fmla="*/ 9 h 19"/>
                <a:gd name="T12" fmla="*/ 2 w 104"/>
                <a:gd name="T13" fmla="*/ 19 h 19"/>
                <a:gd name="T14" fmla="*/ 0 w 104"/>
                <a:gd name="T15" fmla="*/ 11 h 19"/>
                <a:gd name="T16" fmla="*/ 60 w 104"/>
                <a:gd name="T17" fmla="*/ 2 h 19"/>
                <a:gd name="T18" fmla="*/ 76 w 104"/>
                <a:gd name="T19" fmla="*/ 0 h 19"/>
                <a:gd name="T20" fmla="*/ 90 w 104"/>
                <a:gd name="T21" fmla="*/ 0 h 19"/>
                <a:gd name="T22" fmla="*/ 100 w 104"/>
                <a:gd name="T23" fmla="*/ 2 h 19"/>
                <a:gd name="T24" fmla="*/ 104 w 104"/>
                <a:gd name="T25" fmla="*/ 4 h 19"/>
                <a:gd name="T26" fmla="*/ 104 w 104"/>
                <a:gd name="T27" fmla="*/ 7 h 19"/>
                <a:gd name="T28" fmla="*/ 97 w 104"/>
                <a:gd name="T29" fmla="*/ 10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19"/>
                <a:gd name="T47" fmla="*/ 104 w 104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19">
                  <a:moveTo>
                    <a:pt x="97" y="10"/>
                  </a:moveTo>
                  <a:lnTo>
                    <a:pt x="98" y="9"/>
                  </a:lnTo>
                  <a:lnTo>
                    <a:pt x="97" y="9"/>
                  </a:lnTo>
                  <a:lnTo>
                    <a:pt x="90" y="7"/>
                  </a:lnTo>
                  <a:lnTo>
                    <a:pt x="78" y="7"/>
                  </a:lnTo>
                  <a:lnTo>
                    <a:pt x="62" y="9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100" y="2"/>
                  </a:lnTo>
                  <a:lnTo>
                    <a:pt x="104" y="4"/>
                  </a:lnTo>
                  <a:lnTo>
                    <a:pt x="104" y="7"/>
                  </a:lnTo>
                  <a:lnTo>
                    <a:pt x="97" y="1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0" name="Freeform 1340"/>
            <p:cNvSpPr>
              <a:spLocks/>
            </p:cNvSpPr>
            <p:nvPr/>
          </p:nvSpPr>
          <p:spPr bwMode="auto">
            <a:xfrm>
              <a:off x="2358" y="3025"/>
              <a:ext cx="8" cy="6"/>
            </a:xfrm>
            <a:custGeom>
              <a:avLst/>
              <a:gdLst>
                <a:gd name="T0" fmla="*/ 6 w 8"/>
                <a:gd name="T1" fmla="*/ 6 h 6"/>
                <a:gd name="T2" fmla="*/ 8 w 8"/>
                <a:gd name="T3" fmla="*/ 5 h 6"/>
                <a:gd name="T4" fmla="*/ 7 w 8"/>
                <a:gd name="T5" fmla="*/ 2 h 6"/>
                <a:gd name="T6" fmla="*/ 0 w 8"/>
                <a:gd name="T7" fmla="*/ 5 h 6"/>
                <a:gd name="T8" fmla="*/ 1 w 8"/>
                <a:gd name="T9" fmla="*/ 0 h 6"/>
                <a:gd name="T10" fmla="*/ 6 w 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6" y="6"/>
                  </a:moveTo>
                  <a:lnTo>
                    <a:pt x="8" y="5"/>
                  </a:lnTo>
                  <a:lnTo>
                    <a:pt x="7" y="2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1" name="Freeform 1341"/>
            <p:cNvSpPr>
              <a:spLocks/>
            </p:cNvSpPr>
            <p:nvPr/>
          </p:nvSpPr>
          <p:spPr bwMode="auto">
            <a:xfrm>
              <a:off x="2247" y="3017"/>
              <a:ext cx="18" cy="18"/>
            </a:xfrm>
            <a:custGeom>
              <a:avLst/>
              <a:gdLst>
                <a:gd name="T0" fmla="*/ 11 w 18"/>
                <a:gd name="T1" fmla="*/ 18 h 18"/>
                <a:gd name="T2" fmla="*/ 9 w 18"/>
                <a:gd name="T3" fmla="*/ 13 h 18"/>
                <a:gd name="T4" fmla="*/ 8 w 18"/>
                <a:gd name="T5" fmla="*/ 10 h 18"/>
                <a:gd name="T6" fmla="*/ 0 w 18"/>
                <a:gd name="T7" fmla="*/ 6 h 18"/>
                <a:gd name="T8" fmla="*/ 5 w 18"/>
                <a:gd name="T9" fmla="*/ 0 h 18"/>
                <a:gd name="T10" fmla="*/ 13 w 18"/>
                <a:gd name="T11" fmla="*/ 4 h 18"/>
                <a:gd name="T12" fmla="*/ 16 w 18"/>
                <a:gd name="T13" fmla="*/ 10 h 18"/>
                <a:gd name="T14" fmla="*/ 18 w 18"/>
                <a:gd name="T15" fmla="*/ 16 h 18"/>
                <a:gd name="T16" fmla="*/ 11 w 18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8"/>
                <a:gd name="T29" fmla="*/ 18 w 1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8">
                  <a:moveTo>
                    <a:pt x="11" y="18"/>
                  </a:moveTo>
                  <a:lnTo>
                    <a:pt x="9" y="13"/>
                  </a:lnTo>
                  <a:lnTo>
                    <a:pt x="8" y="10"/>
                  </a:lnTo>
                  <a:lnTo>
                    <a:pt x="0" y="6"/>
                  </a:lnTo>
                  <a:lnTo>
                    <a:pt x="5" y="0"/>
                  </a:lnTo>
                  <a:lnTo>
                    <a:pt x="13" y="4"/>
                  </a:lnTo>
                  <a:lnTo>
                    <a:pt x="16" y="10"/>
                  </a:lnTo>
                  <a:lnTo>
                    <a:pt x="18" y="16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2" name="Freeform 1342"/>
            <p:cNvSpPr>
              <a:spLocks/>
            </p:cNvSpPr>
            <p:nvPr/>
          </p:nvSpPr>
          <p:spPr bwMode="auto">
            <a:xfrm>
              <a:off x="2258" y="3031"/>
              <a:ext cx="7" cy="9"/>
            </a:xfrm>
            <a:custGeom>
              <a:avLst/>
              <a:gdLst>
                <a:gd name="T0" fmla="*/ 5 w 7"/>
                <a:gd name="T1" fmla="*/ 8 h 9"/>
                <a:gd name="T2" fmla="*/ 1 w 7"/>
                <a:gd name="T3" fmla="*/ 9 h 9"/>
                <a:gd name="T4" fmla="*/ 0 w 7"/>
                <a:gd name="T5" fmla="*/ 4 h 9"/>
                <a:gd name="T6" fmla="*/ 7 w 7"/>
                <a:gd name="T7" fmla="*/ 2 h 9"/>
                <a:gd name="T8" fmla="*/ 3 w 7"/>
                <a:gd name="T9" fmla="*/ 0 h 9"/>
                <a:gd name="T10" fmla="*/ 5 w 7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5" y="8"/>
                  </a:moveTo>
                  <a:lnTo>
                    <a:pt x="1" y="9"/>
                  </a:lnTo>
                  <a:lnTo>
                    <a:pt x="0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3" name="Freeform 1343"/>
            <p:cNvSpPr>
              <a:spLocks/>
            </p:cNvSpPr>
            <p:nvPr/>
          </p:nvSpPr>
          <p:spPr bwMode="auto">
            <a:xfrm>
              <a:off x="2219" y="3016"/>
              <a:ext cx="31" cy="34"/>
            </a:xfrm>
            <a:custGeom>
              <a:avLst/>
              <a:gdLst>
                <a:gd name="T0" fmla="*/ 31 w 31"/>
                <a:gd name="T1" fmla="*/ 8 h 34"/>
                <a:gd name="T2" fmla="*/ 25 w 31"/>
                <a:gd name="T3" fmla="*/ 7 h 34"/>
                <a:gd name="T4" fmla="*/ 21 w 31"/>
                <a:gd name="T5" fmla="*/ 8 h 34"/>
                <a:gd name="T6" fmla="*/ 17 w 31"/>
                <a:gd name="T7" fmla="*/ 14 h 34"/>
                <a:gd name="T8" fmla="*/ 13 w 31"/>
                <a:gd name="T9" fmla="*/ 25 h 34"/>
                <a:gd name="T10" fmla="*/ 6 w 31"/>
                <a:gd name="T11" fmla="*/ 34 h 34"/>
                <a:gd name="T12" fmla="*/ 0 w 31"/>
                <a:gd name="T13" fmla="*/ 29 h 34"/>
                <a:gd name="T14" fmla="*/ 6 w 31"/>
                <a:gd name="T15" fmla="*/ 21 h 34"/>
                <a:gd name="T16" fmla="*/ 10 w 31"/>
                <a:gd name="T17" fmla="*/ 10 h 34"/>
                <a:gd name="T18" fmla="*/ 16 w 31"/>
                <a:gd name="T19" fmla="*/ 2 h 34"/>
                <a:gd name="T20" fmla="*/ 23 w 31"/>
                <a:gd name="T21" fmla="*/ 0 h 34"/>
                <a:gd name="T22" fmla="*/ 31 w 31"/>
                <a:gd name="T23" fmla="*/ 1 h 34"/>
                <a:gd name="T24" fmla="*/ 31 w 31"/>
                <a:gd name="T25" fmla="*/ 8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4"/>
                <a:gd name="T41" fmla="*/ 31 w 31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4">
                  <a:moveTo>
                    <a:pt x="31" y="8"/>
                  </a:moveTo>
                  <a:lnTo>
                    <a:pt x="25" y="7"/>
                  </a:lnTo>
                  <a:lnTo>
                    <a:pt x="21" y="8"/>
                  </a:lnTo>
                  <a:lnTo>
                    <a:pt x="17" y="14"/>
                  </a:lnTo>
                  <a:lnTo>
                    <a:pt x="13" y="25"/>
                  </a:lnTo>
                  <a:lnTo>
                    <a:pt x="6" y="34"/>
                  </a:lnTo>
                  <a:lnTo>
                    <a:pt x="0" y="29"/>
                  </a:lnTo>
                  <a:lnTo>
                    <a:pt x="6" y="21"/>
                  </a:lnTo>
                  <a:lnTo>
                    <a:pt x="10" y="10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4" name="Freeform 1344"/>
            <p:cNvSpPr>
              <a:spLocks/>
            </p:cNvSpPr>
            <p:nvPr/>
          </p:nvSpPr>
          <p:spPr bwMode="auto">
            <a:xfrm>
              <a:off x="2247" y="3017"/>
              <a:ext cx="5" cy="7"/>
            </a:xfrm>
            <a:custGeom>
              <a:avLst/>
              <a:gdLst>
                <a:gd name="T0" fmla="*/ 5 w 5"/>
                <a:gd name="T1" fmla="*/ 0 h 7"/>
                <a:gd name="T2" fmla="*/ 3 w 5"/>
                <a:gd name="T3" fmla="*/ 0 h 7"/>
                <a:gd name="T4" fmla="*/ 3 w 5"/>
                <a:gd name="T5" fmla="*/ 7 h 7"/>
                <a:gd name="T6" fmla="*/ 0 w 5"/>
                <a:gd name="T7" fmla="*/ 6 h 7"/>
                <a:gd name="T8" fmla="*/ 5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0"/>
                  </a:moveTo>
                  <a:lnTo>
                    <a:pt x="3" y="0"/>
                  </a:lnTo>
                  <a:lnTo>
                    <a:pt x="3" y="7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5" name="Freeform 1345"/>
            <p:cNvSpPr>
              <a:spLocks/>
            </p:cNvSpPr>
            <p:nvPr/>
          </p:nvSpPr>
          <p:spPr bwMode="auto">
            <a:xfrm>
              <a:off x="2218" y="3047"/>
              <a:ext cx="9" cy="1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0 h 10"/>
                <a:gd name="T4" fmla="*/ 1 w 9"/>
                <a:gd name="T5" fmla="*/ 10 h 10"/>
                <a:gd name="T6" fmla="*/ 9 w 9"/>
                <a:gd name="T7" fmla="*/ 10 h 10"/>
                <a:gd name="T8" fmla="*/ 8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8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9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6" name="Freeform 1346"/>
            <p:cNvSpPr>
              <a:spLocks/>
            </p:cNvSpPr>
            <p:nvPr/>
          </p:nvSpPr>
          <p:spPr bwMode="auto">
            <a:xfrm>
              <a:off x="2218" y="3045"/>
              <a:ext cx="8" cy="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2 h 5"/>
                <a:gd name="T6" fmla="*/ 8 w 8"/>
                <a:gd name="T7" fmla="*/ 2 h 5"/>
                <a:gd name="T8" fmla="*/ 7 w 8"/>
                <a:gd name="T9" fmla="*/ 5 h 5"/>
                <a:gd name="T10" fmla="*/ 1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2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7" name="Freeform 1347"/>
            <p:cNvSpPr>
              <a:spLocks/>
            </p:cNvSpPr>
            <p:nvPr/>
          </p:nvSpPr>
          <p:spPr bwMode="auto">
            <a:xfrm>
              <a:off x="2220" y="3055"/>
              <a:ext cx="22" cy="44"/>
            </a:xfrm>
            <a:custGeom>
              <a:avLst/>
              <a:gdLst>
                <a:gd name="T0" fmla="*/ 6 w 22"/>
                <a:gd name="T1" fmla="*/ 0 h 44"/>
                <a:gd name="T2" fmla="*/ 9 w 22"/>
                <a:gd name="T3" fmla="*/ 4 h 44"/>
                <a:gd name="T4" fmla="*/ 12 w 22"/>
                <a:gd name="T5" fmla="*/ 10 h 44"/>
                <a:gd name="T6" fmla="*/ 15 w 22"/>
                <a:gd name="T7" fmla="*/ 21 h 44"/>
                <a:gd name="T8" fmla="*/ 17 w 22"/>
                <a:gd name="T9" fmla="*/ 31 h 44"/>
                <a:gd name="T10" fmla="*/ 19 w 22"/>
                <a:gd name="T11" fmla="*/ 34 h 44"/>
                <a:gd name="T12" fmla="*/ 22 w 22"/>
                <a:gd name="T13" fmla="*/ 37 h 44"/>
                <a:gd name="T14" fmla="*/ 18 w 22"/>
                <a:gd name="T15" fmla="*/ 44 h 44"/>
                <a:gd name="T16" fmla="*/ 14 w 22"/>
                <a:gd name="T17" fmla="*/ 40 h 44"/>
                <a:gd name="T18" fmla="*/ 10 w 22"/>
                <a:gd name="T19" fmla="*/ 35 h 44"/>
                <a:gd name="T20" fmla="*/ 7 w 22"/>
                <a:gd name="T21" fmla="*/ 24 h 44"/>
                <a:gd name="T22" fmla="*/ 4 w 22"/>
                <a:gd name="T23" fmla="*/ 12 h 44"/>
                <a:gd name="T24" fmla="*/ 2 w 22"/>
                <a:gd name="T25" fmla="*/ 8 h 44"/>
                <a:gd name="T26" fmla="*/ 0 w 22"/>
                <a:gd name="T27" fmla="*/ 5 h 44"/>
                <a:gd name="T28" fmla="*/ 6 w 22"/>
                <a:gd name="T29" fmla="*/ 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44"/>
                <a:gd name="T47" fmla="*/ 22 w 2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44">
                  <a:moveTo>
                    <a:pt x="6" y="0"/>
                  </a:moveTo>
                  <a:lnTo>
                    <a:pt x="9" y="4"/>
                  </a:lnTo>
                  <a:lnTo>
                    <a:pt x="12" y="10"/>
                  </a:lnTo>
                  <a:lnTo>
                    <a:pt x="15" y="21"/>
                  </a:lnTo>
                  <a:lnTo>
                    <a:pt x="17" y="31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18" y="44"/>
                  </a:lnTo>
                  <a:lnTo>
                    <a:pt x="14" y="40"/>
                  </a:lnTo>
                  <a:lnTo>
                    <a:pt x="10" y="35"/>
                  </a:lnTo>
                  <a:lnTo>
                    <a:pt x="7" y="2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8" name="Freeform 1348"/>
            <p:cNvSpPr>
              <a:spLocks/>
            </p:cNvSpPr>
            <p:nvPr/>
          </p:nvSpPr>
          <p:spPr bwMode="auto">
            <a:xfrm>
              <a:off x="2219" y="3055"/>
              <a:ext cx="8" cy="5"/>
            </a:xfrm>
            <a:custGeom>
              <a:avLst/>
              <a:gdLst>
                <a:gd name="T0" fmla="*/ 0 w 8"/>
                <a:gd name="T1" fmla="*/ 2 h 5"/>
                <a:gd name="T2" fmla="*/ 0 w 8"/>
                <a:gd name="T3" fmla="*/ 4 h 5"/>
                <a:gd name="T4" fmla="*/ 1 w 8"/>
                <a:gd name="T5" fmla="*/ 5 h 5"/>
                <a:gd name="T6" fmla="*/ 7 w 8"/>
                <a:gd name="T7" fmla="*/ 0 h 5"/>
                <a:gd name="T8" fmla="*/ 8 w 8"/>
                <a:gd name="T9" fmla="*/ 2 h 5"/>
                <a:gd name="T10" fmla="*/ 0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2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7" y="0"/>
                  </a:lnTo>
                  <a:lnTo>
                    <a:pt x="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49" name="Freeform 1349"/>
            <p:cNvSpPr>
              <a:spLocks/>
            </p:cNvSpPr>
            <p:nvPr/>
          </p:nvSpPr>
          <p:spPr bwMode="auto">
            <a:xfrm>
              <a:off x="2239" y="3087"/>
              <a:ext cx="73" cy="14"/>
            </a:xfrm>
            <a:custGeom>
              <a:avLst/>
              <a:gdLst>
                <a:gd name="T0" fmla="*/ 1 w 73"/>
                <a:gd name="T1" fmla="*/ 4 h 14"/>
                <a:gd name="T2" fmla="*/ 19 w 73"/>
                <a:gd name="T3" fmla="*/ 6 h 14"/>
                <a:gd name="T4" fmla="*/ 37 w 73"/>
                <a:gd name="T5" fmla="*/ 5 h 14"/>
                <a:gd name="T6" fmla="*/ 56 w 73"/>
                <a:gd name="T7" fmla="*/ 3 h 14"/>
                <a:gd name="T8" fmla="*/ 72 w 73"/>
                <a:gd name="T9" fmla="*/ 0 h 14"/>
                <a:gd name="T10" fmla="*/ 73 w 73"/>
                <a:gd name="T11" fmla="*/ 8 h 14"/>
                <a:gd name="T12" fmla="*/ 57 w 73"/>
                <a:gd name="T13" fmla="*/ 11 h 14"/>
                <a:gd name="T14" fmla="*/ 37 w 73"/>
                <a:gd name="T15" fmla="*/ 13 h 14"/>
                <a:gd name="T16" fmla="*/ 19 w 73"/>
                <a:gd name="T17" fmla="*/ 14 h 14"/>
                <a:gd name="T18" fmla="*/ 0 w 73"/>
                <a:gd name="T19" fmla="*/ 12 h 14"/>
                <a:gd name="T20" fmla="*/ 1 w 73"/>
                <a:gd name="T21" fmla="*/ 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14"/>
                <a:gd name="T35" fmla="*/ 73 w 7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14">
                  <a:moveTo>
                    <a:pt x="1" y="4"/>
                  </a:moveTo>
                  <a:lnTo>
                    <a:pt x="19" y="6"/>
                  </a:lnTo>
                  <a:lnTo>
                    <a:pt x="37" y="5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3" y="8"/>
                  </a:lnTo>
                  <a:lnTo>
                    <a:pt x="57" y="11"/>
                  </a:lnTo>
                  <a:lnTo>
                    <a:pt x="37" y="13"/>
                  </a:lnTo>
                  <a:lnTo>
                    <a:pt x="19" y="14"/>
                  </a:lnTo>
                  <a:lnTo>
                    <a:pt x="0" y="1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0" name="Freeform 1350"/>
            <p:cNvSpPr>
              <a:spLocks/>
            </p:cNvSpPr>
            <p:nvPr/>
          </p:nvSpPr>
          <p:spPr bwMode="auto">
            <a:xfrm>
              <a:off x="2238" y="3091"/>
              <a:ext cx="4" cy="8"/>
            </a:xfrm>
            <a:custGeom>
              <a:avLst/>
              <a:gdLst>
                <a:gd name="T0" fmla="*/ 0 w 4"/>
                <a:gd name="T1" fmla="*/ 8 h 8"/>
                <a:gd name="T2" fmla="*/ 1 w 4"/>
                <a:gd name="T3" fmla="*/ 8 h 8"/>
                <a:gd name="T4" fmla="*/ 2 w 4"/>
                <a:gd name="T5" fmla="*/ 0 h 8"/>
                <a:gd name="T6" fmla="*/ 4 w 4"/>
                <a:gd name="T7" fmla="*/ 1 h 8"/>
                <a:gd name="T8" fmla="*/ 0 w 4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0" y="8"/>
                  </a:moveTo>
                  <a:lnTo>
                    <a:pt x="1" y="8"/>
                  </a:lnTo>
                  <a:lnTo>
                    <a:pt x="2" y="0"/>
                  </a:lnTo>
                  <a:lnTo>
                    <a:pt x="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1" name="Freeform 1351"/>
            <p:cNvSpPr>
              <a:spLocks/>
            </p:cNvSpPr>
            <p:nvPr/>
          </p:nvSpPr>
          <p:spPr bwMode="auto">
            <a:xfrm>
              <a:off x="2311" y="3086"/>
              <a:ext cx="42" cy="43"/>
            </a:xfrm>
            <a:custGeom>
              <a:avLst/>
              <a:gdLst>
                <a:gd name="T0" fmla="*/ 0 w 42"/>
                <a:gd name="T1" fmla="*/ 1 h 43"/>
                <a:gd name="T2" fmla="*/ 8 w 42"/>
                <a:gd name="T3" fmla="*/ 0 h 43"/>
                <a:gd name="T4" fmla="*/ 16 w 42"/>
                <a:gd name="T5" fmla="*/ 3 h 43"/>
                <a:gd name="T6" fmla="*/ 29 w 42"/>
                <a:gd name="T7" fmla="*/ 12 h 43"/>
                <a:gd name="T8" fmla="*/ 36 w 42"/>
                <a:gd name="T9" fmla="*/ 24 h 43"/>
                <a:gd name="T10" fmla="*/ 42 w 42"/>
                <a:gd name="T11" fmla="*/ 39 h 43"/>
                <a:gd name="T12" fmla="*/ 35 w 42"/>
                <a:gd name="T13" fmla="*/ 43 h 43"/>
                <a:gd name="T14" fmla="*/ 29 w 42"/>
                <a:gd name="T15" fmla="*/ 28 h 43"/>
                <a:gd name="T16" fmla="*/ 22 w 42"/>
                <a:gd name="T17" fmla="*/ 17 h 43"/>
                <a:gd name="T18" fmla="*/ 12 w 42"/>
                <a:gd name="T19" fmla="*/ 10 h 43"/>
                <a:gd name="T20" fmla="*/ 7 w 42"/>
                <a:gd name="T21" fmla="*/ 8 h 43"/>
                <a:gd name="T22" fmla="*/ 0 w 42"/>
                <a:gd name="T23" fmla="*/ 9 h 43"/>
                <a:gd name="T24" fmla="*/ 0 w 42"/>
                <a:gd name="T25" fmla="*/ 1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43"/>
                <a:gd name="T41" fmla="*/ 42 w 42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43">
                  <a:moveTo>
                    <a:pt x="0" y="1"/>
                  </a:moveTo>
                  <a:lnTo>
                    <a:pt x="8" y="0"/>
                  </a:lnTo>
                  <a:lnTo>
                    <a:pt x="16" y="3"/>
                  </a:lnTo>
                  <a:lnTo>
                    <a:pt x="29" y="12"/>
                  </a:lnTo>
                  <a:lnTo>
                    <a:pt x="36" y="24"/>
                  </a:lnTo>
                  <a:lnTo>
                    <a:pt x="42" y="39"/>
                  </a:lnTo>
                  <a:lnTo>
                    <a:pt x="35" y="43"/>
                  </a:lnTo>
                  <a:lnTo>
                    <a:pt x="29" y="28"/>
                  </a:lnTo>
                  <a:lnTo>
                    <a:pt x="22" y="17"/>
                  </a:lnTo>
                  <a:lnTo>
                    <a:pt x="12" y="10"/>
                  </a:lnTo>
                  <a:lnTo>
                    <a:pt x="7" y="8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2" name="Freeform 1352"/>
            <p:cNvSpPr>
              <a:spLocks/>
            </p:cNvSpPr>
            <p:nvPr/>
          </p:nvSpPr>
          <p:spPr bwMode="auto">
            <a:xfrm>
              <a:off x="2311" y="3087"/>
              <a:ext cx="1" cy="8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0 w 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"/>
                <a:gd name="T14" fmla="*/ 1 w 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">
                  <a:moveTo>
                    <a:pt x="0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3" name="Freeform 1353"/>
            <p:cNvSpPr>
              <a:spLocks/>
            </p:cNvSpPr>
            <p:nvPr/>
          </p:nvSpPr>
          <p:spPr bwMode="auto">
            <a:xfrm>
              <a:off x="2317" y="3124"/>
              <a:ext cx="35" cy="33"/>
            </a:xfrm>
            <a:custGeom>
              <a:avLst/>
              <a:gdLst>
                <a:gd name="T0" fmla="*/ 35 w 35"/>
                <a:gd name="T1" fmla="*/ 7 h 33"/>
                <a:gd name="T2" fmla="*/ 30 w 35"/>
                <a:gd name="T3" fmla="*/ 9 h 33"/>
                <a:gd name="T4" fmla="*/ 27 w 35"/>
                <a:gd name="T5" fmla="*/ 11 h 33"/>
                <a:gd name="T6" fmla="*/ 21 w 35"/>
                <a:gd name="T7" fmla="*/ 19 h 33"/>
                <a:gd name="T8" fmla="*/ 13 w 35"/>
                <a:gd name="T9" fmla="*/ 27 h 33"/>
                <a:gd name="T10" fmla="*/ 4 w 35"/>
                <a:gd name="T11" fmla="*/ 33 h 33"/>
                <a:gd name="T12" fmla="*/ 0 w 35"/>
                <a:gd name="T13" fmla="*/ 26 h 33"/>
                <a:gd name="T14" fmla="*/ 8 w 35"/>
                <a:gd name="T15" fmla="*/ 21 h 33"/>
                <a:gd name="T16" fmla="*/ 14 w 35"/>
                <a:gd name="T17" fmla="*/ 14 h 33"/>
                <a:gd name="T18" fmla="*/ 21 w 35"/>
                <a:gd name="T19" fmla="*/ 6 h 33"/>
                <a:gd name="T20" fmla="*/ 26 w 35"/>
                <a:gd name="T21" fmla="*/ 2 h 33"/>
                <a:gd name="T22" fmla="*/ 31 w 35"/>
                <a:gd name="T23" fmla="*/ 0 h 33"/>
                <a:gd name="T24" fmla="*/ 35 w 35"/>
                <a:gd name="T25" fmla="*/ 7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3"/>
                <a:gd name="T41" fmla="*/ 35 w 35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3">
                  <a:moveTo>
                    <a:pt x="35" y="7"/>
                  </a:moveTo>
                  <a:lnTo>
                    <a:pt x="30" y="9"/>
                  </a:lnTo>
                  <a:lnTo>
                    <a:pt x="27" y="11"/>
                  </a:lnTo>
                  <a:lnTo>
                    <a:pt x="21" y="19"/>
                  </a:lnTo>
                  <a:lnTo>
                    <a:pt x="13" y="27"/>
                  </a:lnTo>
                  <a:lnTo>
                    <a:pt x="4" y="33"/>
                  </a:lnTo>
                  <a:lnTo>
                    <a:pt x="0" y="26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1" y="6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4" name="Freeform 1354"/>
            <p:cNvSpPr>
              <a:spLocks/>
            </p:cNvSpPr>
            <p:nvPr/>
          </p:nvSpPr>
          <p:spPr bwMode="auto">
            <a:xfrm>
              <a:off x="2346" y="3124"/>
              <a:ext cx="9" cy="7"/>
            </a:xfrm>
            <a:custGeom>
              <a:avLst/>
              <a:gdLst>
                <a:gd name="T0" fmla="*/ 7 w 9"/>
                <a:gd name="T1" fmla="*/ 1 h 7"/>
                <a:gd name="T2" fmla="*/ 9 w 9"/>
                <a:gd name="T3" fmla="*/ 6 h 7"/>
                <a:gd name="T4" fmla="*/ 6 w 9"/>
                <a:gd name="T5" fmla="*/ 7 h 7"/>
                <a:gd name="T6" fmla="*/ 2 w 9"/>
                <a:gd name="T7" fmla="*/ 0 h 7"/>
                <a:gd name="T8" fmla="*/ 0 w 9"/>
                <a:gd name="T9" fmla="*/ 5 h 7"/>
                <a:gd name="T10" fmla="*/ 7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7" y="1"/>
                  </a:moveTo>
                  <a:lnTo>
                    <a:pt x="9" y="6"/>
                  </a:lnTo>
                  <a:lnTo>
                    <a:pt x="6" y="7"/>
                  </a:lnTo>
                  <a:lnTo>
                    <a:pt x="2" y="0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5" name="Freeform 1355"/>
            <p:cNvSpPr>
              <a:spLocks/>
            </p:cNvSpPr>
            <p:nvPr/>
          </p:nvSpPr>
          <p:spPr bwMode="auto">
            <a:xfrm>
              <a:off x="2312" y="3152"/>
              <a:ext cx="11" cy="18"/>
            </a:xfrm>
            <a:custGeom>
              <a:avLst/>
              <a:gdLst>
                <a:gd name="T0" fmla="*/ 11 w 11"/>
                <a:gd name="T1" fmla="*/ 2 h 18"/>
                <a:gd name="T2" fmla="*/ 8 w 11"/>
                <a:gd name="T3" fmla="*/ 8 h 18"/>
                <a:gd name="T4" fmla="*/ 7 w 11"/>
                <a:gd name="T5" fmla="*/ 10 h 18"/>
                <a:gd name="T6" fmla="*/ 9 w 11"/>
                <a:gd name="T7" fmla="*/ 13 h 18"/>
                <a:gd name="T8" fmla="*/ 3 w 11"/>
                <a:gd name="T9" fmla="*/ 18 h 18"/>
                <a:gd name="T10" fmla="*/ 0 w 11"/>
                <a:gd name="T11" fmla="*/ 15 h 18"/>
                <a:gd name="T12" fmla="*/ 0 w 11"/>
                <a:gd name="T13" fmla="*/ 7 h 18"/>
                <a:gd name="T14" fmla="*/ 3 w 11"/>
                <a:gd name="T15" fmla="*/ 0 h 18"/>
                <a:gd name="T16" fmla="*/ 11 w 11"/>
                <a:gd name="T17" fmla="*/ 2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8"/>
                <a:gd name="T29" fmla="*/ 11 w 1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8">
                  <a:moveTo>
                    <a:pt x="11" y="2"/>
                  </a:moveTo>
                  <a:lnTo>
                    <a:pt x="8" y="8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6" name="Freeform 1356"/>
            <p:cNvSpPr>
              <a:spLocks/>
            </p:cNvSpPr>
            <p:nvPr/>
          </p:nvSpPr>
          <p:spPr bwMode="auto">
            <a:xfrm>
              <a:off x="2315" y="3150"/>
              <a:ext cx="8" cy="7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0 w 8"/>
                <a:gd name="T5" fmla="*/ 2 h 7"/>
                <a:gd name="T6" fmla="*/ 8 w 8"/>
                <a:gd name="T7" fmla="*/ 4 h 7"/>
                <a:gd name="T8" fmla="*/ 6 w 8"/>
                <a:gd name="T9" fmla="*/ 7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4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7" name="Freeform 1357"/>
            <p:cNvSpPr>
              <a:spLocks/>
            </p:cNvSpPr>
            <p:nvPr/>
          </p:nvSpPr>
          <p:spPr bwMode="auto">
            <a:xfrm>
              <a:off x="2317" y="3162"/>
              <a:ext cx="46" cy="23"/>
            </a:xfrm>
            <a:custGeom>
              <a:avLst/>
              <a:gdLst>
                <a:gd name="T0" fmla="*/ 2 w 46"/>
                <a:gd name="T1" fmla="*/ 0 h 23"/>
                <a:gd name="T2" fmla="*/ 12 w 46"/>
                <a:gd name="T3" fmla="*/ 4 h 23"/>
                <a:gd name="T4" fmla="*/ 24 w 46"/>
                <a:gd name="T5" fmla="*/ 7 h 23"/>
                <a:gd name="T6" fmla="*/ 37 w 46"/>
                <a:gd name="T7" fmla="*/ 11 h 23"/>
                <a:gd name="T8" fmla="*/ 46 w 46"/>
                <a:gd name="T9" fmla="*/ 16 h 23"/>
                <a:gd name="T10" fmla="*/ 42 w 46"/>
                <a:gd name="T11" fmla="*/ 23 h 23"/>
                <a:gd name="T12" fmla="*/ 33 w 46"/>
                <a:gd name="T13" fmla="*/ 18 h 23"/>
                <a:gd name="T14" fmla="*/ 22 w 46"/>
                <a:gd name="T15" fmla="*/ 15 h 23"/>
                <a:gd name="T16" fmla="*/ 10 w 46"/>
                <a:gd name="T17" fmla="*/ 12 h 23"/>
                <a:gd name="T18" fmla="*/ 0 w 46"/>
                <a:gd name="T19" fmla="*/ 9 h 23"/>
                <a:gd name="T20" fmla="*/ 2 w 46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3"/>
                <a:gd name="T35" fmla="*/ 46 w 46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3">
                  <a:moveTo>
                    <a:pt x="2" y="0"/>
                  </a:moveTo>
                  <a:lnTo>
                    <a:pt x="12" y="4"/>
                  </a:lnTo>
                  <a:lnTo>
                    <a:pt x="24" y="7"/>
                  </a:lnTo>
                  <a:lnTo>
                    <a:pt x="37" y="11"/>
                  </a:lnTo>
                  <a:lnTo>
                    <a:pt x="46" y="16"/>
                  </a:lnTo>
                  <a:lnTo>
                    <a:pt x="42" y="23"/>
                  </a:lnTo>
                  <a:lnTo>
                    <a:pt x="33" y="18"/>
                  </a:lnTo>
                  <a:lnTo>
                    <a:pt x="22" y="15"/>
                  </a:lnTo>
                  <a:lnTo>
                    <a:pt x="10" y="12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8" name="Freeform 1358"/>
            <p:cNvSpPr>
              <a:spLocks/>
            </p:cNvSpPr>
            <p:nvPr/>
          </p:nvSpPr>
          <p:spPr bwMode="auto">
            <a:xfrm>
              <a:off x="2315" y="3162"/>
              <a:ext cx="6" cy="9"/>
            </a:xfrm>
            <a:custGeom>
              <a:avLst/>
              <a:gdLst>
                <a:gd name="T0" fmla="*/ 0 w 6"/>
                <a:gd name="T1" fmla="*/ 8 h 9"/>
                <a:gd name="T2" fmla="*/ 0 w 6"/>
                <a:gd name="T3" fmla="*/ 9 h 9"/>
                <a:gd name="T4" fmla="*/ 2 w 6"/>
                <a:gd name="T5" fmla="*/ 9 h 9"/>
                <a:gd name="T6" fmla="*/ 4 w 6"/>
                <a:gd name="T7" fmla="*/ 0 h 9"/>
                <a:gd name="T8" fmla="*/ 6 w 6"/>
                <a:gd name="T9" fmla="*/ 3 h 9"/>
                <a:gd name="T10" fmla="*/ 0 w 6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9"/>
                <a:gd name="T20" fmla="*/ 6 w 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9">
                  <a:moveTo>
                    <a:pt x="0" y="8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0"/>
                  </a:lnTo>
                  <a:lnTo>
                    <a:pt x="6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59" name="Freeform 1359"/>
            <p:cNvSpPr>
              <a:spLocks/>
            </p:cNvSpPr>
            <p:nvPr/>
          </p:nvSpPr>
          <p:spPr bwMode="auto">
            <a:xfrm>
              <a:off x="2352" y="3180"/>
              <a:ext cx="14" cy="13"/>
            </a:xfrm>
            <a:custGeom>
              <a:avLst/>
              <a:gdLst>
                <a:gd name="T0" fmla="*/ 13 w 14"/>
                <a:gd name="T1" fmla="*/ 0 h 13"/>
                <a:gd name="T2" fmla="*/ 14 w 14"/>
                <a:gd name="T3" fmla="*/ 5 h 13"/>
                <a:gd name="T4" fmla="*/ 10 w 14"/>
                <a:gd name="T5" fmla="*/ 11 h 13"/>
                <a:gd name="T6" fmla="*/ 7 w 14"/>
                <a:gd name="T7" fmla="*/ 13 h 13"/>
                <a:gd name="T8" fmla="*/ 8 w 14"/>
                <a:gd name="T9" fmla="*/ 13 h 13"/>
                <a:gd name="T10" fmla="*/ 0 w 14"/>
                <a:gd name="T11" fmla="*/ 12 h 13"/>
                <a:gd name="T12" fmla="*/ 1 w 14"/>
                <a:gd name="T13" fmla="*/ 8 h 13"/>
                <a:gd name="T14" fmla="*/ 5 w 14"/>
                <a:gd name="T15" fmla="*/ 5 h 13"/>
                <a:gd name="T16" fmla="*/ 6 w 14"/>
                <a:gd name="T17" fmla="*/ 4 h 13"/>
                <a:gd name="T18" fmla="*/ 5 w 14"/>
                <a:gd name="T19" fmla="*/ 2 h 13"/>
                <a:gd name="T20" fmla="*/ 13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3" y="0"/>
                  </a:moveTo>
                  <a:lnTo>
                    <a:pt x="14" y="5"/>
                  </a:lnTo>
                  <a:lnTo>
                    <a:pt x="10" y="11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0" y="12"/>
                  </a:lnTo>
                  <a:lnTo>
                    <a:pt x="1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5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0" name="Freeform 1360"/>
            <p:cNvSpPr>
              <a:spLocks/>
            </p:cNvSpPr>
            <p:nvPr/>
          </p:nvSpPr>
          <p:spPr bwMode="auto">
            <a:xfrm>
              <a:off x="2357" y="3178"/>
              <a:ext cx="8" cy="7"/>
            </a:xfrm>
            <a:custGeom>
              <a:avLst/>
              <a:gdLst>
                <a:gd name="T0" fmla="*/ 6 w 8"/>
                <a:gd name="T1" fmla="*/ 0 h 7"/>
                <a:gd name="T2" fmla="*/ 8 w 8"/>
                <a:gd name="T3" fmla="*/ 1 h 7"/>
                <a:gd name="T4" fmla="*/ 8 w 8"/>
                <a:gd name="T5" fmla="*/ 2 h 7"/>
                <a:gd name="T6" fmla="*/ 0 w 8"/>
                <a:gd name="T7" fmla="*/ 4 h 7"/>
                <a:gd name="T8" fmla="*/ 2 w 8"/>
                <a:gd name="T9" fmla="*/ 7 h 7"/>
                <a:gd name="T10" fmla="*/ 6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6" y="0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1" name="Freeform 1361"/>
            <p:cNvSpPr>
              <a:spLocks/>
            </p:cNvSpPr>
            <p:nvPr/>
          </p:nvSpPr>
          <p:spPr bwMode="auto">
            <a:xfrm>
              <a:off x="2352" y="3191"/>
              <a:ext cx="22" cy="26"/>
            </a:xfrm>
            <a:custGeom>
              <a:avLst/>
              <a:gdLst>
                <a:gd name="T0" fmla="*/ 7 w 22"/>
                <a:gd name="T1" fmla="*/ 0 h 26"/>
                <a:gd name="T2" fmla="*/ 9 w 22"/>
                <a:gd name="T3" fmla="*/ 6 h 26"/>
                <a:gd name="T4" fmla="*/ 13 w 22"/>
                <a:gd name="T5" fmla="*/ 9 h 26"/>
                <a:gd name="T6" fmla="*/ 19 w 22"/>
                <a:gd name="T7" fmla="*/ 16 h 26"/>
                <a:gd name="T8" fmla="*/ 22 w 22"/>
                <a:gd name="T9" fmla="*/ 22 h 26"/>
                <a:gd name="T10" fmla="*/ 15 w 22"/>
                <a:gd name="T11" fmla="*/ 26 h 26"/>
                <a:gd name="T12" fmla="*/ 13 w 22"/>
                <a:gd name="T13" fmla="*/ 21 h 26"/>
                <a:gd name="T14" fmla="*/ 8 w 22"/>
                <a:gd name="T15" fmla="*/ 16 h 26"/>
                <a:gd name="T16" fmla="*/ 3 w 22"/>
                <a:gd name="T17" fmla="*/ 11 h 26"/>
                <a:gd name="T18" fmla="*/ 0 w 22"/>
                <a:gd name="T19" fmla="*/ 4 h 26"/>
                <a:gd name="T20" fmla="*/ 7 w 22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6"/>
                <a:gd name="T35" fmla="*/ 22 w 22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6">
                  <a:moveTo>
                    <a:pt x="7" y="0"/>
                  </a:moveTo>
                  <a:lnTo>
                    <a:pt x="9" y="6"/>
                  </a:lnTo>
                  <a:lnTo>
                    <a:pt x="13" y="9"/>
                  </a:lnTo>
                  <a:lnTo>
                    <a:pt x="19" y="16"/>
                  </a:lnTo>
                  <a:lnTo>
                    <a:pt x="22" y="22"/>
                  </a:lnTo>
                  <a:lnTo>
                    <a:pt x="15" y="26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11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2" name="Freeform 1362"/>
            <p:cNvSpPr>
              <a:spLocks/>
            </p:cNvSpPr>
            <p:nvPr/>
          </p:nvSpPr>
          <p:spPr bwMode="auto">
            <a:xfrm>
              <a:off x="2352" y="3191"/>
              <a:ext cx="8" cy="4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3 h 4"/>
                <a:gd name="T4" fmla="*/ 0 w 8"/>
                <a:gd name="T5" fmla="*/ 4 h 4"/>
                <a:gd name="T6" fmla="*/ 7 w 8"/>
                <a:gd name="T7" fmla="*/ 0 h 4"/>
                <a:gd name="T8" fmla="*/ 8 w 8"/>
                <a:gd name="T9" fmla="*/ 2 h 4"/>
                <a:gd name="T10" fmla="*/ 0 w 8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0" y="1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7" y="0"/>
                  </a:lnTo>
                  <a:lnTo>
                    <a:pt x="8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3" name="Freeform 1363"/>
            <p:cNvSpPr>
              <a:spLocks/>
            </p:cNvSpPr>
            <p:nvPr/>
          </p:nvSpPr>
          <p:spPr bwMode="auto">
            <a:xfrm>
              <a:off x="2363" y="3215"/>
              <a:ext cx="13" cy="45"/>
            </a:xfrm>
            <a:custGeom>
              <a:avLst/>
              <a:gdLst>
                <a:gd name="T0" fmla="*/ 12 w 13"/>
                <a:gd name="T1" fmla="*/ 0 h 45"/>
                <a:gd name="T2" fmla="*/ 12 w 13"/>
                <a:gd name="T3" fmla="*/ 11 h 45"/>
                <a:gd name="T4" fmla="*/ 13 w 13"/>
                <a:gd name="T5" fmla="*/ 22 h 45"/>
                <a:gd name="T6" fmla="*/ 12 w 13"/>
                <a:gd name="T7" fmla="*/ 34 h 45"/>
                <a:gd name="T8" fmla="*/ 7 w 13"/>
                <a:gd name="T9" fmla="*/ 45 h 45"/>
                <a:gd name="T10" fmla="*/ 0 w 13"/>
                <a:gd name="T11" fmla="*/ 41 h 45"/>
                <a:gd name="T12" fmla="*/ 4 w 13"/>
                <a:gd name="T13" fmla="*/ 33 h 45"/>
                <a:gd name="T14" fmla="*/ 5 w 13"/>
                <a:gd name="T15" fmla="*/ 22 h 45"/>
                <a:gd name="T16" fmla="*/ 4 w 13"/>
                <a:gd name="T17" fmla="*/ 11 h 45"/>
                <a:gd name="T18" fmla="*/ 4 w 13"/>
                <a:gd name="T19" fmla="*/ 0 h 45"/>
                <a:gd name="T20" fmla="*/ 12 w 13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5"/>
                <a:gd name="T35" fmla="*/ 13 w 13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5">
                  <a:moveTo>
                    <a:pt x="12" y="0"/>
                  </a:moveTo>
                  <a:lnTo>
                    <a:pt x="12" y="11"/>
                  </a:lnTo>
                  <a:lnTo>
                    <a:pt x="13" y="22"/>
                  </a:lnTo>
                  <a:lnTo>
                    <a:pt x="12" y="34"/>
                  </a:lnTo>
                  <a:lnTo>
                    <a:pt x="7" y="45"/>
                  </a:lnTo>
                  <a:lnTo>
                    <a:pt x="0" y="41"/>
                  </a:lnTo>
                  <a:lnTo>
                    <a:pt x="4" y="33"/>
                  </a:lnTo>
                  <a:lnTo>
                    <a:pt x="5" y="22"/>
                  </a:lnTo>
                  <a:lnTo>
                    <a:pt x="4" y="11"/>
                  </a:lnTo>
                  <a:lnTo>
                    <a:pt x="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4" name="Freeform 1364"/>
            <p:cNvSpPr>
              <a:spLocks/>
            </p:cNvSpPr>
            <p:nvPr/>
          </p:nvSpPr>
          <p:spPr bwMode="auto">
            <a:xfrm>
              <a:off x="2367" y="3213"/>
              <a:ext cx="8" cy="4"/>
            </a:xfrm>
            <a:custGeom>
              <a:avLst/>
              <a:gdLst>
                <a:gd name="T0" fmla="*/ 7 w 8"/>
                <a:gd name="T1" fmla="*/ 0 h 4"/>
                <a:gd name="T2" fmla="*/ 8 w 8"/>
                <a:gd name="T3" fmla="*/ 2 h 4"/>
                <a:gd name="T4" fmla="*/ 0 w 8"/>
                <a:gd name="T5" fmla="*/ 2 h 4"/>
                <a:gd name="T6" fmla="*/ 0 w 8"/>
                <a:gd name="T7" fmla="*/ 4 h 4"/>
                <a:gd name="T8" fmla="*/ 7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7" y="0"/>
                  </a:moveTo>
                  <a:lnTo>
                    <a:pt x="8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5" name="Freeform 1365"/>
            <p:cNvSpPr>
              <a:spLocks/>
            </p:cNvSpPr>
            <p:nvPr/>
          </p:nvSpPr>
          <p:spPr bwMode="auto">
            <a:xfrm>
              <a:off x="2322" y="3255"/>
              <a:ext cx="47" cy="47"/>
            </a:xfrm>
            <a:custGeom>
              <a:avLst/>
              <a:gdLst>
                <a:gd name="T0" fmla="*/ 47 w 47"/>
                <a:gd name="T1" fmla="*/ 6 h 47"/>
                <a:gd name="T2" fmla="*/ 25 w 47"/>
                <a:gd name="T3" fmla="*/ 25 h 47"/>
                <a:gd name="T4" fmla="*/ 16 w 47"/>
                <a:gd name="T5" fmla="*/ 36 h 47"/>
                <a:gd name="T6" fmla="*/ 6 w 47"/>
                <a:gd name="T7" fmla="*/ 47 h 47"/>
                <a:gd name="T8" fmla="*/ 0 w 47"/>
                <a:gd name="T9" fmla="*/ 42 h 47"/>
                <a:gd name="T10" fmla="*/ 9 w 47"/>
                <a:gd name="T11" fmla="*/ 30 h 47"/>
                <a:gd name="T12" fmla="*/ 20 w 47"/>
                <a:gd name="T13" fmla="*/ 19 h 47"/>
                <a:gd name="T14" fmla="*/ 42 w 47"/>
                <a:gd name="T15" fmla="*/ 0 h 47"/>
                <a:gd name="T16" fmla="*/ 47 w 47"/>
                <a:gd name="T17" fmla="*/ 6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47" y="6"/>
                  </a:moveTo>
                  <a:lnTo>
                    <a:pt x="25" y="25"/>
                  </a:lnTo>
                  <a:lnTo>
                    <a:pt x="16" y="36"/>
                  </a:lnTo>
                  <a:lnTo>
                    <a:pt x="6" y="47"/>
                  </a:lnTo>
                  <a:lnTo>
                    <a:pt x="0" y="42"/>
                  </a:lnTo>
                  <a:lnTo>
                    <a:pt x="9" y="30"/>
                  </a:lnTo>
                  <a:lnTo>
                    <a:pt x="20" y="19"/>
                  </a:lnTo>
                  <a:lnTo>
                    <a:pt x="42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6" name="Freeform 1366"/>
            <p:cNvSpPr>
              <a:spLocks/>
            </p:cNvSpPr>
            <p:nvPr/>
          </p:nvSpPr>
          <p:spPr bwMode="auto">
            <a:xfrm>
              <a:off x="2363" y="3255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6 h 6"/>
                <a:gd name="T4" fmla="*/ 1 w 7"/>
                <a:gd name="T5" fmla="*/ 0 h 6"/>
                <a:gd name="T6" fmla="*/ 0 w 7"/>
                <a:gd name="T7" fmla="*/ 1 h 6"/>
                <a:gd name="T8" fmla="*/ 7 w 7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5"/>
                  </a:moveTo>
                  <a:lnTo>
                    <a:pt x="6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7" name="Freeform 1367"/>
            <p:cNvSpPr>
              <a:spLocks/>
            </p:cNvSpPr>
            <p:nvPr/>
          </p:nvSpPr>
          <p:spPr bwMode="auto">
            <a:xfrm>
              <a:off x="2313" y="3298"/>
              <a:ext cx="16" cy="24"/>
            </a:xfrm>
            <a:custGeom>
              <a:avLst/>
              <a:gdLst>
                <a:gd name="T0" fmla="*/ 16 w 16"/>
                <a:gd name="T1" fmla="*/ 2 h 24"/>
                <a:gd name="T2" fmla="*/ 13 w 16"/>
                <a:gd name="T3" fmla="*/ 12 h 24"/>
                <a:gd name="T4" fmla="*/ 10 w 16"/>
                <a:gd name="T5" fmla="*/ 20 h 24"/>
                <a:gd name="T6" fmla="*/ 6 w 16"/>
                <a:gd name="T7" fmla="*/ 24 h 24"/>
                <a:gd name="T8" fmla="*/ 0 w 16"/>
                <a:gd name="T9" fmla="*/ 19 h 24"/>
                <a:gd name="T10" fmla="*/ 4 w 16"/>
                <a:gd name="T11" fmla="*/ 15 h 24"/>
                <a:gd name="T12" fmla="*/ 5 w 16"/>
                <a:gd name="T13" fmla="*/ 10 h 24"/>
                <a:gd name="T14" fmla="*/ 8 w 16"/>
                <a:gd name="T15" fmla="*/ 0 h 24"/>
                <a:gd name="T16" fmla="*/ 16 w 16"/>
                <a:gd name="T17" fmla="*/ 2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4"/>
                <a:gd name="T29" fmla="*/ 16 w 1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4">
                  <a:moveTo>
                    <a:pt x="16" y="2"/>
                  </a:moveTo>
                  <a:lnTo>
                    <a:pt x="13" y="12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8" name="Freeform 1368"/>
            <p:cNvSpPr>
              <a:spLocks/>
            </p:cNvSpPr>
            <p:nvPr/>
          </p:nvSpPr>
          <p:spPr bwMode="auto">
            <a:xfrm>
              <a:off x="2321" y="3297"/>
              <a:ext cx="8" cy="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8 w 8"/>
                <a:gd name="T5" fmla="*/ 3 h 5"/>
                <a:gd name="T6" fmla="*/ 7 w 8"/>
                <a:gd name="T7" fmla="*/ 5 h 5"/>
                <a:gd name="T8" fmla="*/ 1 w 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1" y="0"/>
                  </a:moveTo>
                  <a:lnTo>
                    <a:pt x="0" y="1"/>
                  </a:lnTo>
                  <a:lnTo>
                    <a:pt x="8" y="3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69" name="Freeform 1369"/>
            <p:cNvSpPr>
              <a:spLocks/>
            </p:cNvSpPr>
            <p:nvPr/>
          </p:nvSpPr>
          <p:spPr bwMode="auto">
            <a:xfrm>
              <a:off x="2260" y="3317"/>
              <a:ext cx="59" cy="157"/>
            </a:xfrm>
            <a:custGeom>
              <a:avLst/>
              <a:gdLst>
                <a:gd name="T0" fmla="*/ 59 w 59"/>
                <a:gd name="T1" fmla="*/ 4 h 157"/>
                <a:gd name="T2" fmla="*/ 42 w 59"/>
                <a:gd name="T3" fmla="*/ 41 h 157"/>
                <a:gd name="T4" fmla="*/ 29 w 59"/>
                <a:gd name="T5" fmla="*/ 78 h 157"/>
                <a:gd name="T6" fmla="*/ 18 w 59"/>
                <a:gd name="T7" fmla="*/ 118 h 157"/>
                <a:gd name="T8" fmla="*/ 8 w 59"/>
                <a:gd name="T9" fmla="*/ 157 h 157"/>
                <a:gd name="T10" fmla="*/ 0 w 59"/>
                <a:gd name="T11" fmla="*/ 156 h 157"/>
                <a:gd name="T12" fmla="*/ 10 w 59"/>
                <a:gd name="T13" fmla="*/ 116 h 157"/>
                <a:gd name="T14" fmla="*/ 21 w 59"/>
                <a:gd name="T15" fmla="*/ 76 h 157"/>
                <a:gd name="T16" fmla="*/ 35 w 59"/>
                <a:gd name="T17" fmla="*/ 37 h 157"/>
                <a:gd name="T18" fmla="*/ 52 w 59"/>
                <a:gd name="T19" fmla="*/ 0 h 157"/>
                <a:gd name="T20" fmla="*/ 59 w 59"/>
                <a:gd name="T21" fmla="*/ 4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57"/>
                <a:gd name="T35" fmla="*/ 59 w 59"/>
                <a:gd name="T36" fmla="*/ 157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57">
                  <a:moveTo>
                    <a:pt x="59" y="4"/>
                  </a:moveTo>
                  <a:lnTo>
                    <a:pt x="42" y="41"/>
                  </a:lnTo>
                  <a:lnTo>
                    <a:pt x="29" y="78"/>
                  </a:lnTo>
                  <a:lnTo>
                    <a:pt x="18" y="118"/>
                  </a:lnTo>
                  <a:lnTo>
                    <a:pt x="8" y="157"/>
                  </a:lnTo>
                  <a:lnTo>
                    <a:pt x="0" y="156"/>
                  </a:lnTo>
                  <a:lnTo>
                    <a:pt x="10" y="116"/>
                  </a:lnTo>
                  <a:lnTo>
                    <a:pt x="21" y="76"/>
                  </a:lnTo>
                  <a:lnTo>
                    <a:pt x="35" y="37"/>
                  </a:lnTo>
                  <a:lnTo>
                    <a:pt x="52" y="0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0" name="Freeform 1370"/>
            <p:cNvSpPr>
              <a:spLocks/>
            </p:cNvSpPr>
            <p:nvPr/>
          </p:nvSpPr>
          <p:spPr bwMode="auto">
            <a:xfrm>
              <a:off x="2312" y="3317"/>
              <a:ext cx="7" cy="5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0 h 5"/>
                <a:gd name="T4" fmla="*/ 7 w 7"/>
                <a:gd name="T5" fmla="*/ 4 h 5"/>
                <a:gd name="T6" fmla="*/ 7 w 7"/>
                <a:gd name="T7" fmla="*/ 5 h 5"/>
                <a:gd name="T8" fmla="*/ 1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1" y="0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1" name="Freeform 1371"/>
            <p:cNvSpPr>
              <a:spLocks/>
            </p:cNvSpPr>
            <p:nvPr/>
          </p:nvSpPr>
          <p:spPr bwMode="auto">
            <a:xfrm>
              <a:off x="2242" y="3472"/>
              <a:ext cx="25" cy="46"/>
            </a:xfrm>
            <a:custGeom>
              <a:avLst/>
              <a:gdLst>
                <a:gd name="T0" fmla="*/ 25 w 25"/>
                <a:gd name="T1" fmla="*/ 4 h 46"/>
                <a:gd name="T2" fmla="*/ 7 w 25"/>
                <a:gd name="T3" fmla="*/ 46 h 46"/>
                <a:gd name="T4" fmla="*/ 0 w 25"/>
                <a:gd name="T5" fmla="*/ 42 h 46"/>
                <a:gd name="T6" fmla="*/ 18 w 25"/>
                <a:gd name="T7" fmla="*/ 0 h 46"/>
                <a:gd name="T8" fmla="*/ 25 w 25"/>
                <a:gd name="T9" fmla="*/ 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6"/>
                <a:gd name="T17" fmla="*/ 25 w 2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6">
                  <a:moveTo>
                    <a:pt x="25" y="4"/>
                  </a:moveTo>
                  <a:lnTo>
                    <a:pt x="7" y="46"/>
                  </a:lnTo>
                  <a:lnTo>
                    <a:pt x="0" y="42"/>
                  </a:lnTo>
                  <a:lnTo>
                    <a:pt x="18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2" name="Freeform 1372"/>
            <p:cNvSpPr>
              <a:spLocks/>
            </p:cNvSpPr>
            <p:nvPr/>
          </p:nvSpPr>
          <p:spPr bwMode="auto">
            <a:xfrm>
              <a:off x="2260" y="3472"/>
              <a:ext cx="8" cy="4"/>
            </a:xfrm>
            <a:custGeom>
              <a:avLst/>
              <a:gdLst>
                <a:gd name="T0" fmla="*/ 8 w 8"/>
                <a:gd name="T1" fmla="*/ 2 h 4"/>
                <a:gd name="T2" fmla="*/ 8 w 8"/>
                <a:gd name="T3" fmla="*/ 1 h 4"/>
                <a:gd name="T4" fmla="*/ 7 w 8"/>
                <a:gd name="T5" fmla="*/ 4 h 4"/>
                <a:gd name="T6" fmla="*/ 0 w 8"/>
                <a:gd name="T7" fmla="*/ 0 h 4"/>
                <a:gd name="T8" fmla="*/ 0 w 8"/>
                <a:gd name="T9" fmla="*/ 1 h 4"/>
                <a:gd name="T10" fmla="*/ 8 w 8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8" y="2"/>
                  </a:moveTo>
                  <a:lnTo>
                    <a:pt x="8" y="1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3" name="Freeform 1373"/>
            <p:cNvSpPr>
              <a:spLocks/>
            </p:cNvSpPr>
            <p:nvPr/>
          </p:nvSpPr>
          <p:spPr bwMode="auto">
            <a:xfrm>
              <a:off x="2232" y="3514"/>
              <a:ext cx="17" cy="14"/>
            </a:xfrm>
            <a:custGeom>
              <a:avLst/>
              <a:gdLst>
                <a:gd name="T0" fmla="*/ 17 w 17"/>
                <a:gd name="T1" fmla="*/ 5 h 14"/>
                <a:gd name="T2" fmla="*/ 10 w 17"/>
                <a:gd name="T3" fmla="*/ 11 h 14"/>
                <a:gd name="T4" fmla="*/ 5 w 17"/>
                <a:gd name="T5" fmla="*/ 14 h 14"/>
                <a:gd name="T6" fmla="*/ 0 w 17"/>
                <a:gd name="T7" fmla="*/ 14 h 14"/>
                <a:gd name="T8" fmla="*/ 0 w 17"/>
                <a:gd name="T9" fmla="*/ 7 h 14"/>
                <a:gd name="T10" fmla="*/ 2 w 17"/>
                <a:gd name="T11" fmla="*/ 7 h 14"/>
                <a:gd name="T12" fmla="*/ 5 w 17"/>
                <a:gd name="T13" fmla="*/ 5 h 14"/>
                <a:gd name="T14" fmla="*/ 11 w 17"/>
                <a:gd name="T15" fmla="*/ 0 h 14"/>
                <a:gd name="T16" fmla="*/ 17 w 17"/>
                <a:gd name="T17" fmla="*/ 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4"/>
                <a:gd name="T29" fmla="*/ 17 w 1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4">
                  <a:moveTo>
                    <a:pt x="17" y="5"/>
                  </a:moveTo>
                  <a:lnTo>
                    <a:pt x="10" y="11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4" name="Freeform 1374"/>
            <p:cNvSpPr>
              <a:spLocks/>
            </p:cNvSpPr>
            <p:nvPr/>
          </p:nvSpPr>
          <p:spPr bwMode="auto">
            <a:xfrm>
              <a:off x="2242" y="3514"/>
              <a:ext cx="7" cy="5"/>
            </a:xfrm>
            <a:custGeom>
              <a:avLst/>
              <a:gdLst>
                <a:gd name="T0" fmla="*/ 7 w 7"/>
                <a:gd name="T1" fmla="*/ 4 h 5"/>
                <a:gd name="T2" fmla="*/ 7 w 7"/>
                <a:gd name="T3" fmla="*/ 5 h 5"/>
                <a:gd name="T4" fmla="*/ 1 w 7"/>
                <a:gd name="T5" fmla="*/ 0 h 5"/>
                <a:gd name="T6" fmla="*/ 0 w 7"/>
                <a:gd name="T7" fmla="*/ 0 h 5"/>
                <a:gd name="T8" fmla="*/ 7 w 7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5"/>
                <a:gd name="T17" fmla="*/ 7 w 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5">
                  <a:moveTo>
                    <a:pt x="7" y="4"/>
                  </a:moveTo>
                  <a:lnTo>
                    <a:pt x="7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5" name="Freeform 1375"/>
            <p:cNvSpPr>
              <a:spLocks/>
            </p:cNvSpPr>
            <p:nvPr/>
          </p:nvSpPr>
          <p:spPr bwMode="auto">
            <a:xfrm>
              <a:off x="2184" y="3502"/>
              <a:ext cx="51" cy="25"/>
            </a:xfrm>
            <a:custGeom>
              <a:avLst/>
              <a:gdLst>
                <a:gd name="T0" fmla="*/ 45 w 51"/>
                <a:gd name="T1" fmla="*/ 25 h 25"/>
                <a:gd name="T2" fmla="*/ 41 w 51"/>
                <a:gd name="T3" fmla="*/ 19 h 25"/>
                <a:gd name="T4" fmla="*/ 36 w 51"/>
                <a:gd name="T5" fmla="*/ 13 h 25"/>
                <a:gd name="T6" fmla="*/ 24 w 51"/>
                <a:gd name="T7" fmla="*/ 7 h 25"/>
                <a:gd name="T8" fmla="*/ 15 w 51"/>
                <a:gd name="T9" fmla="*/ 8 h 25"/>
                <a:gd name="T10" fmla="*/ 10 w 51"/>
                <a:gd name="T11" fmla="*/ 10 h 25"/>
                <a:gd name="T12" fmla="*/ 9 w 51"/>
                <a:gd name="T13" fmla="*/ 13 h 25"/>
                <a:gd name="T14" fmla="*/ 6 w 51"/>
                <a:gd name="T15" fmla="*/ 16 h 25"/>
                <a:gd name="T16" fmla="*/ 0 w 51"/>
                <a:gd name="T17" fmla="*/ 11 h 25"/>
                <a:gd name="T18" fmla="*/ 3 w 51"/>
                <a:gd name="T19" fmla="*/ 8 h 25"/>
                <a:gd name="T20" fmla="*/ 5 w 51"/>
                <a:gd name="T21" fmla="*/ 4 h 25"/>
                <a:gd name="T22" fmla="*/ 12 w 51"/>
                <a:gd name="T23" fmla="*/ 1 h 25"/>
                <a:gd name="T24" fmla="*/ 28 w 51"/>
                <a:gd name="T25" fmla="*/ 0 h 25"/>
                <a:gd name="T26" fmla="*/ 41 w 51"/>
                <a:gd name="T27" fmla="*/ 7 h 25"/>
                <a:gd name="T28" fmla="*/ 47 w 51"/>
                <a:gd name="T29" fmla="*/ 14 h 25"/>
                <a:gd name="T30" fmla="*/ 51 w 51"/>
                <a:gd name="T31" fmla="*/ 20 h 25"/>
                <a:gd name="T32" fmla="*/ 45 w 51"/>
                <a:gd name="T33" fmla="*/ 25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25"/>
                <a:gd name="T53" fmla="*/ 51 w 51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25">
                  <a:moveTo>
                    <a:pt x="45" y="25"/>
                  </a:moveTo>
                  <a:lnTo>
                    <a:pt x="41" y="19"/>
                  </a:lnTo>
                  <a:lnTo>
                    <a:pt x="36" y="13"/>
                  </a:lnTo>
                  <a:lnTo>
                    <a:pt x="24" y="7"/>
                  </a:lnTo>
                  <a:lnTo>
                    <a:pt x="15" y="8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3" y="8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8" y="0"/>
                  </a:lnTo>
                  <a:lnTo>
                    <a:pt x="41" y="7"/>
                  </a:lnTo>
                  <a:lnTo>
                    <a:pt x="47" y="14"/>
                  </a:lnTo>
                  <a:lnTo>
                    <a:pt x="51" y="20"/>
                  </a:lnTo>
                  <a:lnTo>
                    <a:pt x="45" y="2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6" name="Freeform 1376"/>
            <p:cNvSpPr>
              <a:spLocks/>
            </p:cNvSpPr>
            <p:nvPr/>
          </p:nvSpPr>
          <p:spPr bwMode="auto">
            <a:xfrm>
              <a:off x="2229" y="3521"/>
              <a:ext cx="6" cy="7"/>
            </a:xfrm>
            <a:custGeom>
              <a:avLst/>
              <a:gdLst>
                <a:gd name="T0" fmla="*/ 3 w 6"/>
                <a:gd name="T1" fmla="*/ 7 h 7"/>
                <a:gd name="T2" fmla="*/ 1 w 6"/>
                <a:gd name="T3" fmla="*/ 7 h 7"/>
                <a:gd name="T4" fmla="*/ 0 w 6"/>
                <a:gd name="T5" fmla="*/ 6 h 7"/>
                <a:gd name="T6" fmla="*/ 6 w 6"/>
                <a:gd name="T7" fmla="*/ 1 h 7"/>
                <a:gd name="T8" fmla="*/ 3 w 6"/>
                <a:gd name="T9" fmla="*/ 0 h 7"/>
                <a:gd name="T10" fmla="*/ 3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3" y="7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7" name="Freeform 1377"/>
            <p:cNvSpPr>
              <a:spLocks/>
            </p:cNvSpPr>
            <p:nvPr/>
          </p:nvSpPr>
          <p:spPr bwMode="auto">
            <a:xfrm>
              <a:off x="2183" y="3515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8 w 19"/>
                <a:gd name="T3" fmla="*/ 3 h 19"/>
                <a:gd name="T4" fmla="*/ 8 w 19"/>
                <a:gd name="T5" fmla="*/ 4 h 19"/>
                <a:gd name="T6" fmla="*/ 14 w 19"/>
                <a:gd name="T7" fmla="*/ 10 h 19"/>
                <a:gd name="T8" fmla="*/ 19 w 19"/>
                <a:gd name="T9" fmla="*/ 14 h 19"/>
                <a:gd name="T10" fmla="*/ 19 w 19"/>
                <a:gd name="T11" fmla="*/ 19 h 19"/>
                <a:gd name="T12" fmla="*/ 11 w 19"/>
                <a:gd name="T13" fmla="*/ 19 h 19"/>
                <a:gd name="T14" fmla="*/ 12 w 19"/>
                <a:gd name="T15" fmla="*/ 18 h 19"/>
                <a:gd name="T16" fmla="*/ 8 w 19"/>
                <a:gd name="T17" fmla="*/ 15 h 19"/>
                <a:gd name="T18" fmla="*/ 2 w 19"/>
                <a:gd name="T19" fmla="*/ 9 h 19"/>
                <a:gd name="T20" fmla="*/ 0 w 19"/>
                <a:gd name="T21" fmla="*/ 4 h 19"/>
                <a:gd name="T22" fmla="*/ 0 w 19"/>
                <a:gd name="T23" fmla="*/ 0 h 19"/>
                <a:gd name="T24" fmla="*/ 8 w 1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9"/>
                <a:gd name="T41" fmla="*/ 19 w 19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9">
                  <a:moveTo>
                    <a:pt x="8" y="0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8" name="Freeform 1378"/>
            <p:cNvSpPr>
              <a:spLocks/>
            </p:cNvSpPr>
            <p:nvPr/>
          </p:nvSpPr>
          <p:spPr bwMode="auto">
            <a:xfrm>
              <a:off x="2183" y="3513"/>
              <a:ext cx="8" cy="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2 h 5"/>
                <a:gd name="T6" fmla="*/ 8 w 8"/>
                <a:gd name="T7" fmla="*/ 2 h 5"/>
                <a:gd name="T8" fmla="*/ 7 w 8"/>
                <a:gd name="T9" fmla="*/ 5 h 5"/>
                <a:gd name="T10" fmla="*/ 1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8" y="2"/>
                  </a:lnTo>
                  <a:lnTo>
                    <a:pt x="7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79" name="Freeform 1379"/>
            <p:cNvSpPr>
              <a:spLocks/>
            </p:cNvSpPr>
            <p:nvPr/>
          </p:nvSpPr>
          <p:spPr bwMode="auto">
            <a:xfrm>
              <a:off x="2124" y="3532"/>
              <a:ext cx="77" cy="49"/>
            </a:xfrm>
            <a:custGeom>
              <a:avLst/>
              <a:gdLst>
                <a:gd name="T0" fmla="*/ 77 w 77"/>
                <a:gd name="T1" fmla="*/ 5 h 49"/>
                <a:gd name="T2" fmla="*/ 64 w 77"/>
                <a:gd name="T3" fmla="*/ 22 h 49"/>
                <a:gd name="T4" fmla="*/ 49 w 77"/>
                <a:gd name="T5" fmla="*/ 37 h 49"/>
                <a:gd name="T6" fmla="*/ 40 w 77"/>
                <a:gd name="T7" fmla="*/ 43 h 49"/>
                <a:gd name="T8" fmla="*/ 29 w 77"/>
                <a:gd name="T9" fmla="*/ 47 h 49"/>
                <a:gd name="T10" fmla="*/ 16 w 77"/>
                <a:gd name="T11" fmla="*/ 49 h 49"/>
                <a:gd name="T12" fmla="*/ 0 w 77"/>
                <a:gd name="T13" fmla="*/ 48 h 49"/>
                <a:gd name="T14" fmla="*/ 0 w 77"/>
                <a:gd name="T15" fmla="*/ 41 h 49"/>
                <a:gd name="T16" fmla="*/ 16 w 77"/>
                <a:gd name="T17" fmla="*/ 42 h 49"/>
                <a:gd name="T18" fmla="*/ 26 w 77"/>
                <a:gd name="T19" fmla="*/ 40 h 49"/>
                <a:gd name="T20" fmla="*/ 36 w 77"/>
                <a:gd name="T21" fmla="*/ 36 h 49"/>
                <a:gd name="T22" fmla="*/ 43 w 77"/>
                <a:gd name="T23" fmla="*/ 31 h 49"/>
                <a:gd name="T24" fmla="*/ 58 w 77"/>
                <a:gd name="T25" fmla="*/ 17 h 49"/>
                <a:gd name="T26" fmla="*/ 71 w 77"/>
                <a:gd name="T27" fmla="*/ 0 h 49"/>
                <a:gd name="T28" fmla="*/ 77 w 77"/>
                <a:gd name="T29" fmla="*/ 5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49"/>
                <a:gd name="T47" fmla="*/ 77 w 77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49">
                  <a:moveTo>
                    <a:pt x="77" y="5"/>
                  </a:moveTo>
                  <a:lnTo>
                    <a:pt x="64" y="22"/>
                  </a:lnTo>
                  <a:lnTo>
                    <a:pt x="49" y="37"/>
                  </a:lnTo>
                  <a:lnTo>
                    <a:pt x="40" y="43"/>
                  </a:lnTo>
                  <a:lnTo>
                    <a:pt x="29" y="47"/>
                  </a:lnTo>
                  <a:lnTo>
                    <a:pt x="16" y="49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6" y="42"/>
                  </a:lnTo>
                  <a:lnTo>
                    <a:pt x="26" y="40"/>
                  </a:lnTo>
                  <a:lnTo>
                    <a:pt x="36" y="36"/>
                  </a:lnTo>
                  <a:lnTo>
                    <a:pt x="43" y="31"/>
                  </a:lnTo>
                  <a:lnTo>
                    <a:pt x="58" y="17"/>
                  </a:lnTo>
                  <a:lnTo>
                    <a:pt x="71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0" name="Freeform 1380"/>
            <p:cNvSpPr>
              <a:spLocks/>
            </p:cNvSpPr>
            <p:nvPr/>
          </p:nvSpPr>
          <p:spPr bwMode="auto">
            <a:xfrm>
              <a:off x="2194" y="3532"/>
              <a:ext cx="8" cy="5"/>
            </a:xfrm>
            <a:custGeom>
              <a:avLst/>
              <a:gdLst>
                <a:gd name="T0" fmla="*/ 8 w 8"/>
                <a:gd name="T1" fmla="*/ 2 h 5"/>
                <a:gd name="T2" fmla="*/ 8 w 8"/>
                <a:gd name="T3" fmla="*/ 4 h 5"/>
                <a:gd name="T4" fmla="*/ 7 w 8"/>
                <a:gd name="T5" fmla="*/ 5 h 5"/>
                <a:gd name="T6" fmla="*/ 1 w 8"/>
                <a:gd name="T7" fmla="*/ 0 h 5"/>
                <a:gd name="T8" fmla="*/ 0 w 8"/>
                <a:gd name="T9" fmla="*/ 2 h 5"/>
                <a:gd name="T10" fmla="*/ 8 w 8"/>
                <a:gd name="T11" fmla="*/ 2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8" y="2"/>
                  </a:moveTo>
                  <a:lnTo>
                    <a:pt x="8" y="4"/>
                  </a:lnTo>
                  <a:lnTo>
                    <a:pt x="7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1" name="Freeform 1381"/>
            <p:cNvSpPr>
              <a:spLocks/>
            </p:cNvSpPr>
            <p:nvPr/>
          </p:nvSpPr>
          <p:spPr bwMode="auto">
            <a:xfrm>
              <a:off x="2118" y="3567"/>
              <a:ext cx="9" cy="12"/>
            </a:xfrm>
            <a:custGeom>
              <a:avLst/>
              <a:gdLst>
                <a:gd name="T0" fmla="*/ 3 w 9"/>
                <a:gd name="T1" fmla="*/ 12 h 12"/>
                <a:gd name="T2" fmla="*/ 0 w 9"/>
                <a:gd name="T3" fmla="*/ 7 h 12"/>
                <a:gd name="T4" fmla="*/ 1 w 9"/>
                <a:gd name="T5" fmla="*/ 2 h 12"/>
                <a:gd name="T6" fmla="*/ 8 w 9"/>
                <a:gd name="T7" fmla="*/ 0 h 12"/>
                <a:gd name="T8" fmla="*/ 7 w 9"/>
                <a:gd name="T9" fmla="*/ 5 h 12"/>
                <a:gd name="T10" fmla="*/ 9 w 9"/>
                <a:gd name="T11" fmla="*/ 7 h 12"/>
                <a:gd name="T12" fmla="*/ 3 w 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2"/>
                <a:gd name="T23" fmla="*/ 9 w 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2">
                  <a:moveTo>
                    <a:pt x="3" y="12"/>
                  </a:moveTo>
                  <a:lnTo>
                    <a:pt x="0" y="7"/>
                  </a:lnTo>
                  <a:lnTo>
                    <a:pt x="1" y="2"/>
                  </a:lnTo>
                  <a:lnTo>
                    <a:pt x="8" y="0"/>
                  </a:lnTo>
                  <a:lnTo>
                    <a:pt x="7" y="5"/>
                  </a:lnTo>
                  <a:lnTo>
                    <a:pt x="9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2" name="Freeform 1382"/>
            <p:cNvSpPr>
              <a:spLocks/>
            </p:cNvSpPr>
            <p:nvPr/>
          </p:nvSpPr>
          <p:spPr bwMode="auto">
            <a:xfrm>
              <a:off x="2121" y="3573"/>
              <a:ext cx="6" cy="7"/>
            </a:xfrm>
            <a:custGeom>
              <a:avLst/>
              <a:gdLst>
                <a:gd name="T0" fmla="*/ 3 w 6"/>
                <a:gd name="T1" fmla="*/ 7 h 7"/>
                <a:gd name="T2" fmla="*/ 1 w 6"/>
                <a:gd name="T3" fmla="*/ 7 h 7"/>
                <a:gd name="T4" fmla="*/ 0 w 6"/>
                <a:gd name="T5" fmla="*/ 6 h 7"/>
                <a:gd name="T6" fmla="*/ 6 w 6"/>
                <a:gd name="T7" fmla="*/ 1 h 7"/>
                <a:gd name="T8" fmla="*/ 3 w 6"/>
                <a:gd name="T9" fmla="*/ 0 h 7"/>
                <a:gd name="T10" fmla="*/ 3 w 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3" y="7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3" name="Freeform 1383"/>
            <p:cNvSpPr>
              <a:spLocks/>
            </p:cNvSpPr>
            <p:nvPr/>
          </p:nvSpPr>
          <p:spPr bwMode="auto">
            <a:xfrm>
              <a:off x="2120" y="3514"/>
              <a:ext cx="30" cy="57"/>
            </a:xfrm>
            <a:custGeom>
              <a:avLst/>
              <a:gdLst>
                <a:gd name="T0" fmla="*/ 0 w 30"/>
                <a:gd name="T1" fmla="*/ 52 h 57"/>
                <a:gd name="T2" fmla="*/ 10 w 30"/>
                <a:gd name="T3" fmla="*/ 41 h 57"/>
                <a:gd name="T4" fmla="*/ 18 w 30"/>
                <a:gd name="T5" fmla="*/ 26 h 57"/>
                <a:gd name="T6" fmla="*/ 22 w 30"/>
                <a:gd name="T7" fmla="*/ 13 h 57"/>
                <a:gd name="T8" fmla="*/ 23 w 30"/>
                <a:gd name="T9" fmla="*/ 7 h 57"/>
                <a:gd name="T10" fmla="*/ 22 w 30"/>
                <a:gd name="T11" fmla="*/ 2 h 57"/>
                <a:gd name="T12" fmla="*/ 29 w 30"/>
                <a:gd name="T13" fmla="*/ 0 h 57"/>
                <a:gd name="T14" fmla="*/ 30 w 30"/>
                <a:gd name="T15" fmla="*/ 7 h 57"/>
                <a:gd name="T16" fmla="*/ 29 w 30"/>
                <a:gd name="T17" fmla="*/ 16 h 57"/>
                <a:gd name="T18" fmla="*/ 25 w 30"/>
                <a:gd name="T19" fmla="*/ 31 h 57"/>
                <a:gd name="T20" fmla="*/ 16 w 30"/>
                <a:gd name="T21" fmla="*/ 46 h 57"/>
                <a:gd name="T22" fmla="*/ 6 w 30"/>
                <a:gd name="T23" fmla="*/ 57 h 57"/>
                <a:gd name="T24" fmla="*/ 0 w 30"/>
                <a:gd name="T25" fmla="*/ 5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7"/>
                <a:gd name="T41" fmla="*/ 30 w 30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7">
                  <a:moveTo>
                    <a:pt x="0" y="52"/>
                  </a:moveTo>
                  <a:lnTo>
                    <a:pt x="10" y="41"/>
                  </a:lnTo>
                  <a:lnTo>
                    <a:pt x="18" y="26"/>
                  </a:lnTo>
                  <a:lnTo>
                    <a:pt x="22" y="13"/>
                  </a:lnTo>
                  <a:lnTo>
                    <a:pt x="23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0" y="7"/>
                  </a:lnTo>
                  <a:lnTo>
                    <a:pt x="29" y="16"/>
                  </a:lnTo>
                  <a:lnTo>
                    <a:pt x="25" y="31"/>
                  </a:lnTo>
                  <a:lnTo>
                    <a:pt x="16" y="46"/>
                  </a:lnTo>
                  <a:lnTo>
                    <a:pt x="6" y="5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4" name="Freeform 1384"/>
            <p:cNvSpPr>
              <a:spLocks/>
            </p:cNvSpPr>
            <p:nvPr/>
          </p:nvSpPr>
          <p:spPr bwMode="auto">
            <a:xfrm>
              <a:off x="2119" y="3566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2 h 5"/>
                <a:gd name="T4" fmla="*/ 1 w 7"/>
                <a:gd name="T5" fmla="*/ 0 h 5"/>
                <a:gd name="T6" fmla="*/ 7 w 7"/>
                <a:gd name="T7" fmla="*/ 5 h 5"/>
                <a:gd name="T8" fmla="*/ 7 w 7"/>
                <a:gd name="T9" fmla="*/ 1 h 5"/>
                <a:gd name="T10" fmla="*/ 0 w 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7" y="5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5" name="Freeform 1385"/>
            <p:cNvSpPr>
              <a:spLocks/>
            </p:cNvSpPr>
            <p:nvPr/>
          </p:nvSpPr>
          <p:spPr bwMode="auto">
            <a:xfrm>
              <a:off x="2135" y="3496"/>
              <a:ext cx="16" cy="19"/>
            </a:xfrm>
            <a:custGeom>
              <a:avLst/>
              <a:gdLst>
                <a:gd name="T0" fmla="*/ 7 w 16"/>
                <a:gd name="T1" fmla="*/ 19 h 19"/>
                <a:gd name="T2" fmla="*/ 7 w 16"/>
                <a:gd name="T3" fmla="*/ 11 h 19"/>
                <a:gd name="T4" fmla="*/ 9 w 16"/>
                <a:gd name="T5" fmla="*/ 8 h 19"/>
                <a:gd name="T6" fmla="*/ 11 w 16"/>
                <a:gd name="T7" fmla="*/ 9 h 19"/>
                <a:gd name="T8" fmla="*/ 0 w 16"/>
                <a:gd name="T9" fmla="*/ 9 h 19"/>
                <a:gd name="T10" fmla="*/ 0 w 16"/>
                <a:gd name="T11" fmla="*/ 0 h 19"/>
                <a:gd name="T12" fmla="*/ 11 w 16"/>
                <a:gd name="T13" fmla="*/ 1 h 19"/>
                <a:gd name="T14" fmla="*/ 16 w 16"/>
                <a:gd name="T15" fmla="*/ 8 h 19"/>
                <a:gd name="T16" fmla="*/ 14 w 16"/>
                <a:gd name="T17" fmla="*/ 14 h 19"/>
                <a:gd name="T18" fmla="*/ 14 w 16"/>
                <a:gd name="T19" fmla="*/ 19 h 19"/>
                <a:gd name="T20" fmla="*/ 7 w 16"/>
                <a:gd name="T21" fmla="*/ 19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9"/>
                <a:gd name="T35" fmla="*/ 16 w 16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9">
                  <a:moveTo>
                    <a:pt x="7" y="19"/>
                  </a:moveTo>
                  <a:lnTo>
                    <a:pt x="7" y="11"/>
                  </a:lnTo>
                  <a:lnTo>
                    <a:pt x="9" y="8"/>
                  </a:ln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6" y="8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6" name="Freeform 1386"/>
            <p:cNvSpPr>
              <a:spLocks/>
            </p:cNvSpPr>
            <p:nvPr/>
          </p:nvSpPr>
          <p:spPr bwMode="auto">
            <a:xfrm>
              <a:off x="2142" y="3514"/>
              <a:ext cx="7" cy="2"/>
            </a:xfrm>
            <a:custGeom>
              <a:avLst/>
              <a:gdLst>
                <a:gd name="T0" fmla="*/ 0 w 7"/>
                <a:gd name="T1" fmla="*/ 2 h 2"/>
                <a:gd name="T2" fmla="*/ 0 w 7"/>
                <a:gd name="T3" fmla="*/ 1 h 2"/>
                <a:gd name="T4" fmla="*/ 7 w 7"/>
                <a:gd name="T5" fmla="*/ 1 h 2"/>
                <a:gd name="T6" fmla="*/ 7 w 7"/>
                <a:gd name="T7" fmla="*/ 0 h 2"/>
                <a:gd name="T8" fmla="*/ 0 w 7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0" y="2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7" name="Freeform 1387"/>
            <p:cNvSpPr>
              <a:spLocks/>
            </p:cNvSpPr>
            <p:nvPr/>
          </p:nvSpPr>
          <p:spPr bwMode="auto">
            <a:xfrm>
              <a:off x="2112" y="3469"/>
              <a:ext cx="26" cy="36"/>
            </a:xfrm>
            <a:custGeom>
              <a:avLst/>
              <a:gdLst>
                <a:gd name="T0" fmla="*/ 23 w 26"/>
                <a:gd name="T1" fmla="*/ 36 h 36"/>
                <a:gd name="T2" fmla="*/ 10 w 26"/>
                <a:gd name="T3" fmla="*/ 35 h 36"/>
                <a:gd name="T4" fmla="*/ 3 w 26"/>
                <a:gd name="T5" fmla="*/ 29 h 36"/>
                <a:gd name="T6" fmla="*/ 0 w 26"/>
                <a:gd name="T7" fmla="*/ 22 h 36"/>
                <a:gd name="T8" fmla="*/ 2 w 26"/>
                <a:gd name="T9" fmla="*/ 14 h 36"/>
                <a:gd name="T10" fmla="*/ 7 w 26"/>
                <a:gd name="T11" fmla="*/ 7 h 36"/>
                <a:gd name="T12" fmla="*/ 13 w 26"/>
                <a:gd name="T13" fmla="*/ 3 h 36"/>
                <a:gd name="T14" fmla="*/ 21 w 26"/>
                <a:gd name="T15" fmla="*/ 0 h 36"/>
                <a:gd name="T16" fmla="*/ 26 w 26"/>
                <a:gd name="T17" fmla="*/ 3 h 36"/>
                <a:gd name="T18" fmla="*/ 22 w 26"/>
                <a:gd name="T19" fmla="*/ 10 h 36"/>
                <a:gd name="T20" fmla="*/ 20 w 26"/>
                <a:gd name="T21" fmla="*/ 8 h 36"/>
                <a:gd name="T22" fmla="*/ 18 w 26"/>
                <a:gd name="T23" fmla="*/ 10 h 36"/>
                <a:gd name="T24" fmla="*/ 12 w 26"/>
                <a:gd name="T25" fmla="*/ 13 h 36"/>
                <a:gd name="T26" fmla="*/ 9 w 26"/>
                <a:gd name="T27" fmla="*/ 18 h 36"/>
                <a:gd name="T28" fmla="*/ 7 w 26"/>
                <a:gd name="T29" fmla="*/ 22 h 36"/>
                <a:gd name="T30" fmla="*/ 9 w 26"/>
                <a:gd name="T31" fmla="*/ 25 h 36"/>
                <a:gd name="T32" fmla="*/ 12 w 26"/>
                <a:gd name="T33" fmla="*/ 27 h 36"/>
                <a:gd name="T34" fmla="*/ 23 w 26"/>
                <a:gd name="T35" fmla="*/ 28 h 36"/>
                <a:gd name="T36" fmla="*/ 23 w 26"/>
                <a:gd name="T37" fmla="*/ 36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36"/>
                <a:gd name="T59" fmla="*/ 26 w 26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36">
                  <a:moveTo>
                    <a:pt x="23" y="36"/>
                  </a:moveTo>
                  <a:lnTo>
                    <a:pt x="10" y="35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3" y="3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2" y="13"/>
                  </a:lnTo>
                  <a:lnTo>
                    <a:pt x="9" y="18"/>
                  </a:lnTo>
                  <a:lnTo>
                    <a:pt x="7" y="22"/>
                  </a:lnTo>
                  <a:lnTo>
                    <a:pt x="9" y="25"/>
                  </a:lnTo>
                  <a:lnTo>
                    <a:pt x="12" y="27"/>
                  </a:lnTo>
                  <a:lnTo>
                    <a:pt x="23" y="28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8" name="Freeform 1388"/>
            <p:cNvSpPr>
              <a:spLocks/>
            </p:cNvSpPr>
            <p:nvPr/>
          </p:nvSpPr>
          <p:spPr bwMode="auto">
            <a:xfrm>
              <a:off x="2135" y="3496"/>
              <a:ext cx="1" cy="9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1 h 9"/>
                <a:gd name="T4" fmla="*/ 0 w 1"/>
                <a:gd name="T5" fmla="*/ 0 h 9"/>
                <a:gd name="T6" fmla="*/ 0 w 1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1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0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89" name="Freeform 1389"/>
            <p:cNvSpPr>
              <a:spLocks/>
            </p:cNvSpPr>
            <p:nvPr/>
          </p:nvSpPr>
          <p:spPr bwMode="auto">
            <a:xfrm>
              <a:off x="2132" y="3473"/>
              <a:ext cx="24" cy="21"/>
            </a:xfrm>
            <a:custGeom>
              <a:avLst/>
              <a:gdLst>
                <a:gd name="T0" fmla="*/ 7 w 24"/>
                <a:gd name="T1" fmla="*/ 0 h 21"/>
                <a:gd name="T2" fmla="*/ 17 w 24"/>
                <a:gd name="T3" fmla="*/ 13 h 21"/>
                <a:gd name="T4" fmla="*/ 16 w 24"/>
                <a:gd name="T5" fmla="*/ 13 h 21"/>
                <a:gd name="T6" fmla="*/ 14 w 24"/>
                <a:gd name="T7" fmla="*/ 14 h 21"/>
                <a:gd name="T8" fmla="*/ 17 w 24"/>
                <a:gd name="T9" fmla="*/ 4 h 21"/>
                <a:gd name="T10" fmla="*/ 24 w 24"/>
                <a:gd name="T11" fmla="*/ 7 h 21"/>
                <a:gd name="T12" fmla="*/ 21 w 24"/>
                <a:gd name="T13" fmla="*/ 18 h 21"/>
                <a:gd name="T14" fmla="*/ 17 w 24"/>
                <a:gd name="T15" fmla="*/ 21 h 21"/>
                <a:gd name="T16" fmla="*/ 11 w 24"/>
                <a:gd name="T17" fmla="*/ 18 h 21"/>
                <a:gd name="T18" fmla="*/ 0 w 24"/>
                <a:gd name="T19" fmla="*/ 4 h 21"/>
                <a:gd name="T20" fmla="*/ 7 w 24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1"/>
                <a:gd name="T35" fmla="*/ 24 w 24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1">
                  <a:moveTo>
                    <a:pt x="7" y="0"/>
                  </a:moveTo>
                  <a:lnTo>
                    <a:pt x="17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7" y="4"/>
                  </a:lnTo>
                  <a:lnTo>
                    <a:pt x="24" y="7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1" y="18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0" name="Freeform 1390"/>
            <p:cNvSpPr>
              <a:spLocks/>
            </p:cNvSpPr>
            <p:nvPr/>
          </p:nvSpPr>
          <p:spPr bwMode="auto">
            <a:xfrm>
              <a:off x="2132" y="3472"/>
              <a:ext cx="7" cy="7"/>
            </a:xfrm>
            <a:custGeom>
              <a:avLst/>
              <a:gdLst>
                <a:gd name="T0" fmla="*/ 6 w 7"/>
                <a:gd name="T1" fmla="*/ 0 h 7"/>
                <a:gd name="T2" fmla="*/ 7 w 7"/>
                <a:gd name="T3" fmla="*/ 1 h 7"/>
                <a:gd name="T4" fmla="*/ 0 w 7"/>
                <a:gd name="T5" fmla="*/ 5 h 7"/>
                <a:gd name="T6" fmla="*/ 2 w 7"/>
                <a:gd name="T7" fmla="*/ 7 h 7"/>
                <a:gd name="T8" fmla="*/ 6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6" y="0"/>
                  </a:moveTo>
                  <a:lnTo>
                    <a:pt x="7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1" name="Freeform 1391"/>
            <p:cNvSpPr>
              <a:spLocks/>
            </p:cNvSpPr>
            <p:nvPr/>
          </p:nvSpPr>
          <p:spPr bwMode="auto">
            <a:xfrm>
              <a:off x="2148" y="3464"/>
              <a:ext cx="8" cy="15"/>
            </a:xfrm>
            <a:custGeom>
              <a:avLst/>
              <a:gdLst>
                <a:gd name="T0" fmla="*/ 1 w 8"/>
                <a:gd name="T1" fmla="*/ 15 h 15"/>
                <a:gd name="T2" fmla="*/ 0 w 8"/>
                <a:gd name="T3" fmla="*/ 2 h 15"/>
                <a:gd name="T4" fmla="*/ 7 w 8"/>
                <a:gd name="T5" fmla="*/ 0 h 15"/>
                <a:gd name="T6" fmla="*/ 8 w 8"/>
                <a:gd name="T7" fmla="*/ 13 h 15"/>
                <a:gd name="T8" fmla="*/ 1 w 8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1" y="15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8" y="13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2" name="Freeform 1392"/>
            <p:cNvSpPr>
              <a:spLocks/>
            </p:cNvSpPr>
            <p:nvPr/>
          </p:nvSpPr>
          <p:spPr bwMode="auto">
            <a:xfrm>
              <a:off x="2149" y="3477"/>
              <a:ext cx="7" cy="3"/>
            </a:xfrm>
            <a:custGeom>
              <a:avLst/>
              <a:gdLst>
                <a:gd name="T0" fmla="*/ 7 w 7"/>
                <a:gd name="T1" fmla="*/ 3 h 3"/>
                <a:gd name="T2" fmla="*/ 7 w 7"/>
                <a:gd name="T3" fmla="*/ 2 h 3"/>
                <a:gd name="T4" fmla="*/ 7 w 7"/>
                <a:gd name="T5" fmla="*/ 0 h 3"/>
                <a:gd name="T6" fmla="*/ 0 w 7"/>
                <a:gd name="T7" fmla="*/ 2 h 3"/>
                <a:gd name="T8" fmla="*/ 0 w 7"/>
                <a:gd name="T9" fmla="*/ 0 h 3"/>
                <a:gd name="T10" fmla="*/ 7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7" y="3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3" name="Freeform 1393"/>
            <p:cNvSpPr>
              <a:spLocks/>
            </p:cNvSpPr>
            <p:nvPr/>
          </p:nvSpPr>
          <p:spPr bwMode="auto">
            <a:xfrm>
              <a:off x="2139" y="3447"/>
              <a:ext cx="16" cy="20"/>
            </a:xfrm>
            <a:custGeom>
              <a:avLst/>
              <a:gdLst>
                <a:gd name="T0" fmla="*/ 9 w 16"/>
                <a:gd name="T1" fmla="*/ 20 h 20"/>
                <a:gd name="T2" fmla="*/ 7 w 16"/>
                <a:gd name="T3" fmla="*/ 13 h 20"/>
                <a:gd name="T4" fmla="*/ 5 w 16"/>
                <a:gd name="T5" fmla="*/ 9 h 20"/>
                <a:gd name="T6" fmla="*/ 0 w 16"/>
                <a:gd name="T7" fmla="*/ 7 h 20"/>
                <a:gd name="T8" fmla="*/ 4 w 16"/>
                <a:gd name="T9" fmla="*/ 0 h 20"/>
                <a:gd name="T10" fmla="*/ 10 w 16"/>
                <a:gd name="T11" fmla="*/ 3 h 20"/>
                <a:gd name="T12" fmla="*/ 14 w 16"/>
                <a:gd name="T13" fmla="*/ 8 h 20"/>
                <a:gd name="T14" fmla="*/ 16 w 16"/>
                <a:gd name="T15" fmla="*/ 17 h 20"/>
                <a:gd name="T16" fmla="*/ 9 w 16"/>
                <a:gd name="T17" fmla="*/ 2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0"/>
                <a:gd name="T29" fmla="*/ 16 w 16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0">
                  <a:moveTo>
                    <a:pt x="9" y="20"/>
                  </a:moveTo>
                  <a:lnTo>
                    <a:pt x="7" y="13"/>
                  </a:lnTo>
                  <a:lnTo>
                    <a:pt x="5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4" y="8"/>
                  </a:lnTo>
                  <a:lnTo>
                    <a:pt x="16" y="17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4" name="Freeform 1394"/>
            <p:cNvSpPr>
              <a:spLocks/>
            </p:cNvSpPr>
            <p:nvPr/>
          </p:nvSpPr>
          <p:spPr bwMode="auto">
            <a:xfrm>
              <a:off x="2148" y="3464"/>
              <a:ext cx="7" cy="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0 w 7"/>
                <a:gd name="T5" fmla="*/ 2 h 3"/>
                <a:gd name="T6" fmla="*/ 7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5" name="Freeform 1395"/>
            <p:cNvSpPr>
              <a:spLocks/>
            </p:cNvSpPr>
            <p:nvPr/>
          </p:nvSpPr>
          <p:spPr bwMode="auto">
            <a:xfrm>
              <a:off x="2106" y="3447"/>
              <a:ext cx="35" cy="36"/>
            </a:xfrm>
            <a:custGeom>
              <a:avLst/>
              <a:gdLst>
                <a:gd name="T0" fmla="*/ 35 w 35"/>
                <a:gd name="T1" fmla="*/ 7 h 36"/>
                <a:gd name="T2" fmla="*/ 30 w 35"/>
                <a:gd name="T3" fmla="*/ 7 h 36"/>
                <a:gd name="T4" fmla="*/ 26 w 35"/>
                <a:gd name="T5" fmla="*/ 8 h 36"/>
                <a:gd name="T6" fmla="*/ 18 w 35"/>
                <a:gd name="T7" fmla="*/ 17 h 36"/>
                <a:gd name="T8" fmla="*/ 7 w 35"/>
                <a:gd name="T9" fmla="*/ 36 h 36"/>
                <a:gd name="T10" fmla="*/ 0 w 35"/>
                <a:gd name="T11" fmla="*/ 32 h 36"/>
                <a:gd name="T12" fmla="*/ 11 w 35"/>
                <a:gd name="T13" fmla="*/ 13 h 36"/>
                <a:gd name="T14" fmla="*/ 20 w 35"/>
                <a:gd name="T15" fmla="*/ 2 h 36"/>
                <a:gd name="T16" fmla="*/ 27 w 35"/>
                <a:gd name="T17" fmla="*/ 0 h 36"/>
                <a:gd name="T18" fmla="*/ 35 w 35"/>
                <a:gd name="T19" fmla="*/ 0 h 36"/>
                <a:gd name="T20" fmla="*/ 35 w 35"/>
                <a:gd name="T21" fmla="*/ 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36"/>
                <a:gd name="T35" fmla="*/ 35 w 3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36">
                  <a:moveTo>
                    <a:pt x="35" y="7"/>
                  </a:moveTo>
                  <a:lnTo>
                    <a:pt x="30" y="7"/>
                  </a:lnTo>
                  <a:lnTo>
                    <a:pt x="26" y="8"/>
                  </a:lnTo>
                  <a:lnTo>
                    <a:pt x="18" y="17"/>
                  </a:lnTo>
                  <a:lnTo>
                    <a:pt x="7" y="36"/>
                  </a:lnTo>
                  <a:lnTo>
                    <a:pt x="0" y="32"/>
                  </a:lnTo>
                  <a:lnTo>
                    <a:pt x="11" y="13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6" name="Freeform 1396"/>
            <p:cNvSpPr>
              <a:spLocks/>
            </p:cNvSpPr>
            <p:nvPr/>
          </p:nvSpPr>
          <p:spPr bwMode="auto">
            <a:xfrm>
              <a:off x="2139" y="3447"/>
              <a:ext cx="4" cy="7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0 h 7"/>
                <a:gd name="T4" fmla="*/ 2 w 4"/>
                <a:gd name="T5" fmla="*/ 7 h 7"/>
                <a:gd name="T6" fmla="*/ 0 w 4"/>
                <a:gd name="T7" fmla="*/ 7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7" name="Freeform 1397"/>
            <p:cNvSpPr>
              <a:spLocks/>
            </p:cNvSpPr>
            <p:nvPr/>
          </p:nvSpPr>
          <p:spPr bwMode="auto">
            <a:xfrm>
              <a:off x="2103" y="3480"/>
              <a:ext cx="24" cy="79"/>
            </a:xfrm>
            <a:custGeom>
              <a:avLst/>
              <a:gdLst>
                <a:gd name="T0" fmla="*/ 11 w 24"/>
                <a:gd name="T1" fmla="*/ 2 h 79"/>
                <a:gd name="T2" fmla="*/ 8 w 24"/>
                <a:gd name="T3" fmla="*/ 11 h 79"/>
                <a:gd name="T4" fmla="*/ 9 w 24"/>
                <a:gd name="T5" fmla="*/ 22 h 79"/>
                <a:gd name="T6" fmla="*/ 17 w 24"/>
                <a:gd name="T7" fmla="*/ 41 h 79"/>
                <a:gd name="T8" fmla="*/ 22 w 24"/>
                <a:gd name="T9" fmla="*/ 51 h 79"/>
                <a:gd name="T10" fmla="*/ 24 w 24"/>
                <a:gd name="T11" fmla="*/ 61 h 79"/>
                <a:gd name="T12" fmla="*/ 21 w 24"/>
                <a:gd name="T13" fmla="*/ 73 h 79"/>
                <a:gd name="T14" fmla="*/ 12 w 24"/>
                <a:gd name="T15" fmla="*/ 79 h 79"/>
                <a:gd name="T16" fmla="*/ 7 w 24"/>
                <a:gd name="T17" fmla="*/ 73 h 79"/>
                <a:gd name="T18" fmla="*/ 15 w 24"/>
                <a:gd name="T19" fmla="*/ 68 h 79"/>
                <a:gd name="T20" fmla="*/ 16 w 24"/>
                <a:gd name="T21" fmla="*/ 61 h 79"/>
                <a:gd name="T22" fmla="*/ 14 w 24"/>
                <a:gd name="T23" fmla="*/ 53 h 79"/>
                <a:gd name="T24" fmla="*/ 10 w 24"/>
                <a:gd name="T25" fmla="*/ 45 h 79"/>
                <a:gd name="T26" fmla="*/ 1 w 24"/>
                <a:gd name="T27" fmla="*/ 24 h 79"/>
                <a:gd name="T28" fmla="*/ 0 w 24"/>
                <a:gd name="T29" fmla="*/ 11 h 79"/>
                <a:gd name="T30" fmla="*/ 3 w 24"/>
                <a:gd name="T31" fmla="*/ 0 h 79"/>
                <a:gd name="T32" fmla="*/ 11 w 24"/>
                <a:gd name="T33" fmla="*/ 2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79"/>
                <a:gd name="T53" fmla="*/ 24 w 24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79">
                  <a:moveTo>
                    <a:pt x="11" y="2"/>
                  </a:moveTo>
                  <a:lnTo>
                    <a:pt x="8" y="11"/>
                  </a:lnTo>
                  <a:lnTo>
                    <a:pt x="9" y="22"/>
                  </a:lnTo>
                  <a:lnTo>
                    <a:pt x="17" y="41"/>
                  </a:lnTo>
                  <a:lnTo>
                    <a:pt x="22" y="51"/>
                  </a:lnTo>
                  <a:lnTo>
                    <a:pt x="24" y="61"/>
                  </a:lnTo>
                  <a:lnTo>
                    <a:pt x="21" y="73"/>
                  </a:lnTo>
                  <a:lnTo>
                    <a:pt x="12" y="79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16" y="61"/>
                  </a:lnTo>
                  <a:lnTo>
                    <a:pt x="14" y="53"/>
                  </a:lnTo>
                  <a:lnTo>
                    <a:pt x="10" y="45"/>
                  </a:lnTo>
                  <a:lnTo>
                    <a:pt x="1" y="24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8" name="Freeform 1398"/>
            <p:cNvSpPr>
              <a:spLocks/>
            </p:cNvSpPr>
            <p:nvPr/>
          </p:nvSpPr>
          <p:spPr bwMode="auto">
            <a:xfrm>
              <a:off x="2106" y="3479"/>
              <a:ext cx="8" cy="4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8 w 8"/>
                <a:gd name="T5" fmla="*/ 3 h 4"/>
                <a:gd name="T6" fmla="*/ 7 w 8"/>
                <a:gd name="T7" fmla="*/ 4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0"/>
                  </a:moveTo>
                  <a:lnTo>
                    <a:pt x="0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799" name="Freeform 1399"/>
            <p:cNvSpPr>
              <a:spLocks/>
            </p:cNvSpPr>
            <p:nvPr/>
          </p:nvSpPr>
          <p:spPr bwMode="auto">
            <a:xfrm>
              <a:off x="2090" y="3533"/>
              <a:ext cx="23" cy="27"/>
            </a:xfrm>
            <a:custGeom>
              <a:avLst/>
              <a:gdLst>
                <a:gd name="T0" fmla="*/ 23 w 23"/>
                <a:gd name="T1" fmla="*/ 27 h 27"/>
                <a:gd name="T2" fmla="*/ 14 w 23"/>
                <a:gd name="T3" fmla="*/ 27 h 27"/>
                <a:gd name="T4" fmla="*/ 8 w 23"/>
                <a:gd name="T5" fmla="*/ 20 h 27"/>
                <a:gd name="T6" fmla="*/ 0 w 23"/>
                <a:gd name="T7" fmla="*/ 4 h 27"/>
                <a:gd name="T8" fmla="*/ 7 w 23"/>
                <a:gd name="T9" fmla="*/ 0 h 27"/>
                <a:gd name="T10" fmla="*/ 14 w 23"/>
                <a:gd name="T11" fmla="*/ 16 h 27"/>
                <a:gd name="T12" fmla="*/ 18 w 23"/>
                <a:gd name="T13" fmla="*/ 20 h 27"/>
                <a:gd name="T14" fmla="*/ 23 w 23"/>
                <a:gd name="T15" fmla="*/ 20 h 27"/>
                <a:gd name="T16" fmla="*/ 23 w 23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7"/>
                <a:gd name="T29" fmla="*/ 23 w 2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7">
                  <a:moveTo>
                    <a:pt x="23" y="27"/>
                  </a:moveTo>
                  <a:lnTo>
                    <a:pt x="14" y="27"/>
                  </a:lnTo>
                  <a:lnTo>
                    <a:pt x="8" y="2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16"/>
                  </a:lnTo>
                  <a:lnTo>
                    <a:pt x="18" y="20"/>
                  </a:lnTo>
                  <a:lnTo>
                    <a:pt x="23" y="20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0" name="Freeform 1400"/>
            <p:cNvSpPr>
              <a:spLocks/>
            </p:cNvSpPr>
            <p:nvPr/>
          </p:nvSpPr>
          <p:spPr bwMode="auto">
            <a:xfrm>
              <a:off x="2110" y="3553"/>
              <a:ext cx="5" cy="7"/>
            </a:xfrm>
            <a:custGeom>
              <a:avLst/>
              <a:gdLst>
                <a:gd name="T0" fmla="*/ 5 w 5"/>
                <a:gd name="T1" fmla="*/ 6 h 7"/>
                <a:gd name="T2" fmla="*/ 4 w 5"/>
                <a:gd name="T3" fmla="*/ 7 h 7"/>
                <a:gd name="T4" fmla="*/ 3 w 5"/>
                <a:gd name="T5" fmla="*/ 7 h 7"/>
                <a:gd name="T6" fmla="*/ 3 w 5"/>
                <a:gd name="T7" fmla="*/ 0 h 7"/>
                <a:gd name="T8" fmla="*/ 0 w 5"/>
                <a:gd name="T9" fmla="*/ 0 h 7"/>
                <a:gd name="T10" fmla="*/ 5 w 5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6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1" name="Freeform 1401"/>
            <p:cNvSpPr>
              <a:spLocks/>
            </p:cNvSpPr>
            <p:nvPr/>
          </p:nvSpPr>
          <p:spPr bwMode="auto">
            <a:xfrm>
              <a:off x="2054" y="3530"/>
              <a:ext cx="41" cy="9"/>
            </a:xfrm>
            <a:custGeom>
              <a:avLst/>
              <a:gdLst>
                <a:gd name="T0" fmla="*/ 39 w 41"/>
                <a:gd name="T1" fmla="*/ 9 h 9"/>
                <a:gd name="T2" fmla="*/ 31 w 41"/>
                <a:gd name="T3" fmla="*/ 7 h 9"/>
                <a:gd name="T4" fmla="*/ 21 w 41"/>
                <a:gd name="T5" fmla="*/ 7 h 9"/>
                <a:gd name="T6" fmla="*/ 2 w 41"/>
                <a:gd name="T7" fmla="*/ 8 h 9"/>
                <a:gd name="T8" fmla="*/ 0 w 41"/>
                <a:gd name="T9" fmla="*/ 1 h 9"/>
                <a:gd name="T10" fmla="*/ 21 w 41"/>
                <a:gd name="T11" fmla="*/ 0 h 9"/>
                <a:gd name="T12" fmla="*/ 31 w 41"/>
                <a:gd name="T13" fmla="*/ 0 h 9"/>
                <a:gd name="T14" fmla="*/ 41 w 41"/>
                <a:gd name="T15" fmla="*/ 2 h 9"/>
                <a:gd name="T16" fmla="*/ 39 w 41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9"/>
                <a:gd name="T29" fmla="*/ 41 w 4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9">
                  <a:moveTo>
                    <a:pt x="39" y="9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2" y="8"/>
                  </a:lnTo>
                  <a:lnTo>
                    <a:pt x="0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2" name="Freeform 1402"/>
            <p:cNvSpPr>
              <a:spLocks/>
            </p:cNvSpPr>
            <p:nvPr/>
          </p:nvSpPr>
          <p:spPr bwMode="auto">
            <a:xfrm>
              <a:off x="2090" y="3532"/>
              <a:ext cx="7" cy="7"/>
            </a:xfrm>
            <a:custGeom>
              <a:avLst/>
              <a:gdLst>
                <a:gd name="T0" fmla="*/ 7 w 7"/>
                <a:gd name="T1" fmla="*/ 1 h 7"/>
                <a:gd name="T2" fmla="*/ 7 w 7"/>
                <a:gd name="T3" fmla="*/ 0 h 7"/>
                <a:gd name="T4" fmla="*/ 5 w 7"/>
                <a:gd name="T5" fmla="*/ 0 h 7"/>
                <a:gd name="T6" fmla="*/ 3 w 7"/>
                <a:gd name="T7" fmla="*/ 7 h 7"/>
                <a:gd name="T8" fmla="*/ 0 w 7"/>
                <a:gd name="T9" fmla="*/ 5 h 7"/>
                <a:gd name="T10" fmla="*/ 7 w 7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7" y="1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7"/>
                  </a:lnTo>
                  <a:lnTo>
                    <a:pt x="0" y="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3" name="Freeform 1403"/>
            <p:cNvSpPr>
              <a:spLocks/>
            </p:cNvSpPr>
            <p:nvPr/>
          </p:nvSpPr>
          <p:spPr bwMode="auto">
            <a:xfrm>
              <a:off x="2048" y="3530"/>
              <a:ext cx="8" cy="8"/>
            </a:xfrm>
            <a:custGeom>
              <a:avLst/>
              <a:gdLst>
                <a:gd name="T0" fmla="*/ 6 w 8"/>
                <a:gd name="T1" fmla="*/ 8 h 8"/>
                <a:gd name="T2" fmla="*/ 1 w 8"/>
                <a:gd name="T3" fmla="*/ 8 h 8"/>
                <a:gd name="T4" fmla="*/ 0 w 8"/>
                <a:gd name="T5" fmla="*/ 7 h 8"/>
                <a:gd name="T6" fmla="*/ 3 w 8"/>
                <a:gd name="T7" fmla="*/ 0 h 8"/>
                <a:gd name="T8" fmla="*/ 4 w 8"/>
                <a:gd name="T9" fmla="*/ 1 h 8"/>
                <a:gd name="T10" fmla="*/ 8 w 8"/>
                <a:gd name="T11" fmla="*/ 1 h 8"/>
                <a:gd name="T12" fmla="*/ 6 w 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6" y="8"/>
                  </a:moveTo>
                  <a:lnTo>
                    <a:pt x="1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4" name="Freeform 1404"/>
            <p:cNvSpPr>
              <a:spLocks/>
            </p:cNvSpPr>
            <p:nvPr/>
          </p:nvSpPr>
          <p:spPr bwMode="auto">
            <a:xfrm>
              <a:off x="2054" y="3531"/>
              <a:ext cx="2" cy="7"/>
            </a:xfrm>
            <a:custGeom>
              <a:avLst/>
              <a:gdLst>
                <a:gd name="T0" fmla="*/ 2 w 2"/>
                <a:gd name="T1" fmla="*/ 7 h 7"/>
                <a:gd name="T2" fmla="*/ 1 w 2"/>
                <a:gd name="T3" fmla="*/ 7 h 7"/>
                <a:gd name="T4" fmla="*/ 0 w 2"/>
                <a:gd name="T5" fmla="*/ 7 h 7"/>
                <a:gd name="T6" fmla="*/ 2 w 2"/>
                <a:gd name="T7" fmla="*/ 0 h 7"/>
                <a:gd name="T8" fmla="*/ 0 w 2"/>
                <a:gd name="T9" fmla="*/ 0 h 7"/>
                <a:gd name="T10" fmla="*/ 2 w 2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7"/>
                <a:gd name="T20" fmla="*/ 2 w 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7">
                  <a:moveTo>
                    <a:pt x="2" y="7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5" name="Freeform 1405"/>
            <p:cNvSpPr>
              <a:spLocks/>
            </p:cNvSpPr>
            <p:nvPr/>
          </p:nvSpPr>
          <p:spPr bwMode="auto">
            <a:xfrm>
              <a:off x="2034" y="3492"/>
              <a:ext cx="19" cy="41"/>
            </a:xfrm>
            <a:custGeom>
              <a:avLst/>
              <a:gdLst>
                <a:gd name="T0" fmla="*/ 12 w 19"/>
                <a:gd name="T1" fmla="*/ 41 h 41"/>
                <a:gd name="T2" fmla="*/ 12 w 19"/>
                <a:gd name="T3" fmla="*/ 30 h 41"/>
                <a:gd name="T4" fmla="*/ 8 w 19"/>
                <a:gd name="T5" fmla="*/ 22 h 41"/>
                <a:gd name="T6" fmla="*/ 0 w 19"/>
                <a:gd name="T7" fmla="*/ 4 h 41"/>
                <a:gd name="T8" fmla="*/ 7 w 19"/>
                <a:gd name="T9" fmla="*/ 0 h 41"/>
                <a:gd name="T10" fmla="*/ 16 w 19"/>
                <a:gd name="T11" fmla="*/ 18 h 41"/>
                <a:gd name="T12" fmla="*/ 19 w 19"/>
                <a:gd name="T13" fmla="*/ 28 h 41"/>
                <a:gd name="T14" fmla="*/ 19 w 19"/>
                <a:gd name="T15" fmla="*/ 41 h 41"/>
                <a:gd name="T16" fmla="*/ 12 w 19"/>
                <a:gd name="T17" fmla="*/ 41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1"/>
                <a:gd name="T29" fmla="*/ 19 w 19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1">
                  <a:moveTo>
                    <a:pt x="12" y="41"/>
                  </a:moveTo>
                  <a:lnTo>
                    <a:pt x="12" y="30"/>
                  </a:lnTo>
                  <a:lnTo>
                    <a:pt x="8" y="22"/>
                  </a:lnTo>
                  <a:lnTo>
                    <a:pt x="0" y="4"/>
                  </a:lnTo>
                  <a:lnTo>
                    <a:pt x="7" y="0"/>
                  </a:lnTo>
                  <a:lnTo>
                    <a:pt x="16" y="18"/>
                  </a:lnTo>
                  <a:lnTo>
                    <a:pt x="19" y="28"/>
                  </a:lnTo>
                  <a:lnTo>
                    <a:pt x="19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6" name="Freeform 1406"/>
            <p:cNvSpPr>
              <a:spLocks/>
            </p:cNvSpPr>
            <p:nvPr/>
          </p:nvSpPr>
          <p:spPr bwMode="auto">
            <a:xfrm>
              <a:off x="2046" y="3530"/>
              <a:ext cx="7" cy="7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6 h 7"/>
                <a:gd name="T4" fmla="*/ 0 w 7"/>
                <a:gd name="T5" fmla="*/ 3 h 7"/>
                <a:gd name="T6" fmla="*/ 7 w 7"/>
                <a:gd name="T7" fmla="*/ 3 h 7"/>
                <a:gd name="T8" fmla="*/ 5 w 7"/>
                <a:gd name="T9" fmla="*/ 0 h 7"/>
                <a:gd name="T10" fmla="*/ 2 w 7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2" y="7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7" name="Freeform 1407"/>
            <p:cNvSpPr>
              <a:spLocks/>
            </p:cNvSpPr>
            <p:nvPr/>
          </p:nvSpPr>
          <p:spPr bwMode="auto">
            <a:xfrm>
              <a:off x="2036" y="3489"/>
              <a:ext cx="22" cy="13"/>
            </a:xfrm>
            <a:custGeom>
              <a:avLst/>
              <a:gdLst>
                <a:gd name="T0" fmla="*/ 0 w 22"/>
                <a:gd name="T1" fmla="*/ 2 h 13"/>
                <a:gd name="T2" fmla="*/ 5 w 22"/>
                <a:gd name="T3" fmla="*/ 0 h 13"/>
                <a:gd name="T4" fmla="*/ 12 w 22"/>
                <a:gd name="T5" fmla="*/ 1 h 13"/>
                <a:gd name="T6" fmla="*/ 22 w 22"/>
                <a:gd name="T7" fmla="*/ 4 h 13"/>
                <a:gd name="T8" fmla="*/ 20 w 22"/>
                <a:gd name="T9" fmla="*/ 13 h 13"/>
                <a:gd name="T10" fmla="*/ 10 w 22"/>
                <a:gd name="T11" fmla="*/ 9 h 13"/>
                <a:gd name="T12" fmla="*/ 5 w 22"/>
                <a:gd name="T13" fmla="*/ 8 h 13"/>
                <a:gd name="T14" fmla="*/ 4 w 22"/>
                <a:gd name="T15" fmla="*/ 9 h 13"/>
                <a:gd name="T16" fmla="*/ 0 w 22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3"/>
                <a:gd name="T29" fmla="*/ 22 w 2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3">
                  <a:moveTo>
                    <a:pt x="0" y="2"/>
                  </a:moveTo>
                  <a:lnTo>
                    <a:pt x="5" y="0"/>
                  </a:lnTo>
                  <a:lnTo>
                    <a:pt x="12" y="1"/>
                  </a:lnTo>
                  <a:lnTo>
                    <a:pt x="22" y="4"/>
                  </a:lnTo>
                  <a:lnTo>
                    <a:pt x="20" y="13"/>
                  </a:lnTo>
                  <a:lnTo>
                    <a:pt x="10" y="9"/>
                  </a:lnTo>
                  <a:lnTo>
                    <a:pt x="5" y="8"/>
                  </a:lnTo>
                  <a:lnTo>
                    <a:pt x="4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8" name="Freeform 1408"/>
            <p:cNvSpPr>
              <a:spLocks/>
            </p:cNvSpPr>
            <p:nvPr/>
          </p:nvSpPr>
          <p:spPr bwMode="auto">
            <a:xfrm>
              <a:off x="2032" y="3491"/>
              <a:ext cx="9" cy="7"/>
            </a:xfrm>
            <a:custGeom>
              <a:avLst/>
              <a:gdLst>
                <a:gd name="T0" fmla="*/ 2 w 9"/>
                <a:gd name="T1" fmla="*/ 5 h 7"/>
                <a:gd name="T2" fmla="*/ 0 w 9"/>
                <a:gd name="T3" fmla="*/ 2 h 7"/>
                <a:gd name="T4" fmla="*/ 4 w 9"/>
                <a:gd name="T5" fmla="*/ 0 h 7"/>
                <a:gd name="T6" fmla="*/ 8 w 9"/>
                <a:gd name="T7" fmla="*/ 7 h 7"/>
                <a:gd name="T8" fmla="*/ 9 w 9"/>
                <a:gd name="T9" fmla="*/ 1 h 7"/>
                <a:gd name="T10" fmla="*/ 2 w 9"/>
                <a:gd name="T11" fmla="*/ 5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2" y="5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7"/>
                  </a:lnTo>
                  <a:lnTo>
                    <a:pt x="9" y="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09" name="Freeform 1409"/>
            <p:cNvSpPr>
              <a:spLocks/>
            </p:cNvSpPr>
            <p:nvPr/>
          </p:nvSpPr>
          <p:spPr bwMode="auto">
            <a:xfrm>
              <a:off x="2055" y="3478"/>
              <a:ext cx="18" cy="24"/>
            </a:xfrm>
            <a:custGeom>
              <a:avLst/>
              <a:gdLst>
                <a:gd name="T0" fmla="*/ 0 w 18"/>
                <a:gd name="T1" fmla="*/ 16 h 24"/>
                <a:gd name="T2" fmla="*/ 5 w 18"/>
                <a:gd name="T3" fmla="*/ 14 h 24"/>
                <a:gd name="T4" fmla="*/ 7 w 18"/>
                <a:gd name="T5" fmla="*/ 9 h 24"/>
                <a:gd name="T6" fmla="*/ 11 w 18"/>
                <a:gd name="T7" fmla="*/ 0 h 24"/>
                <a:gd name="T8" fmla="*/ 18 w 18"/>
                <a:gd name="T9" fmla="*/ 3 h 24"/>
                <a:gd name="T10" fmla="*/ 14 w 18"/>
                <a:gd name="T11" fmla="*/ 13 h 24"/>
                <a:gd name="T12" fmla="*/ 10 w 18"/>
                <a:gd name="T13" fmla="*/ 20 h 24"/>
                <a:gd name="T14" fmla="*/ 4 w 18"/>
                <a:gd name="T15" fmla="*/ 24 h 24"/>
                <a:gd name="T16" fmla="*/ 0 w 18"/>
                <a:gd name="T17" fmla="*/ 1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4"/>
                <a:gd name="T29" fmla="*/ 18 w 1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4">
                  <a:moveTo>
                    <a:pt x="0" y="16"/>
                  </a:moveTo>
                  <a:lnTo>
                    <a:pt x="5" y="14"/>
                  </a:lnTo>
                  <a:lnTo>
                    <a:pt x="7" y="9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14" y="13"/>
                  </a:lnTo>
                  <a:lnTo>
                    <a:pt x="10" y="20"/>
                  </a:lnTo>
                  <a:lnTo>
                    <a:pt x="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0" name="Freeform 1410"/>
            <p:cNvSpPr>
              <a:spLocks/>
            </p:cNvSpPr>
            <p:nvPr/>
          </p:nvSpPr>
          <p:spPr bwMode="auto">
            <a:xfrm>
              <a:off x="2055" y="3493"/>
              <a:ext cx="4" cy="10"/>
            </a:xfrm>
            <a:custGeom>
              <a:avLst/>
              <a:gdLst>
                <a:gd name="T0" fmla="*/ 1 w 4"/>
                <a:gd name="T1" fmla="*/ 9 h 10"/>
                <a:gd name="T2" fmla="*/ 3 w 4"/>
                <a:gd name="T3" fmla="*/ 10 h 10"/>
                <a:gd name="T4" fmla="*/ 4 w 4"/>
                <a:gd name="T5" fmla="*/ 9 h 10"/>
                <a:gd name="T6" fmla="*/ 0 w 4"/>
                <a:gd name="T7" fmla="*/ 1 h 10"/>
                <a:gd name="T8" fmla="*/ 3 w 4"/>
                <a:gd name="T9" fmla="*/ 0 h 10"/>
                <a:gd name="T10" fmla="*/ 1 w 4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0"/>
                <a:gd name="T20" fmla="*/ 4 w 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0">
                  <a:moveTo>
                    <a:pt x="1" y="9"/>
                  </a:moveTo>
                  <a:lnTo>
                    <a:pt x="3" y="10"/>
                  </a:lnTo>
                  <a:lnTo>
                    <a:pt x="4" y="9"/>
                  </a:lnTo>
                  <a:lnTo>
                    <a:pt x="0" y="1"/>
                  </a:lnTo>
                  <a:lnTo>
                    <a:pt x="3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1" name="Freeform 1411"/>
            <p:cNvSpPr>
              <a:spLocks/>
            </p:cNvSpPr>
            <p:nvPr/>
          </p:nvSpPr>
          <p:spPr bwMode="auto">
            <a:xfrm>
              <a:off x="2055" y="3424"/>
              <a:ext cx="21" cy="57"/>
            </a:xfrm>
            <a:custGeom>
              <a:avLst/>
              <a:gdLst>
                <a:gd name="T0" fmla="*/ 11 w 21"/>
                <a:gd name="T1" fmla="*/ 53 h 57"/>
                <a:gd name="T2" fmla="*/ 13 w 21"/>
                <a:gd name="T3" fmla="*/ 48 h 57"/>
                <a:gd name="T4" fmla="*/ 14 w 21"/>
                <a:gd name="T5" fmla="*/ 44 h 57"/>
                <a:gd name="T6" fmla="*/ 10 w 21"/>
                <a:gd name="T7" fmla="*/ 30 h 57"/>
                <a:gd name="T8" fmla="*/ 4 w 21"/>
                <a:gd name="T9" fmla="*/ 16 h 57"/>
                <a:gd name="T10" fmla="*/ 2 w 21"/>
                <a:gd name="T11" fmla="*/ 9 h 57"/>
                <a:gd name="T12" fmla="*/ 0 w 21"/>
                <a:gd name="T13" fmla="*/ 3 h 57"/>
                <a:gd name="T14" fmla="*/ 7 w 21"/>
                <a:gd name="T15" fmla="*/ 0 h 57"/>
                <a:gd name="T16" fmla="*/ 9 w 21"/>
                <a:gd name="T17" fmla="*/ 6 h 57"/>
                <a:gd name="T18" fmla="*/ 11 w 21"/>
                <a:gd name="T19" fmla="*/ 12 h 57"/>
                <a:gd name="T20" fmla="*/ 17 w 21"/>
                <a:gd name="T21" fmla="*/ 27 h 57"/>
                <a:gd name="T22" fmla="*/ 21 w 21"/>
                <a:gd name="T23" fmla="*/ 42 h 57"/>
                <a:gd name="T24" fmla="*/ 20 w 21"/>
                <a:gd name="T25" fmla="*/ 51 h 57"/>
                <a:gd name="T26" fmla="*/ 18 w 21"/>
                <a:gd name="T27" fmla="*/ 57 h 57"/>
                <a:gd name="T28" fmla="*/ 11 w 21"/>
                <a:gd name="T29" fmla="*/ 53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57"/>
                <a:gd name="T47" fmla="*/ 21 w 21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57">
                  <a:moveTo>
                    <a:pt x="11" y="53"/>
                  </a:moveTo>
                  <a:lnTo>
                    <a:pt x="13" y="48"/>
                  </a:lnTo>
                  <a:lnTo>
                    <a:pt x="14" y="44"/>
                  </a:lnTo>
                  <a:lnTo>
                    <a:pt x="10" y="30"/>
                  </a:lnTo>
                  <a:lnTo>
                    <a:pt x="4" y="16"/>
                  </a:lnTo>
                  <a:lnTo>
                    <a:pt x="2" y="9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2"/>
                  </a:lnTo>
                  <a:lnTo>
                    <a:pt x="17" y="27"/>
                  </a:lnTo>
                  <a:lnTo>
                    <a:pt x="21" y="42"/>
                  </a:lnTo>
                  <a:lnTo>
                    <a:pt x="20" y="51"/>
                  </a:lnTo>
                  <a:lnTo>
                    <a:pt x="18" y="57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2" name="Freeform 1412"/>
            <p:cNvSpPr>
              <a:spLocks/>
            </p:cNvSpPr>
            <p:nvPr/>
          </p:nvSpPr>
          <p:spPr bwMode="auto">
            <a:xfrm>
              <a:off x="2066" y="3477"/>
              <a:ext cx="7" cy="4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0 h 4"/>
                <a:gd name="T4" fmla="*/ 7 w 7"/>
                <a:gd name="T5" fmla="*/ 4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1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813" name="Freeform 1413"/>
            <p:cNvSpPr>
              <a:spLocks/>
            </p:cNvSpPr>
            <p:nvPr/>
          </p:nvSpPr>
          <p:spPr bwMode="auto">
            <a:xfrm>
              <a:off x="2055" y="3375"/>
              <a:ext cx="10" cy="50"/>
            </a:xfrm>
            <a:custGeom>
              <a:avLst/>
              <a:gdLst>
                <a:gd name="T0" fmla="*/ 0 w 10"/>
                <a:gd name="T1" fmla="*/ 50 h 50"/>
                <a:gd name="T2" fmla="*/ 0 w 10"/>
                <a:gd name="T3" fmla="*/ 34 h 50"/>
                <a:gd name="T4" fmla="*/ 2 w 10"/>
                <a:gd name="T5" fmla="*/ 24 h 50"/>
                <a:gd name="T6" fmla="*/ 3 w 10"/>
                <a:gd name="T7" fmla="*/ 15 h 50"/>
                <a:gd name="T8" fmla="*/ 0 w 10"/>
                <a:gd name="T9" fmla="*/ 2 h 50"/>
                <a:gd name="T10" fmla="*/ 7 w 10"/>
                <a:gd name="T11" fmla="*/ 0 h 50"/>
                <a:gd name="T12" fmla="*/ 10 w 10"/>
                <a:gd name="T13" fmla="*/ 15 h 50"/>
                <a:gd name="T14" fmla="*/ 9 w 10"/>
                <a:gd name="T15" fmla="*/ 26 h 50"/>
                <a:gd name="T16" fmla="*/ 7 w 10"/>
                <a:gd name="T17" fmla="*/ 36 h 50"/>
                <a:gd name="T18" fmla="*/ 8 w 10"/>
                <a:gd name="T19" fmla="*/ 50 h 50"/>
                <a:gd name="T20" fmla="*/ 0 w 10"/>
                <a:gd name="T21" fmla="*/ 5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50"/>
                <a:gd name="T35" fmla="*/ 10 w 10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50">
                  <a:moveTo>
                    <a:pt x="0" y="50"/>
                  </a:moveTo>
                  <a:lnTo>
                    <a:pt x="0" y="34"/>
                  </a:lnTo>
                  <a:lnTo>
                    <a:pt x="2" y="24"/>
                  </a:lnTo>
                  <a:lnTo>
                    <a:pt x="3" y="15"/>
                  </a:lnTo>
                  <a:lnTo>
                    <a:pt x="0" y="2"/>
                  </a:lnTo>
                  <a:lnTo>
                    <a:pt x="7" y="0"/>
                  </a:lnTo>
                  <a:lnTo>
                    <a:pt x="10" y="15"/>
                  </a:lnTo>
                  <a:lnTo>
                    <a:pt x="9" y="26"/>
                  </a:lnTo>
                  <a:lnTo>
                    <a:pt x="7" y="36"/>
                  </a:lnTo>
                  <a:lnTo>
                    <a:pt x="8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kumimoji="1" lang="ja-JP" altLang="en-US" sz="360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22539" name="Freeform 1414"/>
          <p:cNvSpPr>
            <a:spLocks/>
          </p:cNvSpPr>
          <p:nvPr/>
        </p:nvSpPr>
        <p:spPr bwMode="auto">
          <a:xfrm>
            <a:off x="3146072" y="5172075"/>
            <a:ext cx="14287" cy="4763"/>
          </a:xfrm>
          <a:custGeom>
            <a:avLst/>
            <a:gdLst>
              <a:gd name="T0" fmla="*/ 0 w 8"/>
              <a:gd name="T1" fmla="*/ 2147483647 h 3"/>
              <a:gd name="T2" fmla="*/ 0 w 8"/>
              <a:gd name="T3" fmla="*/ 2147483647 h 3"/>
              <a:gd name="T4" fmla="*/ 2147483647 w 8"/>
              <a:gd name="T5" fmla="*/ 2147483647 h 3"/>
              <a:gd name="T6" fmla="*/ 2147483647 w 8"/>
              <a:gd name="T7" fmla="*/ 0 h 3"/>
              <a:gd name="T8" fmla="*/ 0 w 8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"/>
              <a:gd name="T17" fmla="*/ 8 w 8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">
                <a:moveTo>
                  <a:pt x="0" y="3"/>
                </a:moveTo>
                <a:lnTo>
                  <a:pt x="0" y="1"/>
                </a:lnTo>
                <a:lnTo>
                  <a:pt x="8" y="1"/>
                </a:lnTo>
                <a:lnTo>
                  <a:pt x="7" y="0"/>
                </a:lnTo>
                <a:lnTo>
                  <a:pt x="0" y="3"/>
                </a:lnTo>
                <a:close/>
              </a:path>
            </a:pathLst>
          </a:custGeom>
          <a:solidFill>
            <a:srgbClr val="00837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40" name="Freeform 1431"/>
          <p:cNvSpPr>
            <a:spLocks/>
          </p:cNvSpPr>
          <p:nvPr/>
        </p:nvSpPr>
        <p:spPr bwMode="auto">
          <a:xfrm>
            <a:off x="1885597" y="1838325"/>
            <a:ext cx="9525" cy="1270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0 h 8"/>
              <a:gd name="T4" fmla="*/ 2147483647 w 5"/>
              <a:gd name="T5" fmla="*/ 0 h 8"/>
              <a:gd name="T6" fmla="*/ 2147483647 w 5"/>
              <a:gd name="T7" fmla="*/ 2147483647 h 8"/>
              <a:gd name="T8" fmla="*/ 0 w 5"/>
              <a:gd name="T9" fmla="*/ 2147483647 h 8"/>
              <a:gd name="T10" fmla="*/ 2147483647 w 5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8"/>
              <a:gd name="T20" fmla="*/ 5 w 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8">
                <a:moveTo>
                  <a:pt x="5" y="1"/>
                </a:moveTo>
                <a:lnTo>
                  <a:pt x="4" y="0"/>
                </a:lnTo>
                <a:lnTo>
                  <a:pt x="3" y="0"/>
                </a:lnTo>
                <a:lnTo>
                  <a:pt x="3" y="8"/>
                </a:lnTo>
                <a:lnTo>
                  <a:pt x="0" y="7"/>
                </a:lnTo>
                <a:lnTo>
                  <a:pt x="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41" name="Freeform 1432"/>
          <p:cNvSpPr>
            <a:spLocks/>
          </p:cNvSpPr>
          <p:nvPr/>
        </p:nvSpPr>
        <p:spPr bwMode="auto">
          <a:xfrm>
            <a:off x="1928459" y="3475038"/>
            <a:ext cx="7938" cy="12700"/>
          </a:xfrm>
          <a:custGeom>
            <a:avLst/>
            <a:gdLst>
              <a:gd name="T0" fmla="*/ 2147483647 w 4"/>
              <a:gd name="T1" fmla="*/ 2147483647 h 8"/>
              <a:gd name="T2" fmla="*/ 2147483647 w 4"/>
              <a:gd name="T3" fmla="*/ 0 h 8"/>
              <a:gd name="T4" fmla="*/ 2147483647 w 4"/>
              <a:gd name="T5" fmla="*/ 2147483647 h 8"/>
              <a:gd name="T6" fmla="*/ 0 w 4"/>
              <a:gd name="T7" fmla="*/ 2147483647 h 8"/>
              <a:gd name="T8" fmla="*/ 2147483647 w 4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4" y="1"/>
                </a:moveTo>
                <a:lnTo>
                  <a:pt x="2" y="0"/>
                </a:lnTo>
                <a:lnTo>
                  <a:pt x="2" y="8"/>
                </a:lnTo>
                <a:lnTo>
                  <a:pt x="0" y="8"/>
                </a:lnTo>
                <a:lnTo>
                  <a:pt x="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42" name="Freeform 1473"/>
          <p:cNvSpPr>
            <a:spLocks/>
          </p:cNvSpPr>
          <p:nvPr/>
        </p:nvSpPr>
        <p:spPr bwMode="auto">
          <a:xfrm>
            <a:off x="4538309" y="5162550"/>
            <a:ext cx="1588" cy="12700"/>
          </a:xfrm>
          <a:custGeom>
            <a:avLst/>
            <a:gdLst>
              <a:gd name="T0" fmla="*/ 0 w 1588"/>
              <a:gd name="T1" fmla="*/ 2147483647 h 8"/>
              <a:gd name="T2" fmla="*/ 0 w 1588"/>
              <a:gd name="T3" fmla="*/ 0 h 8"/>
              <a:gd name="T4" fmla="*/ 0 w 1588"/>
              <a:gd name="T5" fmla="*/ 2147483647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8"/>
                </a:move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43" name="Freeform 1480"/>
          <p:cNvSpPr>
            <a:spLocks/>
          </p:cNvSpPr>
          <p:nvPr/>
        </p:nvSpPr>
        <p:spPr bwMode="auto">
          <a:xfrm>
            <a:off x="6103584" y="4711700"/>
            <a:ext cx="1588" cy="12700"/>
          </a:xfrm>
          <a:custGeom>
            <a:avLst/>
            <a:gdLst>
              <a:gd name="T0" fmla="*/ 0 w 1"/>
              <a:gd name="T1" fmla="*/ 2147483647 h 8"/>
              <a:gd name="T2" fmla="*/ 2147483647 w 1"/>
              <a:gd name="T3" fmla="*/ 2147483647 h 8"/>
              <a:gd name="T4" fmla="*/ 2147483647 w 1"/>
              <a:gd name="T5" fmla="*/ 0 h 8"/>
              <a:gd name="T6" fmla="*/ 0 w 1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8"/>
              <a:gd name="T14" fmla="*/ 1 w 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8">
                <a:moveTo>
                  <a:pt x="0" y="8"/>
                </a:moveTo>
                <a:lnTo>
                  <a:pt x="1" y="8"/>
                </a:lnTo>
                <a:lnTo>
                  <a:pt x="1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44" name="Oval 1481"/>
          <p:cNvSpPr>
            <a:spLocks noChangeArrowheads="1"/>
          </p:cNvSpPr>
          <p:nvPr/>
        </p:nvSpPr>
        <p:spPr bwMode="auto">
          <a:xfrm>
            <a:off x="4860572" y="4102100"/>
            <a:ext cx="77787" cy="69850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192E"/>
              </a:solidFill>
              <a:ea typeface="ＭＳ Ｐゴシック" pitchFamily="50" charset="-128"/>
              <a:cs typeface="+mn-cs"/>
            </a:endParaRPr>
          </a:p>
        </p:txBody>
      </p:sp>
      <p:sp>
        <p:nvSpPr>
          <p:cNvPr id="22545" name="Oval 1482"/>
          <p:cNvSpPr>
            <a:spLocks noChangeArrowheads="1"/>
          </p:cNvSpPr>
          <p:nvPr/>
        </p:nvSpPr>
        <p:spPr bwMode="auto">
          <a:xfrm>
            <a:off x="4874859" y="4111625"/>
            <a:ext cx="52388" cy="49213"/>
          </a:xfrm>
          <a:prstGeom prst="ellips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192E"/>
              </a:solidFill>
              <a:ea typeface="ＭＳ Ｐゴシック" pitchFamily="50" charset="-128"/>
              <a:cs typeface="+mn-cs"/>
            </a:endParaRPr>
          </a:p>
        </p:txBody>
      </p:sp>
      <p:sp>
        <p:nvSpPr>
          <p:cNvPr id="22546" name="Rectangle 1483"/>
          <p:cNvSpPr>
            <a:spLocks noChangeArrowheads="1"/>
          </p:cNvSpPr>
          <p:nvPr/>
        </p:nvSpPr>
        <p:spPr bwMode="auto">
          <a:xfrm>
            <a:off x="674334" y="5105400"/>
            <a:ext cx="1244600" cy="1428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192E"/>
              </a:solidFill>
              <a:ea typeface="ＭＳ Ｐゴシック" pitchFamily="50" charset="-128"/>
              <a:cs typeface="+mn-cs"/>
            </a:endParaRPr>
          </a:p>
        </p:txBody>
      </p:sp>
      <p:sp>
        <p:nvSpPr>
          <p:cNvPr id="22547" name="Freeform 1484"/>
          <p:cNvSpPr>
            <a:spLocks/>
          </p:cNvSpPr>
          <p:nvPr/>
        </p:nvSpPr>
        <p:spPr bwMode="auto">
          <a:xfrm>
            <a:off x="1917347" y="5054600"/>
            <a:ext cx="3175" cy="14288"/>
          </a:xfrm>
          <a:custGeom>
            <a:avLst/>
            <a:gdLst>
              <a:gd name="T0" fmla="*/ 2147483647 w 2"/>
              <a:gd name="T1" fmla="*/ 2147483647 h 9"/>
              <a:gd name="T2" fmla="*/ 2147483647 w 2"/>
              <a:gd name="T3" fmla="*/ 2147483647 h 9"/>
              <a:gd name="T4" fmla="*/ 0 w 2"/>
              <a:gd name="T5" fmla="*/ 0 h 9"/>
              <a:gd name="T6" fmla="*/ 2147483647 w 2"/>
              <a:gd name="T7" fmla="*/ 0 h 9"/>
              <a:gd name="T8" fmla="*/ 2147483647 w 2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9"/>
              <a:gd name="T17" fmla="*/ 2 w 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9">
                <a:moveTo>
                  <a:pt x="1" y="9"/>
                </a:moveTo>
                <a:lnTo>
                  <a:pt x="2" y="9"/>
                </a:lnTo>
                <a:lnTo>
                  <a:pt x="0" y="0"/>
                </a:lnTo>
                <a:lnTo>
                  <a:pt x="1" y="0"/>
                </a:lnTo>
                <a:lnTo>
                  <a:pt x="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48" name="Oval 1485"/>
          <p:cNvSpPr>
            <a:spLocks noChangeArrowheads="1"/>
          </p:cNvSpPr>
          <p:nvPr/>
        </p:nvSpPr>
        <p:spPr bwMode="auto">
          <a:xfrm>
            <a:off x="3712809" y="4400550"/>
            <a:ext cx="34925" cy="34925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192E"/>
              </a:solidFill>
              <a:ea typeface="ＭＳ Ｐゴシック" pitchFamily="50" charset="-128"/>
              <a:cs typeface="+mn-cs"/>
            </a:endParaRPr>
          </a:p>
        </p:txBody>
      </p:sp>
      <p:sp>
        <p:nvSpPr>
          <p:cNvPr id="22549" name="Oval 1486"/>
          <p:cNvSpPr>
            <a:spLocks noChangeArrowheads="1"/>
          </p:cNvSpPr>
          <p:nvPr/>
        </p:nvSpPr>
        <p:spPr bwMode="auto">
          <a:xfrm>
            <a:off x="4836759" y="4200525"/>
            <a:ext cx="39688" cy="34925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192E"/>
              </a:solidFill>
              <a:ea typeface="ＭＳ Ｐゴシック" pitchFamily="50" charset="-128"/>
              <a:cs typeface="+mn-cs"/>
            </a:endParaRPr>
          </a:p>
        </p:txBody>
      </p:sp>
      <p:sp>
        <p:nvSpPr>
          <p:cNvPr id="22550" name="Oval 1487"/>
          <p:cNvSpPr>
            <a:spLocks noChangeArrowheads="1"/>
          </p:cNvSpPr>
          <p:nvPr/>
        </p:nvSpPr>
        <p:spPr bwMode="auto">
          <a:xfrm>
            <a:off x="3565172" y="4354513"/>
            <a:ext cx="39687" cy="36512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192E"/>
              </a:solidFill>
              <a:ea typeface="ＭＳ Ｐゴシック" pitchFamily="50" charset="-128"/>
              <a:cs typeface="+mn-cs"/>
            </a:endParaRPr>
          </a:p>
        </p:txBody>
      </p:sp>
      <p:sp>
        <p:nvSpPr>
          <p:cNvPr id="22551" name="Rectangle 1488"/>
          <p:cNvSpPr>
            <a:spLocks noChangeAspect="1" noChangeArrowheads="1"/>
          </p:cNvSpPr>
          <p:nvPr/>
        </p:nvSpPr>
        <p:spPr bwMode="auto">
          <a:xfrm>
            <a:off x="4698647" y="3967213"/>
            <a:ext cx="44723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192E"/>
                </a:solidFill>
                <a:latin typeface="Verdana" pitchFamily="34" charset="0"/>
                <a:ea typeface="ＭＳ Ｐゴシック" pitchFamily="50" charset="-128"/>
                <a:cs typeface="+mn-cs"/>
              </a:rPr>
              <a:t>TOKYO</a:t>
            </a:r>
          </a:p>
        </p:txBody>
      </p:sp>
      <p:sp>
        <p:nvSpPr>
          <p:cNvPr id="22552" name="Rectangle 1489"/>
          <p:cNvSpPr>
            <a:spLocks noChangeAspect="1" noChangeArrowheads="1"/>
          </p:cNvSpPr>
          <p:nvPr/>
        </p:nvSpPr>
        <p:spPr bwMode="auto">
          <a:xfrm>
            <a:off x="4236684" y="4257726"/>
            <a:ext cx="74860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192E"/>
                </a:solidFill>
                <a:latin typeface="Verdana" pitchFamily="34" charset="0"/>
                <a:ea typeface="ＭＳ Ｐゴシック" pitchFamily="50" charset="-128"/>
                <a:cs typeface="+mn-cs"/>
              </a:rPr>
              <a:t>YOKOHAMA</a:t>
            </a:r>
          </a:p>
        </p:txBody>
      </p:sp>
      <p:sp>
        <p:nvSpPr>
          <p:cNvPr id="22553" name="Rectangle 1490"/>
          <p:cNvSpPr>
            <a:spLocks noChangeAspect="1" noChangeArrowheads="1"/>
          </p:cNvSpPr>
          <p:nvPr/>
        </p:nvSpPr>
        <p:spPr bwMode="auto">
          <a:xfrm>
            <a:off x="3760434" y="4291063"/>
            <a:ext cx="3590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192E"/>
                </a:solidFill>
                <a:latin typeface="Verdana" pitchFamily="34" charset="0"/>
                <a:ea typeface="ＭＳ Ｐゴシック" pitchFamily="50" charset="-128"/>
                <a:cs typeface="+mn-cs"/>
              </a:rPr>
              <a:t>KOBE</a:t>
            </a:r>
          </a:p>
        </p:txBody>
      </p:sp>
      <p:sp>
        <p:nvSpPr>
          <p:cNvPr id="22554" name="Rectangle 1491"/>
          <p:cNvSpPr>
            <a:spLocks noChangeAspect="1" noChangeArrowheads="1"/>
          </p:cNvSpPr>
          <p:nvPr/>
        </p:nvSpPr>
        <p:spPr bwMode="auto">
          <a:xfrm>
            <a:off x="2968284" y="4198988"/>
            <a:ext cx="7197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192E"/>
                </a:solidFill>
                <a:latin typeface="Verdana" pitchFamily="34" charset="0"/>
                <a:ea typeface="ＭＳ Ｐゴシック" pitchFamily="50" charset="-128"/>
                <a:cs typeface="+mn-cs"/>
              </a:rPr>
              <a:t>TAKASAGO</a:t>
            </a:r>
          </a:p>
        </p:txBody>
      </p:sp>
      <p:sp>
        <p:nvSpPr>
          <p:cNvPr id="22555" name="Rectangle 1492"/>
          <p:cNvSpPr>
            <a:spLocks noChangeAspect="1" noChangeArrowheads="1"/>
          </p:cNvSpPr>
          <p:nvPr/>
        </p:nvSpPr>
        <p:spPr bwMode="auto">
          <a:xfrm>
            <a:off x="7483122" y="2877265"/>
            <a:ext cx="10002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TSURUGA</a:t>
            </a:r>
          </a:p>
        </p:txBody>
      </p:sp>
      <p:sp>
        <p:nvSpPr>
          <p:cNvPr id="22556" name="Rectangle 1493"/>
          <p:cNvSpPr>
            <a:spLocks noChangeAspect="1" noChangeArrowheads="1"/>
          </p:cNvSpPr>
          <p:nvPr/>
        </p:nvSpPr>
        <p:spPr bwMode="auto">
          <a:xfrm>
            <a:off x="3317522" y="1559640"/>
            <a:ext cx="820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MIHAMA</a:t>
            </a:r>
          </a:p>
        </p:txBody>
      </p:sp>
      <p:sp>
        <p:nvSpPr>
          <p:cNvPr id="22557" name="Rectangle 1494"/>
          <p:cNvSpPr>
            <a:spLocks noChangeAspect="1" noChangeArrowheads="1"/>
          </p:cNvSpPr>
          <p:nvPr/>
        </p:nvSpPr>
        <p:spPr bwMode="auto">
          <a:xfrm>
            <a:off x="356834" y="1605677"/>
            <a:ext cx="1023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OHI</a:t>
            </a:r>
          </a:p>
        </p:txBody>
      </p:sp>
      <p:sp>
        <p:nvSpPr>
          <p:cNvPr id="22558" name="Rectangle 1495"/>
          <p:cNvSpPr>
            <a:spLocks noChangeAspect="1" noChangeArrowheads="1"/>
          </p:cNvSpPr>
          <p:nvPr/>
        </p:nvSpPr>
        <p:spPr bwMode="auto">
          <a:xfrm>
            <a:off x="555272" y="3275013"/>
            <a:ext cx="1635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TAKAHAMA </a:t>
            </a:r>
          </a:p>
        </p:txBody>
      </p:sp>
      <p:sp>
        <p:nvSpPr>
          <p:cNvPr id="22559" name="Rectangle 1496"/>
          <p:cNvSpPr>
            <a:spLocks noChangeAspect="1" noChangeArrowheads="1"/>
          </p:cNvSpPr>
          <p:nvPr/>
        </p:nvSpPr>
        <p:spPr bwMode="auto">
          <a:xfrm>
            <a:off x="655284" y="4875927"/>
            <a:ext cx="774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GENKAI</a:t>
            </a:r>
          </a:p>
        </p:txBody>
      </p:sp>
      <p:sp>
        <p:nvSpPr>
          <p:cNvPr id="22560" name="Rectangle 1497"/>
          <p:cNvSpPr>
            <a:spLocks noChangeAspect="1" noChangeArrowheads="1"/>
          </p:cNvSpPr>
          <p:nvPr/>
        </p:nvSpPr>
        <p:spPr bwMode="auto">
          <a:xfrm>
            <a:off x="3620734" y="5021977"/>
            <a:ext cx="761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SENDAI</a:t>
            </a:r>
          </a:p>
        </p:txBody>
      </p:sp>
      <p:sp>
        <p:nvSpPr>
          <p:cNvPr id="22561" name="Rectangle 1498"/>
          <p:cNvSpPr>
            <a:spLocks noChangeAspect="1" noChangeArrowheads="1"/>
          </p:cNvSpPr>
          <p:nvPr/>
        </p:nvSpPr>
        <p:spPr bwMode="auto">
          <a:xfrm>
            <a:off x="5330472" y="5010865"/>
            <a:ext cx="560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IKATA</a:t>
            </a:r>
          </a:p>
        </p:txBody>
      </p:sp>
      <p:sp>
        <p:nvSpPr>
          <p:cNvPr id="22562" name="Rectangle 1499"/>
          <p:cNvSpPr>
            <a:spLocks noChangeAspect="1" noChangeArrowheads="1"/>
          </p:cNvSpPr>
          <p:nvPr/>
        </p:nvSpPr>
        <p:spPr bwMode="auto">
          <a:xfrm>
            <a:off x="7186259" y="1264365"/>
            <a:ext cx="18907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757238"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57238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57238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57238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192E"/>
                </a:solidFill>
                <a:ea typeface="ＭＳ Ｐゴシック" pitchFamily="50" charset="-128"/>
                <a:cs typeface="+mn-cs"/>
              </a:rPr>
              <a:t>TOMARI</a:t>
            </a:r>
          </a:p>
        </p:txBody>
      </p:sp>
      <p:sp>
        <p:nvSpPr>
          <p:cNvPr id="22563" name="Line 1508"/>
          <p:cNvSpPr>
            <a:spLocks noChangeShapeType="1"/>
          </p:cNvSpPr>
          <p:nvPr/>
        </p:nvSpPr>
        <p:spPr bwMode="auto">
          <a:xfrm flipH="1">
            <a:off x="2015772" y="1792288"/>
            <a:ext cx="2079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64" name="Line 1509"/>
          <p:cNvSpPr>
            <a:spLocks noChangeShapeType="1"/>
          </p:cNvSpPr>
          <p:nvPr/>
        </p:nvSpPr>
        <p:spPr bwMode="auto">
          <a:xfrm flipH="1">
            <a:off x="702909" y="1831975"/>
            <a:ext cx="9191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65" name="Line 1510"/>
          <p:cNvSpPr>
            <a:spLocks noChangeShapeType="1"/>
          </p:cNvSpPr>
          <p:nvPr/>
        </p:nvSpPr>
        <p:spPr bwMode="auto">
          <a:xfrm flipH="1">
            <a:off x="555272" y="3481388"/>
            <a:ext cx="15065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66" name="Line 1511"/>
          <p:cNvSpPr>
            <a:spLocks noChangeShapeType="1"/>
          </p:cNvSpPr>
          <p:nvPr/>
        </p:nvSpPr>
        <p:spPr bwMode="auto">
          <a:xfrm>
            <a:off x="6886222" y="3132138"/>
            <a:ext cx="1625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67" name="Line 1512"/>
          <p:cNvSpPr>
            <a:spLocks noChangeShapeType="1"/>
          </p:cNvSpPr>
          <p:nvPr/>
        </p:nvSpPr>
        <p:spPr bwMode="auto">
          <a:xfrm>
            <a:off x="6867172" y="1508125"/>
            <a:ext cx="1644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68" name="Line 1541"/>
          <p:cNvSpPr>
            <a:spLocks noChangeShapeType="1"/>
          </p:cNvSpPr>
          <p:nvPr/>
        </p:nvSpPr>
        <p:spPr bwMode="auto">
          <a:xfrm flipH="1" flipV="1">
            <a:off x="2382484" y="5137150"/>
            <a:ext cx="1209675" cy="1000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69" name="Line 1542"/>
          <p:cNvSpPr>
            <a:spLocks noChangeShapeType="1"/>
          </p:cNvSpPr>
          <p:nvPr/>
        </p:nvSpPr>
        <p:spPr bwMode="auto">
          <a:xfrm flipV="1">
            <a:off x="3581047" y="5237163"/>
            <a:ext cx="785812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70" name="Line 1543"/>
          <p:cNvSpPr>
            <a:spLocks noChangeShapeType="1"/>
          </p:cNvSpPr>
          <p:nvPr/>
        </p:nvSpPr>
        <p:spPr bwMode="auto">
          <a:xfrm flipV="1">
            <a:off x="1917347" y="4664075"/>
            <a:ext cx="382587" cy="4556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71" name="Line 1544"/>
          <p:cNvSpPr>
            <a:spLocks noChangeShapeType="1"/>
          </p:cNvSpPr>
          <p:nvPr/>
        </p:nvSpPr>
        <p:spPr bwMode="auto">
          <a:xfrm>
            <a:off x="2061809" y="3475038"/>
            <a:ext cx="1773238" cy="6969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72" name="Line 1545"/>
          <p:cNvSpPr>
            <a:spLocks noChangeShapeType="1"/>
          </p:cNvSpPr>
          <p:nvPr/>
        </p:nvSpPr>
        <p:spPr bwMode="auto">
          <a:xfrm>
            <a:off x="1622072" y="1825625"/>
            <a:ext cx="2262187" cy="23495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73" name="Line 1546"/>
          <p:cNvSpPr>
            <a:spLocks noChangeShapeType="1"/>
          </p:cNvSpPr>
          <p:nvPr/>
        </p:nvSpPr>
        <p:spPr bwMode="auto">
          <a:xfrm>
            <a:off x="2014184" y="1785938"/>
            <a:ext cx="1946275" cy="23637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74" name="Line 1547"/>
          <p:cNvSpPr>
            <a:spLocks noChangeShapeType="1"/>
          </p:cNvSpPr>
          <p:nvPr/>
        </p:nvSpPr>
        <p:spPr bwMode="auto">
          <a:xfrm flipV="1">
            <a:off x="5039959" y="1518170"/>
            <a:ext cx="1819275" cy="51383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75" name="Line 1548"/>
          <p:cNvSpPr>
            <a:spLocks noChangeShapeType="1"/>
          </p:cNvSpPr>
          <p:nvPr/>
        </p:nvSpPr>
        <p:spPr bwMode="auto">
          <a:xfrm flipV="1">
            <a:off x="3966809" y="3135313"/>
            <a:ext cx="2919413" cy="977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576" name="Line 1549"/>
          <p:cNvSpPr>
            <a:spLocks noChangeShapeType="1"/>
          </p:cNvSpPr>
          <p:nvPr/>
        </p:nvSpPr>
        <p:spPr bwMode="auto">
          <a:xfrm>
            <a:off x="2960334" y="4710113"/>
            <a:ext cx="2274888" cy="528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2577" name="Picture 15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397" y="5276850"/>
            <a:ext cx="17573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8" name="Picture 1557" descr="miha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034" y="1825625"/>
            <a:ext cx="18589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1559" descr="tsurug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222" y="3181350"/>
            <a:ext cx="19653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1" name="Picture 1560" descr="ik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847" y="5276850"/>
            <a:ext cx="1614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2" name="Picture 1561" descr="genk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22" y="5157788"/>
            <a:ext cx="1816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3" name="Picture 1562" descr="takaham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59" y="3509963"/>
            <a:ext cx="1790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1" name="円/楕円 1520"/>
          <p:cNvSpPr/>
          <p:nvPr/>
        </p:nvSpPr>
        <p:spPr>
          <a:xfrm>
            <a:off x="533046" y="1435082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22" name="円/楕円 1521"/>
          <p:cNvSpPr/>
          <p:nvPr/>
        </p:nvSpPr>
        <p:spPr>
          <a:xfrm>
            <a:off x="710846" y="1435082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23" name="円/楕円 1522"/>
          <p:cNvSpPr/>
          <p:nvPr/>
        </p:nvSpPr>
        <p:spPr>
          <a:xfrm>
            <a:off x="887059" y="1435082"/>
            <a:ext cx="178191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24" name="円/楕円 1523"/>
          <p:cNvSpPr/>
          <p:nvPr/>
        </p:nvSpPr>
        <p:spPr>
          <a:xfrm>
            <a:off x="1080734" y="1435082"/>
            <a:ext cx="176232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608" name="Text Box 1540"/>
          <p:cNvSpPr txBox="1">
            <a:spLocks noChangeArrowheads="1"/>
          </p:cNvSpPr>
          <p:nvPr/>
        </p:nvSpPr>
        <p:spPr bwMode="auto">
          <a:xfrm>
            <a:off x="6295741" y="5129025"/>
            <a:ext cx="2848259" cy="6740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ja-JP" sz="1400" b="1" dirty="0" smtClean="0">
                <a:solidFill>
                  <a:srgbClr val="FF0000"/>
                </a:solidFill>
                <a:latin typeface="Arial Black" pitchFamily="34" charset="0"/>
                <a:ea typeface="ＭＳ Ｐゴシック" pitchFamily="50" charset="-128"/>
                <a:cs typeface="+mn-cs"/>
              </a:rPr>
              <a:t>poznámka</a:t>
            </a:r>
            <a:r>
              <a:rPr lang="en-US" altLang="ja-JP" sz="1400" b="1" dirty="0" smtClean="0">
                <a:solidFill>
                  <a:srgbClr val="FF0000"/>
                </a:solidFill>
                <a:latin typeface="Arial Black" pitchFamily="34" charset="0"/>
                <a:ea typeface="ＭＳ Ｐゴシック" pitchFamily="50" charset="-128"/>
                <a:cs typeface="+mn-cs"/>
              </a:rPr>
              <a:t>:</a:t>
            </a:r>
            <a:r>
              <a:rPr lang="en-US" altLang="ja-JP" sz="1400" b="1" dirty="0" smtClean="0">
                <a:solidFill>
                  <a:prstClr val="black"/>
                </a:solidFill>
                <a:latin typeface="Arial Black" pitchFamily="34" charset="0"/>
                <a:ea typeface="ＭＳ Ｐゴシック" pitchFamily="50" charset="-128"/>
                <a:cs typeface="+mn-cs"/>
              </a:rPr>
              <a:t> </a:t>
            </a:r>
          </a:p>
          <a:p>
            <a:pPr defTabSz="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ja-JP" sz="1400" dirty="0" smtClean="0">
                <a:solidFill>
                  <a:prstClr val="black"/>
                </a:solidFill>
                <a:latin typeface="Arial Black" pitchFamily="34" charset="0"/>
                <a:ea typeface="ＭＳ Ｐゴシック" pitchFamily="50" charset="-128"/>
                <a:cs typeface="+mn-cs"/>
              </a:rPr>
              <a:t>Čísla v</a:t>
            </a:r>
            <a:r>
              <a:rPr lang="en-US" altLang="ja-JP" sz="1400" dirty="0" smtClean="0">
                <a:solidFill>
                  <a:prstClr val="black"/>
                </a:solidFill>
                <a:latin typeface="Arial Black" pitchFamily="34" charset="0"/>
                <a:ea typeface="ＭＳ Ｐゴシック" pitchFamily="50" charset="-128"/>
                <a:cs typeface="+mn-cs"/>
              </a:rPr>
              <a:t>     </a:t>
            </a:r>
            <a:r>
              <a:rPr lang="cs-CZ" altLang="ja-JP" sz="1400" dirty="0" smtClean="0">
                <a:solidFill>
                  <a:prstClr val="black"/>
                </a:solidFill>
                <a:latin typeface="Arial Black" pitchFamily="34" charset="0"/>
                <a:ea typeface="ＭＳ Ｐゴシック" pitchFamily="50" charset="-128"/>
                <a:cs typeface="+mn-cs"/>
              </a:rPr>
              <a:t>označují počet smyček v závodě</a:t>
            </a:r>
            <a:r>
              <a:rPr lang="en-US" altLang="ja-JP" sz="1400" dirty="0" smtClean="0">
                <a:solidFill>
                  <a:prstClr val="black"/>
                </a:solidFill>
                <a:latin typeface="Arial Black" pitchFamily="34" charset="0"/>
                <a:ea typeface="ＭＳ Ｐゴシック" pitchFamily="50" charset="-128"/>
                <a:cs typeface="+mn-cs"/>
              </a:rPr>
              <a:t>.</a:t>
            </a:r>
          </a:p>
        </p:txBody>
      </p:sp>
      <p:sp>
        <p:nvSpPr>
          <p:cNvPr id="1550" name="円/楕円 1549"/>
          <p:cNvSpPr/>
          <p:nvPr/>
        </p:nvSpPr>
        <p:spPr>
          <a:xfrm>
            <a:off x="7080856" y="5347311"/>
            <a:ext cx="187118" cy="176365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endParaRPr kumimoji="1" lang="ja-JP" altLang="en-US" sz="12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610" name="Line 1542"/>
          <p:cNvSpPr>
            <a:spLocks noChangeShapeType="1"/>
          </p:cNvSpPr>
          <p:nvPr/>
        </p:nvSpPr>
        <p:spPr bwMode="auto">
          <a:xfrm flipV="1">
            <a:off x="5216172" y="5238750"/>
            <a:ext cx="7413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kumimoji="1" lang="ja-JP" altLang="en-US" sz="360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234" y="1543570"/>
            <a:ext cx="1992313" cy="133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9" name="円/楕円 1488"/>
          <p:cNvSpPr/>
          <p:nvPr/>
        </p:nvSpPr>
        <p:spPr>
          <a:xfrm>
            <a:off x="597330" y="3111897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3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0" name="円/楕円 1489"/>
          <p:cNvSpPr/>
          <p:nvPr/>
        </p:nvSpPr>
        <p:spPr>
          <a:xfrm>
            <a:off x="775130" y="3111897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3" name="円/楕円 1492"/>
          <p:cNvSpPr/>
          <p:nvPr/>
        </p:nvSpPr>
        <p:spPr>
          <a:xfrm>
            <a:off x="635430" y="4711780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4" name="円/楕円 1493"/>
          <p:cNvSpPr/>
          <p:nvPr/>
        </p:nvSpPr>
        <p:spPr>
          <a:xfrm>
            <a:off x="813230" y="4711780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5" name="円/楕円 1494"/>
          <p:cNvSpPr/>
          <p:nvPr/>
        </p:nvSpPr>
        <p:spPr>
          <a:xfrm>
            <a:off x="989443" y="4711780"/>
            <a:ext cx="178191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6" name="円/楕円 1495"/>
          <p:cNvSpPr/>
          <p:nvPr/>
        </p:nvSpPr>
        <p:spPr>
          <a:xfrm>
            <a:off x="1183118" y="4711780"/>
            <a:ext cx="176232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7" name="円/楕円 1496"/>
          <p:cNvSpPr/>
          <p:nvPr/>
        </p:nvSpPr>
        <p:spPr>
          <a:xfrm>
            <a:off x="3390869" y="1384988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8" name="円/楕円 1497"/>
          <p:cNvSpPr/>
          <p:nvPr/>
        </p:nvSpPr>
        <p:spPr>
          <a:xfrm>
            <a:off x="3568669" y="1384988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9" name="円/楕円 1498"/>
          <p:cNvSpPr/>
          <p:nvPr/>
        </p:nvSpPr>
        <p:spPr>
          <a:xfrm>
            <a:off x="3744882" y="1384988"/>
            <a:ext cx="178191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501" name="円/楕円 1500"/>
          <p:cNvSpPr/>
          <p:nvPr/>
        </p:nvSpPr>
        <p:spPr>
          <a:xfrm>
            <a:off x="7034080" y="1291666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02" name="円/楕円 1501"/>
          <p:cNvSpPr/>
          <p:nvPr/>
        </p:nvSpPr>
        <p:spPr>
          <a:xfrm>
            <a:off x="7211880" y="1288491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03" name="円/楕円 1502"/>
          <p:cNvSpPr/>
          <p:nvPr/>
        </p:nvSpPr>
        <p:spPr>
          <a:xfrm>
            <a:off x="7388093" y="1291666"/>
            <a:ext cx="178191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504" name="円/楕円 1503"/>
          <p:cNvSpPr/>
          <p:nvPr/>
        </p:nvSpPr>
        <p:spPr>
          <a:xfrm>
            <a:off x="7186259" y="2906434"/>
            <a:ext cx="176232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05" name="円/楕円 1504"/>
          <p:cNvSpPr/>
          <p:nvPr/>
        </p:nvSpPr>
        <p:spPr>
          <a:xfrm>
            <a:off x="5319529" y="4834966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06" name="円/楕円 1505"/>
          <p:cNvSpPr/>
          <p:nvPr/>
        </p:nvSpPr>
        <p:spPr>
          <a:xfrm>
            <a:off x="5497329" y="4834966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2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07" name="円/楕円 1506"/>
          <p:cNvSpPr/>
          <p:nvPr/>
        </p:nvSpPr>
        <p:spPr>
          <a:xfrm>
            <a:off x="5673542" y="4834966"/>
            <a:ext cx="178191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B0313-BFEE-451E-B244-785D8CA59A8F}" type="slidenum">
              <a:rPr lang="ja-JP" altLang="en-US" smtClean="0"/>
              <a:pPr>
                <a:defRPr/>
              </a:pPr>
              <a:t>12</a:t>
            </a:fld>
            <a:r>
              <a:rPr lang="ja-JP" altLang="en-US" smtClean="0"/>
              <a:t>　</a:t>
            </a:r>
            <a:endParaRPr lang="en-US" altLang="ja-JP" dirty="0"/>
          </a:p>
        </p:txBody>
      </p:sp>
      <p:sp>
        <p:nvSpPr>
          <p:cNvPr id="1492" name="円/楕円 1491"/>
          <p:cNvSpPr/>
          <p:nvPr/>
        </p:nvSpPr>
        <p:spPr>
          <a:xfrm>
            <a:off x="963480" y="3121797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3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08" name="円/楕円 1507"/>
          <p:cNvSpPr/>
          <p:nvPr/>
        </p:nvSpPr>
        <p:spPr>
          <a:xfrm>
            <a:off x="1141280" y="3121797"/>
            <a:ext cx="178190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endParaRPr kumimoji="1" lang="ja-JP" alt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91" name="円/楕円 1490"/>
          <p:cNvSpPr/>
          <p:nvPr/>
        </p:nvSpPr>
        <p:spPr>
          <a:xfrm>
            <a:off x="3581818" y="4892363"/>
            <a:ext cx="178191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500" name="円/楕円 1499"/>
          <p:cNvSpPr/>
          <p:nvPr/>
        </p:nvSpPr>
        <p:spPr>
          <a:xfrm>
            <a:off x="3781718" y="4890388"/>
            <a:ext cx="178191" cy="176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kumimoji="1" lang="en-US" altLang="ja-JP" sz="1400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86" name="タイトル 1"/>
          <p:cNvSpPr>
            <a:spLocks noGrp="1"/>
          </p:cNvSpPr>
          <p:nvPr>
            <p:ph type="title" idx="4294967295"/>
          </p:nvPr>
        </p:nvSpPr>
        <p:spPr>
          <a:xfrm>
            <a:off x="7100" y="0"/>
            <a:ext cx="7848290" cy="60815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ja-JP" sz="2400" dirty="0" smtClean="0">
                <a:ea typeface="ＭＳ Ｐゴシック" pitchFamily="50" charset="-128"/>
              </a:rPr>
              <a:t>MHI </a:t>
            </a:r>
            <a:r>
              <a:rPr lang="cs-CZ" altLang="ja-JP" sz="2400" dirty="0" smtClean="0">
                <a:ea typeface="ＭＳ Ｐゴシック" pitchFamily="50" charset="-128"/>
              </a:rPr>
              <a:t>výstavba </a:t>
            </a:r>
            <a:r>
              <a:rPr lang="cs-CZ" altLang="ja-JP" sz="2400" dirty="0" err="1" smtClean="0">
                <a:ea typeface="ＭＳ Ｐゴシック" pitchFamily="50" charset="-128"/>
              </a:rPr>
              <a:t>tlakovodních</a:t>
            </a:r>
            <a:r>
              <a:rPr lang="cs-CZ" altLang="ja-JP" sz="2400" dirty="0" smtClean="0">
                <a:ea typeface="ＭＳ Ｐゴシック" pitchFamily="50" charset="-128"/>
              </a:rPr>
              <a:t> reaktorů (PWR) v </a:t>
            </a:r>
            <a:r>
              <a:rPr lang="en-US" altLang="ja-JP" sz="2400" dirty="0" smtClean="0">
                <a:ea typeface="ＭＳ Ｐゴシック" pitchFamily="50" charset="-128"/>
              </a:rPr>
              <a:t>Jap</a:t>
            </a:r>
            <a:r>
              <a:rPr lang="cs-CZ" altLang="ja-JP" sz="2400" dirty="0" smtClean="0">
                <a:ea typeface="ＭＳ Ｐゴシック" pitchFamily="50" charset="-128"/>
              </a:rPr>
              <a:t>o</a:t>
            </a:r>
            <a:r>
              <a:rPr lang="en-US" altLang="ja-JP" sz="2400" dirty="0" smtClean="0">
                <a:ea typeface="ＭＳ Ｐゴシック" pitchFamily="50" charset="-128"/>
              </a:rPr>
              <a:t>n</a:t>
            </a:r>
            <a:r>
              <a:rPr lang="cs-CZ" altLang="ja-JP" sz="2400" dirty="0" err="1" smtClean="0">
                <a:ea typeface="ＭＳ Ｐゴシック" pitchFamily="50" charset="-128"/>
              </a:rPr>
              <a:t>sku</a:t>
            </a:r>
            <a:endParaRPr lang="en-US" altLang="ja-JP" sz="2400" dirty="0" smtClean="0">
              <a:ea typeface="ＭＳ Ｐゴシック" pitchFamily="50" charset="-128"/>
            </a:endParaRPr>
          </a:p>
        </p:txBody>
      </p:sp>
      <p:sp>
        <p:nvSpPr>
          <p:cNvPr id="1488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0825" y="6448425"/>
            <a:ext cx="6310313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 eaLnBrk="0" hangingPunct="0">
              <a:spcBef>
                <a:spcPct val="20000"/>
              </a:spcBef>
              <a:buFont typeface="Arial" pitchFamily="34" charset="0"/>
              <a:defRPr kumimoji="1"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ja-JP" sz="1000" dirty="0" smtClean="0">
                <a:solidFill>
                  <a:prstClr val="black"/>
                </a:solidFill>
              </a:rPr>
              <a:t>© 2016 MITSUBISHI HEAVY INDUSTRIES, LTD.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1587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51721" y="188913"/>
            <a:ext cx="709228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69925" indent="-19526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30000"/>
              <a:buFontTx/>
              <a:buNone/>
            </a:pPr>
            <a:r>
              <a:rPr lang="cs-CZ" altLang="ja-JP" b="1" i="1" dirty="0" smtClean="0">
                <a:solidFill>
                  <a:srgbClr val="C00000"/>
                </a:solidFill>
                <a:ea typeface="ＭＳ Ｐゴシック" pitchFamily="34" charset="-128"/>
              </a:rPr>
              <a:t>Odborné zkušenosti spol. </a:t>
            </a:r>
            <a:r>
              <a:rPr lang="en-US" altLang="ja-JP" b="1" i="1" dirty="0" smtClean="0">
                <a:solidFill>
                  <a:srgbClr val="C00000"/>
                </a:solidFill>
                <a:ea typeface="ＭＳ Ｐゴシック" pitchFamily="34" charset="-128"/>
              </a:rPr>
              <a:t>AREVA &amp; MHI</a:t>
            </a:r>
            <a:r>
              <a:rPr lang="cs-CZ" altLang="ja-JP" b="1" i="1" dirty="0" smtClean="0">
                <a:solidFill>
                  <a:srgbClr val="C00000"/>
                </a:solidFill>
                <a:ea typeface="ＭＳ Ｐゴシック" pitchFamily="34" charset="-128"/>
              </a:rPr>
              <a:t> v oblasti jaderné energetiky</a:t>
            </a:r>
            <a:r>
              <a:rPr lang="en-US" altLang="ja-JP" sz="2700" b="1" i="1" dirty="0" smtClean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US" altLang="ja-JP" sz="2700" b="1" i="1" dirty="0" smtClean="0">
                <a:solidFill>
                  <a:schemeClr val="tx2"/>
                </a:solidFill>
                <a:ea typeface="ＭＳ Ｐゴシック" pitchFamily="34" charset="-128"/>
              </a:rPr>
            </a:br>
            <a:endParaRPr lang="en-GB" altLang="fr-FR" sz="2700" b="1" i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47675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79512" y="980728"/>
            <a:ext cx="8796338" cy="1338262"/>
          </a:xfrm>
          <a:prstGeom prst="rect">
            <a:avLst/>
          </a:prstGeom>
          <a:solidFill>
            <a:schemeClr val="bg1"/>
          </a:solidFill>
          <a:ln w="25400">
            <a:solidFill>
              <a:srgbClr val="B1B1C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4163" indent="-284163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2913" indent="-22701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20000"/>
              <a:buFont typeface="Wingdings" pitchFamily="2" charset="2"/>
              <a:buChar char="w"/>
            </a:pPr>
            <a:r>
              <a:rPr lang="cs-CZ" altLang="ja-JP" b="1" dirty="0" smtClean="0">
                <a:ea typeface="ＭＳ Ｐゴシック" pitchFamily="34" charset="-128"/>
              </a:rPr>
              <a:t>Technologická rozmanitost odborných zkušeností obou společností </a:t>
            </a:r>
            <a:r>
              <a:rPr lang="en-US" altLang="ja-JP" b="1" dirty="0" smtClean="0">
                <a:ea typeface="ＭＳ Ｐゴシック" pitchFamily="34" charset="-128"/>
              </a:rPr>
              <a:t>AREVA </a:t>
            </a:r>
            <a:r>
              <a:rPr lang="cs-CZ" altLang="ja-JP" b="1" dirty="0" smtClean="0">
                <a:ea typeface="ＭＳ Ｐゴシック" pitchFamily="34" charset="-128"/>
              </a:rPr>
              <a:t>i</a:t>
            </a:r>
            <a:r>
              <a:rPr lang="en-US" altLang="ja-JP" b="1" dirty="0" smtClean="0">
                <a:ea typeface="ＭＳ Ｐゴシック" pitchFamily="34" charset="-128"/>
              </a:rPr>
              <a:t> MHI</a:t>
            </a:r>
            <a:endParaRPr lang="en-US" altLang="ja-JP" b="1" dirty="0"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60000"/>
              <a:buFont typeface="Wingdings" pitchFamily="2" charset="2"/>
              <a:buChar char="l"/>
            </a:pPr>
            <a:r>
              <a:rPr lang="cs-CZ" altLang="ja-JP" sz="1600" b="1" dirty="0" smtClean="0">
                <a:ea typeface="ＭＳ Ｐゴシック" pitchFamily="34" charset="-128"/>
              </a:rPr>
              <a:t>Palivový cyklus zepředu i zezadu</a:t>
            </a:r>
            <a:endParaRPr lang="en-US" altLang="ja-JP" sz="1600" b="1" dirty="0"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60000"/>
              <a:buFont typeface="Wingdings" pitchFamily="2" charset="2"/>
              <a:buChar char="l"/>
            </a:pPr>
            <a:r>
              <a:rPr lang="cs-CZ" altLang="ja-JP" sz="1600" b="1" dirty="0" smtClean="0">
                <a:ea typeface="ＭＳ Ｐゴシック" pitchFamily="34" charset="-128"/>
              </a:rPr>
              <a:t>Reaktory a služby</a:t>
            </a:r>
            <a:endParaRPr lang="en-US" altLang="ja-JP" sz="1600" b="1" dirty="0">
              <a:ea typeface="ＭＳ Ｐゴシック" pitchFamily="34" charset="-128"/>
            </a:endParaRPr>
          </a:p>
        </p:txBody>
      </p:sp>
      <p:pic>
        <p:nvPicPr>
          <p:cNvPr id="5125" name="Picture 7" descr="1171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76475"/>
            <a:ext cx="38766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2076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661025"/>
            <a:ext cx="53927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69925" indent="-19526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  <a:ea typeface="MS Gothic" pitchFamily="49" charset="-128"/>
              </a:rPr>
              <a:t/>
            </a:r>
            <a:br>
              <a:rPr lang="en-US" altLang="ja-JP" sz="1800" b="1" dirty="0">
                <a:solidFill>
                  <a:srgbClr val="000000"/>
                </a:solidFill>
                <a:ea typeface="MS Gothic" pitchFamily="49" charset="-128"/>
              </a:rPr>
            </a:br>
            <a:r>
              <a:rPr lang="en-US" altLang="ja-JP" sz="1800" b="1" dirty="0" err="1">
                <a:solidFill>
                  <a:srgbClr val="000000"/>
                </a:solidFill>
                <a:ea typeface="MS Gothic" pitchFamily="49" charset="-128"/>
              </a:rPr>
              <a:t>Tomari</a:t>
            </a:r>
            <a:r>
              <a:rPr lang="en-US" altLang="ja-JP" sz="1800" b="1" dirty="0">
                <a:solidFill>
                  <a:srgbClr val="000000"/>
                </a:solidFill>
                <a:ea typeface="MS Gothic" pitchFamily="49" charset="-128"/>
              </a:rPr>
              <a:t> 3</a:t>
            </a:r>
            <a:r>
              <a:rPr lang="en-US" altLang="ja-JP" sz="1600" b="1" dirty="0">
                <a:solidFill>
                  <a:srgbClr val="000000"/>
                </a:solidFill>
                <a:ea typeface="MS Gothic" pitchFamily="49" charset="-128"/>
              </a:rPr>
              <a:t/>
            </a:r>
            <a:br>
              <a:rPr lang="en-US" altLang="ja-JP" sz="1600" b="1" dirty="0">
                <a:solidFill>
                  <a:srgbClr val="000000"/>
                </a:solidFill>
                <a:ea typeface="MS Gothic" pitchFamily="49" charset="-128"/>
              </a:rPr>
            </a:br>
            <a:r>
              <a:rPr lang="en-US" altLang="ja-JP" sz="1600" b="1" dirty="0">
                <a:solidFill>
                  <a:srgbClr val="000000"/>
                </a:solidFill>
                <a:ea typeface="MS Gothic" pitchFamily="49" charset="-128"/>
              </a:rPr>
              <a:t> </a:t>
            </a:r>
            <a:r>
              <a:rPr lang="cs-CZ" altLang="ja-JP" sz="1600" b="1" dirty="0" smtClean="0">
                <a:solidFill>
                  <a:srgbClr val="000000"/>
                </a:solidFill>
                <a:ea typeface="MS Gothic" pitchFamily="49" charset="-128"/>
              </a:rPr>
              <a:t>Výstavbu dokončila MHI v roce </a:t>
            </a:r>
            <a:r>
              <a:rPr lang="en-US" altLang="ja-JP" sz="1600" b="1" dirty="0" smtClean="0">
                <a:solidFill>
                  <a:srgbClr val="000000"/>
                </a:solidFill>
                <a:ea typeface="MS Gothic" pitchFamily="49" charset="-128"/>
              </a:rPr>
              <a:t>2009</a:t>
            </a:r>
            <a:endParaRPr lang="en-US" altLang="ja-JP" sz="1600" b="1" dirty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076825" y="5661025"/>
            <a:ext cx="37211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69925" indent="-19526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en-US" altLang="ja-JP" sz="1800" b="1" dirty="0" err="1">
                <a:solidFill>
                  <a:srgbClr val="000000"/>
                </a:solidFill>
                <a:ea typeface="MS Gothic" pitchFamily="49" charset="-128"/>
              </a:rPr>
              <a:t>Olkiluoto</a:t>
            </a:r>
            <a:r>
              <a:rPr lang="en-US" altLang="ja-JP" sz="1800" b="1" dirty="0">
                <a:solidFill>
                  <a:srgbClr val="000000"/>
                </a:solidFill>
                <a:ea typeface="MS Gothic" pitchFamily="49" charset="-128"/>
              </a:rPr>
              <a:t> 3</a:t>
            </a:r>
            <a:br>
              <a:rPr lang="en-US" altLang="ja-JP" sz="1800" b="1" dirty="0">
                <a:solidFill>
                  <a:srgbClr val="000000"/>
                </a:solidFill>
                <a:ea typeface="MS Gothic" pitchFamily="49" charset="-128"/>
              </a:rPr>
            </a:br>
            <a:r>
              <a:rPr lang="cs-CZ" altLang="ja-JP" sz="1800" b="1" dirty="0" smtClean="0">
                <a:solidFill>
                  <a:srgbClr val="000000"/>
                </a:solidFill>
                <a:ea typeface="MS Gothic" pitchFamily="49" charset="-128"/>
              </a:rPr>
              <a:t>R</a:t>
            </a:r>
            <a:r>
              <a:rPr lang="cs-CZ" altLang="ja-JP" sz="1600" b="1" dirty="0" smtClean="0">
                <a:solidFill>
                  <a:srgbClr val="000000"/>
                </a:solidFill>
                <a:ea typeface="MS Gothic" pitchFamily="49" charset="-128"/>
              </a:rPr>
              <a:t>ealizace výstavby společností </a:t>
            </a:r>
            <a:r>
              <a:rPr lang="en-US" altLang="ja-JP" sz="1600" b="1" dirty="0" smtClean="0">
                <a:solidFill>
                  <a:srgbClr val="000000"/>
                </a:solidFill>
                <a:ea typeface="MS Gothic" pitchFamily="49" charset="-128"/>
              </a:rPr>
              <a:t>AREVA</a:t>
            </a:r>
            <a:endParaRPr lang="en-US" altLang="ja-JP" sz="1800" b="1" dirty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2195513" y="116632"/>
            <a:ext cx="67452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69925" indent="-19526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cs-CZ" altLang="ja-JP" sz="2700" b="1" i="1" dirty="0" smtClean="0">
                <a:solidFill>
                  <a:srgbClr val="C00000"/>
                </a:solidFill>
                <a:ea typeface="ＭＳ Ｐゴシック" pitchFamily="34" charset="-128"/>
              </a:rPr>
              <a:t>Odborné zkušenosti spol. A</a:t>
            </a:r>
            <a:r>
              <a:rPr lang="en-US" altLang="ja-JP" sz="2700" b="1" i="1" dirty="0" smtClean="0">
                <a:solidFill>
                  <a:srgbClr val="C00000"/>
                </a:solidFill>
                <a:ea typeface="ＭＳ Ｐゴシック" pitchFamily="34" charset="-128"/>
              </a:rPr>
              <a:t>REVA </a:t>
            </a:r>
            <a:r>
              <a:rPr lang="cs-CZ" altLang="ja-JP" sz="2700" b="1" i="1" dirty="0" smtClean="0">
                <a:solidFill>
                  <a:srgbClr val="C00000"/>
                </a:solidFill>
                <a:ea typeface="ＭＳ Ｐゴシック" pitchFamily="34" charset="-128"/>
              </a:rPr>
              <a:t>a</a:t>
            </a:r>
            <a:r>
              <a:rPr lang="en-US" altLang="ja-JP" sz="2700" b="1" i="1" dirty="0" smtClean="0">
                <a:solidFill>
                  <a:srgbClr val="C00000"/>
                </a:solidFill>
                <a:ea typeface="ＭＳ Ｐゴシック" pitchFamily="34" charset="-128"/>
              </a:rPr>
              <a:t> MHI</a:t>
            </a:r>
            <a:r>
              <a:rPr lang="cs-CZ" altLang="ja-JP" sz="2700" b="1" i="1" dirty="0" smtClean="0">
                <a:solidFill>
                  <a:srgbClr val="C00000"/>
                </a:solidFill>
                <a:ea typeface="ＭＳ Ｐゴシック" pitchFamily="34" charset="-128"/>
              </a:rPr>
              <a:t> při výstavbě</a:t>
            </a:r>
            <a:r>
              <a:rPr lang="en-US" altLang="ja-JP" sz="2700" b="1" i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altLang="ja-JP" sz="2700" b="1" i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endParaRPr lang="en-GB" altLang="fr-FR" sz="2700" b="1" i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8313" y="1052513"/>
            <a:ext cx="8561387" cy="165576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4163" indent="-284163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2913" indent="-22701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333399"/>
              </a:buClr>
              <a:buSzPct val="120000"/>
              <a:buFont typeface="Wingdings" pitchFamily="2" charset="2"/>
              <a:buNone/>
            </a:pPr>
            <a:endParaRPr lang="en-US" altLang="ja-JP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333399"/>
              </a:buClr>
              <a:buSzPct val="120000"/>
              <a:buFont typeface="Wingdings" pitchFamily="2" charset="2"/>
              <a:buChar char="w"/>
            </a:pPr>
            <a:r>
              <a:rPr lang="cs-CZ" altLang="ja-JP" sz="1800" b="1" dirty="0" smtClean="0">
                <a:solidFill>
                  <a:srgbClr val="000000"/>
                </a:solidFill>
                <a:ea typeface="ＭＳ Ｐゴシック" pitchFamily="34" charset="-128"/>
              </a:rPr>
              <a:t>Navrhování</a:t>
            </a:r>
            <a:r>
              <a:rPr lang="en-US" altLang="ja-JP" sz="1800" b="1" dirty="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cs-CZ" altLang="ja-JP" sz="1800" b="1" dirty="0" smtClean="0">
                <a:solidFill>
                  <a:srgbClr val="000000"/>
                </a:solidFill>
                <a:ea typeface="ＭＳ Ｐゴシック" pitchFamily="34" charset="-128"/>
              </a:rPr>
              <a:t>zajištění, výroba, výstavba</a:t>
            </a:r>
            <a:endParaRPr lang="en-US" altLang="ja-JP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Pct val="60000"/>
              <a:buFont typeface="Wingdings" pitchFamily="2" charset="2"/>
              <a:buChar char="l"/>
            </a:pPr>
            <a:r>
              <a:rPr lang="cs-CZ" altLang="ja-JP" sz="1600" b="1" dirty="0" smtClean="0">
                <a:solidFill>
                  <a:srgbClr val="000000"/>
                </a:solidFill>
                <a:ea typeface="ＭＳ Ｐゴシック" pitchFamily="34" charset="-128"/>
              </a:rPr>
              <a:t>Rozsáhlé a vynikající zkušenosti získané z výstavby téměř 130 jaderných elektráren po celém světě včetně 4 evropských </a:t>
            </a:r>
            <a:r>
              <a:rPr lang="cs-CZ" altLang="ja-JP" sz="1600" b="1" dirty="0" err="1" smtClean="0">
                <a:solidFill>
                  <a:srgbClr val="000000"/>
                </a:solidFill>
                <a:ea typeface="ＭＳ Ｐゴシック" pitchFamily="34" charset="-128"/>
              </a:rPr>
              <a:t>tlakovodních</a:t>
            </a:r>
            <a:r>
              <a:rPr lang="cs-CZ" altLang="ja-JP" sz="1600" b="1" dirty="0" smtClean="0">
                <a:solidFill>
                  <a:srgbClr val="000000"/>
                </a:solidFill>
                <a:ea typeface="ＭＳ Ｐゴシック" pitchFamily="34" charset="-128"/>
              </a:rPr>
              <a:t> reaktorů ve výstavbě </a:t>
            </a:r>
            <a:r>
              <a:rPr lang="en-US" altLang="ja-JP" sz="1600" b="1" dirty="0" smtClean="0">
                <a:solidFill>
                  <a:srgbClr val="000000"/>
                </a:solidFill>
                <a:ea typeface="ＭＳ Ｐゴシック" pitchFamily="34" charset="-128"/>
              </a:rPr>
              <a:t>(</a:t>
            </a:r>
            <a:r>
              <a:rPr lang="cs-CZ" altLang="ja-JP" sz="1600" b="1" dirty="0" smtClean="0">
                <a:solidFill>
                  <a:srgbClr val="000000"/>
                </a:solidFill>
                <a:ea typeface="ＭＳ Ｐゴシック" pitchFamily="34" charset="-128"/>
              </a:rPr>
              <a:t>technologie g</a:t>
            </a:r>
            <a:r>
              <a:rPr lang="en-US" altLang="ja-JP" sz="1600" b="1" dirty="0" err="1" smtClean="0">
                <a:solidFill>
                  <a:srgbClr val="000000"/>
                </a:solidFill>
                <a:ea typeface="ＭＳ Ｐゴシック" pitchFamily="34" charset="-128"/>
              </a:rPr>
              <a:t>enera</a:t>
            </a:r>
            <a:r>
              <a:rPr lang="cs-CZ" altLang="ja-JP" sz="1600" b="1" dirty="0" err="1" smtClean="0">
                <a:solidFill>
                  <a:srgbClr val="000000"/>
                </a:solidFill>
                <a:ea typeface="ＭＳ Ｐゴシック" pitchFamily="34" charset="-128"/>
              </a:rPr>
              <a:t>ce</a:t>
            </a:r>
            <a:r>
              <a:rPr lang="en-US" altLang="ja-JP" sz="1600" b="1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ea typeface="ＭＳ Ｐゴシック" pitchFamily="34" charset="-128"/>
              </a:rPr>
              <a:t>III</a:t>
            </a:r>
            <a:r>
              <a:rPr lang="en-US" altLang="ja-JP" sz="1600" b="1" dirty="0" smtClean="0">
                <a:solidFill>
                  <a:srgbClr val="000000"/>
                </a:solidFill>
                <a:ea typeface="ＭＳ Ｐゴシック" pitchFamily="34" charset="-128"/>
              </a:rPr>
              <a:t>+)   </a:t>
            </a:r>
            <a:endParaRPr lang="en-US" altLang="ja-JP" sz="16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Pct val="60000"/>
              <a:buFont typeface="Wingdings" pitchFamily="2" charset="2"/>
              <a:buChar char="l"/>
            </a:pPr>
            <a:endParaRPr lang="en-US" altLang="ja-JP" sz="16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3558" name="Picture 8" descr="Tomari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988" y="3132138"/>
            <a:ext cx="3748087" cy="23145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559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136900"/>
            <a:ext cx="3168650" cy="23749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53050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148263" y="5732463"/>
            <a:ext cx="31686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cs-CZ" altLang="ja-JP" sz="1400" dirty="0" smtClean="0">
                <a:solidFill>
                  <a:srgbClr val="000000"/>
                </a:solidFill>
                <a:ea typeface="ＭＳ Ｐゴシック" pitchFamily="34" charset="-128"/>
              </a:rPr>
              <a:t>Generátory páry v </a:t>
            </a:r>
            <a:r>
              <a:rPr lang="en-US" altLang="ja-JP" sz="1400" dirty="0" smtClean="0">
                <a:solidFill>
                  <a:srgbClr val="000000"/>
                </a:solidFill>
                <a:ea typeface="ＭＳ Ｐゴシック" pitchFamily="34" charset="-128"/>
              </a:rPr>
              <a:t>MHI 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34" charset="-128"/>
              </a:rPr>
              <a:t>Kobe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74638" y="5732463"/>
            <a:ext cx="4584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69925" indent="-19526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cs-CZ" altLang="fr-FR" sz="1400" dirty="0" smtClean="0">
                <a:solidFill>
                  <a:srgbClr val="000000"/>
                </a:solidFill>
              </a:rPr>
              <a:t>Tlaková nádoba reaktoru v</a:t>
            </a:r>
            <a:r>
              <a:rPr lang="fr-FR" altLang="ja-JP" sz="14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34" charset="-128"/>
              </a:rPr>
              <a:t>AREVA Chalon St-Marcel </a:t>
            </a:r>
            <a:r>
              <a:rPr lang="cs-CZ" altLang="ja-JP" sz="1400" dirty="0" smtClean="0">
                <a:solidFill>
                  <a:srgbClr val="000000"/>
                </a:solidFill>
                <a:ea typeface="ＭＳ Ｐゴシック" pitchFamily="34" charset="-128"/>
              </a:rPr>
              <a:t>závod na těžké komponenty</a:t>
            </a:r>
            <a:endParaRPr lang="en-US" altLang="ja-JP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3528" y="1196528"/>
            <a:ext cx="8796337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B1B1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4163" indent="-284163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2913" indent="-22701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SzPct val="120000"/>
              <a:buFontTx/>
              <a:buChar char="•"/>
            </a:pP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Odborníci v oblasti strojírenství a jaderné energetiky</a:t>
            </a:r>
            <a:r>
              <a:rPr lang="en-US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SzPct val="120000"/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  <a:ea typeface="ＭＳ Ｐゴシック" pitchFamily="34" charset="-128"/>
              </a:rPr>
              <a:t>    </a:t>
            </a: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Přes </a:t>
            </a:r>
            <a:r>
              <a:rPr lang="en-US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30</a:t>
            </a: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000 </a:t>
            </a: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zkušených jaderných odborníků po celém světě</a:t>
            </a: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SzPct val="120000"/>
              <a:buFontTx/>
              <a:buChar char="•"/>
            </a:pP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Výrobní </a:t>
            </a: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kapacity</a:t>
            </a:r>
            <a:r>
              <a:rPr lang="en-US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SzPct val="120000"/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  <a:ea typeface="ＭＳ Ｐゴシック" pitchFamily="34" charset="-128"/>
              </a:rPr>
              <a:t>    </a:t>
            </a:r>
            <a:r>
              <a:rPr lang="en-US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In</a:t>
            </a:r>
            <a:r>
              <a:rPr lang="cs-CZ" altLang="ja-JP" b="1" dirty="0" err="1" smtClean="0">
                <a:solidFill>
                  <a:srgbClr val="000000"/>
                </a:solidFill>
                <a:ea typeface="ＭＳ Ｐゴシック" pitchFamily="34" charset="-128"/>
              </a:rPr>
              <a:t>terní</a:t>
            </a: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 moderně vybavené výrobní dílny a technologie zajišťující dodání dle harmonogramu a vysokou kvalitu</a:t>
            </a:r>
            <a:endParaRPr lang="en-US" altLang="ja-JP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SzPct val="120000"/>
              <a:buFontTx/>
              <a:buChar char="•"/>
            </a:pP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Ověřený dodavatelský řetězec s kvalitními základy</a:t>
            </a:r>
            <a:r>
              <a:rPr lang="en-US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SzPct val="120000"/>
              <a:buNone/>
            </a:pPr>
            <a:r>
              <a:rPr lang="en-US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K zajištění projektu je nutné p</a:t>
            </a:r>
            <a:r>
              <a:rPr lang="en-US" altLang="ja-JP" b="1" dirty="0" err="1" smtClean="0">
                <a:solidFill>
                  <a:srgbClr val="000000"/>
                </a:solidFill>
                <a:ea typeface="ＭＳ Ｐゴシック" pitchFamily="34" charset="-128"/>
              </a:rPr>
              <a:t>artners</a:t>
            </a:r>
            <a:r>
              <a:rPr lang="cs-CZ" altLang="ja-JP" b="1" dirty="0" smtClean="0">
                <a:solidFill>
                  <a:srgbClr val="000000"/>
                </a:solidFill>
                <a:ea typeface="ＭＳ Ｐゴシック" pitchFamily="34" charset="-128"/>
              </a:rPr>
              <a:t>tví s místním dodavatelským řetězcem</a:t>
            </a: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66"/>
              </a:buClr>
              <a:buSzPct val="120000"/>
              <a:buFontTx/>
              <a:buNone/>
            </a:pPr>
            <a:endParaRPr lang="en-US" altLang="ja-JP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581" name="AutoShape 5" descr="Image5"/>
          <p:cNvSpPr>
            <a:spLocks noChangeArrowheads="1"/>
          </p:cNvSpPr>
          <p:nvPr/>
        </p:nvSpPr>
        <p:spPr bwMode="auto">
          <a:xfrm>
            <a:off x="1258888" y="3644106"/>
            <a:ext cx="3009900" cy="208915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4582" name="AutoShape 6" descr="Image6"/>
          <p:cNvSpPr>
            <a:spLocks noChangeArrowheads="1"/>
          </p:cNvSpPr>
          <p:nvPr/>
        </p:nvSpPr>
        <p:spPr bwMode="auto">
          <a:xfrm>
            <a:off x="5219700" y="3644106"/>
            <a:ext cx="3009900" cy="208915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-35497" y="260349"/>
            <a:ext cx="9144001" cy="3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885" tIns="41020" rIns="78885" bIns="41020">
            <a:spAutoFit/>
          </a:bodyPr>
          <a:lstStyle>
            <a:lvl1pPr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55000"/>
              </a:lnSpc>
              <a:spcBef>
                <a:spcPct val="50000"/>
              </a:spcBef>
              <a:buClrTx/>
              <a:buFontTx/>
              <a:buNone/>
            </a:pPr>
            <a:r>
              <a:rPr lang="cs-CZ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Technická/výrobní kapacita </a:t>
            </a:r>
            <a:r>
              <a:rPr lang="cs-CZ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a </a:t>
            </a:r>
            <a:r>
              <a:rPr lang="cs-CZ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dodavatelský řetězec</a:t>
            </a:r>
            <a:endParaRPr lang="en-GB" altLang="ja-JP" sz="2700" b="1" i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362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539750" y="838200"/>
            <a:ext cx="7845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1463" indent="-271463" algn="l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pitchFamily="34" charset="0"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17550" indent="-268288" algn="l" eaLnBrk="0" hangingPunct="0">
              <a:spcBef>
                <a:spcPct val="20000"/>
              </a:spcBef>
              <a:spcAft>
                <a:spcPct val="10000"/>
              </a:spcAft>
              <a:buClr>
                <a:schemeClr val="accent1"/>
              </a:buClr>
              <a:buSzPct val="95000"/>
              <a:buFont typeface="Wingdings" pitchFamily="2" charset="2"/>
              <a:buChar char="u"/>
              <a:defRPr sz="1600" b="1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073150" indent="-176213" algn="l" eaLnBrk="0" hangingPunct="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436688" indent="-93663" algn="l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eaLnBrk="0" hangingPunct="0">
              <a:spcBef>
                <a:spcPct val="2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fr-FR" sz="18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►"/>
            </a:pPr>
            <a:r>
              <a:rPr lang="cs-CZ" altLang="fr-FR" sz="1800" dirty="0" smtClean="0"/>
              <a:t>Rozvoj kvalitního místního dodavatelského řetězce, co se týče bezpečnosti, kvality, nákladů a dodávky, aby bylo možné nabídnout </a:t>
            </a:r>
            <a:r>
              <a:rPr lang="cs-CZ" altLang="fr-FR" sz="1800" dirty="0" smtClean="0">
                <a:solidFill>
                  <a:srgbClr val="DA1435"/>
                </a:solidFill>
              </a:rPr>
              <a:t>našim zákazníkům konkurenceschopná a spolehlivá řešení </a:t>
            </a:r>
            <a:r>
              <a:rPr lang="cs-CZ" altLang="fr-FR" sz="1800" dirty="0" smtClean="0"/>
              <a:t>k projektům jaderných elektráren. Přispěje to</a:t>
            </a:r>
            <a:endParaRPr lang="en-US" altLang="fr-FR" sz="1800" dirty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1385763" y="44450"/>
            <a:ext cx="75787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r" eaLnBrk="0" hangingPunct="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1pPr>
            <a:lvl2pPr algn="r" eaLnBrk="0" hangingPunct="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2pPr>
            <a:lvl3pPr algn="r" eaLnBrk="0" hangingPunct="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3pPr>
            <a:lvl4pPr algn="r" eaLnBrk="0" hangingPunct="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4pPr>
            <a:lvl5pPr algn="r" eaLnBrk="0" hangingPunct="0">
              <a:lnSpc>
                <a:spcPct val="90000"/>
              </a:lnSpc>
              <a:spcBef>
                <a:spcPct val="0"/>
              </a:spcBef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5pPr>
            <a:lvl6pPr marL="4572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6pPr>
            <a:lvl7pPr marL="9144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7pPr>
            <a:lvl8pPr marL="13716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8pPr>
            <a:lvl9pPr marL="182880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r>
              <a:rPr lang="cs-CZ" altLang="fr-FR" sz="2700" i="1" dirty="0" smtClean="0">
                <a:solidFill>
                  <a:srgbClr val="C80404"/>
                </a:solidFill>
              </a:rPr>
              <a:t>Výstavbou jaderné elektrárny vzniká řada příležitostí</a:t>
            </a:r>
            <a:endParaRPr lang="en-US" altLang="fr-FR" sz="2700" i="1" dirty="0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5919788" y="2252663"/>
            <a:ext cx="2517775" cy="2076450"/>
          </a:xfrm>
          <a:prstGeom prst="roundRect">
            <a:avLst>
              <a:gd name="adj" fmla="val 16667"/>
            </a:avLst>
          </a:prstGeom>
          <a:noFill/>
          <a:ln w="635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3205163" y="2257425"/>
            <a:ext cx="2519362" cy="2076450"/>
          </a:xfrm>
          <a:prstGeom prst="roundRect">
            <a:avLst>
              <a:gd name="adj" fmla="val 16667"/>
            </a:avLst>
          </a:prstGeom>
          <a:noFill/>
          <a:ln w="635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B0F0"/>
              </a:solidFill>
            </a:endParaRP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>
            <a:off x="487363" y="2263775"/>
            <a:ext cx="2519362" cy="2074863"/>
          </a:xfrm>
          <a:prstGeom prst="roundRect">
            <a:avLst>
              <a:gd name="adj" fmla="val 16667"/>
            </a:avLst>
          </a:prstGeom>
          <a:noFill/>
          <a:ln w="635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495925" y="2708920"/>
            <a:ext cx="2913063" cy="12280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39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l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fr-FR" altLang="ja-JP" sz="1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Vyšší zaměstnanost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Vyvážení dopadu obchodování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Vliv na růst HDP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Místní přidaná hodnota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496888" y="2781300"/>
            <a:ext cx="2516187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3208338" y="2781300"/>
            <a:ext cx="2516187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5943600" y="2781300"/>
            <a:ext cx="2516188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32" name="AutoShape 28"/>
          <p:cNvSpPr>
            <a:spLocks noChangeArrowheads="1"/>
          </p:cNvSpPr>
          <p:nvPr/>
        </p:nvSpPr>
        <p:spPr bwMode="auto">
          <a:xfrm>
            <a:off x="5919788" y="4724400"/>
            <a:ext cx="2517775" cy="10080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72733" name="Object 10"/>
          <p:cNvGraphicFramePr>
            <a:graphicFrameLocks noGrp="1" noChangeAspect="1"/>
          </p:cNvGraphicFramePr>
          <p:nvPr>
            <p:ph/>
          </p:nvPr>
        </p:nvGraphicFramePr>
        <p:xfrm>
          <a:off x="6278563" y="4754563"/>
          <a:ext cx="1800225" cy="947737"/>
        </p:xfrm>
        <a:graphic>
          <a:graphicData uri="http://schemas.openxmlformats.org/presentationml/2006/ole">
            <p:oleObj spid="_x0000_s4126" r:id="rId5" imgW="6212362" imgH="3273836" progId="Excel.Sheet.8">
              <p:embed/>
            </p:oleObj>
          </a:graphicData>
        </a:graphic>
      </p:graphicFrame>
      <p:sp>
        <p:nvSpPr>
          <p:cNvPr id="72735" name="AutoShape 31"/>
          <p:cNvSpPr>
            <a:spLocks noChangeArrowheads="1"/>
          </p:cNvSpPr>
          <p:nvPr/>
        </p:nvSpPr>
        <p:spPr bwMode="auto">
          <a:xfrm>
            <a:off x="3206750" y="4724400"/>
            <a:ext cx="2517775" cy="10080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6350" algn="ctr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36" name="AutoShape 32"/>
          <p:cNvSpPr>
            <a:spLocks noChangeArrowheads="1"/>
          </p:cNvSpPr>
          <p:nvPr/>
        </p:nvSpPr>
        <p:spPr bwMode="auto">
          <a:xfrm>
            <a:off x="419100" y="4724400"/>
            <a:ext cx="2517775" cy="10080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2738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754563"/>
            <a:ext cx="1441450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739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213" y="4770438"/>
            <a:ext cx="1223962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6"/>
          <p:cNvSpPr txBox="1"/>
          <p:nvPr/>
        </p:nvSpPr>
        <p:spPr>
          <a:xfrm>
            <a:off x="2771775" y="2664378"/>
            <a:ext cx="2914650" cy="15973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39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l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fr-FR" altLang="ja-JP" sz="1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Rozvoj kvalifikovaných pracovních míst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en-US" altLang="fr-FR" sz="1200" dirty="0" err="1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Certifi</a:t>
            </a:r>
            <a:r>
              <a:rPr lang="cs-CZ" altLang="fr-FR" sz="1200" dirty="0" err="1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kace</a:t>
            </a: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 prodejce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Skutečná partnerství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Součást projektu nové jaderné elektrárny</a:t>
            </a:r>
            <a:endParaRPr lang="en-US" altLang="fr-FR" sz="1200" dirty="0" smtClean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Přístup na více trhů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50" y="2748186"/>
            <a:ext cx="2782888" cy="24776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58775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l">
              <a:spcBef>
                <a:spcPct val="0"/>
              </a:spcBef>
              <a:buFontTx/>
              <a:buChar char="•"/>
            </a:pP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Zabezpečení dodávek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Posílení stavebního harmonogramu pro včasné projekty dodržující rozpočty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r>
              <a:rPr lang="cs-CZ" altLang="fr-FR" sz="1200" dirty="0" smtClean="0">
                <a:solidFill>
                  <a:schemeClr val="tx1"/>
                </a:solidFill>
                <a:ea typeface="ＭＳ Ｐゴシック" pitchFamily="34" charset="-128"/>
                <a:sym typeface="Arial" pitchFamily="34" charset="0"/>
              </a:rPr>
              <a:t>Vynikající kvalita s vysokými normami v oblasti jaderné energetiky</a:t>
            </a: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None/>
            </a:pP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 eaLnBrk="1" hangingPunct="1">
              <a:buClr>
                <a:schemeClr val="tx2"/>
              </a:buClr>
              <a:buSzPct val="130000"/>
              <a:buFont typeface="Arial" pitchFamily="34" charset="0"/>
              <a:buChar char="►"/>
            </a:pPr>
            <a:endParaRPr lang="en-US" altLang="fr-FR" sz="1200" dirty="0">
              <a:solidFill>
                <a:schemeClr val="tx1"/>
              </a:solidFill>
              <a:ea typeface="ＭＳ Ｐゴシック" pitchFamily="34" charset="-128"/>
              <a:sym typeface="Arial" pitchFamily="34" charset="0"/>
            </a:endParaRPr>
          </a:p>
          <a:p>
            <a:pPr algn="l">
              <a:spcBef>
                <a:spcPct val="0"/>
              </a:spcBef>
              <a:buClr>
                <a:srgbClr val="A60E0E"/>
              </a:buClr>
              <a:buFont typeface="Arial" pitchFamily="34" charset="0"/>
              <a:buNone/>
            </a:pPr>
            <a:r>
              <a:rPr lang="en-US" altLang="fr-FR" sz="1100" b="0" dirty="0">
                <a:solidFill>
                  <a:schemeClr val="tx1"/>
                </a:solidFill>
                <a:ea typeface="ＭＳ Ｐゴシック" pitchFamily="34" charset="-128"/>
              </a:rPr>
              <a:t> </a:t>
            </a:r>
          </a:p>
        </p:txBody>
      </p:sp>
      <p:sp>
        <p:nvSpPr>
          <p:cNvPr id="72743" name="Text Box 39" descr="50 %"/>
          <p:cNvSpPr txBox="1">
            <a:spLocks noChangeArrowheads="1"/>
          </p:cNvSpPr>
          <p:nvPr/>
        </p:nvSpPr>
        <p:spPr bwMode="auto">
          <a:xfrm>
            <a:off x="684213" y="2204864"/>
            <a:ext cx="215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 dirty="0" smtClean="0">
                <a:solidFill>
                  <a:srgbClr val="00B0F0"/>
                </a:solidFill>
              </a:rPr>
              <a:t>Stavební projekty</a:t>
            </a:r>
            <a:endParaRPr lang="fr-FR" altLang="fr-FR" dirty="0">
              <a:solidFill>
                <a:srgbClr val="00B0F0"/>
              </a:solidFill>
            </a:endParaRPr>
          </a:p>
        </p:txBody>
      </p:sp>
      <p:sp>
        <p:nvSpPr>
          <p:cNvPr id="72744" name="Text Box 40" descr="50 %"/>
          <p:cNvSpPr txBox="1">
            <a:spLocks noChangeArrowheads="1"/>
          </p:cNvSpPr>
          <p:nvPr/>
        </p:nvSpPr>
        <p:spPr bwMode="auto">
          <a:xfrm>
            <a:off x="3348038" y="2276475"/>
            <a:ext cx="215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 dirty="0" smtClean="0">
                <a:solidFill>
                  <a:srgbClr val="00B0F0"/>
                </a:solidFill>
              </a:rPr>
              <a:t>Místní podniky</a:t>
            </a:r>
            <a:endParaRPr lang="fr-FR" altLang="fr-FR" dirty="0">
              <a:solidFill>
                <a:srgbClr val="00B0F0"/>
              </a:solidFill>
            </a:endParaRPr>
          </a:p>
        </p:txBody>
      </p:sp>
      <p:sp>
        <p:nvSpPr>
          <p:cNvPr id="72745" name="Text Box 41" descr="50 %"/>
          <p:cNvSpPr txBox="1">
            <a:spLocks noChangeArrowheads="1"/>
          </p:cNvSpPr>
          <p:nvPr/>
        </p:nvSpPr>
        <p:spPr bwMode="auto">
          <a:xfrm>
            <a:off x="6084888" y="2276872"/>
            <a:ext cx="215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 dirty="0" smtClean="0">
                <a:solidFill>
                  <a:srgbClr val="00B0F0"/>
                </a:solidFill>
              </a:rPr>
              <a:t>Správa</a:t>
            </a:r>
            <a:endParaRPr lang="fr-FR" altLang="fr-FR" dirty="0">
              <a:solidFill>
                <a:srgbClr val="00B0F0"/>
              </a:solidFill>
            </a:endParaRPr>
          </a:p>
        </p:txBody>
      </p:sp>
      <p:sp>
        <p:nvSpPr>
          <p:cNvPr id="72749" name="AutoShape 19"/>
          <p:cNvSpPr>
            <a:spLocks noChangeArrowheads="1"/>
          </p:cNvSpPr>
          <p:nvPr/>
        </p:nvSpPr>
        <p:spPr bwMode="auto">
          <a:xfrm>
            <a:off x="1095375" y="5949950"/>
            <a:ext cx="6624638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fr-FR" sz="1600" dirty="0" smtClean="0">
                <a:solidFill>
                  <a:schemeClr val="tx2"/>
                </a:solidFill>
                <a:cs typeface="Arial" pitchFamily="34" charset="0"/>
              </a:rPr>
              <a:t>Místní dodavatelský řetězec pro více než 60 let práce</a:t>
            </a:r>
            <a:endParaRPr lang="en-GB" altLang="fr-FR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4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116632"/>
            <a:ext cx="7143750" cy="900112"/>
          </a:xfrm>
        </p:spPr>
        <p:txBody>
          <a:bodyPr/>
          <a:lstStyle/>
          <a:p>
            <a:r>
              <a:rPr lang="en-US" altLang="fr-FR" sz="2700" dirty="0" smtClean="0"/>
              <a:t>Franc</a:t>
            </a:r>
            <a:r>
              <a:rPr lang="cs-CZ" altLang="fr-FR" sz="2700" dirty="0" smtClean="0"/>
              <a:t>i</a:t>
            </a:r>
            <a:r>
              <a:rPr lang="en-US" altLang="fr-FR" sz="2700" dirty="0" smtClean="0"/>
              <a:t>e </a:t>
            </a:r>
            <a:r>
              <a:rPr lang="cs-CZ" altLang="fr-FR" sz="2700" dirty="0" smtClean="0"/>
              <a:t>má zkušenosti v oblasti lokalizace z minulosti i s probíhajícími projekty</a:t>
            </a:r>
            <a:r>
              <a:rPr lang="en-GB" altLang="fr-FR" sz="2700" dirty="0" smtClean="0">
                <a:solidFill>
                  <a:schemeClr val="tx1"/>
                </a:solidFill>
              </a:rPr>
              <a:t/>
            </a:r>
            <a:br>
              <a:rPr lang="en-GB" altLang="fr-FR" sz="2700" dirty="0" smtClean="0">
                <a:solidFill>
                  <a:schemeClr val="tx1"/>
                </a:solidFill>
              </a:rPr>
            </a:br>
            <a:r>
              <a:rPr lang="en-US" altLang="fr-FR" sz="2700" dirty="0" smtClean="0"/>
              <a:t> </a:t>
            </a: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1"/>
            <a:ext cx="7920038" cy="424772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altLang="fr-FR" sz="1600" dirty="0" smtClean="0"/>
              <a:t>1978: </a:t>
            </a:r>
            <a:r>
              <a:rPr lang="cs-CZ" altLang="fr-FR" sz="1600" b="0" i="1" dirty="0" smtClean="0"/>
              <a:t>JAR</a:t>
            </a:r>
            <a:r>
              <a:rPr lang="en-GB" altLang="fr-FR" sz="1600" dirty="0" smtClean="0"/>
              <a:t> – Koeberg (</a:t>
            </a:r>
            <a:r>
              <a:rPr lang="cs-CZ" altLang="fr-FR" sz="1600" dirty="0" smtClean="0"/>
              <a:t>výstavba</a:t>
            </a:r>
            <a:r>
              <a:rPr lang="en-GB" altLang="fr-FR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1981: </a:t>
            </a:r>
            <a:r>
              <a:rPr lang="en-GB" altLang="fr-FR" sz="1600" b="0" i="1" dirty="0" smtClean="0"/>
              <a:t>Korea</a:t>
            </a:r>
            <a:r>
              <a:rPr lang="en-GB" altLang="fr-FR" sz="1600" dirty="0" smtClean="0"/>
              <a:t> – Ulchin (</a:t>
            </a:r>
            <a:r>
              <a:rPr lang="cs-CZ" altLang="fr-FR" sz="1600" dirty="0" smtClean="0"/>
              <a:t>dodání a  výstavba</a:t>
            </a:r>
            <a:r>
              <a:rPr lang="en-GB" altLang="fr-FR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1986: </a:t>
            </a:r>
            <a:r>
              <a:rPr lang="en-GB" altLang="fr-FR" sz="1600" b="0" i="1" dirty="0" smtClean="0"/>
              <a:t>Čína </a:t>
            </a:r>
            <a:r>
              <a:rPr lang="en-GB" altLang="fr-FR" sz="1600" dirty="0" smtClean="0"/>
              <a:t>– Daya Bay 1&amp;2 (</a:t>
            </a:r>
            <a:r>
              <a:rPr lang="cs-CZ" altLang="fr-FR" sz="1600" dirty="0" smtClean="0"/>
              <a:t>výstavba</a:t>
            </a:r>
            <a:r>
              <a:rPr lang="en-GB" altLang="fr-FR" sz="1600" dirty="0" smtClean="0"/>
              <a:t>) 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1992: </a:t>
            </a:r>
            <a:r>
              <a:rPr lang="en-GB" altLang="fr-FR" sz="1600" b="0" i="1" dirty="0" smtClean="0"/>
              <a:t>Čína </a:t>
            </a:r>
            <a:r>
              <a:rPr lang="en-GB" altLang="fr-FR" sz="1600" dirty="0" smtClean="0"/>
              <a:t>– Čchin-šan</a:t>
            </a:r>
            <a:r>
              <a:rPr lang="cs-CZ" altLang="fr-FR" sz="1600" dirty="0" smtClean="0"/>
              <a:t> </a:t>
            </a:r>
            <a:r>
              <a:rPr lang="en-GB" altLang="fr-FR" sz="1600" dirty="0" smtClean="0"/>
              <a:t>2 (</a:t>
            </a:r>
            <a:r>
              <a:rPr lang="cs-CZ" altLang="fr-FR" sz="1600" dirty="0" smtClean="0"/>
              <a:t>transfer technologií</a:t>
            </a:r>
            <a:r>
              <a:rPr lang="en-GB" altLang="fr-FR" sz="1600" dirty="0" smtClean="0"/>
              <a:t>) 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1995: </a:t>
            </a:r>
            <a:r>
              <a:rPr lang="en-GB" altLang="fr-FR" sz="1600" b="0" i="1" dirty="0" smtClean="0"/>
              <a:t>Čína </a:t>
            </a:r>
            <a:r>
              <a:rPr lang="en-GB" altLang="fr-FR" sz="1600" dirty="0" smtClean="0"/>
              <a:t>– Ling Ao 1&amp;2 (15% </a:t>
            </a:r>
            <a:r>
              <a:rPr lang="cs-CZ" altLang="fr-FR" sz="1600" dirty="0" smtClean="0"/>
              <a:t>dodávky</a:t>
            </a:r>
            <a:r>
              <a:rPr lang="en-GB" altLang="fr-FR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1998: </a:t>
            </a:r>
            <a:r>
              <a:rPr lang="en-GB" altLang="fr-FR" sz="1600" b="0" i="1" dirty="0" smtClean="0"/>
              <a:t>Čína</a:t>
            </a:r>
            <a:r>
              <a:rPr lang="en-GB" altLang="fr-FR" sz="1600" dirty="0" smtClean="0"/>
              <a:t> – T</a:t>
            </a:r>
            <a:r>
              <a:rPr lang="cs-CZ" altLang="fr-FR" sz="1600" dirty="0" smtClean="0"/>
              <a:t>ch</a:t>
            </a:r>
            <a:r>
              <a:rPr lang="en-GB" altLang="fr-FR" sz="1600" dirty="0" smtClean="0"/>
              <a:t>i</a:t>
            </a:r>
            <a:r>
              <a:rPr lang="cs-CZ" altLang="fr-FR" sz="1600" dirty="0" smtClean="0"/>
              <a:t>e</a:t>
            </a:r>
            <a:r>
              <a:rPr lang="en-GB" altLang="fr-FR" sz="1600" dirty="0" smtClean="0"/>
              <a:t>n</a:t>
            </a:r>
            <a:r>
              <a:rPr lang="cs-CZ" altLang="fr-FR" sz="1600" dirty="0" smtClean="0"/>
              <a:t>-</a:t>
            </a:r>
            <a:r>
              <a:rPr lang="en-GB" altLang="fr-FR" sz="1600" dirty="0" smtClean="0"/>
              <a:t>wan (</a:t>
            </a:r>
            <a:r>
              <a:rPr lang="cs-CZ" altLang="fr-FR" sz="1600" dirty="0" smtClean="0"/>
              <a:t>TKOS</a:t>
            </a:r>
            <a:r>
              <a:rPr lang="en-GB" altLang="fr-FR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2004: </a:t>
            </a:r>
            <a:r>
              <a:rPr lang="en-GB" altLang="fr-FR" sz="1600" b="0" i="1" dirty="0" smtClean="0"/>
              <a:t>Čína </a:t>
            </a:r>
            <a:r>
              <a:rPr lang="en-GB" altLang="fr-FR" sz="1600" dirty="0" smtClean="0"/>
              <a:t>– Ling Ao 3&amp;4 (n</a:t>
            </a:r>
            <a:r>
              <a:rPr lang="cs-CZ" altLang="fr-FR" sz="1600" dirty="0" smtClean="0"/>
              <a:t>ávrh</a:t>
            </a:r>
            <a:r>
              <a:rPr lang="en-GB" altLang="fr-FR" sz="1600" dirty="0" smtClean="0"/>
              <a:t> &amp; 50% </a:t>
            </a:r>
            <a:r>
              <a:rPr lang="cs-CZ" altLang="fr-FR" sz="1600" dirty="0" smtClean="0"/>
              <a:t>výroba primárního obvodu</a:t>
            </a:r>
            <a:r>
              <a:rPr lang="en-GB" altLang="fr-FR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2005: </a:t>
            </a:r>
            <a:r>
              <a:rPr lang="en-GB" altLang="fr-FR" sz="1600" b="0" i="1" dirty="0" smtClean="0"/>
              <a:t>Braz</a:t>
            </a:r>
            <a:r>
              <a:rPr lang="cs-CZ" altLang="fr-FR" sz="1600" b="0" i="1" dirty="0" smtClean="0"/>
              <a:t>ílie</a:t>
            </a:r>
            <a:r>
              <a:rPr lang="en-GB" altLang="fr-FR" sz="1600" b="0" i="1" dirty="0" smtClean="0"/>
              <a:t> </a:t>
            </a:r>
            <a:r>
              <a:rPr lang="en-GB" altLang="fr-FR" sz="1600" dirty="0" smtClean="0"/>
              <a:t>– Angra 1 (SG 100% </a:t>
            </a:r>
            <a:r>
              <a:rPr lang="cs-CZ" altLang="fr-FR" sz="1600" dirty="0" smtClean="0"/>
              <a:t>výroby</a:t>
            </a:r>
            <a:r>
              <a:rPr lang="en-GB" altLang="fr-FR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2006: </a:t>
            </a:r>
            <a:r>
              <a:rPr lang="en-GB" altLang="fr-FR" sz="1600" b="0" i="1" dirty="0" smtClean="0"/>
              <a:t>Čína</a:t>
            </a:r>
            <a:r>
              <a:rPr lang="en-GB" altLang="fr-FR" sz="1600" dirty="0" smtClean="0"/>
              <a:t> – Čchin-šan 1 (</a:t>
            </a:r>
            <a:r>
              <a:rPr lang="cs-CZ" altLang="fr-FR" sz="1600" dirty="0" smtClean="0"/>
              <a:t>hlava tlakové nádoby reaktoru</a:t>
            </a:r>
            <a:r>
              <a:rPr lang="en-GB" altLang="fr-FR" sz="1600" dirty="0" smtClean="0"/>
              <a:t> ~100%)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2006: </a:t>
            </a:r>
            <a:r>
              <a:rPr lang="en-GB" altLang="fr-FR" sz="1600" b="0" i="1" dirty="0" smtClean="0"/>
              <a:t>USA </a:t>
            </a:r>
            <a:r>
              <a:rPr lang="en-GB" altLang="fr-FR" sz="1600" dirty="0" smtClean="0"/>
              <a:t>– Diablo Canyon (</a:t>
            </a:r>
            <a:r>
              <a:rPr lang="cs-CZ" altLang="fr-FR" sz="1600" dirty="0" smtClean="0"/>
              <a:t>hlava tlakové nádoby reaktoru</a:t>
            </a:r>
            <a:r>
              <a:rPr lang="en-GB" altLang="fr-FR" sz="1600" dirty="0" smtClean="0"/>
              <a:t>100%)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2003 : </a:t>
            </a:r>
            <a:r>
              <a:rPr lang="en-GB" altLang="fr-FR" sz="1600" b="0" i="1" dirty="0" smtClean="0"/>
              <a:t>Fin</a:t>
            </a:r>
            <a:r>
              <a:rPr lang="cs-CZ" altLang="fr-FR" sz="1600" b="0" i="1" dirty="0" smtClean="0"/>
              <a:t>sko</a:t>
            </a:r>
            <a:r>
              <a:rPr lang="en-GB" altLang="fr-FR" sz="1600" dirty="0" smtClean="0"/>
              <a:t> – OL3 (</a:t>
            </a:r>
            <a:r>
              <a:rPr lang="cs-CZ" altLang="fr-FR" sz="1600" dirty="0" smtClean="0"/>
              <a:t>výstavba</a:t>
            </a:r>
            <a:r>
              <a:rPr lang="en-GB" altLang="fr-FR" sz="1600" dirty="0" smtClean="0"/>
              <a:t> &amp; </a:t>
            </a:r>
            <a:r>
              <a:rPr lang="cs-CZ" altLang="fr-FR" sz="1600" dirty="0" smtClean="0"/>
              <a:t>přístrojová technika</a:t>
            </a:r>
            <a:r>
              <a:rPr lang="en-GB" altLang="fr-FR" sz="16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altLang="fr-FR" sz="1600" dirty="0" smtClean="0"/>
              <a:t>2008 : </a:t>
            </a:r>
            <a:r>
              <a:rPr lang="en-GB" altLang="fr-FR" sz="1600" b="0" i="1" dirty="0" smtClean="0"/>
              <a:t>Čína</a:t>
            </a:r>
            <a:r>
              <a:rPr lang="en-GB" altLang="fr-FR" sz="1600" dirty="0" smtClean="0"/>
              <a:t> – T</a:t>
            </a:r>
            <a:r>
              <a:rPr lang="cs-CZ" altLang="fr-FR" sz="1600" dirty="0" smtClean="0"/>
              <a:t>ch</a:t>
            </a:r>
            <a:r>
              <a:rPr lang="en-GB" altLang="fr-FR" sz="1600" dirty="0" smtClean="0"/>
              <a:t>a</a:t>
            </a:r>
            <a:r>
              <a:rPr lang="cs-CZ" altLang="fr-FR" sz="1600" dirty="0" smtClean="0"/>
              <a:t>j-šan</a:t>
            </a:r>
            <a:r>
              <a:rPr lang="en-GB" altLang="fr-FR" sz="1600" dirty="0" smtClean="0"/>
              <a:t> 1&amp;2  (</a:t>
            </a:r>
            <a:r>
              <a:rPr lang="cs-CZ" altLang="fr-FR" sz="1600" dirty="0" smtClean="0"/>
              <a:t>podrobný návrh</a:t>
            </a:r>
            <a:r>
              <a:rPr lang="en-GB" altLang="fr-FR" sz="1600" dirty="0" smtClean="0"/>
              <a:t>, </a:t>
            </a:r>
            <a:r>
              <a:rPr lang="cs-CZ" altLang="fr-FR" sz="1600" dirty="0" smtClean="0"/>
              <a:t>výstavba</a:t>
            </a:r>
            <a:r>
              <a:rPr lang="en-GB" altLang="fr-FR" sz="1600" dirty="0" smtClean="0"/>
              <a:t>, mechanic</a:t>
            </a:r>
            <a:r>
              <a:rPr lang="cs-CZ" altLang="fr-FR" sz="1600" dirty="0" smtClean="0"/>
              <a:t>ké a elektrické vybavení včetně komponentů </a:t>
            </a:r>
            <a:r>
              <a:rPr lang="en-GB" altLang="fr-FR" sz="1600" dirty="0" smtClean="0"/>
              <a:t>NSSS)</a:t>
            </a:r>
            <a:r>
              <a:rPr lang="en-GB" altLang="fr-FR" dirty="0" smtClean="0"/>
              <a:t> </a:t>
            </a:r>
          </a:p>
        </p:txBody>
      </p:sp>
      <p:sp>
        <p:nvSpPr>
          <p:cNvPr id="43063" name="AutoShape 6" descr="OL3 2"/>
          <p:cNvSpPr>
            <a:spLocks noChangeAspect="1" noChangeArrowheads="1"/>
          </p:cNvSpPr>
          <p:nvPr/>
        </p:nvSpPr>
        <p:spPr bwMode="auto">
          <a:xfrm>
            <a:off x="539750" y="1000125"/>
            <a:ext cx="1152525" cy="98901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fr-FR">
              <a:cs typeface="Arial" pitchFamily="34" charset="0"/>
            </a:endParaRPr>
          </a:p>
        </p:txBody>
      </p:sp>
      <p:sp>
        <p:nvSpPr>
          <p:cNvPr id="43064" name="AutoShape 6" descr="OL3 2"/>
          <p:cNvSpPr>
            <a:spLocks noChangeAspect="1" noChangeArrowheads="1"/>
          </p:cNvSpPr>
          <p:nvPr/>
        </p:nvSpPr>
        <p:spPr bwMode="auto">
          <a:xfrm>
            <a:off x="2411413" y="1000125"/>
            <a:ext cx="1152525" cy="98901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fr-FR">
              <a:cs typeface="Arial" pitchFamily="34" charset="0"/>
            </a:endParaRPr>
          </a:p>
        </p:txBody>
      </p:sp>
      <p:sp>
        <p:nvSpPr>
          <p:cNvPr id="43065" name="AutoShape 6" descr="OL3 2"/>
          <p:cNvSpPr>
            <a:spLocks noChangeAspect="1" noChangeArrowheads="1"/>
          </p:cNvSpPr>
          <p:nvPr/>
        </p:nvSpPr>
        <p:spPr bwMode="auto">
          <a:xfrm>
            <a:off x="4356100" y="1000125"/>
            <a:ext cx="1152525" cy="989013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fr-FR">
              <a:cs typeface="Arial" pitchFamily="34" charset="0"/>
            </a:endParaRPr>
          </a:p>
        </p:txBody>
      </p:sp>
      <p:sp>
        <p:nvSpPr>
          <p:cNvPr id="43066" name="AutoShape 6" descr="OL3 2"/>
          <p:cNvSpPr>
            <a:spLocks noChangeAspect="1" noChangeArrowheads="1"/>
          </p:cNvSpPr>
          <p:nvPr/>
        </p:nvSpPr>
        <p:spPr bwMode="auto">
          <a:xfrm>
            <a:off x="6227763" y="1000125"/>
            <a:ext cx="1152525" cy="989013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fr-FR">
              <a:cs typeface="Arial" pitchFamily="34" charset="0"/>
            </a:endParaRPr>
          </a:p>
        </p:txBody>
      </p:sp>
      <p:sp>
        <p:nvSpPr>
          <p:cNvPr id="43067" name="Text Box 59" descr="50 %"/>
          <p:cNvSpPr txBox="1">
            <a:spLocks noChangeArrowheads="1"/>
          </p:cNvSpPr>
          <p:nvPr/>
        </p:nvSpPr>
        <p:spPr bwMode="auto">
          <a:xfrm>
            <a:off x="539750" y="765175"/>
            <a:ext cx="1081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000" dirty="0">
                <a:solidFill>
                  <a:schemeClr val="tx1"/>
                </a:solidFill>
              </a:rPr>
              <a:t>Korea - Ulchin</a:t>
            </a:r>
          </a:p>
        </p:txBody>
      </p:sp>
      <p:sp>
        <p:nvSpPr>
          <p:cNvPr id="43068" name="Text Box 60" descr="50 %"/>
          <p:cNvSpPr txBox="1">
            <a:spLocks noChangeArrowheads="1"/>
          </p:cNvSpPr>
          <p:nvPr/>
        </p:nvSpPr>
        <p:spPr bwMode="auto">
          <a:xfrm>
            <a:off x="2339975" y="765175"/>
            <a:ext cx="1296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fr-FR" sz="1000" dirty="0" smtClean="0"/>
              <a:t>Čí</a:t>
            </a:r>
            <a:r>
              <a:rPr lang="fr-FR" altLang="fr-FR" sz="1000" dirty="0" smtClean="0">
                <a:solidFill>
                  <a:schemeClr val="tx1"/>
                </a:solidFill>
              </a:rPr>
              <a:t>na </a:t>
            </a:r>
            <a:r>
              <a:rPr lang="fr-FR" altLang="fr-FR" sz="1000" dirty="0">
                <a:solidFill>
                  <a:schemeClr val="tx1"/>
                </a:solidFill>
              </a:rPr>
              <a:t>– Ling Ao</a:t>
            </a:r>
          </a:p>
        </p:txBody>
      </p:sp>
      <p:sp>
        <p:nvSpPr>
          <p:cNvPr id="43071" name="Text Box 63" descr="50 %"/>
          <p:cNvSpPr txBox="1">
            <a:spLocks noChangeArrowheads="1"/>
          </p:cNvSpPr>
          <p:nvPr/>
        </p:nvSpPr>
        <p:spPr bwMode="auto">
          <a:xfrm>
            <a:off x="4427538" y="765175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000" dirty="0">
                <a:solidFill>
                  <a:schemeClr val="tx1"/>
                </a:solidFill>
              </a:rPr>
              <a:t>Koeberg - </a:t>
            </a:r>
            <a:r>
              <a:rPr lang="cs-CZ" altLang="fr-FR" sz="1000" dirty="0" smtClean="0">
                <a:solidFill>
                  <a:schemeClr val="tx1"/>
                </a:solidFill>
              </a:rPr>
              <a:t>JAR</a:t>
            </a:r>
            <a:endParaRPr lang="fr-FR" altLang="fr-FR" sz="1000" dirty="0">
              <a:solidFill>
                <a:schemeClr val="tx1"/>
              </a:solidFill>
            </a:endParaRPr>
          </a:p>
        </p:txBody>
      </p:sp>
      <p:sp>
        <p:nvSpPr>
          <p:cNvPr id="43073" name="Text Box 65" descr="50 %"/>
          <p:cNvSpPr txBox="1">
            <a:spLocks noChangeArrowheads="1"/>
          </p:cNvSpPr>
          <p:nvPr/>
        </p:nvSpPr>
        <p:spPr bwMode="auto">
          <a:xfrm>
            <a:off x="6227763" y="765175"/>
            <a:ext cx="10810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pct50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1000" dirty="0">
                <a:solidFill>
                  <a:schemeClr val="tx1"/>
                </a:solidFill>
              </a:rPr>
              <a:t>OL3 - </a:t>
            </a:r>
            <a:r>
              <a:rPr lang="fr-FR" altLang="fr-FR" sz="1000" dirty="0" smtClean="0">
                <a:solidFill>
                  <a:schemeClr val="tx1"/>
                </a:solidFill>
              </a:rPr>
              <a:t>Fin</a:t>
            </a:r>
            <a:r>
              <a:rPr lang="cs-CZ" altLang="fr-FR" sz="1000" dirty="0" smtClean="0">
                <a:solidFill>
                  <a:schemeClr val="tx1"/>
                </a:solidFill>
              </a:rPr>
              <a:t>sko</a:t>
            </a:r>
            <a:endParaRPr lang="fr-FR" alt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805" y="44624"/>
            <a:ext cx="7559675" cy="9080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Zkušenosti </a:t>
            </a:r>
            <a:r>
              <a:rPr lang="fr-FR" dirty="0" smtClean="0"/>
              <a:t>MHI: d</a:t>
            </a:r>
            <a:r>
              <a:rPr lang="cs-CZ" dirty="0" err="1" smtClean="0"/>
              <a:t>odání</a:t>
            </a:r>
            <a:r>
              <a:rPr lang="cs-CZ" dirty="0" smtClean="0"/>
              <a:t> hlavních komponent a služby v oblasti provozu a údržby v zámoří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252" t="8725" r="12581" b="6759"/>
          <a:stretch/>
        </p:blipFill>
        <p:spPr>
          <a:xfrm>
            <a:off x="594939" y="1052736"/>
            <a:ext cx="786762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7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78088" y="2133600"/>
            <a:ext cx="6414392" cy="2159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fr-FR" sz="3600" i="0" dirty="0" smtClean="0">
                <a:solidFill>
                  <a:srgbClr val="C80404"/>
                </a:solidFill>
              </a:rPr>
              <a:t>ATMEA, 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NABÍDKA 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FRANC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I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E +</a:t>
            </a:r>
          </a:p>
          <a:p>
            <a:pPr>
              <a:lnSpc>
                <a:spcPct val="100000"/>
              </a:lnSpc>
            </a:pPr>
            <a:r>
              <a:rPr lang="en-US" altLang="fr-FR" sz="3600" i="0" dirty="0" smtClean="0">
                <a:solidFill>
                  <a:srgbClr val="C80404"/>
                </a:solidFill>
              </a:rPr>
              <a:t> JAP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O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N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SKA PRO ČESKOU REPUBLIKU</a:t>
            </a:r>
            <a:endParaRPr lang="en-US" altLang="fr-FR" sz="3600" i="0" dirty="0" smtClean="0">
              <a:solidFill>
                <a:srgbClr val="C80404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i="0" dirty="0" smtClean="0">
              <a:solidFill>
                <a:srgbClr val="C80404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dirty="0" smtClean="0">
              <a:solidFill>
                <a:schemeClr val="tx2"/>
              </a:solidFill>
            </a:endParaRPr>
          </a:p>
        </p:txBody>
      </p:sp>
      <p:sp>
        <p:nvSpPr>
          <p:cNvPr id="19459" name="AutoShape 3" descr="Jakarta_Pictures-3"/>
          <p:cNvSpPr>
            <a:spLocks noChangeAspect="1" noChangeArrowheads="1"/>
          </p:cNvSpPr>
          <p:nvPr/>
        </p:nvSpPr>
        <p:spPr bwMode="auto">
          <a:xfrm>
            <a:off x="2295525" y="1043781"/>
            <a:ext cx="45529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19460" name="AutoShape 4" descr="Jakarta_Pictures-3"/>
          <p:cNvSpPr>
            <a:spLocks noChangeAspect="1" noChangeArrowheads="1"/>
          </p:cNvSpPr>
          <p:nvPr/>
        </p:nvSpPr>
        <p:spPr bwMode="auto">
          <a:xfrm>
            <a:off x="1908175" y="836613"/>
            <a:ext cx="45529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545"/>
            <a:ext cx="1943100" cy="13239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864" y="34545"/>
            <a:ext cx="1943100" cy="13239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4624"/>
            <a:ext cx="1945212" cy="12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752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687" y="1052513"/>
            <a:ext cx="4858651" cy="2447925"/>
            <a:chOff x="52" y="482"/>
            <a:chExt cx="2882" cy="1542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52" y="527"/>
              <a:ext cx="2882" cy="1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B1B1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42913" indent="-227013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55700" indent="-204788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530350" indent="-1841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09763" indent="176213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66963" indent="176213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24163" indent="176213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1363" indent="176213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38563" indent="176213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</a:pPr>
              <a:r>
                <a:rPr lang="en-US" altLang="ja-JP" sz="1600" dirty="0">
                  <a:ea typeface="ＭＳ Ｐゴシック" pitchFamily="34" charset="-128"/>
                </a:rPr>
                <a:t> </a:t>
              </a:r>
              <a:r>
                <a:rPr lang="cs-CZ" altLang="ja-JP" sz="1600" dirty="0" smtClean="0">
                  <a:ea typeface="ＭＳ Ｐゴシック" pitchFamily="34" charset="-128"/>
                </a:rPr>
                <a:t>Název společnosti:</a:t>
              </a:r>
              <a:r>
                <a:rPr lang="en-US" altLang="ja-JP" sz="1600" dirty="0" smtClean="0">
                  <a:ea typeface="ＭＳ Ｐゴシック" pitchFamily="34" charset="-128"/>
                </a:rPr>
                <a:t> </a:t>
              </a:r>
              <a:r>
                <a:rPr lang="en-US" altLang="ja-JP" sz="1600" b="1" dirty="0" smtClean="0">
                  <a:ea typeface="ＭＳ Ｐゴシック" pitchFamily="34" charset="-128"/>
                </a:rPr>
                <a:t>ATMEA </a:t>
              </a:r>
              <a:r>
                <a:rPr lang="en-US" altLang="ja-JP" sz="1600" b="1" dirty="0">
                  <a:ea typeface="ＭＳ Ｐゴシック" pitchFamily="34" charset="-128"/>
                </a:rPr>
                <a:t>S.A.S.</a:t>
              </a:r>
            </a:p>
            <a:p>
              <a:pPr>
                <a:lnSpc>
                  <a:spcPct val="10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</a:pPr>
              <a:r>
                <a:rPr lang="en-US" altLang="ja-JP" sz="1600" dirty="0">
                  <a:ea typeface="ＭＳ Ｐゴシック" pitchFamily="34" charset="-128"/>
                </a:rPr>
                <a:t> </a:t>
              </a:r>
              <a:r>
                <a:rPr lang="cs-CZ" altLang="ja-JP" sz="1600" dirty="0" smtClean="0">
                  <a:ea typeface="ＭＳ Ｐゴシック" pitchFamily="34" charset="-128"/>
                </a:rPr>
                <a:t>Sídlo</a:t>
              </a:r>
              <a:r>
                <a:rPr lang="en-US" altLang="ja-JP" sz="1600" dirty="0" smtClean="0">
                  <a:ea typeface="ＭＳ Ｐゴシック" pitchFamily="34" charset="-128"/>
                </a:rPr>
                <a:t>:</a:t>
              </a:r>
              <a:r>
                <a:rPr lang="en-US" altLang="ja-JP" sz="1600" dirty="0">
                  <a:ea typeface="ＭＳ Ｐゴシック" pitchFamily="34" charset="-128"/>
                </a:rPr>
                <a:t>	 </a:t>
              </a:r>
              <a:r>
                <a:rPr lang="cs-CZ" altLang="ja-JP" sz="1600" dirty="0" smtClean="0">
                  <a:ea typeface="ＭＳ Ｐゴシック" pitchFamily="34" charset="-128"/>
                </a:rPr>
                <a:t>                </a:t>
              </a:r>
              <a:r>
                <a:rPr lang="en-US" altLang="ja-JP" sz="1600" dirty="0" smtClean="0">
                  <a:ea typeface="ＭＳ Ｐゴシック" pitchFamily="34" charset="-128"/>
                </a:rPr>
                <a:t> </a:t>
              </a:r>
              <a:r>
                <a:rPr lang="en-US" altLang="ja-JP" sz="1600" b="1" dirty="0" smtClean="0">
                  <a:ea typeface="ＭＳ Ｐゴシック" pitchFamily="34" charset="-128"/>
                </a:rPr>
                <a:t>Paris </a:t>
              </a:r>
              <a:r>
                <a:rPr lang="en-US" altLang="ja-JP" sz="1600" b="1" dirty="0">
                  <a:ea typeface="ＭＳ Ｐゴシック" pitchFamily="34" charset="-128"/>
                </a:rPr>
                <a:t>La Defense</a:t>
              </a:r>
            </a:p>
            <a:p>
              <a:pPr>
                <a:lnSpc>
                  <a:spcPct val="10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</a:pPr>
              <a:r>
                <a:rPr lang="en-US" altLang="ja-JP" sz="1600" dirty="0">
                  <a:ea typeface="ＭＳ Ｐゴシック" pitchFamily="34" charset="-128"/>
                </a:rPr>
                <a:t> </a:t>
              </a:r>
              <a:r>
                <a:rPr lang="cs-CZ" altLang="ja-JP" sz="1600" dirty="0" smtClean="0">
                  <a:ea typeface="ＭＳ Ｐゴシック" pitchFamily="34" charset="-128"/>
                </a:rPr>
                <a:t>Prezident a CEO</a:t>
              </a:r>
              <a:r>
                <a:rPr lang="en-US" altLang="ja-JP" sz="1600" dirty="0" smtClean="0">
                  <a:ea typeface="ＭＳ Ｐゴシック" pitchFamily="34" charset="-128"/>
                </a:rPr>
                <a:t>:  </a:t>
              </a:r>
              <a:r>
                <a:rPr lang="en-US" altLang="ja-JP" sz="1600" b="1" dirty="0" smtClean="0">
                  <a:ea typeface="ＭＳ Ｐゴシック" pitchFamily="34" charset="-128"/>
                </a:rPr>
                <a:t>Benoit </a:t>
              </a:r>
              <a:r>
                <a:rPr lang="en-US" altLang="ja-JP" sz="1600" b="1" dirty="0" err="1" smtClean="0">
                  <a:ea typeface="ＭＳ Ｐゴシック" pitchFamily="34" charset="-128"/>
                </a:rPr>
                <a:t>Blassel</a:t>
              </a:r>
              <a:endParaRPr lang="en-US" altLang="ja-JP" sz="1600" b="1" dirty="0">
                <a:ea typeface="ＭＳ Ｐゴシック" pitchFamily="34" charset="-128"/>
              </a:endParaRPr>
            </a:p>
            <a:p>
              <a:pPr>
                <a:lnSpc>
                  <a:spcPct val="10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</a:pPr>
              <a:r>
                <a:rPr lang="en-US" altLang="ja-JP" sz="1600" dirty="0">
                  <a:ea typeface="ＭＳ Ｐゴシック" pitchFamily="34" charset="-128"/>
                </a:rPr>
                <a:t> </a:t>
              </a:r>
              <a:r>
                <a:rPr lang="cs-CZ" altLang="ja-JP" sz="1600" dirty="0" smtClean="0">
                  <a:ea typeface="ＭＳ Ｐゴシック" pitchFamily="34" charset="-128"/>
                </a:rPr>
                <a:t>Zástupce </a:t>
              </a:r>
              <a:r>
                <a:rPr lang="en-US" altLang="ja-JP" sz="1600" dirty="0" smtClean="0">
                  <a:ea typeface="ＭＳ Ｐゴシック" pitchFamily="34" charset="-128"/>
                </a:rPr>
                <a:t>CEO:</a:t>
              </a:r>
              <a:r>
                <a:rPr lang="en-US" altLang="ja-JP" sz="1600" dirty="0">
                  <a:ea typeface="ＭＳ Ｐゴシック" pitchFamily="34" charset="-128"/>
                </a:rPr>
                <a:t>	  </a:t>
              </a:r>
              <a:r>
                <a:rPr lang="en-US" altLang="ja-JP" sz="1600" b="1" dirty="0">
                  <a:ea typeface="ＭＳ Ｐゴシック" pitchFamily="34" charset="-128"/>
                </a:rPr>
                <a:t>Yoshiki Ogata</a:t>
              </a:r>
            </a:p>
            <a:p>
              <a:pPr>
                <a:lnSpc>
                  <a:spcPct val="10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</a:pPr>
              <a:r>
                <a:rPr lang="en-US" altLang="ja-JP" sz="1600" dirty="0">
                  <a:ea typeface="ＭＳ Ｐゴシック" pitchFamily="34" charset="-128"/>
                </a:rPr>
                <a:t> </a:t>
              </a:r>
              <a:r>
                <a:rPr lang="cs-CZ" altLang="ja-JP" sz="1600" dirty="0" smtClean="0">
                  <a:ea typeface="ＭＳ Ｐゴシック" pitchFamily="34" charset="-128"/>
                </a:rPr>
                <a:t>Vznik spol.</a:t>
              </a:r>
              <a:r>
                <a:rPr lang="en-US" altLang="ja-JP" sz="1600" dirty="0" smtClean="0">
                  <a:ea typeface="ＭＳ Ｐゴシック" pitchFamily="34" charset="-128"/>
                </a:rPr>
                <a:t>:</a:t>
              </a:r>
              <a:r>
                <a:rPr lang="en-US" altLang="ja-JP" sz="1600" dirty="0">
                  <a:ea typeface="ＭＳ Ｐゴシック" pitchFamily="34" charset="-128"/>
                </a:rPr>
                <a:t>	  </a:t>
              </a:r>
              <a:r>
                <a:rPr lang="cs-CZ" altLang="ja-JP" sz="1600" b="1" dirty="0" smtClean="0">
                  <a:ea typeface="ＭＳ Ｐゴシック" pitchFamily="34" charset="-128"/>
                </a:rPr>
                <a:t>listopad</a:t>
              </a:r>
              <a:r>
                <a:rPr lang="en-US" altLang="ja-JP" sz="1600" b="1" dirty="0" smtClean="0">
                  <a:ea typeface="ＭＳ Ｐゴシック" pitchFamily="34" charset="-128"/>
                </a:rPr>
                <a:t> </a:t>
              </a:r>
              <a:r>
                <a:rPr lang="en-US" altLang="ja-JP" sz="1600" b="1" dirty="0">
                  <a:ea typeface="ＭＳ Ｐゴシック" pitchFamily="34" charset="-128"/>
                </a:rPr>
                <a:t>2007 </a:t>
              </a:r>
            </a:p>
            <a:p>
              <a:pPr>
                <a:lnSpc>
                  <a:spcPct val="10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</a:pPr>
              <a:r>
                <a:rPr lang="en-US" altLang="ja-JP" sz="1600" dirty="0">
                  <a:ea typeface="ＭＳ Ｐゴシック" pitchFamily="34" charset="-128"/>
                </a:rPr>
                <a:t> </a:t>
              </a:r>
              <a:r>
                <a:rPr lang="cs-CZ" altLang="ja-JP" sz="1600" dirty="0" smtClean="0">
                  <a:ea typeface="ＭＳ Ｐゴシック" pitchFamily="34" charset="-128"/>
                </a:rPr>
                <a:t>Základní kapitál</a:t>
              </a:r>
              <a:r>
                <a:rPr lang="en-US" altLang="ja-JP" sz="1600" dirty="0" smtClean="0">
                  <a:ea typeface="ＭＳ Ｐゴシック" pitchFamily="34" charset="-128"/>
                </a:rPr>
                <a:t>: </a:t>
              </a:r>
              <a:r>
                <a:rPr lang="en-US" altLang="ja-JP" sz="1600" dirty="0">
                  <a:ea typeface="ＭＳ Ｐゴシック" pitchFamily="34" charset="-128"/>
                </a:rPr>
                <a:t>	  </a:t>
              </a:r>
              <a:r>
                <a:rPr lang="en-US" altLang="ja-JP" sz="1600" b="1" dirty="0" smtClean="0">
                  <a:ea typeface="ＭＳ Ｐゴシック" pitchFamily="34" charset="-128"/>
                </a:rPr>
                <a:t>126 </a:t>
              </a:r>
              <a:r>
                <a:rPr lang="cs-CZ" altLang="ja-JP" sz="1600" b="1" dirty="0" smtClean="0">
                  <a:ea typeface="ＭＳ Ｐゴシック" pitchFamily="34" charset="-128"/>
                </a:rPr>
                <a:t>mil. euro</a:t>
              </a:r>
              <a:endParaRPr lang="en-US" altLang="fr-FR" sz="1600" b="1" dirty="0">
                <a:ea typeface="ＭＳ Ｐゴシック" pitchFamily="34" charset="-128"/>
              </a:endParaRPr>
            </a:p>
          </p:txBody>
        </p:sp>
        <p:sp>
          <p:nvSpPr>
            <p:cNvPr id="16393" name="AutoShape 5"/>
            <p:cNvSpPr>
              <a:spLocks noChangeArrowheads="1"/>
            </p:cNvSpPr>
            <p:nvPr/>
          </p:nvSpPr>
          <p:spPr bwMode="auto">
            <a:xfrm>
              <a:off x="158" y="482"/>
              <a:ext cx="2495" cy="1542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r-FR" altLang="fr-FR"/>
            </a:p>
          </p:txBody>
        </p:sp>
      </p:grpSp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4643438" y="1052513"/>
            <a:ext cx="4032250" cy="22320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/>
          </a:p>
        </p:txBody>
      </p:sp>
      <p:sp>
        <p:nvSpPr>
          <p:cNvPr id="16388" name="AutoShape 7" descr="AMTEA1Ecorché"/>
          <p:cNvSpPr>
            <a:spLocks noChangeArrowheads="1"/>
          </p:cNvSpPr>
          <p:nvPr/>
        </p:nvSpPr>
        <p:spPr bwMode="auto">
          <a:xfrm>
            <a:off x="250825" y="3933825"/>
            <a:ext cx="3527425" cy="187166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71601" y="188640"/>
            <a:ext cx="8172400" cy="31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8885" tIns="41020" rIns="78885" bIns="41020">
            <a:spAutoFit/>
          </a:bodyPr>
          <a:lstStyle>
            <a:lvl1pPr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55000"/>
              </a:lnSpc>
              <a:spcBef>
                <a:spcPct val="50000"/>
              </a:spcBef>
              <a:buClrTx/>
              <a:buFontTx/>
              <a:buNone/>
            </a:pPr>
            <a:r>
              <a:rPr lang="cs-CZ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Základní informace o společnosti</a:t>
            </a:r>
            <a:r>
              <a:rPr lang="en-GB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 ATMEA</a:t>
            </a:r>
            <a:endParaRPr lang="en-GB" altLang="ja-JP" sz="2700" b="1" i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4716463" y="1196975"/>
            <a:ext cx="3816350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B1B1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7313" indent="-87313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93713" indent="-22701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cs-CZ" altLang="ja-JP" sz="1800" b="1" dirty="0" smtClean="0">
                <a:ea typeface="ＭＳ Ｐゴシック" pitchFamily="34" charset="-128"/>
              </a:rPr>
              <a:t>Rozsah činností:</a:t>
            </a:r>
          </a:p>
          <a:p>
            <a:pPr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None/>
            </a:pPr>
            <a:r>
              <a:rPr lang="en-US" altLang="ja-JP" sz="1800" dirty="0" smtClean="0">
                <a:ea typeface="ＭＳ Ｐゴシック" pitchFamily="34" charset="-128"/>
              </a:rPr>
              <a:t>Marketing </a:t>
            </a:r>
            <a:r>
              <a:rPr lang="cs-CZ" altLang="ja-JP" sz="1800" dirty="0" smtClean="0">
                <a:ea typeface="ＭＳ Ｐゴシック" pitchFamily="34" charset="-128"/>
              </a:rPr>
              <a:t>a prodej,</a:t>
            </a:r>
            <a:r>
              <a:rPr lang="en-US" altLang="ja-JP" sz="1800" dirty="0" smtClean="0">
                <a:ea typeface="ＭＳ Ｐゴシック" pitchFamily="34" charset="-128"/>
              </a:rPr>
              <a:t> </a:t>
            </a:r>
            <a:r>
              <a:rPr lang="cs-CZ" altLang="ja-JP" sz="1800" dirty="0" smtClean="0">
                <a:ea typeface="ＭＳ Ｐゴシック" pitchFamily="34" charset="-128"/>
              </a:rPr>
              <a:t>výstavba a uvádění do provozu jaderných ostrovů s reaktory ATMEA1 o výkonu </a:t>
            </a:r>
            <a:r>
              <a:rPr lang="en-US" altLang="ja-JP" sz="1800" dirty="0" smtClean="0">
                <a:ea typeface="ＭＳ Ｐゴシック" pitchFamily="34" charset="-128"/>
              </a:rPr>
              <a:t>1200 </a:t>
            </a:r>
            <a:r>
              <a:rPr lang="en-US" altLang="ja-JP" sz="1800" dirty="0" err="1">
                <a:ea typeface="ＭＳ Ｐゴシック" pitchFamily="34" charset="-128"/>
              </a:rPr>
              <a:t>MWe</a:t>
            </a:r>
            <a:r>
              <a:rPr lang="en-US" altLang="ja-JP" sz="1800" dirty="0">
                <a:ea typeface="ＭＳ Ｐゴシック" pitchFamily="34" charset="-128"/>
              </a:rPr>
              <a:t> </a:t>
            </a:r>
            <a:r>
              <a:rPr lang="cs-CZ" altLang="ja-JP" sz="1800" dirty="0" smtClean="0">
                <a:ea typeface="ＭＳ Ｐゴシック" pitchFamily="34" charset="-128"/>
              </a:rPr>
              <a:t>generace</a:t>
            </a:r>
            <a:r>
              <a:rPr lang="en-US" altLang="ja-JP" sz="1800" dirty="0" smtClean="0">
                <a:ea typeface="ＭＳ Ｐゴシック" pitchFamily="34" charset="-128"/>
              </a:rPr>
              <a:t> III+</a:t>
            </a:r>
            <a:endParaRPr lang="en-US" altLang="ja-JP" sz="18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0" name="Picture 9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72"/>
          <a:stretch>
            <a:fillRect/>
          </a:stretch>
        </p:blipFill>
        <p:spPr bwMode="auto">
          <a:xfrm>
            <a:off x="4010025" y="3644900"/>
            <a:ext cx="50768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516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sz="2800" dirty="0" smtClean="0"/>
              <a:t>Mezi zkušenými státy</a:t>
            </a:r>
            <a:endParaRPr lang="fr-FR" altLang="fr-FR" sz="2800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60388" y="1268760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altLang="fr-FR" dirty="0" smtClean="0"/>
              <a:t>Česká republika disponuje velkými zkušenostmi v oblasti jaderné energie</a:t>
            </a:r>
            <a:endParaRPr lang="en-US" altLang="fr-FR" dirty="0" smtClean="0"/>
          </a:p>
          <a:p>
            <a:pPr lvl="1"/>
            <a:r>
              <a:rPr lang="cs-CZ" altLang="fr-FR" dirty="0" smtClean="0"/>
              <a:t>Zkušený provozovatel jaderných elektráren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S</a:t>
            </a:r>
            <a:r>
              <a:rPr lang="cs-CZ" altLang="fr-FR" dirty="0" err="1" smtClean="0"/>
              <a:t>ilný</a:t>
            </a:r>
            <a:r>
              <a:rPr lang="cs-CZ" altLang="fr-FR" dirty="0" smtClean="0"/>
              <a:t> dodavatelský řetězec</a:t>
            </a:r>
            <a:endParaRPr lang="en-US" altLang="fr-FR" dirty="0" smtClean="0"/>
          </a:p>
          <a:p>
            <a:pPr lvl="1"/>
            <a:r>
              <a:rPr lang="cs-CZ" altLang="fr-FR" dirty="0" smtClean="0"/>
              <a:t>Vysoká úroveň vzdělání na univerzitách v oboru jaderné energetiky</a:t>
            </a:r>
            <a:endParaRPr lang="en-US" altLang="fr-FR" dirty="0" smtClean="0"/>
          </a:p>
          <a:p>
            <a:pPr lvl="1"/>
            <a:r>
              <a:rPr lang="cs-CZ" altLang="fr-FR" dirty="0" smtClean="0"/>
              <a:t>Střediska výzkumu a vývoje</a:t>
            </a:r>
            <a:endParaRPr lang="en-US" altLang="fr-FR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cs-CZ" altLang="fr-FR" dirty="0" smtClean="0"/>
              <a:t>Pokud bude zvolen reaktor </a:t>
            </a:r>
            <a:r>
              <a:rPr lang="en-US" altLang="fr-FR" dirty="0" smtClean="0"/>
              <a:t>ATMEA1</a:t>
            </a:r>
            <a:r>
              <a:rPr lang="cs-CZ" altLang="fr-FR" dirty="0" smtClean="0"/>
              <a:t>, bude to znamenat užší vztahy se 2 zkušenými státy s historií spolupráce v oblasti jaderné energetiky po celém světě</a:t>
            </a:r>
            <a:r>
              <a:rPr lang="en-US" altLang="fr-FR" dirty="0" smtClean="0"/>
              <a:t>:</a:t>
            </a:r>
          </a:p>
          <a:p>
            <a:pPr lvl="1"/>
            <a:r>
              <a:rPr lang="en-US" altLang="fr-FR" dirty="0" smtClean="0"/>
              <a:t>Franc</a:t>
            </a:r>
            <a:r>
              <a:rPr lang="cs-CZ" altLang="fr-FR" dirty="0" smtClean="0"/>
              <a:t>i</a:t>
            </a:r>
            <a:r>
              <a:rPr lang="en-US" altLang="fr-FR" dirty="0" smtClean="0"/>
              <a:t>e</a:t>
            </a:r>
          </a:p>
          <a:p>
            <a:pPr lvl="1"/>
            <a:r>
              <a:rPr lang="en-US" altLang="fr-FR" dirty="0" smtClean="0"/>
              <a:t>Jap</a:t>
            </a:r>
            <a:r>
              <a:rPr lang="cs-CZ" altLang="fr-FR" dirty="0" smtClean="0"/>
              <a:t>o</a:t>
            </a:r>
            <a:r>
              <a:rPr lang="en-US" altLang="fr-FR" dirty="0" smtClean="0"/>
              <a:t>n</a:t>
            </a:r>
            <a:r>
              <a:rPr lang="cs-CZ" altLang="fr-FR" dirty="0" err="1" smtClean="0"/>
              <a:t>sko</a:t>
            </a:r>
            <a:endParaRPr lang="en-US" altLang="fr-FR" dirty="0" smtClean="0"/>
          </a:p>
          <a:p>
            <a:pPr lvl="1"/>
            <a:endParaRPr lang="en-US" alt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3873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 smtClean="0"/>
              <a:t>Reaktor </a:t>
            </a:r>
            <a:r>
              <a:rPr lang="fr-FR" sz="2700" dirty="0" smtClean="0"/>
              <a:t>ATMEA1 </a:t>
            </a:r>
            <a:r>
              <a:rPr lang="cs-CZ" sz="2700" dirty="0" smtClean="0"/>
              <a:t>je kandidátem pro Českou republiku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5580112" cy="3312368"/>
          </a:xfr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B1B1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O reaktoru 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ATMEA 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 se již diskutuje</a:t>
            </a:r>
            <a:endParaRPr lang="fr-FR" sz="1800" kern="1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87363" lvl="1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6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V roce 2016 byla poskytnuta úplná odpověď na žádost o informace od Ministerstva průmyslu a obchodu</a:t>
            </a:r>
            <a:endParaRPr lang="fr-FR" sz="1600" kern="1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87363" lvl="1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6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Konzultace s Ministerstvem průmyslu a obchodu, Ministerstvem financí a ČEZ ve dnech 9. a 10. února </a:t>
            </a:r>
            <a:r>
              <a:rPr lang="fr-FR" sz="16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2017</a:t>
            </a:r>
            <a:endParaRPr lang="fr-FR" sz="1600" kern="1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Reaktor 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ATMEA1 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má vysoké bezpečnostní normy</a:t>
            </a:r>
            <a:endParaRPr lang="fr-FR" sz="1800" kern="1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Podpora 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Franc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i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e a Jap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o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n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ska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 (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vlády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financování prostřednictvím E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CA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,..)</a:t>
            </a:r>
            <a:endParaRPr lang="fr-FR" sz="1800" kern="1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2 bloky 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ATMEA1 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vhodné pro elektrárny 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Dukovany a Temel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í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n</a:t>
            </a:r>
            <a:endParaRPr lang="fr-FR" sz="1800" kern="12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3069727"/>
              </p:ext>
            </p:extLst>
          </p:nvPr>
        </p:nvGraphicFramePr>
        <p:xfrm>
          <a:off x="6156176" y="1556792"/>
          <a:ext cx="2007691" cy="2841177"/>
        </p:xfrm>
        <a:graphic>
          <a:graphicData uri="http://schemas.openxmlformats.org/presentationml/2006/ole">
            <p:oleObj spid="_x0000_s2079" name="Acrobat Document" r:id="rId4" imgW="7563600" imgH="10685880" progId="AcroExch.Document.7">
              <p:embed/>
            </p:oleObj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79622"/>
            <a:ext cx="2592288" cy="18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38267" y="6042273"/>
            <a:ext cx="8835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 smtClean="0"/>
              <a:t>Dukovany</a:t>
            </a:r>
            <a:r>
              <a:rPr lang="fr-FR" sz="800" dirty="0" smtClean="0"/>
              <a:t> NPP</a:t>
            </a:r>
            <a:endParaRPr lang="fr-FR" sz="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1967" y="1412776"/>
            <a:ext cx="1282033" cy="7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5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C -0.0243 -0.00879 -0.08819 0.00047 -0.11667 0.00163 C -0.12986 0.00325 -0.14305 0.00417 -0.15625 0.00672 C -0.16875 0.01551 -0.18472 0.02547 -0.19896 0.02917 C -0.20868 0.03658 -0.21875 0.04561 -0.23003 0.04815 C -0.23542 0.05139 -0.24132 0.05325 -0.24635 0.05672 C -0.26302 0.06922 -0.23524 0.0551 -0.25816 0.06551 C -0.26493 0.07593 -0.27535 0.08172 -0.28298 0.09144 C -0.28889 0.09885 -0.2934 0.10857 -0.2993 0.11575 C -0.30521 0.12269 -0.31111 0.1294 -0.31684 0.13635 C -0.32083 0.14977 -0.3151 0.13218 -0.32274 0.14862 C -0.32743 0.15811 -0.32795 0.16852 -0.33316 0.17801 C -0.33368 0.18426 -0.33351 0.19075 -0.33455 0.197 C -0.33507 0.19954 -0.33698 0.20116 -0.3375 0.20371 C -0.33958 0.2132 -0.33958 0.22223 -0.34201 0.23172 C -0.34323 0.30139 -0.34045 0.3713 -0.34045 0.44098 " pathEditMode="relative" rAng="0" ptsTypes="fff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136904" cy="9001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700" kern="1200" dirty="0" smtClean="0"/>
              <a:t>ATMEA</a:t>
            </a:r>
            <a:r>
              <a:rPr lang="cs-CZ" sz="2700" kern="1200" dirty="0" smtClean="0"/>
              <a:t> plná podpora pro vzdělání v oblasti jaderné energetiky v ČR</a:t>
            </a:r>
            <a:endParaRPr lang="fr-FR" sz="2700" kern="1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76263" y="1619250"/>
            <a:ext cx="4643809" cy="4318000"/>
          </a:xfrm>
        </p:spPr>
        <p:txBody>
          <a:bodyPr/>
          <a:lstStyle/>
          <a:p>
            <a:r>
              <a:rPr lang="fr-FR" dirty="0" smtClean="0"/>
              <a:t>ATMEA </a:t>
            </a:r>
            <a:r>
              <a:rPr lang="cs-CZ" dirty="0" smtClean="0"/>
              <a:t>odborné přednášky na českých univerzitách</a:t>
            </a:r>
            <a:r>
              <a:rPr lang="fr-FR" dirty="0" smtClean="0"/>
              <a:t> (</a:t>
            </a:r>
            <a:r>
              <a:rPr lang="cs-CZ" dirty="0" smtClean="0"/>
              <a:t>západní Čechy, Brno, Praha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cs-CZ" dirty="0" smtClean="0"/>
              <a:t>Součásti sponzorství ceny </a:t>
            </a:r>
            <a:r>
              <a:rPr lang="fr-FR" dirty="0" smtClean="0"/>
              <a:t>Becquerel </a:t>
            </a:r>
            <a:r>
              <a:rPr lang="cs-CZ" dirty="0" smtClean="0"/>
              <a:t>udělované mladým výzkumníkům v oblasti jaderné energie. Akci pořádá francouzská ambasáda v České republice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484784"/>
            <a:ext cx="2880000" cy="2160000"/>
          </a:xfrm>
        </p:spPr>
      </p:pic>
      <p:sp>
        <p:nvSpPr>
          <p:cNvPr id="8" name="ZoneTexte 7"/>
          <p:cNvSpPr txBox="1"/>
          <p:nvPr/>
        </p:nvSpPr>
        <p:spPr>
          <a:xfrm>
            <a:off x="5972887" y="3645604"/>
            <a:ext cx="20938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Brno </a:t>
            </a:r>
            <a:r>
              <a:rPr lang="fr-FR" sz="800" dirty="0" err="1" smtClean="0"/>
              <a:t>Technical</a:t>
            </a:r>
            <a:r>
              <a:rPr lang="fr-FR" sz="800" dirty="0" smtClean="0"/>
              <a:t> </a:t>
            </a:r>
            <a:r>
              <a:rPr lang="fr-FR" sz="800" dirty="0" err="1" smtClean="0"/>
              <a:t>University</a:t>
            </a:r>
            <a:r>
              <a:rPr lang="fr-FR" sz="800" dirty="0" smtClean="0"/>
              <a:t> – May 30, 2017</a:t>
            </a:r>
            <a:endParaRPr lang="fr-FR" sz="800" dirty="0"/>
          </a:p>
        </p:txBody>
      </p:sp>
      <p:sp>
        <p:nvSpPr>
          <p:cNvPr id="9" name="ZoneTexte 8"/>
          <p:cNvSpPr txBox="1"/>
          <p:nvPr/>
        </p:nvSpPr>
        <p:spPr>
          <a:xfrm>
            <a:off x="5796136" y="5877272"/>
            <a:ext cx="26356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Becquerel </a:t>
            </a:r>
            <a:r>
              <a:rPr lang="fr-FR" sz="800" dirty="0" err="1" smtClean="0"/>
              <a:t>Prize</a:t>
            </a:r>
            <a:r>
              <a:rPr lang="fr-FR" sz="800" dirty="0" smtClean="0"/>
              <a:t>- </a:t>
            </a:r>
            <a:r>
              <a:rPr lang="fr-FR" sz="800" dirty="0" err="1" smtClean="0"/>
              <a:t>Embassy</a:t>
            </a:r>
            <a:r>
              <a:rPr lang="fr-FR" sz="800" dirty="0" smtClean="0"/>
              <a:t> of France – </a:t>
            </a:r>
            <a:r>
              <a:rPr lang="fr-FR" sz="800" dirty="0" err="1" smtClean="0"/>
              <a:t>June</a:t>
            </a:r>
            <a:r>
              <a:rPr lang="fr-FR" sz="800" dirty="0" smtClean="0"/>
              <a:t> 16, 2017</a:t>
            </a:r>
            <a:endParaRPr lang="fr-FR" sz="8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960520"/>
            <a:ext cx="2875128" cy="19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632848" cy="792088"/>
          </a:xfrm>
        </p:spPr>
        <p:txBody>
          <a:bodyPr/>
          <a:lstStyle/>
          <a:p>
            <a:r>
              <a:rPr lang="fr-FR" sz="2700" dirty="0" smtClean="0"/>
              <a:t>ATMEA </a:t>
            </a:r>
            <a:r>
              <a:rPr lang="cs-CZ" sz="2700" dirty="0" smtClean="0"/>
              <a:t>přínosy francouzských zkušeností v České republice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5328592" cy="4680520"/>
          </a:xfr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B1B1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2500"/>
          </a:bodyPr>
          <a:lstStyle/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Franc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i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e 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je v České republice 5. nejvýznamnějším obchodním partnerem a 3. investorem </a:t>
            </a:r>
          </a:p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Odvětví je již součástí dodavatelského řetězce EPR</a:t>
            </a:r>
            <a:endParaRPr lang="fr-FR" sz="1800" kern="1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AREVA NP 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je hráčem v českém odvětví jaderné energie jako dodavatel projektů ČEZ, mimo jiné v Dukovanech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:</a:t>
            </a:r>
          </a:p>
          <a:p>
            <a:pPr marL="487363" lvl="1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en-US" sz="1200" dirty="0" smtClean="0"/>
              <a:t>Vibra</a:t>
            </a:r>
            <a:r>
              <a:rPr lang="cs-CZ" sz="1200" dirty="0" smtClean="0"/>
              <a:t>ční monitorovací systémy </a:t>
            </a:r>
            <a:r>
              <a:rPr lang="en-US" sz="1200" dirty="0" smtClean="0"/>
              <a:t>(SUS) , </a:t>
            </a:r>
            <a:r>
              <a:rPr lang="cs-CZ" sz="1200" dirty="0" smtClean="0"/>
              <a:t>instalace v 90. letech 20. století</a:t>
            </a:r>
            <a:endParaRPr lang="en-US" sz="1200" dirty="0" smtClean="0"/>
          </a:p>
          <a:p>
            <a:pPr marL="487363" lvl="1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200" dirty="0" smtClean="0"/>
              <a:t>Pohavarijní monitorovací systém </a:t>
            </a:r>
            <a:r>
              <a:rPr lang="en-US" sz="1200" dirty="0" smtClean="0"/>
              <a:t>(PAMS) – 3 </a:t>
            </a:r>
            <a:r>
              <a:rPr lang="cs-CZ" sz="1200" dirty="0" smtClean="0"/>
              <a:t>lidé v elektrárně</a:t>
            </a:r>
            <a:endParaRPr lang="fr-FR" sz="1200" kern="1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87363" lvl="1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Rekombinátory vodíku</a:t>
            </a:r>
            <a:r>
              <a:rPr lang="fr-FR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cs-CZ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na</a:t>
            </a:r>
            <a:r>
              <a:rPr lang="fr-FR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instal</a:t>
            </a:r>
            <a:r>
              <a:rPr lang="cs-CZ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ovány před 3 lety</a:t>
            </a:r>
            <a:endParaRPr lang="fr-FR" sz="1200" kern="12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87363" lvl="1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Bazény pro použité palivo</a:t>
            </a:r>
            <a:r>
              <a:rPr lang="fr-FR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cs-CZ" sz="12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probíhající projekt</a:t>
            </a:r>
            <a:endParaRPr lang="fr-FR" sz="1200" kern="1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Projekt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fr-FR" sz="1800" kern="1200" dirty="0">
                <a:latin typeface="Arial" charset="0"/>
                <a:ea typeface="ＭＳ Ｐゴシック" pitchFamily="34" charset="-128"/>
                <a:cs typeface="Arial" charset="0"/>
              </a:rPr>
              <a:t>ATMEA1 </a:t>
            </a:r>
            <a:r>
              <a:rPr lang="cs-CZ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poskytne optimalizovaný program uzpůsobení místním podmínkám vycházející z těchto bohatých zkušeností mateřských společností </a:t>
            </a:r>
            <a:r>
              <a:rPr lang="fr-FR" sz="1800" kern="1200" dirty="0" smtClean="0">
                <a:latin typeface="Arial" charset="0"/>
                <a:ea typeface="ＭＳ Ｐゴシック" pitchFamily="34" charset="-128"/>
                <a:cs typeface="Arial" charset="0"/>
              </a:rPr>
              <a:t>ATMEA, </a:t>
            </a:r>
            <a:r>
              <a:rPr lang="fr-FR" sz="1800" kern="1200" dirty="0">
                <a:latin typeface="Arial" charset="0"/>
                <a:ea typeface="ＭＳ Ｐゴシック" pitchFamily="34" charset="-128"/>
                <a:cs typeface="Arial" charset="0"/>
              </a:rPr>
              <a:t>AREVA &amp; MHI</a:t>
            </a:r>
          </a:p>
          <a:p>
            <a:pPr marL="87313" indent="-87313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</a:pPr>
            <a:endParaRPr lang="fr-FR" sz="1800" kern="120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28800"/>
            <a:ext cx="11160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930" y="3429000"/>
            <a:ext cx="2273997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5229200"/>
            <a:ext cx="6750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</a:pPr>
            <a:r>
              <a:rPr lang="cs-CZ" sz="3000" i="1" dirty="0" smtClean="0">
                <a:ea typeface="ＭＳ Ｐゴシック" pitchFamily="34" charset="-128"/>
              </a:rPr>
              <a:t>„</a:t>
            </a:r>
            <a:r>
              <a:rPr lang="fr-FR" sz="3000" b="1" i="1" dirty="0" smtClean="0">
                <a:ea typeface="ＭＳ Ｐゴシック" pitchFamily="34" charset="-128"/>
              </a:rPr>
              <a:t>ATMEA </a:t>
            </a:r>
            <a:r>
              <a:rPr lang="cs-CZ" sz="3000" b="1" i="1" dirty="0" smtClean="0">
                <a:ea typeface="ＭＳ Ｐゴシック" pitchFamily="34" charset="-128"/>
              </a:rPr>
              <a:t>si chce udržet blízký vztah s českým průmyslem“</a:t>
            </a:r>
            <a:endParaRPr lang="fr-FR" sz="30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33413" y="5005388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681038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681038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681038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681038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681038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1038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0000"/>
              </a:spcBef>
              <a:buClr>
                <a:srgbClr val="FFD90F"/>
              </a:buClr>
              <a:buFont typeface="Arial" charset="0"/>
              <a:buNone/>
            </a:pPr>
            <a:r>
              <a:rPr lang="cs-CZ" altLang="fr-FR" sz="3200" dirty="0" smtClean="0"/>
              <a:t>Děkujeme za pozornost</a:t>
            </a:r>
            <a:endParaRPr lang="en-US" altLang="fr-FR" sz="3200" dirty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331913" y="5651500"/>
            <a:ext cx="6773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40000"/>
              </a:spcBef>
              <a:buClr>
                <a:schemeClr val="accent2"/>
              </a:buClr>
              <a:buFont typeface="ZapfDingbats" pitchFamily="82" charset="0"/>
              <a:buNone/>
            </a:pPr>
            <a:r>
              <a:rPr lang="cs-CZ" altLang="fr-FR" sz="1800" dirty="0" smtClean="0">
                <a:solidFill>
                  <a:schemeClr val="bg2"/>
                </a:solidFill>
              </a:rPr>
              <a:t>Více informací na </a:t>
            </a:r>
            <a:r>
              <a:rPr lang="en-US" altLang="fr-FR" sz="1800" dirty="0" smtClean="0">
                <a:solidFill>
                  <a:schemeClr val="bg2"/>
                </a:solidFill>
              </a:rPr>
              <a:t>http</a:t>
            </a:r>
            <a:r>
              <a:rPr lang="en-US" altLang="fr-FR" sz="1800" dirty="0">
                <a:solidFill>
                  <a:schemeClr val="bg2"/>
                </a:solidFill>
              </a:rPr>
              <a:t>://www.atmea-sas.com/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222" y="856488"/>
            <a:ext cx="6644539" cy="37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8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357342" y="4653136"/>
            <a:ext cx="878665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MHI </a:t>
            </a:r>
            <a:r>
              <a:rPr lang="cs-CZ" altLang="ja-JP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postupuje racionálně, co se týče udělování licencí pro obnovu jaderných elektráren v Japonsku spolu s infrastrukturou po havárii v jaderné elektrárně </a:t>
            </a:r>
            <a:r>
              <a:rPr lang="en-US" altLang="ja-JP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Fuku</a:t>
            </a:r>
            <a:r>
              <a:rPr lang="cs-CZ" altLang="ja-JP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š</a:t>
            </a:r>
            <a:r>
              <a:rPr lang="en-US" altLang="ja-JP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ima Dai</a:t>
            </a:r>
            <a:r>
              <a:rPr lang="cs-CZ" altLang="ja-JP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č</a:t>
            </a:r>
            <a:r>
              <a:rPr lang="en-US" altLang="ja-JP" sz="1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i.</a:t>
            </a: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b="1" dirty="0" smtClean="0">
                <a:latin typeface="+mj-lt"/>
              </a:rPr>
              <a:t>Aktuální prognózy v oblasti energetiky vyžadují energetický mix s cca 22% zastoupením jaderné energie v roce</a:t>
            </a:r>
            <a:r>
              <a:rPr lang="en-US" sz="1600" b="1" dirty="0" smtClean="0">
                <a:latin typeface="+mj-lt"/>
              </a:rPr>
              <a:t> 2030. </a:t>
            </a:r>
            <a:endParaRPr lang="en-US" altLang="ja-JP" sz="16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5261915"/>
              </p:ext>
            </p:extLst>
          </p:nvPr>
        </p:nvGraphicFramePr>
        <p:xfrm>
          <a:off x="4346369" y="1245310"/>
          <a:ext cx="3716976" cy="256772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61309"/>
                <a:gridCol w="403761"/>
                <a:gridCol w="1151906"/>
              </a:tblGrid>
              <a:tr h="327446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cs-CZ" altLang="ja-JP" sz="12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Závod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6904">
                <a:tc>
                  <a:txBody>
                    <a:bodyPr/>
                    <a:lstStyle/>
                    <a:p>
                      <a:r>
                        <a:rPr kumimoji="1" lang="cs-CZ" altLang="ja-JP" sz="12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Obnova</a:t>
                      </a:r>
                      <a:endParaRPr kumimoji="1" lang="en-US" altLang="ja-JP" sz="1200" b="0" dirty="0" smtClean="0"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kumimoji="1" lang="en-US" altLang="ja-JP" sz="900" b="0" kern="1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Sendai 1/2</a:t>
                      </a:r>
                      <a:r>
                        <a:rPr kumimoji="1" lang="en-US" altLang="ja-JP" sz="900" b="0" kern="1200" baseline="30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*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Takahama</a:t>
                      </a:r>
                      <a:r>
                        <a:rPr kumimoji="1" lang="en-US" altLang="ja-JP" sz="900" b="0" kern="1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900" b="0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3/4</a:t>
                      </a:r>
                      <a:r>
                        <a:rPr kumimoji="1" lang="en-US" altLang="ja-JP" sz="900" b="0" kern="1200" baseline="30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*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Ikata</a:t>
                      </a:r>
                      <a:r>
                        <a:rPr kumimoji="1" lang="en-US" altLang="ja-JP" sz="900" b="0" kern="1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900" b="0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3</a:t>
                      </a:r>
                      <a:r>
                        <a:rPr kumimoji="1" lang="en-US" altLang="ja-JP" sz="900" b="0" kern="1200" baseline="300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  <a:cs typeface="+mn-cs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9900">
                <a:tc>
                  <a:txBody>
                    <a:bodyPr/>
                    <a:lstStyle/>
                    <a:p>
                      <a:r>
                        <a:rPr kumimoji="1" lang="cs-CZ" altLang="ja-JP" sz="12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Schváleno regulačním úřadem pro jadernou energetiku (</a:t>
                      </a:r>
                      <a:r>
                        <a:rPr kumimoji="1" lang="en-US" altLang="ja-JP" sz="12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NRA</a:t>
                      </a:r>
                      <a:r>
                        <a:rPr kumimoji="1" lang="cs-CZ" altLang="ja-JP" sz="12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)</a:t>
                      </a:r>
                      <a:endParaRPr kumimoji="1" lang="en-US" altLang="ja-JP" sz="1200" b="0" dirty="0" smtClean="0"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z="1200" b="0" strike="noStrike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7</a:t>
                      </a:r>
                      <a:endParaRPr kumimoji="1" lang="ja-JP" altLang="en-US" sz="1200" b="0" strike="noStrike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strike="noStrike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Takahama 1/2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strike="noStrike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Mihama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Genkai</a:t>
                      </a:r>
                      <a:r>
                        <a:rPr kumimoji="1" lang="en-US" altLang="ja-JP" sz="9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Ohi 3/4</a:t>
                      </a:r>
                      <a:endParaRPr kumimoji="1" lang="en-US" altLang="ja-JP" sz="900" b="0" baseline="300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900" b="0" strike="noStrike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2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altLang="zh-TW" sz="1200" b="0" baseline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Přezkoumáváno úřadem </a:t>
                      </a:r>
                      <a:r>
                        <a:rPr kumimoji="1" lang="en-US" altLang="zh-TW" sz="1200" b="0" baseline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NRA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fr-FR" altLang="ja-JP" sz="12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4</a:t>
                      </a:r>
                      <a:endParaRPr kumimoji="1" lang="ja-JP" altLang="en-US" sz="1200" b="0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Tomari 1/2/3</a:t>
                      </a:r>
                    </a:p>
                    <a:p>
                      <a:pPr algn="ctr"/>
                      <a:r>
                        <a:rPr kumimoji="1" lang="en-US" altLang="ja-JP" sz="9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Tsuruga 2</a:t>
                      </a:r>
                      <a:endParaRPr kumimoji="1" lang="ja-JP" altLang="en-US" sz="900" b="0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altLang="ja-JP" sz="12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Rozhodnutí o odstavení z provozu</a:t>
                      </a:r>
                      <a:endParaRPr kumimoji="1" lang="en-US" altLang="ja-JP" sz="1200" b="0" dirty="0" smtClean="0"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baseline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4</a:t>
                      </a:r>
                      <a:endParaRPr kumimoji="1" lang="ja-JP" altLang="en-US" sz="1200" b="0" baseline="0" dirty="0"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Mihama 1/2</a:t>
                      </a:r>
                    </a:p>
                    <a:p>
                      <a:pPr algn="ctr"/>
                      <a:r>
                        <a:rPr kumimoji="1" lang="en-US" altLang="ja-JP" sz="9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Genkai</a:t>
                      </a:r>
                      <a:r>
                        <a:rPr kumimoji="1" lang="en-US" altLang="ja-JP" sz="900" b="0" baseline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 1</a:t>
                      </a:r>
                      <a:endParaRPr kumimoji="1" lang="en-US" altLang="ja-JP" sz="900" b="0" dirty="0" smtClean="0"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Ikata</a:t>
                      </a:r>
                      <a:r>
                        <a:rPr kumimoji="1" lang="en-US" altLang="ja-JP" sz="900" b="0" baseline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900" b="0" dirty="0" smtClean="0">
                          <a:latin typeface="Arial Black" panose="020B0A04020102020204" pitchFamily="34" charset="0"/>
                          <a:ea typeface="HGPｺﾞｼｯｸE" panose="020B0900000000000000" pitchFamily="50" charset="-128"/>
                        </a:rPr>
                        <a:t>1</a:t>
                      </a:r>
                      <a:endParaRPr kumimoji="1" lang="ja-JP" altLang="en-US" sz="900" b="0" dirty="0">
                        <a:latin typeface="Arial Black" panose="020B0A04020102020204" pitchFamily="34" charset="0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6" name="テキスト ボックス 115"/>
          <p:cNvSpPr txBox="1"/>
          <p:nvPr/>
        </p:nvSpPr>
        <p:spPr>
          <a:xfrm>
            <a:off x="5940152" y="923141"/>
            <a:ext cx="2101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altLang="ja-JP" sz="11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K 1. prosinci 2017</a:t>
            </a:r>
            <a:endParaRPr lang="ja-JP" altLang="en-US" sz="11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7" name="グループ化 116"/>
          <p:cNvGrpSpPr/>
          <p:nvPr/>
        </p:nvGrpSpPr>
        <p:grpSpPr>
          <a:xfrm>
            <a:off x="251520" y="764704"/>
            <a:ext cx="4017523" cy="3678476"/>
            <a:chOff x="645271" y="761826"/>
            <a:chExt cx="4017523" cy="36784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52" y="761826"/>
              <a:ext cx="31337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グループ化 43"/>
            <p:cNvGrpSpPr/>
            <p:nvPr/>
          </p:nvGrpSpPr>
          <p:grpSpPr>
            <a:xfrm>
              <a:off x="645271" y="1285081"/>
              <a:ext cx="4017523" cy="3155221"/>
              <a:chOff x="-16860" y="1574272"/>
              <a:chExt cx="7097033" cy="5170882"/>
            </a:xfrm>
          </p:grpSpPr>
          <p:grpSp>
            <p:nvGrpSpPr>
              <p:cNvPr id="45" name="グループ化 44"/>
              <p:cNvGrpSpPr>
                <a:grpSpLocks noChangeAspect="1"/>
              </p:cNvGrpSpPr>
              <p:nvPr/>
            </p:nvGrpSpPr>
            <p:grpSpPr>
              <a:xfrm>
                <a:off x="-16860" y="1574272"/>
                <a:ext cx="7097033" cy="4480378"/>
                <a:chOff x="-139367" y="2460625"/>
                <a:chExt cx="6492059" cy="4098407"/>
              </a:xfrm>
            </p:grpSpPr>
            <p:sp>
              <p:nvSpPr>
                <p:cNvPr id="52" name="Oval 73"/>
                <p:cNvSpPr>
                  <a:spLocks noChangeArrowheads="1"/>
                </p:cNvSpPr>
                <p:nvPr/>
              </p:nvSpPr>
              <p:spPr bwMode="auto">
                <a:xfrm>
                  <a:off x="3511550" y="2460625"/>
                  <a:ext cx="131763" cy="13017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3" name="Oval 74"/>
                <p:cNvSpPr>
                  <a:spLocks noChangeArrowheads="1"/>
                </p:cNvSpPr>
                <p:nvPr/>
              </p:nvSpPr>
              <p:spPr bwMode="auto">
                <a:xfrm>
                  <a:off x="3857625" y="3787775"/>
                  <a:ext cx="131763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" name="Oval 75"/>
                <p:cNvSpPr>
                  <a:spLocks noChangeArrowheads="1"/>
                </p:cNvSpPr>
                <p:nvPr/>
              </p:nvSpPr>
              <p:spPr bwMode="auto">
                <a:xfrm>
                  <a:off x="3824288" y="3011488"/>
                  <a:ext cx="131762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5" name="Oval 76"/>
                <p:cNvSpPr>
                  <a:spLocks noChangeArrowheads="1"/>
                </p:cNvSpPr>
                <p:nvPr/>
              </p:nvSpPr>
              <p:spPr bwMode="auto">
                <a:xfrm>
                  <a:off x="3719513" y="4025900"/>
                  <a:ext cx="131762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6" name="Oval 77"/>
                <p:cNvSpPr>
                  <a:spLocks noChangeArrowheads="1"/>
                </p:cNvSpPr>
                <p:nvPr/>
              </p:nvSpPr>
              <p:spPr bwMode="auto">
                <a:xfrm>
                  <a:off x="3713163" y="4133850"/>
                  <a:ext cx="131762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7" name="Oval 78"/>
                <p:cNvSpPr>
                  <a:spLocks noChangeArrowheads="1"/>
                </p:cNvSpPr>
                <p:nvPr/>
              </p:nvSpPr>
              <p:spPr bwMode="auto">
                <a:xfrm>
                  <a:off x="3608388" y="4448175"/>
                  <a:ext cx="131762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8" name="Oval 79"/>
                <p:cNvSpPr>
                  <a:spLocks noChangeArrowheads="1"/>
                </p:cNvSpPr>
                <p:nvPr/>
              </p:nvSpPr>
              <p:spPr bwMode="auto">
                <a:xfrm>
                  <a:off x="2884488" y="4929188"/>
                  <a:ext cx="131762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9" name="Oval 80"/>
                <p:cNvSpPr>
                  <a:spLocks noChangeArrowheads="1"/>
                </p:cNvSpPr>
                <p:nvPr/>
              </p:nvSpPr>
              <p:spPr bwMode="auto">
                <a:xfrm>
                  <a:off x="2994025" y="4076700"/>
                  <a:ext cx="131763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0" name="Oval 81"/>
                <p:cNvSpPr>
                  <a:spLocks noChangeArrowheads="1"/>
                </p:cNvSpPr>
                <p:nvPr/>
              </p:nvSpPr>
              <p:spPr bwMode="auto">
                <a:xfrm>
                  <a:off x="2470150" y="4195763"/>
                  <a:ext cx="131763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1" name="Oval 82"/>
                <p:cNvSpPr>
                  <a:spLocks noChangeArrowheads="1"/>
                </p:cNvSpPr>
                <p:nvPr/>
              </p:nvSpPr>
              <p:spPr bwMode="auto">
                <a:xfrm>
                  <a:off x="2293023" y="4491462"/>
                  <a:ext cx="131763" cy="1301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2" name="Oval 83"/>
                <p:cNvSpPr>
                  <a:spLocks noChangeArrowheads="1"/>
                </p:cNvSpPr>
                <p:nvPr/>
              </p:nvSpPr>
              <p:spPr bwMode="auto">
                <a:xfrm>
                  <a:off x="2246314" y="4567238"/>
                  <a:ext cx="131762" cy="1301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3" name="Oval 84"/>
                <p:cNvSpPr>
                  <a:spLocks noChangeArrowheads="1"/>
                </p:cNvSpPr>
                <p:nvPr/>
              </p:nvSpPr>
              <p:spPr bwMode="auto">
                <a:xfrm>
                  <a:off x="2155261" y="4626763"/>
                  <a:ext cx="131763" cy="1301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4" name="Oval 85"/>
                <p:cNvSpPr>
                  <a:spLocks noChangeArrowheads="1"/>
                </p:cNvSpPr>
                <p:nvPr/>
              </p:nvSpPr>
              <p:spPr bwMode="auto">
                <a:xfrm>
                  <a:off x="2040399" y="4650577"/>
                  <a:ext cx="131763" cy="13017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5" name="Oval 86"/>
                <p:cNvSpPr>
                  <a:spLocks noChangeArrowheads="1"/>
                </p:cNvSpPr>
                <p:nvPr/>
              </p:nvSpPr>
              <p:spPr bwMode="auto">
                <a:xfrm>
                  <a:off x="1412875" y="4672013"/>
                  <a:ext cx="131763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6" name="Oval 87"/>
                <p:cNvSpPr>
                  <a:spLocks noChangeArrowheads="1"/>
                </p:cNvSpPr>
                <p:nvPr/>
              </p:nvSpPr>
              <p:spPr bwMode="auto">
                <a:xfrm>
                  <a:off x="1246188" y="5229225"/>
                  <a:ext cx="131762" cy="13017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7" name="Oval 88"/>
                <p:cNvSpPr>
                  <a:spLocks noChangeArrowheads="1"/>
                </p:cNvSpPr>
                <p:nvPr/>
              </p:nvSpPr>
              <p:spPr bwMode="auto">
                <a:xfrm>
                  <a:off x="541338" y="5253038"/>
                  <a:ext cx="131762" cy="13017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8" name="Oval 89"/>
                <p:cNvSpPr>
                  <a:spLocks noChangeArrowheads="1"/>
                </p:cNvSpPr>
                <p:nvPr/>
              </p:nvSpPr>
              <p:spPr bwMode="auto">
                <a:xfrm>
                  <a:off x="631825" y="5672138"/>
                  <a:ext cx="131763" cy="13017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143638" y="3887571"/>
                  <a:ext cx="2209054" cy="5998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lnSpc>
                      <a:spcPts val="1200"/>
                    </a:lnSpc>
                  </a:pPr>
                  <a:r>
                    <a:rPr kumimoji="0" lang="en-US" altLang="ja-JP" sz="1200" b="1" dirty="0" smtClean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Fukushima</a:t>
                  </a:r>
                </a:p>
                <a:p>
                  <a:pPr algn="r" eaLnBrk="0" hangingPunct="0">
                    <a:lnSpc>
                      <a:spcPts val="1200"/>
                    </a:lnSpc>
                  </a:pPr>
                  <a:r>
                    <a:rPr kumimoji="0" lang="en-US" altLang="ja-JP" sz="1200" b="1" dirty="0" smtClean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Daiichi</a:t>
                  </a:r>
                  <a:endParaRPr kumimoji="0" lang="en-US" altLang="ja-JP" sz="1200" b="1" dirty="0">
                    <a:solidFill>
                      <a:prstClr val="black"/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961013" y="5374866"/>
                  <a:ext cx="2024060" cy="415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kumimoji="0" lang="en-US" altLang="ja-JP" sz="1200" b="1" dirty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Ikata</a:t>
                  </a:r>
                  <a:r>
                    <a:rPr kumimoji="0" lang="ja-JP" altLang="ja-JP" sz="1200" b="1" dirty="0">
                      <a:solidFill>
                        <a:srgbClr val="44546A"/>
                      </a:solidFill>
                      <a:latin typeface="Arial Black" panose="020B0A04020102020204" pitchFamily="34" charset="0"/>
                    </a:rPr>
                    <a:t> </a:t>
                  </a:r>
                  <a:endParaRPr kumimoji="0" lang="ja-JP" altLang="ja-JP" sz="1200" b="1" dirty="0">
                    <a:solidFill>
                      <a:srgbClr val="0000FF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7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435296" y="6143778"/>
                  <a:ext cx="2726030" cy="415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kumimoji="0" lang="en-US" altLang="ja-JP" sz="1200" b="1" dirty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Sendai</a:t>
                  </a:r>
                  <a:r>
                    <a:rPr kumimoji="0" lang="ja-JP" altLang="ja-JP" sz="1200" b="1" dirty="0">
                      <a:solidFill>
                        <a:srgbClr val="FF3300"/>
                      </a:solidFill>
                      <a:latin typeface="Arial Black" panose="020B0A04020102020204" pitchFamily="34" charset="0"/>
                    </a:rPr>
                    <a:t> </a:t>
                  </a:r>
                  <a:endParaRPr kumimoji="0" lang="ja-JP" altLang="ja-JP" sz="1200" b="1" dirty="0">
                    <a:solidFill>
                      <a:srgbClr val="0000FF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72" name="Line 115"/>
                <p:cNvSpPr>
                  <a:spLocks noChangeShapeType="1"/>
                </p:cNvSpPr>
                <p:nvPr/>
              </p:nvSpPr>
              <p:spPr bwMode="auto">
                <a:xfrm>
                  <a:off x="1349279" y="5345973"/>
                  <a:ext cx="590426" cy="4309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40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73" name="Line 122"/>
                <p:cNvSpPr>
                  <a:spLocks noChangeShapeType="1"/>
                </p:cNvSpPr>
                <p:nvPr/>
              </p:nvSpPr>
              <p:spPr bwMode="auto">
                <a:xfrm>
                  <a:off x="762000" y="5776913"/>
                  <a:ext cx="782639" cy="4547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40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74" name="Line 123"/>
                <p:cNvSpPr>
                  <a:spLocks noChangeShapeType="1"/>
                </p:cNvSpPr>
                <p:nvPr/>
              </p:nvSpPr>
              <p:spPr bwMode="auto">
                <a:xfrm>
                  <a:off x="762000" y="3230776"/>
                  <a:ext cx="1344282" cy="14159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40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76" name="Oval 136"/>
                <p:cNvSpPr>
                  <a:spLocks noChangeArrowheads="1"/>
                </p:cNvSpPr>
                <p:nvPr/>
              </p:nvSpPr>
              <p:spPr bwMode="auto">
                <a:xfrm>
                  <a:off x="3735388" y="2909888"/>
                  <a:ext cx="131762" cy="13017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ja-JP" altLang="en-US" sz="140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77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-139367" y="2623937"/>
                  <a:ext cx="2079071" cy="415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kumimoji="0" lang="en-US" altLang="ja-JP" sz="1200" b="1" dirty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Takahama</a:t>
                  </a:r>
                  <a:endParaRPr kumimoji="0" lang="ja-JP" altLang="ja-JP" sz="1200" b="1" dirty="0">
                    <a:solidFill>
                      <a:srgbClr val="0000FF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78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3824291" y="4045350"/>
                  <a:ext cx="364603" cy="456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40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6" name="Rectangle 124"/>
              <p:cNvSpPr>
                <a:spLocks noChangeArrowheads="1"/>
              </p:cNvSpPr>
              <p:nvPr/>
            </p:nvSpPr>
            <p:spPr bwMode="auto">
              <a:xfrm>
                <a:off x="1807238" y="6373809"/>
                <a:ext cx="3357800" cy="3713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72000" tIns="36000" rIns="72000" bIns="36000" anchor="ctr">
                <a:spAutoFit/>
              </a:bodyPr>
              <a:lstStyle/>
              <a:p>
                <a:pPr algn="ctr" eaLnBrk="0" hangingPunct="0"/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Blok 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</a:t>
                </a:r>
                <a:r>
                  <a:rPr kumimoji="0" lang="en-US" altLang="ja-JP" sz="1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: </a:t>
                </a:r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Obnova 15. října 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2015</a:t>
                </a:r>
                <a:endParaRPr kumimoji="0" lang="en-US" altLang="ja-JP" sz="1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7" name="Rectangle 124"/>
              <p:cNvSpPr>
                <a:spLocks noChangeArrowheads="1"/>
              </p:cNvSpPr>
              <p:nvPr/>
            </p:nvSpPr>
            <p:spPr bwMode="auto">
              <a:xfrm>
                <a:off x="1807239" y="5999301"/>
                <a:ext cx="3357800" cy="3713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72000" tIns="36000" rIns="72000" bIns="36000" anchor="ctr">
                <a:spAutoFit/>
              </a:bodyPr>
              <a:lstStyle/>
              <a:p>
                <a:pPr algn="ctr" eaLnBrk="0" hangingPunct="0"/>
                <a:r>
                  <a:rPr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Blok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kumimoji="0" lang="en-US" altLang="ja-JP" sz="1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1: </a:t>
                </a:r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Obnova 11. srpna 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2015 </a:t>
                </a:r>
                <a:endParaRPr kumimoji="0" lang="en-US" altLang="ja-JP" sz="1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8" name="Rectangle 124"/>
              <p:cNvSpPr>
                <a:spLocks noChangeArrowheads="1"/>
              </p:cNvSpPr>
              <p:nvPr/>
            </p:nvSpPr>
            <p:spPr bwMode="auto">
              <a:xfrm>
                <a:off x="363512" y="2162544"/>
                <a:ext cx="3357800" cy="3713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72000" tIns="36000" rIns="72000" bIns="36000" anchor="ctr">
                <a:spAutoFit/>
              </a:bodyPr>
              <a:lstStyle/>
              <a:p>
                <a:pPr algn="ctr" eaLnBrk="0" hangingPunct="0"/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Blok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kumimoji="0" lang="en-US" altLang="ja-JP" sz="1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3: </a:t>
                </a:r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Obnova 29. ledna 2016</a:t>
                </a:r>
                <a:endParaRPr kumimoji="0" lang="en-US" altLang="ja-JP" sz="1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9" name="Rectangle 124"/>
              <p:cNvSpPr>
                <a:spLocks noChangeArrowheads="1"/>
              </p:cNvSpPr>
              <p:nvPr/>
            </p:nvSpPr>
            <p:spPr bwMode="auto">
              <a:xfrm>
                <a:off x="363511" y="2533888"/>
                <a:ext cx="3357800" cy="3713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72000" tIns="36000" rIns="72000" bIns="36000" anchor="ctr">
                <a:spAutoFit/>
              </a:bodyPr>
              <a:lstStyle/>
              <a:p>
                <a:pPr algn="ctr" eaLnBrk="0" hangingPunct="0"/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Blok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kumimoji="0" lang="en-US" altLang="ja-JP" sz="1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4: </a:t>
                </a:r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Obnova 6. února 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2016</a:t>
                </a:r>
                <a:endParaRPr kumimoji="0" lang="en-US" altLang="ja-JP" sz="1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Rectangle 124"/>
              <p:cNvSpPr>
                <a:spLocks noChangeArrowheads="1"/>
              </p:cNvSpPr>
              <p:nvPr/>
            </p:nvSpPr>
            <p:spPr bwMode="auto">
              <a:xfrm>
                <a:off x="2390678" y="5151465"/>
                <a:ext cx="3357800" cy="3713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72000" tIns="36000" rIns="72000" bIns="36000" anchor="ctr">
                <a:spAutoFit/>
              </a:bodyPr>
              <a:lstStyle/>
              <a:p>
                <a:pPr algn="ctr" eaLnBrk="0" hangingPunct="0"/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Blok </a:t>
                </a:r>
                <a:r>
                  <a:rPr kumimoji="0" lang="en-US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3</a:t>
                </a:r>
                <a:r>
                  <a:rPr kumimoji="0" lang="en-US" altLang="ja-JP" sz="1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: </a:t>
                </a:r>
                <a:r>
                  <a:rPr kumimoji="0" lang="cs-CZ" altLang="ja-JP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Obnova 12. srna 2016</a:t>
                </a:r>
                <a:endParaRPr kumimoji="0" lang="en-US" altLang="ja-JP" sz="1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9" name="テキスト ボックス 8"/>
          <p:cNvSpPr txBox="1"/>
          <p:nvPr/>
        </p:nvSpPr>
        <p:spPr>
          <a:xfrm>
            <a:off x="3203848" y="908720"/>
            <a:ext cx="242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ja-JP" sz="1600" dirty="0" smtClean="0">
                <a:solidFill>
                  <a:prstClr val="black"/>
                </a:solidFill>
                <a:latin typeface="Arial Black" panose="020B0A04020102020204" pitchFamily="34" charset="0"/>
                <a:ea typeface="HGPｺﾞｼｯｸE" panose="020B0900000000000000" pitchFamily="50" charset="-128"/>
              </a:rPr>
              <a:t>Tlakovodní reaktory</a:t>
            </a:r>
            <a:endParaRPr lang="ja-JP" altLang="en-US" sz="1600" dirty="0">
              <a:solidFill>
                <a:prstClr val="black"/>
              </a:solidFill>
              <a:latin typeface="Arial Black" panose="020B0A04020102020204" pitchFamily="34" charset="0"/>
              <a:ea typeface="HGPｺﾞｼｯｸE" panose="020B0900000000000000" pitchFamily="50" charset="-128"/>
            </a:endParaRPr>
          </a:p>
        </p:txBody>
      </p:sp>
      <p:sp>
        <p:nvSpPr>
          <p:cNvPr id="51" name="Rectangle 2"/>
          <p:cNvSpPr txBox="1">
            <a:spLocks/>
          </p:cNvSpPr>
          <p:nvPr/>
        </p:nvSpPr>
        <p:spPr bwMode="ltGray">
          <a:xfrm>
            <a:off x="986308" y="103181"/>
            <a:ext cx="824007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r" eaLnBrk="0" hangingPunct="0">
              <a:lnSpc>
                <a:spcPct val="90000"/>
              </a:lnSpc>
              <a:buClr>
                <a:srgbClr val="333399"/>
              </a:buClr>
              <a:buSzPct val="130000"/>
              <a:buFontTx/>
              <a:buNone/>
              <a:defRPr sz="2700" b="1" i="1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669925" indent="-19526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latin typeface="Arial" pitchFamily="34" charset="0"/>
                <a:cs typeface="Arial" pitchFamily="34" charset="0"/>
              </a:defRPr>
            </a:lvl2pPr>
            <a:lvl3pPr marL="1155700" indent="-204788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3pPr>
            <a:lvl4pPr marL="1530350" indent="-18415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latin typeface="Arial" pitchFamily="34" charset="0"/>
                <a:cs typeface="Arial" pitchFamily="34" charset="0"/>
              </a:defRPr>
            </a:lvl4pPr>
            <a:lvl5pPr marL="1909763" indent="17621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5pPr>
            <a:lvl6pPr marL="23669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6pPr>
            <a:lvl7pPr marL="28241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7pPr>
            <a:lvl8pPr marL="32813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8pPr>
            <a:lvl9pPr marL="3738563" indent="17621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altLang="ja-JP" dirty="0" smtClean="0"/>
              <a:t>Aktuální stav obnovy jaderných elektráren s tlakovodním reaktorem v Japonsku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9605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4" descr="ATMEA_Ecorché_REDIMENSIONNE_03 sma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345757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タイトル 1"/>
          <p:cNvSpPr>
            <a:spLocks noGrp="1"/>
          </p:cNvSpPr>
          <p:nvPr>
            <p:ph type="title" idx="4294967295"/>
          </p:nvPr>
        </p:nvSpPr>
        <p:spPr>
          <a:xfrm>
            <a:off x="2008188" y="908720"/>
            <a:ext cx="6589712" cy="863600"/>
          </a:xfrm>
        </p:spPr>
        <p:txBody>
          <a:bodyPr anchor="t"/>
          <a:lstStyle/>
          <a:p>
            <a:pPr eaLnBrk="1" hangingPunct="1"/>
            <a:r>
              <a:rPr lang="en-US" altLang="ja-JP" sz="1900" dirty="0" smtClean="0">
                <a:ea typeface="MS PGothic" pitchFamily="34" charset="-128"/>
              </a:rPr>
              <a:t>ATMEA1 = </a:t>
            </a:r>
            <a:r>
              <a:rPr lang="cs-CZ" altLang="ja-JP" sz="1900" dirty="0" smtClean="0">
                <a:ea typeface="MS PGothic" pitchFamily="34" charset="-128"/>
              </a:rPr>
              <a:t>spojení jaderné technologie </a:t>
            </a:r>
            <a:r>
              <a:rPr lang="en-US" altLang="ja-JP" sz="1900" dirty="0" smtClean="0">
                <a:ea typeface="MS PGothic" pitchFamily="34" charset="-128"/>
              </a:rPr>
              <a:t>MHI a AREVA</a:t>
            </a:r>
            <a:endParaRPr lang="ja-JP" altLang="en-US" sz="1900" dirty="0" smtClean="0">
              <a:ea typeface="MS PGothic" pitchFamily="34" charset="-128"/>
            </a:endParaRP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4284663" y="4581525"/>
            <a:ext cx="976312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ja-JP" sz="2000" b="1" dirty="0">
                <a:solidFill>
                  <a:schemeClr val="bg1"/>
                </a:solidFill>
                <a:ea typeface="MS PGothic" pitchFamily="34" charset="-128"/>
              </a:rPr>
              <a:t>EPR</a:t>
            </a:r>
            <a:endParaRPr kumimoji="1" lang="ja-JP" altLang="en-US" sz="2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611188" y="4581525"/>
            <a:ext cx="7651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ja-JP" sz="2000" b="1">
                <a:solidFill>
                  <a:schemeClr val="bg1"/>
                </a:solidFill>
                <a:ea typeface="MS PGothic" pitchFamily="34" charset="-128"/>
              </a:rPr>
              <a:t>N4</a:t>
            </a:r>
            <a:endParaRPr kumimoji="1" lang="ja-JP" altLang="en-US" sz="20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7164388" y="4581525"/>
            <a:ext cx="149860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ja-JP" sz="2000" b="1">
                <a:solidFill>
                  <a:schemeClr val="bg1"/>
                </a:solidFill>
                <a:ea typeface="MS PGothic" pitchFamily="34" charset="-128"/>
              </a:rPr>
              <a:t>KONVOI</a:t>
            </a:r>
            <a:endParaRPr kumimoji="1" lang="ja-JP" altLang="en-US" sz="20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9226" name="テキスト ボックス 1"/>
          <p:cNvSpPr txBox="1">
            <a:spLocks noChangeArrowheads="1"/>
          </p:cNvSpPr>
          <p:nvPr/>
        </p:nvSpPr>
        <p:spPr bwMode="auto">
          <a:xfrm>
            <a:off x="827088" y="476672"/>
            <a:ext cx="8175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cs-CZ" altLang="ja-JP" b="1" dirty="0" smtClean="0">
                <a:ea typeface="MS PGothic" pitchFamily="34" charset="-128"/>
              </a:rPr>
              <a:t>Integrovaný návrh vycházející z </a:t>
            </a:r>
            <a:r>
              <a:rPr kumimoji="1" lang="cs-CZ" altLang="ja-JP" b="1" dirty="0" smtClean="0">
                <a:solidFill>
                  <a:srgbClr val="C00000"/>
                </a:solidFill>
                <a:ea typeface="MS PGothic" pitchFamily="34" charset="-128"/>
              </a:rPr>
              <a:t>prověřené technologie</a:t>
            </a:r>
            <a:endParaRPr kumimoji="1" lang="ja-JP" altLang="en-US" b="1" dirty="0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7019925" y="2311400"/>
            <a:ext cx="16160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ja-JP" sz="2000" b="1">
                <a:solidFill>
                  <a:schemeClr val="bg1"/>
                </a:solidFill>
                <a:ea typeface="MS PGothic" pitchFamily="34" charset="-128"/>
              </a:rPr>
              <a:t>Tomari</a:t>
            </a:r>
            <a:r>
              <a:rPr kumimoji="1" lang="ja-JP" altLang="en-US" sz="2000" b="1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kumimoji="1" lang="en-US" altLang="ja-JP" sz="2000" b="1">
                <a:solidFill>
                  <a:schemeClr val="bg1"/>
                </a:solidFill>
                <a:ea typeface="MS PGothic" pitchFamily="34" charset="-128"/>
              </a:rPr>
              <a:t>3</a:t>
            </a:r>
            <a:endParaRPr kumimoji="1" lang="ja-JP" altLang="en-US" sz="20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501650" y="2346325"/>
            <a:ext cx="1376363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ja-JP" sz="2000" b="1">
                <a:solidFill>
                  <a:schemeClr val="bg1"/>
                </a:solidFill>
                <a:ea typeface="MS PGothic" pitchFamily="34" charset="-128"/>
              </a:rPr>
              <a:t>APWR</a:t>
            </a:r>
            <a:endParaRPr kumimoji="1" lang="ja-JP" altLang="en-US" sz="20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9230" name="右矢印 3"/>
          <p:cNvSpPr>
            <a:spLocks noChangeArrowheads="1"/>
          </p:cNvSpPr>
          <p:nvPr/>
        </p:nvSpPr>
        <p:spPr bwMode="auto">
          <a:xfrm>
            <a:off x="2720975" y="5335588"/>
            <a:ext cx="622300" cy="171450"/>
          </a:xfrm>
          <a:prstGeom prst="rightArrow">
            <a:avLst>
              <a:gd name="adj1" fmla="val 50000"/>
              <a:gd name="adj2" fmla="val 115123"/>
            </a:avLst>
          </a:prstGeom>
          <a:gradFill rotWithShape="1">
            <a:gsLst>
              <a:gs pos="0">
                <a:srgbClr val="DD000B"/>
              </a:gs>
              <a:gs pos="100000">
                <a:srgbClr val="FF8B8E"/>
              </a:gs>
            </a:gsLst>
            <a:lin ang="16200000"/>
          </a:gradFill>
          <a:ln w="9525" algn="ctr">
            <a:solidFill>
              <a:srgbClr val="C2081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1" lang="ja-JP" altLang="en-US" sz="2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31" name="右矢印 34"/>
          <p:cNvSpPr>
            <a:spLocks noChangeArrowheads="1"/>
          </p:cNvSpPr>
          <p:nvPr/>
        </p:nvSpPr>
        <p:spPr bwMode="auto">
          <a:xfrm rot="10800000">
            <a:off x="5749925" y="5362575"/>
            <a:ext cx="622300" cy="179388"/>
          </a:xfrm>
          <a:prstGeom prst="rightArrow">
            <a:avLst>
              <a:gd name="adj1" fmla="val 50000"/>
              <a:gd name="adj2" fmla="val 110302"/>
            </a:avLst>
          </a:prstGeom>
          <a:gradFill rotWithShape="1">
            <a:gsLst>
              <a:gs pos="0">
                <a:srgbClr val="DD000B"/>
              </a:gs>
              <a:gs pos="100000">
                <a:srgbClr val="FF8B8E"/>
              </a:gs>
            </a:gsLst>
            <a:lin ang="16200000"/>
          </a:gradFill>
          <a:ln w="9525" algn="ctr">
            <a:solidFill>
              <a:srgbClr val="C2081C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1" lang="ja-JP" altLang="en-US" sz="2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32" name="右矢印 35"/>
          <p:cNvSpPr>
            <a:spLocks noChangeArrowheads="1"/>
          </p:cNvSpPr>
          <p:nvPr/>
        </p:nvSpPr>
        <p:spPr bwMode="auto">
          <a:xfrm rot="-5400000">
            <a:off x="4325938" y="4148138"/>
            <a:ext cx="211137" cy="395287"/>
          </a:xfrm>
          <a:prstGeom prst="rightArrow">
            <a:avLst>
              <a:gd name="adj1" fmla="val 50000"/>
              <a:gd name="adj2" fmla="val 42394"/>
            </a:avLst>
          </a:prstGeom>
          <a:gradFill rotWithShape="1">
            <a:gsLst>
              <a:gs pos="0">
                <a:srgbClr val="DD000B"/>
              </a:gs>
              <a:gs pos="100000">
                <a:srgbClr val="FF8B8E"/>
              </a:gs>
            </a:gsLst>
            <a:lin ang="16200000"/>
          </a:gradFill>
          <a:ln w="9525" algn="ctr">
            <a:solidFill>
              <a:srgbClr val="C2081C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1" lang="ja-JP" altLang="en-US" sz="2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33" name="Rectangle à coins arrondis 1"/>
          <p:cNvSpPr>
            <a:spLocks noChangeArrowheads="1"/>
          </p:cNvSpPr>
          <p:nvPr/>
        </p:nvSpPr>
        <p:spPr bwMode="auto">
          <a:xfrm>
            <a:off x="333375" y="1616075"/>
            <a:ext cx="2387600" cy="129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600">
              <a:ea typeface="MS PGothic" pitchFamily="34" charset="-128"/>
            </a:endParaRPr>
          </a:p>
        </p:txBody>
      </p:sp>
      <p:sp>
        <p:nvSpPr>
          <p:cNvPr id="9234" name="Rectangle à coins arrondis 2"/>
          <p:cNvSpPr>
            <a:spLocks noChangeArrowheads="1"/>
          </p:cNvSpPr>
          <p:nvPr/>
        </p:nvSpPr>
        <p:spPr bwMode="auto">
          <a:xfrm>
            <a:off x="427038" y="2659063"/>
            <a:ext cx="2009775" cy="120015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600">
              <a:ea typeface="MS PGothic" pitchFamily="34" charset="-128"/>
            </a:endParaRPr>
          </a:p>
        </p:txBody>
      </p:sp>
      <p:sp>
        <p:nvSpPr>
          <p:cNvPr id="9235" name="Rectangle à coins arrondis 22"/>
          <p:cNvSpPr>
            <a:spLocks noChangeArrowheads="1"/>
          </p:cNvSpPr>
          <p:nvPr/>
        </p:nvSpPr>
        <p:spPr bwMode="auto">
          <a:xfrm>
            <a:off x="534988" y="4906963"/>
            <a:ext cx="2009775" cy="12001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600">
              <a:ea typeface="MS PGothic" pitchFamily="34" charset="-128"/>
            </a:endParaRPr>
          </a:p>
        </p:txBody>
      </p:sp>
      <p:sp>
        <p:nvSpPr>
          <p:cNvPr id="9236" name="Rectangle à coins arrondis 23"/>
          <p:cNvSpPr>
            <a:spLocks noChangeArrowheads="1"/>
          </p:cNvSpPr>
          <p:nvPr/>
        </p:nvSpPr>
        <p:spPr bwMode="auto">
          <a:xfrm>
            <a:off x="3595688" y="4941888"/>
            <a:ext cx="1725612" cy="13668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600">
              <a:ea typeface="MS PGothic" pitchFamily="34" charset="-128"/>
            </a:endParaRPr>
          </a:p>
        </p:txBody>
      </p:sp>
      <p:sp>
        <p:nvSpPr>
          <p:cNvPr id="9237" name="Rectangle à coins arrondis 25"/>
          <p:cNvSpPr>
            <a:spLocks noChangeArrowheads="1"/>
          </p:cNvSpPr>
          <p:nvPr/>
        </p:nvSpPr>
        <p:spPr bwMode="auto">
          <a:xfrm>
            <a:off x="6684963" y="4941888"/>
            <a:ext cx="2009775" cy="1200150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600">
              <a:ea typeface="MS PGothic" pitchFamily="34" charset="-128"/>
            </a:endParaRPr>
          </a:p>
        </p:txBody>
      </p:sp>
      <p:sp>
        <p:nvSpPr>
          <p:cNvPr id="9238" name="Rectangle à coins arrondis 26"/>
          <p:cNvSpPr>
            <a:spLocks noChangeArrowheads="1"/>
          </p:cNvSpPr>
          <p:nvPr/>
        </p:nvSpPr>
        <p:spPr bwMode="auto">
          <a:xfrm>
            <a:off x="6680200" y="2665413"/>
            <a:ext cx="2009775" cy="1200150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600">
              <a:ea typeface="MS PGothic" pitchFamily="34" charset="-128"/>
            </a:endParaRPr>
          </a:p>
        </p:txBody>
      </p:sp>
      <p:sp>
        <p:nvSpPr>
          <p:cNvPr id="9239" name="右矢印 3"/>
          <p:cNvSpPr>
            <a:spLocks noChangeArrowheads="1"/>
          </p:cNvSpPr>
          <p:nvPr/>
        </p:nvSpPr>
        <p:spPr bwMode="auto">
          <a:xfrm>
            <a:off x="2487613" y="3044825"/>
            <a:ext cx="622300" cy="171450"/>
          </a:xfrm>
          <a:prstGeom prst="rightArrow">
            <a:avLst>
              <a:gd name="adj1" fmla="val 50000"/>
              <a:gd name="adj2" fmla="val 115123"/>
            </a:avLst>
          </a:prstGeom>
          <a:gradFill rotWithShape="1">
            <a:gsLst>
              <a:gs pos="0">
                <a:srgbClr val="DD000B"/>
              </a:gs>
              <a:gs pos="100000">
                <a:srgbClr val="FF8B8E"/>
              </a:gs>
            </a:gsLst>
            <a:lin ang="16200000"/>
          </a:gradFill>
          <a:ln w="9525" algn="ctr">
            <a:solidFill>
              <a:srgbClr val="C2081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1" lang="ja-JP" altLang="en-US" sz="2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40" name="右矢印 34"/>
          <p:cNvSpPr>
            <a:spLocks noChangeArrowheads="1"/>
          </p:cNvSpPr>
          <p:nvPr/>
        </p:nvSpPr>
        <p:spPr bwMode="auto">
          <a:xfrm rot="10800000">
            <a:off x="5940425" y="3071813"/>
            <a:ext cx="622300" cy="179387"/>
          </a:xfrm>
          <a:prstGeom prst="rightArrow">
            <a:avLst>
              <a:gd name="adj1" fmla="val 50000"/>
              <a:gd name="adj2" fmla="val 110303"/>
            </a:avLst>
          </a:prstGeom>
          <a:gradFill rotWithShape="1">
            <a:gsLst>
              <a:gs pos="0">
                <a:srgbClr val="DD000B"/>
              </a:gs>
              <a:gs pos="100000">
                <a:srgbClr val="FF8B8E"/>
              </a:gs>
            </a:gsLst>
            <a:lin ang="16200000"/>
          </a:gradFill>
          <a:ln w="9525" algn="ctr">
            <a:solidFill>
              <a:srgbClr val="C2081C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kumimoji="1" lang="ja-JP" altLang="en-US" sz="2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3852738" y="44624"/>
            <a:ext cx="5111750" cy="5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r" rtl="1"/>
            <a:r>
              <a:rPr lang="cs-CZ" altLang="fr-FR" sz="2700" b="1" i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Koncepce návrhu</a:t>
            </a:r>
            <a:endParaRPr lang="en-GB" altLang="fr-FR" sz="2700" b="1" i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43" name="Picture 29" descr="LOGO ATMEA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20891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610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4716016" cy="3407322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05163" y="260350"/>
            <a:ext cx="5830887" cy="3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885" tIns="41020" rIns="78885" bIns="41020">
            <a:spAutoFit/>
          </a:bodyPr>
          <a:lstStyle>
            <a:lvl1pPr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55000"/>
              </a:lnSpc>
              <a:spcBef>
                <a:spcPct val="50000"/>
              </a:spcBef>
              <a:buClrTx/>
              <a:buFontTx/>
              <a:buNone/>
            </a:pPr>
            <a:r>
              <a:rPr lang="en-GB" altLang="ja-JP" sz="2700" b="1" i="1" dirty="0" err="1" smtClean="0">
                <a:solidFill>
                  <a:srgbClr val="CC0000"/>
                </a:solidFill>
                <a:ea typeface="ＭＳ Ｐゴシック" pitchFamily="34" charset="-128"/>
              </a:rPr>
              <a:t>Turb</a:t>
            </a:r>
            <a:r>
              <a:rPr lang="cs-CZ" altLang="ja-JP" sz="2700" b="1" i="1" dirty="0" err="1" smtClean="0">
                <a:solidFill>
                  <a:srgbClr val="CC0000"/>
                </a:solidFill>
                <a:ea typeface="ＭＳ Ｐゴシック" pitchFamily="34" charset="-128"/>
              </a:rPr>
              <a:t>ínový</a:t>
            </a:r>
            <a:r>
              <a:rPr lang="cs-CZ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 ostrov</a:t>
            </a:r>
            <a:endParaRPr lang="en-GB" altLang="ja-JP" sz="2700" b="1" i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0072" y="2196012"/>
            <a:ext cx="3815978" cy="25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1600">
                <a:latin typeface="+mn-lt"/>
                <a:cs typeface="+mn-cs"/>
              </a:defRPr>
            </a:lvl1pPr>
            <a:lvl2pPr marL="742950" indent="-285750" eaLnBrk="1" hangingPunct="1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latin typeface="+mn-lt"/>
                <a:cs typeface="+mn-cs"/>
              </a:defRPr>
            </a:lvl2pPr>
            <a:lvl3pPr marL="1143000" indent="-228600" eaLnBrk="1" hangingPunct="1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latin typeface="+mn-lt"/>
                <a:cs typeface="+mn-cs"/>
              </a:defRPr>
            </a:lvl3pPr>
            <a:lvl4pPr marL="1600200" indent="-228600" eaLnBrk="1" hangingPunct="1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latin typeface="+mn-lt"/>
                <a:cs typeface="+mn-cs"/>
              </a:defRPr>
            </a:lvl4pPr>
            <a:lvl5pPr marL="2057400" indent="-228600" eaLnBrk="1" hangingPunct="1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+mn-lt"/>
                <a:cs typeface="+mn-cs"/>
              </a:defRPr>
            </a:lvl5pPr>
            <a:lvl6pPr marL="2514600" indent="-228600" fontAlgn="base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+mn-lt"/>
                <a:cs typeface="+mn-cs"/>
              </a:defRPr>
            </a:lvl6pPr>
            <a:lvl7pPr marL="2971800" indent="-228600" fontAlgn="base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+mn-lt"/>
                <a:cs typeface="+mn-cs"/>
              </a:defRPr>
            </a:lvl7pPr>
            <a:lvl8pPr marL="3429000" indent="-228600" fontAlgn="base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+mn-lt"/>
                <a:cs typeface="+mn-cs"/>
              </a:defRPr>
            </a:lvl8pPr>
            <a:lvl9pPr marL="3886200" indent="-228600" fontAlgn="base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latin typeface="+mn-lt"/>
                <a:cs typeface="+mn-cs"/>
              </a:defRPr>
            </a:lvl9pPr>
          </a:lstStyle>
          <a:p>
            <a:r>
              <a:rPr lang="cs-CZ" dirty="0" smtClean="0"/>
              <a:t>Reaktor </a:t>
            </a:r>
            <a:r>
              <a:rPr lang="fr-FR" dirty="0" smtClean="0"/>
              <a:t>ATMEA1 </a:t>
            </a:r>
            <a:r>
              <a:rPr lang="cs-CZ" dirty="0" smtClean="0"/>
              <a:t>je kompatibilní s jakoukoli turbínou</a:t>
            </a:r>
            <a:endParaRPr lang="fr-FR" dirty="0" smtClean="0"/>
          </a:p>
          <a:p>
            <a:r>
              <a:rPr lang="cs-CZ" dirty="0" smtClean="0"/>
              <a:t>Pro Českou republiku lze zvolit jakéhokoli dodavatele turbíny spol. ATMEA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38645" y="5273170"/>
            <a:ext cx="2909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ISAR 2 </a:t>
            </a:r>
            <a:r>
              <a:rPr lang="cs-CZ" sz="900" dirty="0" smtClean="0"/>
              <a:t>Turbínová hala. Autorská práva</a:t>
            </a:r>
            <a:r>
              <a:rPr lang="fr-FR" sz="900" dirty="0" smtClean="0"/>
              <a:t>  </a:t>
            </a:r>
            <a:r>
              <a:rPr lang="fr-FR" sz="900" dirty="0" smtClean="0"/>
              <a:t>AREVA D.R.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xmlns="" val="2094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3"/>
          <p:cNvSpPr>
            <a:spLocks noChangeAspect="1"/>
          </p:cNvSpPr>
          <p:nvPr/>
        </p:nvSpPr>
        <p:spPr bwMode="gray">
          <a:xfrm>
            <a:off x="847725" y="2500313"/>
            <a:ext cx="561975" cy="666750"/>
          </a:xfrm>
          <a:custGeom>
            <a:avLst/>
            <a:gdLst>
              <a:gd name="T0" fmla="*/ 2147483647 w 451"/>
              <a:gd name="T1" fmla="*/ 2147483647 h 442"/>
              <a:gd name="T2" fmla="*/ 2147483647 w 451"/>
              <a:gd name="T3" fmla="*/ 2147483647 h 442"/>
              <a:gd name="T4" fmla="*/ 2147483647 w 451"/>
              <a:gd name="T5" fmla="*/ 2147483647 h 442"/>
              <a:gd name="T6" fmla="*/ 2147483647 w 451"/>
              <a:gd name="T7" fmla="*/ 2147483647 h 442"/>
              <a:gd name="T8" fmla="*/ 2147483647 w 451"/>
              <a:gd name="T9" fmla="*/ 2147483647 h 442"/>
              <a:gd name="T10" fmla="*/ 2147483647 w 451"/>
              <a:gd name="T11" fmla="*/ 2147483647 h 442"/>
              <a:gd name="T12" fmla="*/ 2147483647 w 451"/>
              <a:gd name="T13" fmla="*/ 2147483647 h 442"/>
              <a:gd name="T14" fmla="*/ 2147483647 w 451"/>
              <a:gd name="T15" fmla="*/ 2147483647 h 442"/>
              <a:gd name="T16" fmla="*/ 2147483647 w 451"/>
              <a:gd name="T17" fmla="*/ 2147483647 h 442"/>
              <a:gd name="T18" fmla="*/ 2147483647 w 451"/>
              <a:gd name="T19" fmla="*/ 2147483647 h 442"/>
              <a:gd name="T20" fmla="*/ 2147483647 w 451"/>
              <a:gd name="T21" fmla="*/ 2147483647 h 442"/>
              <a:gd name="T22" fmla="*/ 2147483647 w 451"/>
              <a:gd name="T23" fmla="*/ 2147483647 h 442"/>
              <a:gd name="T24" fmla="*/ 2147483647 w 451"/>
              <a:gd name="T25" fmla="*/ 2147483647 h 442"/>
              <a:gd name="T26" fmla="*/ 2147483647 w 451"/>
              <a:gd name="T27" fmla="*/ 2147483647 h 442"/>
              <a:gd name="T28" fmla="*/ 2147483647 w 451"/>
              <a:gd name="T29" fmla="*/ 2147483647 h 442"/>
              <a:gd name="T30" fmla="*/ 2147483647 w 451"/>
              <a:gd name="T31" fmla="*/ 2147483647 h 442"/>
              <a:gd name="T32" fmla="*/ 2147483647 w 451"/>
              <a:gd name="T33" fmla="*/ 2147483647 h 442"/>
              <a:gd name="T34" fmla="*/ 2147483647 w 451"/>
              <a:gd name="T35" fmla="*/ 2147483647 h 442"/>
              <a:gd name="T36" fmla="*/ 2147483647 w 451"/>
              <a:gd name="T37" fmla="*/ 2147483647 h 442"/>
              <a:gd name="T38" fmla="*/ 2147483647 w 451"/>
              <a:gd name="T39" fmla="*/ 2147483647 h 442"/>
              <a:gd name="T40" fmla="*/ 2147483647 w 451"/>
              <a:gd name="T41" fmla="*/ 2147483647 h 442"/>
              <a:gd name="T42" fmla="*/ 2147483647 w 451"/>
              <a:gd name="T43" fmla="*/ 2147483647 h 442"/>
              <a:gd name="T44" fmla="*/ 2147483647 w 451"/>
              <a:gd name="T45" fmla="*/ 2147483647 h 442"/>
              <a:gd name="T46" fmla="*/ 2147483647 w 451"/>
              <a:gd name="T47" fmla="*/ 2147483647 h 442"/>
              <a:gd name="T48" fmla="*/ 2147483647 w 451"/>
              <a:gd name="T49" fmla="*/ 2147483647 h 442"/>
              <a:gd name="T50" fmla="*/ 2147483647 w 451"/>
              <a:gd name="T51" fmla="*/ 2147483647 h 442"/>
              <a:gd name="T52" fmla="*/ 2147483647 w 451"/>
              <a:gd name="T53" fmla="*/ 2147483647 h 442"/>
              <a:gd name="T54" fmla="*/ 2147483647 w 451"/>
              <a:gd name="T55" fmla="*/ 2147483647 h 442"/>
              <a:gd name="T56" fmla="*/ 2147483647 w 451"/>
              <a:gd name="T57" fmla="*/ 2147483647 h 442"/>
              <a:gd name="T58" fmla="*/ 2147483647 w 451"/>
              <a:gd name="T59" fmla="*/ 2147483647 h 442"/>
              <a:gd name="T60" fmla="*/ 2147483647 w 451"/>
              <a:gd name="T61" fmla="*/ 2147483647 h 442"/>
              <a:gd name="T62" fmla="*/ 2147483647 w 451"/>
              <a:gd name="T63" fmla="*/ 2147483647 h 442"/>
              <a:gd name="T64" fmla="*/ 2147483647 w 451"/>
              <a:gd name="T65" fmla="*/ 2147483647 h 442"/>
              <a:gd name="T66" fmla="*/ 2147483647 w 451"/>
              <a:gd name="T67" fmla="*/ 2147483647 h 442"/>
              <a:gd name="T68" fmla="*/ 2147483647 w 451"/>
              <a:gd name="T69" fmla="*/ 2147483647 h 442"/>
              <a:gd name="T70" fmla="*/ 2147483647 w 451"/>
              <a:gd name="T71" fmla="*/ 2147483647 h 442"/>
              <a:gd name="T72" fmla="*/ 2147483647 w 451"/>
              <a:gd name="T73" fmla="*/ 0 h 442"/>
              <a:gd name="T74" fmla="*/ 2147483647 w 451"/>
              <a:gd name="T75" fmla="*/ 2147483647 h 442"/>
              <a:gd name="T76" fmla="*/ 2147483647 w 451"/>
              <a:gd name="T77" fmla="*/ 2147483647 h 442"/>
              <a:gd name="T78" fmla="*/ 2147483647 w 451"/>
              <a:gd name="T79" fmla="*/ 2147483647 h 442"/>
              <a:gd name="T80" fmla="*/ 2147483647 w 451"/>
              <a:gd name="T81" fmla="*/ 2147483647 h 442"/>
              <a:gd name="T82" fmla="*/ 2147483647 w 451"/>
              <a:gd name="T83" fmla="*/ 2147483647 h 442"/>
              <a:gd name="T84" fmla="*/ 2147483647 w 451"/>
              <a:gd name="T85" fmla="*/ 2147483647 h 442"/>
              <a:gd name="T86" fmla="*/ 2147483647 w 451"/>
              <a:gd name="T87" fmla="*/ 2147483647 h 442"/>
              <a:gd name="T88" fmla="*/ 2147483647 w 451"/>
              <a:gd name="T89" fmla="*/ 2147483647 h 442"/>
              <a:gd name="T90" fmla="*/ 2147483647 w 451"/>
              <a:gd name="T91" fmla="*/ 2147483647 h 442"/>
              <a:gd name="T92" fmla="*/ 2147483647 w 451"/>
              <a:gd name="T93" fmla="*/ 2147483647 h 44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51"/>
              <a:gd name="T142" fmla="*/ 0 h 442"/>
              <a:gd name="T143" fmla="*/ 451 w 451"/>
              <a:gd name="T144" fmla="*/ 442 h 44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51" h="442">
                <a:moveTo>
                  <a:pt x="0" y="168"/>
                </a:moveTo>
                <a:lnTo>
                  <a:pt x="28" y="177"/>
                </a:lnTo>
                <a:lnTo>
                  <a:pt x="17" y="180"/>
                </a:lnTo>
                <a:lnTo>
                  <a:pt x="29" y="197"/>
                </a:lnTo>
                <a:lnTo>
                  <a:pt x="74" y="194"/>
                </a:lnTo>
                <a:lnTo>
                  <a:pt x="81" y="206"/>
                </a:lnTo>
                <a:lnTo>
                  <a:pt x="110" y="191"/>
                </a:lnTo>
                <a:lnTo>
                  <a:pt x="99" y="198"/>
                </a:lnTo>
                <a:lnTo>
                  <a:pt x="105" y="225"/>
                </a:lnTo>
                <a:lnTo>
                  <a:pt x="43" y="250"/>
                </a:lnTo>
                <a:lnTo>
                  <a:pt x="26" y="279"/>
                </a:lnTo>
                <a:lnTo>
                  <a:pt x="41" y="274"/>
                </a:lnTo>
                <a:lnTo>
                  <a:pt x="30" y="281"/>
                </a:lnTo>
                <a:lnTo>
                  <a:pt x="41" y="291"/>
                </a:lnTo>
                <a:lnTo>
                  <a:pt x="65" y="294"/>
                </a:lnTo>
                <a:lnTo>
                  <a:pt x="52" y="309"/>
                </a:lnTo>
                <a:lnTo>
                  <a:pt x="63" y="324"/>
                </a:lnTo>
                <a:lnTo>
                  <a:pt x="74" y="324"/>
                </a:lnTo>
                <a:lnTo>
                  <a:pt x="98" y="294"/>
                </a:lnTo>
                <a:lnTo>
                  <a:pt x="83" y="309"/>
                </a:lnTo>
                <a:lnTo>
                  <a:pt x="96" y="339"/>
                </a:lnTo>
                <a:lnTo>
                  <a:pt x="90" y="351"/>
                </a:lnTo>
                <a:lnTo>
                  <a:pt x="117" y="333"/>
                </a:lnTo>
                <a:lnTo>
                  <a:pt x="136" y="354"/>
                </a:lnTo>
                <a:lnTo>
                  <a:pt x="142" y="342"/>
                </a:lnTo>
                <a:lnTo>
                  <a:pt x="148" y="351"/>
                </a:lnTo>
                <a:lnTo>
                  <a:pt x="170" y="339"/>
                </a:lnTo>
                <a:lnTo>
                  <a:pt x="141" y="394"/>
                </a:lnTo>
                <a:lnTo>
                  <a:pt x="118" y="405"/>
                </a:lnTo>
                <a:lnTo>
                  <a:pt x="117" y="417"/>
                </a:lnTo>
                <a:lnTo>
                  <a:pt x="90" y="418"/>
                </a:lnTo>
                <a:lnTo>
                  <a:pt x="69" y="441"/>
                </a:lnTo>
                <a:lnTo>
                  <a:pt x="96" y="423"/>
                </a:lnTo>
                <a:lnTo>
                  <a:pt x="125" y="424"/>
                </a:lnTo>
                <a:lnTo>
                  <a:pt x="141" y="411"/>
                </a:lnTo>
                <a:lnTo>
                  <a:pt x="133" y="400"/>
                </a:lnTo>
                <a:lnTo>
                  <a:pt x="152" y="402"/>
                </a:lnTo>
                <a:lnTo>
                  <a:pt x="208" y="360"/>
                </a:lnTo>
                <a:lnTo>
                  <a:pt x="219" y="344"/>
                </a:lnTo>
                <a:lnTo>
                  <a:pt x="209" y="333"/>
                </a:lnTo>
                <a:lnTo>
                  <a:pt x="259" y="282"/>
                </a:lnTo>
                <a:lnTo>
                  <a:pt x="266" y="258"/>
                </a:lnTo>
                <a:lnTo>
                  <a:pt x="261" y="282"/>
                </a:lnTo>
                <a:lnTo>
                  <a:pt x="281" y="278"/>
                </a:lnTo>
                <a:lnTo>
                  <a:pt x="270" y="288"/>
                </a:lnTo>
                <a:lnTo>
                  <a:pt x="285" y="294"/>
                </a:lnTo>
                <a:lnTo>
                  <a:pt x="249" y="297"/>
                </a:lnTo>
                <a:lnTo>
                  <a:pt x="243" y="321"/>
                </a:lnTo>
                <a:lnTo>
                  <a:pt x="256" y="320"/>
                </a:lnTo>
                <a:lnTo>
                  <a:pt x="244" y="337"/>
                </a:lnTo>
                <a:lnTo>
                  <a:pt x="292" y="315"/>
                </a:lnTo>
                <a:lnTo>
                  <a:pt x="298" y="302"/>
                </a:lnTo>
                <a:lnTo>
                  <a:pt x="292" y="297"/>
                </a:lnTo>
                <a:lnTo>
                  <a:pt x="302" y="283"/>
                </a:lnTo>
                <a:lnTo>
                  <a:pt x="300" y="294"/>
                </a:lnTo>
                <a:lnTo>
                  <a:pt x="324" y="288"/>
                </a:lnTo>
                <a:lnTo>
                  <a:pt x="320" y="298"/>
                </a:lnTo>
                <a:lnTo>
                  <a:pt x="360" y="315"/>
                </a:lnTo>
                <a:lnTo>
                  <a:pt x="417" y="324"/>
                </a:lnTo>
                <a:lnTo>
                  <a:pt x="427" y="314"/>
                </a:lnTo>
                <a:lnTo>
                  <a:pt x="435" y="319"/>
                </a:lnTo>
                <a:lnTo>
                  <a:pt x="424" y="329"/>
                </a:lnTo>
                <a:lnTo>
                  <a:pt x="441" y="339"/>
                </a:lnTo>
                <a:lnTo>
                  <a:pt x="450" y="331"/>
                </a:lnTo>
                <a:lnTo>
                  <a:pt x="435" y="309"/>
                </a:lnTo>
                <a:lnTo>
                  <a:pt x="407" y="309"/>
                </a:lnTo>
                <a:lnTo>
                  <a:pt x="407" y="50"/>
                </a:lnTo>
                <a:lnTo>
                  <a:pt x="245" y="29"/>
                </a:lnTo>
                <a:lnTo>
                  <a:pt x="239" y="17"/>
                </a:lnTo>
                <a:lnTo>
                  <a:pt x="194" y="9"/>
                </a:lnTo>
                <a:lnTo>
                  <a:pt x="189" y="18"/>
                </a:lnTo>
                <a:lnTo>
                  <a:pt x="176" y="17"/>
                </a:lnTo>
                <a:lnTo>
                  <a:pt x="189" y="7"/>
                </a:lnTo>
                <a:lnTo>
                  <a:pt x="170" y="0"/>
                </a:lnTo>
                <a:lnTo>
                  <a:pt x="153" y="17"/>
                </a:lnTo>
                <a:lnTo>
                  <a:pt x="123" y="18"/>
                </a:lnTo>
                <a:lnTo>
                  <a:pt x="122" y="34"/>
                </a:lnTo>
                <a:lnTo>
                  <a:pt x="118" y="26"/>
                </a:lnTo>
                <a:lnTo>
                  <a:pt x="91" y="33"/>
                </a:lnTo>
                <a:lnTo>
                  <a:pt x="96" y="45"/>
                </a:lnTo>
                <a:lnTo>
                  <a:pt x="83" y="42"/>
                </a:lnTo>
                <a:lnTo>
                  <a:pt x="67" y="66"/>
                </a:lnTo>
                <a:lnTo>
                  <a:pt x="26" y="76"/>
                </a:lnTo>
                <a:lnTo>
                  <a:pt x="29" y="88"/>
                </a:lnTo>
                <a:lnTo>
                  <a:pt x="18" y="90"/>
                </a:lnTo>
                <a:lnTo>
                  <a:pt x="65" y="126"/>
                </a:lnTo>
                <a:lnTo>
                  <a:pt x="128" y="144"/>
                </a:lnTo>
                <a:lnTo>
                  <a:pt x="90" y="139"/>
                </a:lnTo>
                <a:lnTo>
                  <a:pt x="91" y="149"/>
                </a:lnTo>
                <a:lnTo>
                  <a:pt x="107" y="150"/>
                </a:lnTo>
                <a:lnTo>
                  <a:pt x="94" y="158"/>
                </a:lnTo>
                <a:lnTo>
                  <a:pt x="65" y="156"/>
                </a:lnTo>
                <a:lnTo>
                  <a:pt x="65" y="140"/>
                </a:lnTo>
                <a:lnTo>
                  <a:pt x="51" y="142"/>
                </a:lnTo>
                <a:lnTo>
                  <a:pt x="0" y="16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5" name="Freeform 23"/>
          <p:cNvSpPr>
            <a:spLocks noChangeAspect="1"/>
          </p:cNvSpPr>
          <p:nvPr/>
        </p:nvSpPr>
        <p:spPr bwMode="gray">
          <a:xfrm>
            <a:off x="1358900" y="2492375"/>
            <a:ext cx="1617663" cy="1114425"/>
          </a:xfrm>
          <a:custGeom>
            <a:avLst/>
            <a:gdLst>
              <a:gd name="T0" fmla="*/ 2147483647 w 1292"/>
              <a:gd name="T1" fmla="*/ 2147483647 h 740"/>
              <a:gd name="T2" fmla="*/ 2147483647 w 1292"/>
              <a:gd name="T3" fmla="*/ 2147483647 h 740"/>
              <a:gd name="T4" fmla="*/ 2147483647 w 1292"/>
              <a:gd name="T5" fmla="*/ 2147483647 h 740"/>
              <a:gd name="T6" fmla="*/ 2147483647 w 1292"/>
              <a:gd name="T7" fmla="*/ 2147483647 h 740"/>
              <a:gd name="T8" fmla="*/ 2147483647 w 1292"/>
              <a:gd name="T9" fmla="*/ 2147483647 h 740"/>
              <a:gd name="T10" fmla="*/ 2147483647 w 1292"/>
              <a:gd name="T11" fmla="*/ 2147483647 h 740"/>
              <a:gd name="T12" fmla="*/ 2147483647 w 1292"/>
              <a:gd name="T13" fmla="*/ 2147483647 h 740"/>
              <a:gd name="T14" fmla="*/ 2147483647 w 1292"/>
              <a:gd name="T15" fmla="*/ 2147483647 h 740"/>
              <a:gd name="T16" fmla="*/ 2147483647 w 1292"/>
              <a:gd name="T17" fmla="*/ 2147483647 h 740"/>
              <a:gd name="T18" fmla="*/ 2147483647 w 1292"/>
              <a:gd name="T19" fmla="*/ 2147483647 h 740"/>
              <a:gd name="T20" fmla="*/ 2147483647 w 1292"/>
              <a:gd name="T21" fmla="*/ 2147483647 h 740"/>
              <a:gd name="T22" fmla="*/ 2147483647 w 1292"/>
              <a:gd name="T23" fmla="*/ 2147483647 h 740"/>
              <a:gd name="T24" fmla="*/ 2147483647 w 1292"/>
              <a:gd name="T25" fmla="*/ 0 h 740"/>
              <a:gd name="T26" fmla="*/ 2147483647 w 1292"/>
              <a:gd name="T27" fmla="*/ 2147483647 h 740"/>
              <a:gd name="T28" fmla="*/ 2147483647 w 1292"/>
              <a:gd name="T29" fmla="*/ 2147483647 h 740"/>
              <a:gd name="T30" fmla="*/ 2147483647 w 1292"/>
              <a:gd name="T31" fmla="*/ 2147483647 h 740"/>
              <a:gd name="T32" fmla="*/ 2147483647 w 1292"/>
              <a:gd name="T33" fmla="*/ 2147483647 h 740"/>
              <a:gd name="T34" fmla="*/ 2147483647 w 1292"/>
              <a:gd name="T35" fmla="*/ 2147483647 h 740"/>
              <a:gd name="T36" fmla="*/ 2147483647 w 1292"/>
              <a:gd name="T37" fmla="*/ 2147483647 h 740"/>
              <a:gd name="T38" fmla="*/ 2147483647 w 1292"/>
              <a:gd name="T39" fmla="*/ 2147483647 h 740"/>
              <a:gd name="T40" fmla="*/ 2147483647 w 1292"/>
              <a:gd name="T41" fmla="*/ 2147483647 h 740"/>
              <a:gd name="T42" fmla="*/ 2147483647 w 1292"/>
              <a:gd name="T43" fmla="*/ 2147483647 h 740"/>
              <a:gd name="T44" fmla="*/ 2147483647 w 1292"/>
              <a:gd name="T45" fmla="*/ 2147483647 h 740"/>
              <a:gd name="T46" fmla="*/ 2147483647 w 1292"/>
              <a:gd name="T47" fmla="*/ 2147483647 h 740"/>
              <a:gd name="T48" fmla="*/ 2147483647 w 1292"/>
              <a:gd name="T49" fmla="*/ 2147483647 h 740"/>
              <a:gd name="T50" fmla="*/ 2147483647 w 1292"/>
              <a:gd name="T51" fmla="*/ 2147483647 h 740"/>
              <a:gd name="T52" fmla="*/ 2147483647 w 1292"/>
              <a:gd name="T53" fmla="*/ 2147483647 h 740"/>
              <a:gd name="T54" fmla="*/ 2147483647 w 1292"/>
              <a:gd name="T55" fmla="*/ 2147483647 h 740"/>
              <a:gd name="T56" fmla="*/ 2147483647 w 1292"/>
              <a:gd name="T57" fmla="*/ 2147483647 h 740"/>
              <a:gd name="T58" fmla="*/ 2147483647 w 1292"/>
              <a:gd name="T59" fmla="*/ 2147483647 h 740"/>
              <a:gd name="T60" fmla="*/ 2147483647 w 1292"/>
              <a:gd name="T61" fmla="*/ 2147483647 h 740"/>
              <a:gd name="T62" fmla="*/ 2147483647 w 1292"/>
              <a:gd name="T63" fmla="*/ 2147483647 h 740"/>
              <a:gd name="T64" fmla="*/ 2147483647 w 1292"/>
              <a:gd name="T65" fmla="*/ 2147483647 h 740"/>
              <a:gd name="T66" fmla="*/ 2147483647 w 1292"/>
              <a:gd name="T67" fmla="*/ 2147483647 h 740"/>
              <a:gd name="T68" fmla="*/ 2147483647 w 1292"/>
              <a:gd name="T69" fmla="*/ 2147483647 h 740"/>
              <a:gd name="T70" fmla="*/ 2147483647 w 1292"/>
              <a:gd name="T71" fmla="*/ 2147483647 h 740"/>
              <a:gd name="T72" fmla="*/ 2147483647 w 1292"/>
              <a:gd name="T73" fmla="*/ 2147483647 h 740"/>
              <a:gd name="T74" fmla="*/ 2147483647 w 1292"/>
              <a:gd name="T75" fmla="*/ 2147483647 h 740"/>
              <a:gd name="T76" fmla="*/ 2147483647 w 1292"/>
              <a:gd name="T77" fmla="*/ 2147483647 h 740"/>
              <a:gd name="T78" fmla="*/ 2147483647 w 1292"/>
              <a:gd name="T79" fmla="*/ 2147483647 h 740"/>
              <a:gd name="T80" fmla="*/ 2147483647 w 1292"/>
              <a:gd name="T81" fmla="*/ 2147483647 h 740"/>
              <a:gd name="T82" fmla="*/ 2147483647 w 1292"/>
              <a:gd name="T83" fmla="*/ 2147483647 h 740"/>
              <a:gd name="T84" fmla="*/ 2147483647 w 1292"/>
              <a:gd name="T85" fmla="*/ 2147483647 h 740"/>
              <a:gd name="T86" fmla="*/ 2147483647 w 1292"/>
              <a:gd name="T87" fmla="*/ 2147483647 h 740"/>
              <a:gd name="T88" fmla="*/ 2147483647 w 1292"/>
              <a:gd name="T89" fmla="*/ 2147483647 h 740"/>
              <a:gd name="T90" fmla="*/ 2147483647 w 1292"/>
              <a:gd name="T91" fmla="*/ 2147483647 h 740"/>
              <a:gd name="T92" fmla="*/ 2147483647 w 1292"/>
              <a:gd name="T93" fmla="*/ 2147483647 h 740"/>
              <a:gd name="T94" fmla="*/ 2147483647 w 1292"/>
              <a:gd name="T95" fmla="*/ 2147483647 h 740"/>
              <a:gd name="T96" fmla="*/ 2147483647 w 1292"/>
              <a:gd name="T97" fmla="*/ 2147483647 h 740"/>
              <a:gd name="T98" fmla="*/ 2147483647 w 1292"/>
              <a:gd name="T99" fmla="*/ 2147483647 h 740"/>
              <a:gd name="T100" fmla="*/ 2147483647 w 1292"/>
              <a:gd name="T101" fmla="*/ 2147483647 h 740"/>
              <a:gd name="T102" fmla="*/ 2147483647 w 1292"/>
              <a:gd name="T103" fmla="*/ 2147483647 h 740"/>
              <a:gd name="T104" fmla="*/ 2147483647 w 1292"/>
              <a:gd name="T105" fmla="*/ 2147483647 h 740"/>
              <a:gd name="T106" fmla="*/ 2147483647 w 1292"/>
              <a:gd name="T107" fmla="*/ 2147483647 h 740"/>
              <a:gd name="T108" fmla="*/ 2147483647 w 1292"/>
              <a:gd name="T109" fmla="*/ 2147483647 h 740"/>
              <a:gd name="T110" fmla="*/ 2147483647 w 1292"/>
              <a:gd name="T111" fmla="*/ 2147483647 h 740"/>
              <a:gd name="T112" fmla="*/ 2147483647 w 1292"/>
              <a:gd name="T113" fmla="*/ 2147483647 h 740"/>
              <a:gd name="T114" fmla="*/ 2147483647 w 1292"/>
              <a:gd name="T115" fmla="*/ 2147483647 h 740"/>
              <a:gd name="T116" fmla="*/ 2147483647 w 1292"/>
              <a:gd name="T117" fmla="*/ 2147483647 h 740"/>
              <a:gd name="T118" fmla="*/ 2147483647 w 1292"/>
              <a:gd name="T119" fmla="*/ 2147483647 h 7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92"/>
              <a:gd name="T181" fmla="*/ 0 h 740"/>
              <a:gd name="T182" fmla="*/ 1292 w 1292"/>
              <a:gd name="T183" fmla="*/ 740 h 7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92" h="740">
                <a:moveTo>
                  <a:pt x="0" y="327"/>
                </a:moveTo>
                <a:lnTo>
                  <a:pt x="0" y="68"/>
                </a:lnTo>
                <a:lnTo>
                  <a:pt x="102" y="102"/>
                </a:lnTo>
                <a:lnTo>
                  <a:pt x="96" y="89"/>
                </a:lnTo>
                <a:lnTo>
                  <a:pt x="107" y="80"/>
                </a:lnTo>
                <a:lnTo>
                  <a:pt x="169" y="52"/>
                </a:lnTo>
                <a:lnTo>
                  <a:pt x="121" y="87"/>
                </a:lnTo>
                <a:lnTo>
                  <a:pt x="149" y="77"/>
                </a:lnTo>
                <a:lnTo>
                  <a:pt x="149" y="84"/>
                </a:lnTo>
                <a:lnTo>
                  <a:pt x="201" y="53"/>
                </a:lnTo>
                <a:lnTo>
                  <a:pt x="195" y="43"/>
                </a:lnTo>
                <a:lnTo>
                  <a:pt x="229" y="79"/>
                </a:lnTo>
                <a:lnTo>
                  <a:pt x="251" y="58"/>
                </a:lnTo>
                <a:lnTo>
                  <a:pt x="248" y="79"/>
                </a:lnTo>
                <a:lnTo>
                  <a:pt x="276" y="64"/>
                </a:lnTo>
                <a:lnTo>
                  <a:pt x="353" y="90"/>
                </a:lnTo>
                <a:lnTo>
                  <a:pt x="388" y="90"/>
                </a:lnTo>
                <a:lnTo>
                  <a:pt x="407" y="106"/>
                </a:lnTo>
                <a:lnTo>
                  <a:pt x="385" y="118"/>
                </a:lnTo>
                <a:lnTo>
                  <a:pt x="398" y="125"/>
                </a:lnTo>
                <a:lnTo>
                  <a:pt x="467" y="117"/>
                </a:lnTo>
                <a:lnTo>
                  <a:pt x="497" y="138"/>
                </a:lnTo>
                <a:lnTo>
                  <a:pt x="501" y="153"/>
                </a:lnTo>
                <a:lnTo>
                  <a:pt x="509" y="144"/>
                </a:lnTo>
                <a:lnTo>
                  <a:pt x="497" y="125"/>
                </a:lnTo>
                <a:lnTo>
                  <a:pt x="530" y="99"/>
                </a:lnTo>
                <a:lnTo>
                  <a:pt x="497" y="115"/>
                </a:lnTo>
                <a:lnTo>
                  <a:pt x="487" y="108"/>
                </a:lnTo>
                <a:lnTo>
                  <a:pt x="526" y="89"/>
                </a:lnTo>
                <a:lnTo>
                  <a:pt x="547" y="116"/>
                </a:lnTo>
                <a:lnTo>
                  <a:pt x="570" y="115"/>
                </a:lnTo>
                <a:lnTo>
                  <a:pt x="584" y="126"/>
                </a:lnTo>
                <a:lnTo>
                  <a:pt x="644" y="125"/>
                </a:lnTo>
                <a:lnTo>
                  <a:pt x="642" y="116"/>
                </a:lnTo>
                <a:lnTo>
                  <a:pt x="659" y="131"/>
                </a:lnTo>
                <a:lnTo>
                  <a:pt x="662" y="118"/>
                </a:lnTo>
                <a:lnTo>
                  <a:pt x="649" y="122"/>
                </a:lnTo>
                <a:lnTo>
                  <a:pt x="638" y="108"/>
                </a:lnTo>
                <a:lnTo>
                  <a:pt x="661" y="106"/>
                </a:lnTo>
                <a:lnTo>
                  <a:pt x="669" y="117"/>
                </a:lnTo>
                <a:lnTo>
                  <a:pt x="678" y="114"/>
                </a:lnTo>
                <a:lnTo>
                  <a:pt x="675" y="131"/>
                </a:lnTo>
                <a:lnTo>
                  <a:pt x="691" y="141"/>
                </a:lnTo>
                <a:lnTo>
                  <a:pt x="687" y="116"/>
                </a:lnTo>
                <a:lnTo>
                  <a:pt x="717" y="100"/>
                </a:lnTo>
                <a:lnTo>
                  <a:pt x="709" y="89"/>
                </a:lnTo>
                <a:lnTo>
                  <a:pt x="700" y="98"/>
                </a:lnTo>
                <a:lnTo>
                  <a:pt x="716" y="75"/>
                </a:lnTo>
                <a:lnTo>
                  <a:pt x="672" y="59"/>
                </a:lnTo>
                <a:lnTo>
                  <a:pt x="676" y="21"/>
                </a:lnTo>
                <a:lnTo>
                  <a:pt x="687" y="22"/>
                </a:lnTo>
                <a:lnTo>
                  <a:pt x="692" y="0"/>
                </a:lnTo>
                <a:lnTo>
                  <a:pt x="726" y="21"/>
                </a:lnTo>
                <a:lnTo>
                  <a:pt x="726" y="36"/>
                </a:lnTo>
                <a:lnTo>
                  <a:pt x="748" y="55"/>
                </a:lnTo>
                <a:lnTo>
                  <a:pt x="734" y="54"/>
                </a:lnTo>
                <a:lnTo>
                  <a:pt x="741" y="61"/>
                </a:lnTo>
                <a:lnTo>
                  <a:pt x="731" y="70"/>
                </a:lnTo>
                <a:lnTo>
                  <a:pt x="758" y="75"/>
                </a:lnTo>
                <a:lnTo>
                  <a:pt x="750" y="79"/>
                </a:lnTo>
                <a:lnTo>
                  <a:pt x="766" y="111"/>
                </a:lnTo>
                <a:lnTo>
                  <a:pt x="779" y="82"/>
                </a:lnTo>
                <a:lnTo>
                  <a:pt x="798" y="94"/>
                </a:lnTo>
                <a:lnTo>
                  <a:pt x="804" y="112"/>
                </a:lnTo>
                <a:lnTo>
                  <a:pt x="795" y="118"/>
                </a:lnTo>
                <a:lnTo>
                  <a:pt x="811" y="141"/>
                </a:lnTo>
                <a:lnTo>
                  <a:pt x="822" y="136"/>
                </a:lnTo>
                <a:lnTo>
                  <a:pt x="836" y="100"/>
                </a:lnTo>
                <a:lnTo>
                  <a:pt x="852" y="97"/>
                </a:lnTo>
                <a:lnTo>
                  <a:pt x="840" y="66"/>
                </a:lnTo>
                <a:lnTo>
                  <a:pt x="883" y="69"/>
                </a:lnTo>
                <a:lnTo>
                  <a:pt x="901" y="87"/>
                </a:lnTo>
                <a:lnTo>
                  <a:pt x="894" y="96"/>
                </a:lnTo>
                <a:lnTo>
                  <a:pt x="902" y="100"/>
                </a:lnTo>
                <a:lnTo>
                  <a:pt x="884" y="106"/>
                </a:lnTo>
                <a:lnTo>
                  <a:pt x="900" y="145"/>
                </a:lnTo>
                <a:lnTo>
                  <a:pt x="873" y="166"/>
                </a:lnTo>
                <a:lnTo>
                  <a:pt x="862" y="156"/>
                </a:lnTo>
                <a:lnTo>
                  <a:pt x="867" y="170"/>
                </a:lnTo>
                <a:lnTo>
                  <a:pt x="823" y="160"/>
                </a:lnTo>
                <a:lnTo>
                  <a:pt x="832" y="174"/>
                </a:lnTo>
                <a:lnTo>
                  <a:pt x="814" y="194"/>
                </a:lnTo>
                <a:lnTo>
                  <a:pt x="770" y="178"/>
                </a:lnTo>
                <a:lnTo>
                  <a:pt x="786" y="194"/>
                </a:lnTo>
                <a:lnTo>
                  <a:pt x="818" y="198"/>
                </a:lnTo>
                <a:lnTo>
                  <a:pt x="796" y="229"/>
                </a:lnTo>
                <a:lnTo>
                  <a:pt x="773" y="227"/>
                </a:lnTo>
                <a:lnTo>
                  <a:pt x="762" y="245"/>
                </a:lnTo>
                <a:lnTo>
                  <a:pt x="719" y="230"/>
                </a:lnTo>
                <a:lnTo>
                  <a:pt x="758" y="245"/>
                </a:lnTo>
                <a:lnTo>
                  <a:pt x="763" y="258"/>
                </a:lnTo>
                <a:lnTo>
                  <a:pt x="734" y="264"/>
                </a:lnTo>
                <a:lnTo>
                  <a:pt x="741" y="267"/>
                </a:lnTo>
                <a:lnTo>
                  <a:pt x="731" y="268"/>
                </a:lnTo>
                <a:lnTo>
                  <a:pt x="731" y="281"/>
                </a:lnTo>
                <a:lnTo>
                  <a:pt x="701" y="299"/>
                </a:lnTo>
                <a:lnTo>
                  <a:pt x="695" y="359"/>
                </a:lnTo>
                <a:lnTo>
                  <a:pt x="706" y="372"/>
                </a:lnTo>
                <a:lnTo>
                  <a:pt x="723" y="364"/>
                </a:lnTo>
                <a:lnTo>
                  <a:pt x="730" y="410"/>
                </a:lnTo>
                <a:lnTo>
                  <a:pt x="755" y="401"/>
                </a:lnTo>
                <a:lnTo>
                  <a:pt x="782" y="414"/>
                </a:lnTo>
                <a:lnTo>
                  <a:pt x="841" y="446"/>
                </a:lnTo>
                <a:lnTo>
                  <a:pt x="836" y="459"/>
                </a:lnTo>
                <a:lnTo>
                  <a:pt x="842" y="450"/>
                </a:lnTo>
                <a:lnTo>
                  <a:pt x="886" y="452"/>
                </a:lnTo>
                <a:lnTo>
                  <a:pt x="886" y="503"/>
                </a:lnTo>
                <a:lnTo>
                  <a:pt x="899" y="519"/>
                </a:lnTo>
                <a:lnTo>
                  <a:pt x="889" y="522"/>
                </a:lnTo>
                <a:lnTo>
                  <a:pt x="912" y="531"/>
                </a:lnTo>
                <a:lnTo>
                  <a:pt x="905" y="548"/>
                </a:lnTo>
                <a:lnTo>
                  <a:pt x="925" y="546"/>
                </a:lnTo>
                <a:lnTo>
                  <a:pt x="954" y="520"/>
                </a:lnTo>
                <a:lnTo>
                  <a:pt x="942" y="513"/>
                </a:lnTo>
                <a:lnTo>
                  <a:pt x="925" y="467"/>
                </a:lnTo>
                <a:lnTo>
                  <a:pt x="980" y="425"/>
                </a:lnTo>
                <a:lnTo>
                  <a:pt x="972" y="425"/>
                </a:lnTo>
                <a:lnTo>
                  <a:pt x="960" y="376"/>
                </a:lnTo>
                <a:lnTo>
                  <a:pt x="940" y="364"/>
                </a:lnTo>
                <a:lnTo>
                  <a:pt x="966" y="344"/>
                </a:lnTo>
                <a:lnTo>
                  <a:pt x="957" y="333"/>
                </a:lnTo>
                <a:lnTo>
                  <a:pt x="962" y="316"/>
                </a:lnTo>
                <a:lnTo>
                  <a:pt x="951" y="314"/>
                </a:lnTo>
                <a:lnTo>
                  <a:pt x="962" y="296"/>
                </a:lnTo>
                <a:lnTo>
                  <a:pt x="949" y="284"/>
                </a:lnTo>
                <a:lnTo>
                  <a:pt x="955" y="269"/>
                </a:lnTo>
                <a:lnTo>
                  <a:pt x="997" y="279"/>
                </a:lnTo>
                <a:lnTo>
                  <a:pt x="1015" y="271"/>
                </a:lnTo>
                <a:lnTo>
                  <a:pt x="1049" y="296"/>
                </a:lnTo>
                <a:lnTo>
                  <a:pt x="1049" y="306"/>
                </a:lnTo>
                <a:lnTo>
                  <a:pt x="1080" y="307"/>
                </a:lnTo>
                <a:lnTo>
                  <a:pt x="1082" y="333"/>
                </a:lnTo>
                <a:lnTo>
                  <a:pt x="1056" y="333"/>
                </a:lnTo>
                <a:lnTo>
                  <a:pt x="1078" y="337"/>
                </a:lnTo>
                <a:lnTo>
                  <a:pt x="1086" y="352"/>
                </a:lnTo>
                <a:lnTo>
                  <a:pt x="1062" y="373"/>
                </a:lnTo>
                <a:lnTo>
                  <a:pt x="1096" y="362"/>
                </a:lnTo>
                <a:lnTo>
                  <a:pt x="1099" y="381"/>
                </a:lnTo>
                <a:lnTo>
                  <a:pt x="1083" y="387"/>
                </a:lnTo>
                <a:lnTo>
                  <a:pt x="1106" y="369"/>
                </a:lnTo>
                <a:lnTo>
                  <a:pt x="1108" y="381"/>
                </a:lnTo>
                <a:lnTo>
                  <a:pt x="1128" y="363"/>
                </a:lnTo>
                <a:lnTo>
                  <a:pt x="1132" y="373"/>
                </a:lnTo>
                <a:lnTo>
                  <a:pt x="1147" y="347"/>
                </a:lnTo>
                <a:lnTo>
                  <a:pt x="1141" y="342"/>
                </a:lnTo>
                <a:lnTo>
                  <a:pt x="1157" y="327"/>
                </a:lnTo>
                <a:lnTo>
                  <a:pt x="1175" y="355"/>
                </a:lnTo>
                <a:lnTo>
                  <a:pt x="1160" y="361"/>
                </a:lnTo>
                <a:lnTo>
                  <a:pt x="1176" y="357"/>
                </a:lnTo>
                <a:lnTo>
                  <a:pt x="1183" y="369"/>
                </a:lnTo>
                <a:lnTo>
                  <a:pt x="1173" y="372"/>
                </a:lnTo>
                <a:lnTo>
                  <a:pt x="1187" y="374"/>
                </a:lnTo>
                <a:lnTo>
                  <a:pt x="1176" y="383"/>
                </a:lnTo>
                <a:lnTo>
                  <a:pt x="1187" y="381"/>
                </a:lnTo>
                <a:lnTo>
                  <a:pt x="1196" y="393"/>
                </a:lnTo>
                <a:lnTo>
                  <a:pt x="1189" y="397"/>
                </a:lnTo>
                <a:lnTo>
                  <a:pt x="1204" y="407"/>
                </a:lnTo>
                <a:lnTo>
                  <a:pt x="1181" y="417"/>
                </a:lnTo>
                <a:lnTo>
                  <a:pt x="1199" y="417"/>
                </a:lnTo>
                <a:lnTo>
                  <a:pt x="1195" y="427"/>
                </a:lnTo>
                <a:lnTo>
                  <a:pt x="1220" y="436"/>
                </a:lnTo>
                <a:lnTo>
                  <a:pt x="1230" y="459"/>
                </a:lnTo>
                <a:lnTo>
                  <a:pt x="1238" y="450"/>
                </a:lnTo>
                <a:lnTo>
                  <a:pt x="1264" y="466"/>
                </a:lnTo>
                <a:lnTo>
                  <a:pt x="1209" y="486"/>
                </a:lnTo>
                <a:lnTo>
                  <a:pt x="1220" y="495"/>
                </a:lnTo>
                <a:lnTo>
                  <a:pt x="1267" y="474"/>
                </a:lnTo>
                <a:lnTo>
                  <a:pt x="1267" y="493"/>
                </a:lnTo>
                <a:lnTo>
                  <a:pt x="1288" y="489"/>
                </a:lnTo>
                <a:lnTo>
                  <a:pt x="1291" y="498"/>
                </a:lnTo>
                <a:lnTo>
                  <a:pt x="1281" y="498"/>
                </a:lnTo>
                <a:lnTo>
                  <a:pt x="1291" y="521"/>
                </a:lnTo>
                <a:lnTo>
                  <a:pt x="1225" y="564"/>
                </a:lnTo>
                <a:lnTo>
                  <a:pt x="1131" y="564"/>
                </a:lnTo>
                <a:lnTo>
                  <a:pt x="1091" y="594"/>
                </a:lnTo>
                <a:lnTo>
                  <a:pt x="1058" y="638"/>
                </a:lnTo>
                <a:lnTo>
                  <a:pt x="1091" y="604"/>
                </a:lnTo>
                <a:lnTo>
                  <a:pt x="1142" y="585"/>
                </a:lnTo>
                <a:lnTo>
                  <a:pt x="1160" y="600"/>
                </a:lnTo>
                <a:lnTo>
                  <a:pt x="1127" y="612"/>
                </a:lnTo>
                <a:lnTo>
                  <a:pt x="1153" y="619"/>
                </a:lnTo>
                <a:lnTo>
                  <a:pt x="1147" y="631"/>
                </a:lnTo>
                <a:lnTo>
                  <a:pt x="1166" y="657"/>
                </a:lnTo>
                <a:lnTo>
                  <a:pt x="1206" y="666"/>
                </a:lnTo>
                <a:lnTo>
                  <a:pt x="1217" y="634"/>
                </a:lnTo>
                <a:lnTo>
                  <a:pt x="1217" y="653"/>
                </a:lnTo>
                <a:lnTo>
                  <a:pt x="1227" y="651"/>
                </a:lnTo>
                <a:lnTo>
                  <a:pt x="1209" y="671"/>
                </a:lnTo>
                <a:lnTo>
                  <a:pt x="1161" y="684"/>
                </a:lnTo>
                <a:lnTo>
                  <a:pt x="1145" y="707"/>
                </a:lnTo>
                <a:lnTo>
                  <a:pt x="1132" y="687"/>
                </a:lnTo>
                <a:lnTo>
                  <a:pt x="1176" y="669"/>
                </a:lnTo>
                <a:lnTo>
                  <a:pt x="1153" y="669"/>
                </a:lnTo>
                <a:lnTo>
                  <a:pt x="1157" y="657"/>
                </a:lnTo>
                <a:lnTo>
                  <a:pt x="1119" y="671"/>
                </a:lnTo>
                <a:lnTo>
                  <a:pt x="1108" y="661"/>
                </a:lnTo>
                <a:lnTo>
                  <a:pt x="1108" y="634"/>
                </a:lnTo>
                <a:lnTo>
                  <a:pt x="1082" y="626"/>
                </a:lnTo>
                <a:lnTo>
                  <a:pt x="1064" y="670"/>
                </a:lnTo>
                <a:lnTo>
                  <a:pt x="987" y="687"/>
                </a:lnTo>
                <a:lnTo>
                  <a:pt x="934" y="703"/>
                </a:lnTo>
                <a:lnTo>
                  <a:pt x="925" y="711"/>
                </a:lnTo>
                <a:lnTo>
                  <a:pt x="937" y="713"/>
                </a:lnTo>
                <a:lnTo>
                  <a:pt x="940" y="720"/>
                </a:lnTo>
                <a:lnTo>
                  <a:pt x="875" y="739"/>
                </a:lnTo>
                <a:lnTo>
                  <a:pt x="879" y="730"/>
                </a:lnTo>
                <a:lnTo>
                  <a:pt x="884" y="725"/>
                </a:lnTo>
                <a:lnTo>
                  <a:pt x="886" y="717"/>
                </a:lnTo>
                <a:lnTo>
                  <a:pt x="895" y="710"/>
                </a:lnTo>
                <a:lnTo>
                  <a:pt x="898" y="671"/>
                </a:lnTo>
                <a:lnTo>
                  <a:pt x="908" y="684"/>
                </a:lnTo>
                <a:lnTo>
                  <a:pt x="927" y="679"/>
                </a:lnTo>
                <a:lnTo>
                  <a:pt x="911" y="657"/>
                </a:lnTo>
                <a:lnTo>
                  <a:pt x="856" y="646"/>
                </a:lnTo>
                <a:lnTo>
                  <a:pt x="853" y="646"/>
                </a:lnTo>
                <a:lnTo>
                  <a:pt x="847" y="613"/>
                </a:lnTo>
                <a:lnTo>
                  <a:pt x="836" y="616"/>
                </a:lnTo>
                <a:lnTo>
                  <a:pt x="826" y="598"/>
                </a:lnTo>
                <a:lnTo>
                  <a:pt x="814" y="596"/>
                </a:lnTo>
                <a:lnTo>
                  <a:pt x="814" y="607"/>
                </a:lnTo>
                <a:lnTo>
                  <a:pt x="800" y="591"/>
                </a:lnTo>
                <a:lnTo>
                  <a:pt x="774" y="613"/>
                </a:lnTo>
                <a:lnTo>
                  <a:pt x="702" y="598"/>
                </a:lnTo>
                <a:lnTo>
                  <a:pt x="693" y="582"/>
                </a:lnTo>
                <a:lnTo>
                  <a:pt x="692" y="592"/>
                </a:lnTo>
                <a:lnTo>
                  <a:pt x="275" y="592"/>
                </a:lnTo>
                <a:lnTo>
                  <a:pt x="270" y="575"/>
                </a:lnTo>
                <a:lnTo>
                  <a:pt x="247" y="570"/>
                </a:lnTo>
                <a:lnTo>
                  <a:pt x="248" y="559"/>
                </a:lnTo>
                <a:lnTo>
                  <a:pt x="201" y="544"/>
                </a:lnTo>
                <a:lnTo>
                  <a:pt x="208" y="536"/>
                </a:lnTo>
                <a:lnTo>
                  <a:pt x="196" y="515"/>
                </a:lnTo>
                <a:lnTo>
                  <a:pt x="184" y="513"/>
                </a:lnTo>
                <a:lnTo>
                  <a:pt x="159" y="469"/>
                </a:lnTo>
                <a:lnTo>
                  <a:pt x="164" y="455"/>
                </a:lnTo>
                <a:lnTo>
                  <a:pt x="165" y="432"/>
                </a:lnTo>
                <a:lnTo>
                  <a:pt x="136" y="417"/>
                </a:lnTo>
                <a:lnTo>
                  <a:pt x="83" y="339"/>
                </a:lnTo>
                <a:lnTo>
                  <a:pt x="52" y="362"/>
                </a:lnTo>
                <a:lnTo>
                  <a:pt x="44" y="351"/>
                </a:lnTo>
                <a:lnTo>
                  <a:pt x="42" y="349"/>
                </a:lnTo>
                <a:lnTo>
                  <a:pt x="27" y="327"/>
                </a:lnTo>
                <a:lnTo>
                  <a:pt x="0" y="327"/>
                </a:lnTo>
              </a:path>
            </a:pathLst>
          </a:custGeom>
          <a:solidFill>
            <a:srgbClr val="0000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6" name="Freeform 165"/>
          <p:cNvSpPr>
            <a:spLocks noChangeAspect="1"/>
          </p:cNvSpPr>
          <p:nvPr/>
        </p:nvSpPr>
        <p:spPr bwMode="gray">
          <a:xfrm>
            <a:off x="4945063" y="4914900"/>
            <a:ext cx="204787" cy="412750"/>
          </a:xfrm>
          <a:custGeom>
            <a:avLst/>
            <a:gdLst>
              <a:gd name="T0" fmla="*/ 0 w 162"/>
              <a:gd name="T1" fmla="*/ 2147483647 h 271"/>
              <a:gd name="T2" fmla="*/ 2147483647 w 162"/>
              <a:gd name="T3" fmla="*/ 2147483647 h 271"/>
              <a:gd name="T4" fmla="*/ 2147483647 w 162"/>
              <a:gd name="T5" fmla="*/ 2147483647 h 271"/>
              <a:gd name="T6" fmla="*/ 2147483647 w 162"/>
              <a:gd name="T7" fmla="*/ 2147483647 h 271"/>
              <a:gd name="T8" fmla="*/ 2147483647 w 162"/>
              <a:gd name="T9" fmla="*/ 2147483647 h 271"/>
              <a:gd name="T10" fmla="*/ 2147483647 w 162"/>
              <a:gd name="T11" fmla="*/ 2147483647 h 271"/>
              <a:gd name="T12" fmla="*/ 2147483647 w 162"/>
              <a:gd name="T13" fmla="*/ 2147483647 h 271"/>
              <a:gd name="T14" fmla="*/ 2147483647 w 162"/>
              <a:gd name="T15" fmla="*/ 2147483647 h 271"/>
              <a:gd name="T16" fmla="*/ 2147483647 w 162"/>
              <a:gd name="T17" fmla="*/ 2147483647 h 271"/>
              <a:gd name="T18" fmla="*/ 2147483647 w 162"/>
              <a:gd name="T19" fmla="*/ 2147483647 h 271"/>
              <a:gd name="T20" fmla="*/ 2147483647 w 162"/>
              <a:gd name="T21" fmla="*/ 2147483647 h 271"/>
              <a:gd name="T22" fmla="*/ 2147483647 w 162"/>
              <a:gd name="T23" fmla="*/ 2147483647 h 271"/>
              <a:gd name="T24" fmla="*/ 2147483647 w 162"/>
              <a:gd name="T25" fmla="*/ 2147483647 h 271"/>
              <a:gd name="T26" fmla="*/ 2147483647 w 162"/>
              <a:gd name="T27" fmla="*/ 0 h 271"/>
              <a:gd name="T28" fmla="*/ 2147483647 w 162"/>
              <a:gd name="T29" fmla="*/ 2147483647 h 271"/>
              <a:gd name="T30" fmla="*/ 2147483647 w 162"/>
              <a:gd name="T31" fmla="*/ 2147483647 h 271"/>
              <a:gd name="T32" fmla="*/ 2147483647 w 162"/>
              <a:gd name="T33" fmla="*/ 2147483647 h 271"/>
              <a:gd name="T34" fmla="*/ 2147483647 w 162"/>
              <a:gd name="T35" fmla="*/ 2147483647 h 271"/>
              <a:gd name="T36" fmla="*/ 2147483647 w 162"/>
              <a:gd name="T37" fmla="*/ 2147483647 h 271"/>
              <a:gd name="T38" fmla="*/ 2147483647 w 162"/>
              <a:gd name="T39" fmla="*/ 2147483647 h 271"/>
              <a:gd name="T40" fmla="*/ 2147483647 w 162"/>
              <a:gd name="T41" fmla="*/ 2147483647 h 271"/>
              <a:gd name="T42" fmla="*/ 2147483647 w 162"/>
              <a:gd name="T43" fmla="*/ 2147483647 h 271"/>
              <a:gd name="T44" fmla="*/ 0 w 162"/>
              <a:gd name="T45" fmla="*/ 2147483647 h 2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271"/>
              <a:gd name="T71" fmla="*/ 162 w 162"/>
              <a:gd name="T72" fmla="*/ 271 h 2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271">
                <a:moveTo>
                  <a:pt x="0" y="74"/>
                </a:moveTo>
                <a:lnTo>
                  <a:pt x="4" y="83"/>
                </a:lnTo>
                <a:lnTo>
                  <a:pt x="42" y="96"/>
                </a:lnTo>
                <a:lnTo>
                  <a:pt x="45" y="113"/>
                </a:lnTo>
                <a:lnTo>
                  <a:pt x="44" y="156"/>
                </a:lnTo>
                <a:lnTo>
                  <a:pt x="24" y="200"/>
                </a:lnTo>
                <a:lnTo>
                  <a:pt x="28" y="253"/>
                </a:lnTo>
                <a:lnTo>
                  <a:pt x="31" y="270"/>
                </a:lnTo>
                <a:lnTo>
                  <a:pt x="43" y="270"/>
                </a:lnTo>
                <a:lnTo>
                  <a:pt x="43" y="252"/>
                </a:lnTo>
                <a:lnTo>
                  <a:pt x="82" y="228"/>
                </a:lnTo>
                <a:lnTo>
                  <a:pt x="71" y="156"/>
                </a:lnTo>
                <a:lnTo>
                  <a:pt x="159" y="83"/>
                </a:lnTo>
                <a:lnTo>
                  <a:pt x="161" y="0"/>
                </a:lnTo>
                <a:lnTo>
                  <a:pt x="137" y="14"/>
                </a:lnTo>
                <a:lnTo>
                  <a:pt x="77" y="18"/>
                </a:lnTo>
                <a:lnTo>
                  <a:pt x="76" y="49"/>
                </a:lnTo>
                <a:lnTo>
                  <a:pt x="92" y="72"/>
                </a:lnTo>
                <a:lnTo>
                  <a:pt x="81" y="108"/>
                </a:lnTo>
                <a:lnTo>
                  <a:pt x="66" y="90"/>
                </a:lnTo>
                <a:lnTo>
                  <a:pt x="67" y="65"/>
                </a:lnTo>
                <a:lnTo>
                  <a:pt x="48" y="58"/>
                </a:lnTo>
                <a:lnTo>
                  <a:pt x="0" y="7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7" name="Freeform 209"/>
          <p:cNvSpPr>
            <a:spLocks noChangeAspect="1"/>
          </p:cNvSpPr>
          <p:nvPr/>
        </p:nvSpPr>
        <p:spPr bwMode="gray">
          <a:xfrm>
            <a:off x="5154613" y="4995863"/>
            <a:ext cx="117475" cy="287337"/>
          </a:xfrm>
          <a:custGeom>
            <a:avLst/>
            <a:gdLst>
              <a:gd name="T0" fmla="*/ 2147483647 w 94"/>
              <a:gd name="T1" fmla="*/ 2147483647 h 190"/>
              <a:gd name="T2" fmla="*/ 2147483647 w 94"/>
              <a:gd name="T3" fmla="*/ 2147483647 h 190"/>
              <a:gd name="T4" fmla="*/ 2147483647 w 94"/>
              <a:gd name="T5" fmla="*/ 2147483647 h 190"/>
              <a:gd name="T6" fmla="*/ 2147483647 w 94"/>
              <a:gd name="T7" fmla="*/ 2147483647 h 190"/>
              <a:gd name="T8" fmla="*/ 2147483647 w 94"/>
              <a:gd name="T9" fmla="*/ 2147483647 h 190"/>
              <a:gd name="T10" fmla="*/ 2147483647 w 94"/>
              <a:gd name="T11" fmla="*/ 2147483647 h 190"/>
              <a:gd name="T12" fmla="*/ 2147483647 w 94"/>
              <a:gd name="T13" fmla="*/ 2147483647 h 190"/>
              <a:gd name="T14" fmla="*/ 2147483647 w 94"/>
              <a:gd name="T15" fmla="*/ 2147483647 h 190"/>
              <a:gd name="T16" fmla="*/ 2147483647 w 94"/>
              <a:gd name="T17" fmla="*/ 2147483647 h 190"/>
              <a:gd name="T18" fmla="*/ 2147483647 w 94"/>
              <a:gd name="T19" fmla="*/ 2147483647 h 190"/>
              <a:gd name="T20" fmla="*/ 0 w 94"/>
              <a:gd name="T21" fmla="*/ 2147483647 h 190"/>
              <a:gd name="T22" fmla="*/ 2147483647 w 94"/>
              <a:gd name="T23" fmla="*/ 2147483647 h 190"/>
              <a:gd name="T24" fmla="*/ 2147483647 w 94"/>
              <a:gd name="T25" fmla="*/ 2147483647 h 190"/>
              <a:gd name="T26" fmla="*/ 2147483647 w 94"/>
              <a:gd name="T27" fmla="*/ 2147483647 h 190"/>
              <a:gd name="T28" fmla="*/ 2147483647 w 94"/>
              <a:gd name="T29" fmla="*/ 2147483647 h 190"/>
              <a:gd name="T30" fmla="*/ 2147483647 w 94"/>
              <a:gd name="T31" fmla="*/ 2147483647 h 190"/>
              <a:gd name="T32" fmla="*/ 2147483647 w 94"/>
              <a:gd name="T33" fmla="*/ 2147483647 h 190"/>
              <a:gd name="T34" fmla="*/ 2147483647 w 94"/>
              <a:gd name="T35" fmla="*/ 0 h 190"/>
              <a:gd name="T36" fmla="*/ 2147483647 w 94"/>
              <a:gd name="T37" fmla="*/ 2147483647 h 1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"/>
              <a:gd name="T58" fmla="*/ 0 h 190"/>
              <a:gd name="T59" fmla="*/ 94 w 94"/>
              <a:gd name="T60" fmla="*/ 190 h 1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" h="190">
                <a:moveTo>
                  <a:pt x="82" y="9"/>
                </a:moveTo>
                <a:lnTo>
                  <a:pt x="93" y="54"/>
                </a:lnTo>
                <a:lnTo>
                  <a:pt x="82" y="54"/>
                </a:lnTo>
                <a:lnTo>
                  <a:pt x="82" y="66"/>
                </a:lnTo>
                <a:lnTo>
                  <a:pt x="71" y="109"/>
                </a:lnTo>
                <a:lnTo>
                  <a:pt x="71" y="122"/>
                </a:lnTo>
                <a:lnTo>
                  <a:pt x="62" y="155"/>
                </a:lnTo>
                <a:lnTo>
                  <a:pt x="51" y="165"/>
                </a:lnTo>
                <a:lnTo>
                  <a:pt x="31" y="189"/>
                </a:lnTo>
                <a:lnTo>
                  <a:pt x="10" y="165"/>
                </a:lnTo>
                <a:lnTo>
                  <a:pt x="0" y="133"/>
                </a:lnTo>
                <a:lnTo>
                  <a:pt x="21" y="99"/>
                </a:lnTo>
                <a:lnTo>
                  <a:pt x="21" y="66"/>
                </a:lnTo>
                <a:lnTo>
                  <a:pt x="31" y="54"/>
                </a:lnTo>
                <a:lnTo>
                  <a:pt x="62" y="32"/>
                </a:lnTo>
                <a:lnTo>
                  <a:pt x="62" y="22"/>
                </a:lnTo>
                <a:lnTo>
                  <a:pt x="71" y="22"/>
                </a:lnTo>
                <a:lnTo>
                  <a:pt x="82" y="0"/>
                </a:lnTo>
                <a:lnTo>
                  <a:pt x="82" y="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3318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54" name="Diapositive think-cell" r:id="rId4" imgW="360" imgH="360" progId="">
              <p:embed/>
            </p:oleObj>
          </a:graphicData>
        </a:graphic>
      </p:graphicFrame>
      <p:sp>
        <p:nvSpPr>
          <p:cNvPr id="13319" name="Freeform 4"/>
          <p:cNvSpPr>
            <a:spLocks noChangeAspect="1"/>
          </p:cNvSpPr>
          <p:nvPr/>
        </p:nvSpPr>
        <p:spPr bwMode="gray">
          <a:xfrm>
            <a:off x="2700338" y="6151563"/>
            <a:ext cx="42862" cy="26987"/>
          </a:xfrm>
          <a:custGeom>
            <a:avLst/>
            <a:gdLst>
              <a:gd name="T0" fmla="*/ 0 w 35"/>
              <a:gd name="T1" fmla="*/ 0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0 w 35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17"/>
              <a:gd name="T14" fmla="*/ 35 w 35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17">
                <a:moveTo>
                  <a:pt x="0" y="0"/>
                </a:moveTo>
                <a:lnTo>
                  <a:pt x="31" y="2"/>
                </a:lnTo>
                <a:lnTo>
                  <a:pt x="34" y="16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0" name="Freeform 5"/>
          <p:cNvSpPr>
            <a:spLocks noChangeAspect="1"/>
          </p:cNvSpPr>
          <p:nvPr/>
        </p:nvSpPr>
        <p:spPr bwMode="gray">
          <a:xfrm>
            <a:off x="1639888" y="3352800"/>
            <a:ext cx="1090612" cy="715963"/>
          </a:xfrm>
          <a:custGeom>
            <a:avLst/>
            <a:gdLst>
              <a:gd name="T0" fmla="*/ 2147483647 w 872"/>
              <a:gd name="T1" fmla="*/ 2147483647 h 476"/>
              <a:gd name="T2" fmla="*/ 2147483647 w 872"/>
              <a:gd name="T3" fmla="*/ 2147483647 h 476"/>
              <a:gd name="T4" fmla="*/ 2147483647 w 872"/>
              <a:gd name="T5" fmla="*/ 2147483647 h 476"/>
              <a:gd name="T6" fmla="*/ 2147483647 w 872"/>
              <a:gd name="T7" fmla="*/ 2147483647 h 476"/>
              <a:gd name="T8" fmla="*/ 2147483647 w 872"/>
              <a:gd name="T9" fmla="*/ 2147483647 h 476"/>
              <a:gd name="T10" fmla="*/ 2147483647 w 872"/>
              <a:gd name="T11" fmla="*/ 2147483647 h 476"/>
              <a:gd name="T12" fmla="*/ 2147483647 w 872"/>
              <a:gd name="T13" fmla="*/ 2147483647 h 476"/>
              <a:gd name="T14" fmla="*/ 2147483647 w 872"/>
              <a:gd name="T15" fmla="*/ 2147483647 h 476"/>
              <a:gd name="T16" fmla="*/ 2147483647 w 872"/>
              <a:gd name="T17" fmla="*/ 2147483647 h 476"/>
              <a:gd name="T18" fmla="*/ 2147483647 w 872"/>
              <a:gd name="T19" fmla="*/ 2147483647 h 476"/>
              <a:gd name="T20" fmla="*/ 2147483647 w 872"/>
              <a:gd name="T21" fmla="*/ 2147483647 h 476"/>
              <a:gd name="T22" fmla="*/ 2147483647 w 872"/>
              <a:gd name="T23" fmla="*/ 2147483647 h 476"/>
              <a:gd name="T24" fmla="*/ 2147483647 w 872"/>
              <a:gd name="T25" fmla="*/ 2147483647 h 476"/>
              <a:gd name="T26" fmla="*/ 2147483647 w 872"/>
              <a:gd name="T27" fmla="*/ 2147483647 h 476"/>
              <a:gd name="T28" fmla="*/ 2147483647 w 872"/>
              <a:gd name="T29" fmla="*/ 2147483647 h 476"/>
              <a:gd name="T30" fmla="*/ 2147483647 w 872"/>
              <a:gd name="T31" fmla="*/ 2147483647 h 476"/>
              <a:gd name="T32" fmla="*/ 2147483647 w 872"/>
              <a:gd name="T33" fmla="*/ 2147483647 h 476"/>
              <a:gd name="T34" fmla="*/ 2147483647 w 872"/>
              <a:gd name="T35" fmla="*/ 2147483647 h 476"/>
              <a:gd name="T36" fmla="*/ 2147483647 w 872"/>
              <a:gd name="T37" fmla="*/ 2147483647 h 476"/>
              <a:gd name="T38" fmla="*/ 2147483647 w 872"/>
              <a:gd name="T39" fmla="*/ 2147483647 h 476"/>
              <a:gd name="T40" fmla="*/ 2147483647 w 872"/>
              <a:gd name="T41" fmla="*/ 2147483647 h 476"/>
              <a:gd name="T42" fmla="*/ 2147483647 w 872"/>
              <a:gd name="T43" fmla="*/ 2147483647 h 476"/>
              <a:gd name="T44" fmla="*/ 2147483647 w 872"/>
              <a:gd name="T45" fmla="*/ 2147483647 h 476"/>
              <a:gd name="T46" fmla="*/ 2147483647 w 872"/>
              <a:gd name="T47" fmla="*/ 2147483647 h 476"/>
              <a:gd name="T48" fmla="*/ 2147483647 w 872"/>
              <a:gd name="T49" fmla="*/ 2147483647 h 476"/>
              <a:gd name="T50" fmla="*/ 2147483647 w 872"/>
              <a:gd name="T51" fmla="*/ 2147483647 h 476"/>
              <a:gd name="T52" fmla="*/ 2147483647 w 872"/>
              <a:gd name="T53" fmla="*/ 2147483647 h 476"/>
              <a:gd name="T54" fmla="*/ 2147483647 w 872"/>
              <a:gd name="T55" fmla="*/ 2147483647 h 476"/>
              <a:gd name="T56" fmla="*/ 2147483647 w 872"/>
              <a:gd name="T57" fmla="*/ 2147483647 h 476"/>
              <a:gd name="T58" fmla="*/ 2147483647 w 872"/>
              <a:gd name="T59" fmla="*/ 2147483647 h 476"/>
              <a:gd name="T60" fmla="*/ 2147483647 w 872"/>
              <a:gd name="T61" fmla="*/ 2147483647 h 476"/>
              <a:gd name="T62" fmla="*/ 2147483647 w 872"/>
              <a:gd name="T63" fmla="*/ 2147483647 h 476"/>
              <a:gd name="T64" fmla="*/ 2147483647 w 872"/>
              <a:gd name="T65" fmla="*/ 2147483647 h 476"/>
              <a:gd name="T66" fmla="*/ 2147483647 w 872"/>
              <a:gd name="T67" fmla="*/ 2147483647 h 476"/>
              <a:gd name="T68" fmla="*/ 2147483647 w 872"/>
              <a:gd name="T69" fmla="*/ 2147483647 h 476"/>
              <a:gd name="T70" fmla="*/ 2147483647 w 872"/>
              <a:gd name="T71" fmla="*/ 2147483647 h 476"/>
              <a:gd name="T72" fmla="*/ 2147483647 w 872"/>
              <a:gd name="T73" fmla="*/ 2147483647 h 476"/>
              <a:gd name="T74" fmla="*/ 2147483647 w 872"/>
              <a:gd name="T75" fmla="*/ 2147483647 h 476"/>
              <a:gd name="T76" fmla="*/ 2147483647 w 872"/>
              <a:gd name="T77" fmla="*/ 2147483647 h 476"/>
              <a:gd name="T78" fmla="*/ 2147483647 w 872"/>
              <a:gd name="T79" fmla="*/ 2147483647 h 476"/>
              <a:gd name="T80" fmla="*/ 2147483647 w 872"/>
              <a:gd name="T81" fmla="*/ 2147483647 h 476"/>
              <a:gd name="T82" fmla="*/ 2147483647 w 872"/>
              <a:gd name="T83" fmla="*/ 2147483647 h 476"/>
              <a:gd name="T84" fmla="*/ 2147483647 w 872"/>
              <a:gd name="T85" fmla="*/ 2147483647 h 476"/>
              <a:gd name="T86" fmla="*/ 2147483647 w 872"/>
              <a:gd name="T87" fmla="*/ 2147483647 h 476"/>
              <a:gd name="T88" fmla="*/ 2147483647 w 872"/>
              <a:gd name="T89" fmla="*/ 0 h 476"/>
              <a:gd name="T90" fmla="*/ 2147483647 w 872"/>
              <a:gd name="T91" fmla="*/ 2147483647 h 476"/>
              <a:gd name="T92" fmla="*/ 2147483647 w 872"/>
              <a:gd name="T93" fmla="*/ 2147483647 h 476"/>
              <a:gd name="T94" fmla="*/ 0 w 872"/>
              <a:gd name="T95" fmla="*/ 2147483647 h 47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72"/>
              <a:gd name="T145" fmla="*/ 0 h 476"/>
              <a:gd name="T146" fmla="*/ 872 w 872"/>
              <a:gd name="T147" fmla="*/ 476 h 47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72" h="476">
                <a:moveTo>
                  <a:pt x="0" y="26"/>
                </a:moveTo>
                <a:lnTo>
                  <a:pt x="10" y="65"/>
                </a:lnTo>
                <a:lnTo>
                  <a:pt x="23" y="69"/>
                </a:lnTo>
                <a:lnTo>
                  <a:pt x="13" y="71"/>
                </a:lnTo>
                <a:lnTo>
                  <a:pt x="5" y="189"/>
                </a:lnTo>
                <a:lnTo>
                  <a:pt x="26" y="233"/>
                </a:lnTo>
                <a:lnTo>
                  <a:pt x="40" y="233"/>
                </a:lnTo>
                <a:lnTo>
                  <a:pt x="36" y="251"/>
                </a:lnTo>
                <a:lnTo>
                  <a:pt x="64" y="301"/>
                </a:lnTo>
                <a:lnTo>
                  <a:pt x="91" y="313"/>
                </a:lnTo>
                <a:lnTo>
                  <a:pt x="116" y="340"/>
                </a:lnTo>
                <a:lnTo>
                  <a:pt x="149" y="338"/>
                </a:lnTo>
                <a:lnTo>
                  <a:pt x="208" y="365"/>
                </a:lnTo>
                <a:lnTo>
                  <a:pt x="275" y="354"/>
                </a:lnTo>
                <a:lnTo>
                  <a:pt x="317" y="404"/>
                </a:lnTo>
                <a:lnTo>
                  <a:pt x="350" y="391"/>
                </a:lnTo>
                <a:lnTo>
                  <a:pt x="387" y="452"/>
                </a:lnTo>
                <a:lnTo>
                  <a:pt x="416" y="463"/>
                </a:lnTo>
                <a:lnTo>
                  <a:pt x="413" y="429"/>
                </a:lnTo>
                <a:lnTo>
                  <a:pt x="444" y="408"/>
                </a:lnTo>
                <a:lnTo>
                  <a:pt x="448" y="391"/>
                </a:lnTo>
                <a:lnTo>
                  <a:pt x="493" y="391"/>
                </a:lnTo>
                <a:lnTo>
                  <a:pt x="533" y="404"/>
                </a:lnTo>
                <a:lnTo>
                  <a:pt x="533" y="385"/>
                </a:lnTo>
                <a:lnTo>
                  <a:pt x="518" y="381"/>
                </a:lnTo>
                <a:lnTo>
                  <a:pt x="551" y="380"/>
                </a:lnTo>
                <a:lnTo>
                  <a:pt x="552" y="370"/>
                </a:lnTo>
                <a:lnTo>
                  <a:pt x="555" y="382"/>
                </a:lnTo>
                <a:lnTo>
                  <a:pt x="616" y="386"/>
                </a:lnTo>
                <a:lnTo>
                  <a:pt x="632" y="403"/>
                </a:lnTo>
                <a:lnTo>
                  <a:pt x="635" y="434"/>
                </a:lnTo>
                <a:lnTo>
                  <a:pt x="655" y="475"/>
                </a:lnTo>
                <a:lnTo>
                  <a:pt x="666" y="474"/>
                </a:lnTo>
                <a:lnTo>
                  <a:pt x="672" y="443"/>
                </a:lnTo>
                <a:lnTo>
                  <a:pt x="651" y="370"/>
                </a:lnTo>
                <a:lnTo>
                  <a:pt x="663" y="340"/>
                </a:lnTo>
                <a:lnTo>
                  <a:pt x="740" y="281"/>
                </a:lnTo>
                <a:lnTo>
                  <a:pt x="725" y="275"/>
                </a:lnTo>
                <a:lnTo>
                  <a:pt x="739" y="273"/>
                </a:lnTo>
                <a:lnTo>
                  <a:pt x="728" y="253"/>
                </a:lnTo>
                <a:lnTo>
                  <a:pt x="731" y="236"/>
                </a:lnTo>
                <a:lnTo>
                  <a:pt x="715" y="224"/>
                </a:lnTo>
                <a:lnTo>
                  <a:pt x="731" y="233"/>
                </a:lnTo>
                <a:lnTo>
                  <a:pt x="726" y="212"/>
                </a:lnTo>
                <a:lnTo>
                  <a:pt x="738" y="206"/>
                </a:lnTo>
                <a:lnTo>
                  <a:pt x="739" y="251"/>
                </a:lnTo>
                <a:lnTo>
                  <a:pt x="751" y="224"/>
                </a:lnTo>
                <a:lnTo>
                  <a:pt x="743" y="203"/>
                </a:lnTo>
                <a:lnTo>
                  <a:pt x="752" y="215"/>
                </a:lnTo>
                <a:lnTo>
                  <a:pt x="767" y="178"/>
                </a:lnTo>
                <a:lnTo>
                  <a:pt x="828" y="161"/>
                </a:lnTo>
                <a:lnTo>
                  <a:pt x="813" y="151"/>
                </a:lnTo>
                <a:lnTo>
                  <a:pt x="823" y="123"/>
                </a:lnTo>
                <a:lnTo>
                  <a:pt x="870" y="100"/>
                </a:lnTo>
                <a:lnTo>
                  <a:pt x="871" y="89"/>
                </a:lnTo>
                <a:lnTo>
                  <a:pt x="860" y="79"/>
                </a:lnTo>
                <a:lnTo>
                  <a:pt x="860" y="52"/>
                </a:lnTo>
                <a:lnTo>
                  <a:pt x="834" y="44"/>
                </a:lnTo>
                <a:lnTo>
                  <a:pt x="816" y="88"/>
                </a:lnTo>
                <a:lnTo>
                  <a:pt x="739" y="105"/>
                </a:lnTo>
                <a:lnTo>
                  <a:pt x="733" y="125"/>
                </a:lnTo>
                <a:lnTo>
                  <a:pt x="689" y="132"/>
                </a:lnTo>
                <a:lnTo>
                  <a:pt x="692" y="138"/>
                </a:lnTo>
                <a:lnTo>
                  <a:pt x="647" y="165"/>
                </a:lnTo>
                <a:lnTo>
                  <a:pt x="629" y="165"/>
                </a:lnTo>
                <a:lnTo>
                  <a:pt x="628" y="156"/>
                </a:lnTo>
                <a:lnTo>
                  <a:pt x="631" y="148"/>
                </a:lnTo>
                <a:lnTo>
                  <a:pt x="636" y="143"/>
                </a:lnTo>
                <a:lnTo>
                  <a:pt x="637" y="134"/>
                </a:lnTo>
                <a:lnTo>
                  <a:pt x="631" y="114"/>
                </a:lnTo>
                <a:lnTo>
                  <a:pt x="615" y="122"/>
                </a:lnTo>
                <a:lnTo>
                  <a:pt x="622" y="89"/>
                </a:lnTo>
                <a:lnTo>
                  <a:pt x="598" y="79"/>
                </a:lnTo>
                <a:lnTo>
                  <a:pt x="581" y="100"/>
                </a:lnTo>
                <a:lnTo>
                  <a:pt x="573" y="158"/>
                </a:lnTo>
                <a:lnTo>
                  <a:pt x="559" y="159"/>
                </a:lnTo>
                <a:lnTo>
                  <a:pt x="555" y="133"/>
                </a:lnTo>
                <a:lnTo>
                  <a:pt x="567" y="89"/>
                </a:lnTo>
                <a:lnTo>
                  <a:pt x="556" y="97"/>
                </a:lnTo>
                <a:lnTo>
                  <a:pt x="574" y="75"/>
                </a:lnTo>
                <a:lnTo>
                  <a:pt x="614" y="74"/>
                </a:lnTo>
                <a:lnTo>
                  <a:pt x="608" y="63"/>
                </a:lnTo>
                <a:lnTo>
                  <a:pt x="605" y="63"/>
                </a:lnTo>
                <a:lnTo>
                  <a:pt x="546" y="56"/>
                </a:lnTo>
                <a:lnTo>
                  <a:pt x="556" y="42"/>
                </a:lnTo>
                <a:lnTo>
                  <a:pt x="520" y="60"/>
                </a:lnTo>
                <a:lnTo>
                  <a:pt x="493" y="60"/>
                </a:lnTo>
                <a:lnTo>
                  <a:pt x="526" y="31"/>
                </a:lnTo>
                <a:lnTo>
                  <a:pt x="455" y="16"/>
                </a:lnTo>
                <a:lnTo>
                  <a:pt x="445" y="0"/>
                </a:lnTo>
                <a:lnTo>
                  <a:pt x="444" y="9"/>
                </a:lnTo>
                <a:lnTo>
                  <a:pt x="28" y="9"/>
                </a:lnTo>
                <a:lnTo>
                  <a:pt x="37" y="28"/>
                </a:lnTo>
                <a:lnTo>
                  <a:pt x="26" y="44"/>
                </a:lnTo>
                <a:lnTo>
                  <a:pt x="29" y="27"/>
                </a:lnTo>
                <a:lnTo>
                  <a:pt x="0" y="26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1" name="Freeform 6"/>
          <p:cNvSpPr>
            <a:spLocks noChangeAspect="1"/>
          </p:cNvSpPr>
          <p:nvPr/>
        </p:nvSpPr>
        <p:spPr bwMode="gray">
          <a:xfrm>
            <a:off x="7935913" y="2863850"/>
            <a:ext cx="57150" cy="26988"/>
          </a:xfrm>
          <a:custGeom>
            <a:avLst/>
            <a:gdLst>
              <a:gd name="T0" fmla="*/ 0 w 47"/>
              <a:gd name="T1" fmla="*/ 2147483647 h 17"/>
              <a:gd name="T2" fmla="*/ 2147483647 w 47"/>
              <a:gd name="T3" fmla="*/ 0 h 17"/>
              <a:gd name="T4" fmla="*/ 2147483647 w 47"/>
              <a:gd name="T5" fmla="*/ 2147483647 h 17"/>
              <a:gd name="T6" fmla="*/ 2147483647 w 47"/>
              <a:gd name="T7" fmla="*/ 2147483647 h 17"/>
              <a:gd name="T8" fmla="*/ 0 w 4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7"/>
              <a:gd name="T17" fmla="*/ 47 w 4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7">
                <a:moveTo>
                  <a:pt x="0" y="4"/>
                </a:moveTo>
                <a:lnTo>
                  <a:pt x="28" y="0"/>
                </a:lnTo>
                <a:lnTo>
                  <a:pt x="46" y="8"/>
                </a:lnTo>
                <a:lnTo>
                  <a:pt x="37" y="16"/>
                </a:lnTo>
                <a:lnTo>
                  <a:pt x="0" y="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2" name="Freeform 7"/>
          <p:cNvSpPr>
            <a:spLocks noChangeAspect="1"/>
          </p:cNvSpPr>
          <p:nvPr/>
        </p:nvSpPr>
        <p:spPr bwMode="gray">
          <a:xfrm>
            <a:off x="5524500" y="3679825"/>
            <a:ext cx="271463" cy="249238"/>
          </a:xfrm>
          <a:custGeom>
            <a:avLst/>
            <a:gdLst>
              <a:gd name="T0" fmla="*/ 0 w 216"/>
              <a:gd name="T1" fmla="*/ 2147483647 h 166"/>
              <a:gd name="T2" fmla="*/ 2147483647 w 216"/>
              <a:gd name="T3" fmla="*/ 2147483647 h 166"/>
              <a:gd name="T4" fmla="*/ 2147483647 w 216"/>
              <a:gd name="T5" fmla="*/ 2147483647 h 166"/>
              <a:gd name="T6" fmla="*/ 2147483647 w 216"/>
              <a:gd name="T7" fmla="*/ 2147483647 h 166"/>
              <a:gd name="T8" fmla="*/ 2147483647 w 216"/>
              <a:gd name="T9" fmla="*/ 2147483647 h 166"/>
              <a:gd name="T10" fmla="*/ 2147483647 w 216"/>
              <a:gd name="T11" fmla="*/ 2147483647 h 166"/>
              <a:gd name="T12" fmla="*/ 2147483647 w 216"/>
              <a:gd name="T13" fmla="*/ 2147483647 h 166"/>
              <a:gd name="T14" fmla="*/ 2147483647 w 216"/>
              <a:gd name="T15" fmla="*/ 2147483647 h 166"/>
              <a:gd name="T16" fmla="*/ 2147483647 w 216"/>
              <a:gd name="T17" fmla="*/ 2147483647 h 166"/>
              <a:gd name="T18" fmla="*/ 2147483647 w 216"/>
              <a:gd name="T19" fmla="*/ 2147483647 h 166"/>
              <a:gd name="T20" fmla="*/ 2147483647 w 216"/>
              <a:gd name="T21" fmla="*/ 2147483647 h 166"/>
              <a:gd name="T22" fmla="*/ 2147483647 w 216"/>
              <a:gd name="T23" fmla="*/ 2147483647 h 166"/>
              <a:gd name="T24" fmla="*/ 2147483647 w 216"/>
              <a:gd name="T25" fmla="*/ 2147483647 h 166"/>
              <a:gd name="T26" fmla="*/ 2147483647 w 216"/>
              <a:gd name="T27" fmla="*/ 2147483647 h 166"/>
              <a:gd name="T28" fmla="*/ 2147483647 w 216"/>
              <a:gd name="T29" fmla="*/ 2147483647 h 166"/>
              <a:gd name="T30" fmla="*/ 2147483647 w 216"/>
              <a:gd name="T31" fmla="*/ 2147483647 h 166"/>
              <a:gd name="T32" fmla="*/ 2147483647 w 216"/>
              <a:gd name="T33" fmla="*/ 2147483647 h 166"/>
              <a:gd name="T34" fmla="*/ 2147483647 w 216"/>
              <a:gd name="T35" fmla="*/ 2147483647 h 166"/>
              <a:gd name="T36" fmla="*/ 2147483647 w 216"/>
              <a:gd name="T37" fmla="*/ 0 h 166"/>
              <a:gd name="T38" fmla="*/ 2147483647 w 216"/>
              <a:gd name="T39" fmla="*/ 2147483647 h 166"/>
              <a:gd name="T40" fmla="*/ 2147483647 w 216"/>
              <a:gd name="T41" fmla="*/ 2147483647 h 166"/>
              <a:gd name="T42" fmla="*/ 2147483647 w 216"/>
              <a:gd name="T43" fmla="*/ 2147483647 h 166"/>
              <a:gd name="T44" fmla="*/ 2147483647 w 216"/>
              <a:gd name="T45" fmla="*/ 2147483647 h 166"/>
              <a:gd name="T46" fmla="*/ 0 w 216"/>
              <a:gd name="T47" fmla="*/ 2147483647 h 1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16"/>
              <a:gd name="T73" fmla="*/ 0 h 166"/>
              <a:gd name="T74" fmla="*/ 216 w 216"/>
              <a:gd name="T75" fmla="*/ 166 h 1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6" h="166">
                <a:moveTo>
                  <a:pt x="0" y="78"/>
                </a:moveTo>
                <a:lnTo>
                  <a:pt x="1" y="121"/>
                </a:lnTo>
                <a:lnTo>
                  <a:pt x="17" y="134"/>
                </a:lnTo>
                <a:lnTo>
                  <a:pt x="5" y="156"/>
                </a:lnTo>
                <a:lnTo>
                  <a:pt x="28" y="165"/>
                </a:lnTo>
                <a:lnTo>
                  <a:pt x="84" y="156"/>
                </a:lnTo>
                <a:lnTo>
                  <a:pt x="94" y="132"/>
                </a:lnTo>
                <a:lnTo>
                  <a:pt x="133" y="119"/>
                </a:lnTo>
                <a:lnTo>
                  <a:pt x="136" y="98"/>
                </a:lnTo>
                <a:lnTo>
                  <a:pt x="148" y="93"/>
                </a:lnTo>
                <a:lnTo>
                  <a:pt x="143" y="83"/>
                </a:lnTo>
                <a:lnTo>
                  <a:pt x="157" y="82"/>
                </a:lnTo>
                <a:lnTo>
                  <a:pt x="167" y="61"/>
                </a:lnTo>
                <a:lnTo>
                  <a:pt x="162" y="41"/>
                </a:lnTo>
                <a:lnTo>
                  <a:pt x="213" y="26"/>
                </a:lnTo>
                <a:lnTo>
                  <a:pt x="215" y="22"/>
                </a:lnTo>
                <a:lnTo>
                  <a:pt x="196" y="18"/>
                </a:lnTo>
                <a:lnTo>
                  <a:pt x="169" y="33"/>
                </a:lnTo>
                <a:lnTo>
                  <a:pt x="157" y="0"/>
                </a:lnTo>
                <a:lnTo>
                  <a:pt x="134" y="24"/>
                </a:lnTo>
                <a:lnTo>
                  <a:pt x="67" y="22"/>
                </a:lnTo>
                <a:lnTo>
                  <a:pt x="33" y="60"/>
                </a:lnTo>
                <a:lnTo>
                  <a:pt x="10" y="48"/>
                </a:lnTo>
                <a:lnTo>
                  <a:pt x="0" y="7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3" name="Freeform 8"/>
          <p:cNvSpPr>
            <a:spLocks noChangeAspect="1"/>
          </p:cNvSpPr>
          <p:nvPr/>
        </p:nvSpPr>
        <p:spPr bwMode="gray">
          <a:xfrm>
            <a:off x="4745038" y="3565525"/>
            <a:ext cx="33337" cy="82550"/>
          </a:xfrm>
          <a:custGeom>
            <a:avLst/>
            <a:gdLst>
              <a:gd name="T0" fmla="*/ 0 w 26"/>
              <a:gd name="T1" fmla="*/ 2147483647 h 55"/>
              <a:gd name="T2" fmla="*/ 0 w 26"/>
              <a:gd name="T3" fmla="*/ 2147483647 h 55"/>
              <a:gd name="T4" fmla="*/ 2147483647 w 26"/>
              <a:gd name="T5" fmla="*/ 0 h 55"/>
              <a:gd name="T6" fmla="*/ 2147483647 w 26"/>
              <a:gd name="T7" fmla="*/ 2147483647 h 55"/>
              <a:gd name="T8" fmla="*/ 2147483647 w 26"/>
              <a:gd name="T9" fmla="*/ 2147483647 h 55"/>
              <a:gd name="T10" fmla="*/ 0 w 26"/>
              <a:gd name="T11" fmla="*/ 2147483647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55"/>
              <a:gd name="T20" fmla="*/ 26 w 26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55">
                <a:moveTo>
                  <a:pt x="0" y="41"/>
                </a:moveTo>
                <a:lnTo>
                  <a:pt x="0" y="14"/>
                </a:lnTo>
                <a:lnTo>
                  <a:pt x="12" y="0"/>
                </a:lnTo>
                <a:lnTo>
                  <a:pt x="25" y="31"/>
                </a:lnTo>
                <a:lnTo>
                  <a:pt x="12" y="54"/>
                </a:lnTo>
                <a:lnTo>
                  <a:pt x="0" y="4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4" name="Freeform 9"/>
          <p:cNvSpPr>
            <a:spLocks noChangeAspect="1"/>
          </p:cNvSpPr>
          <p:nvPr/>
        </p:nvSpPr>
        <p:spPr bwMode="gray">
          <a:xfrm>
            <a:off x="4214813" y="3724275"/>
            <a:ext cx="385762" cy="473075"/>
          </a:xfrm>
          <a:custGeom>
            <a:avLst/>
            <a:gdLst>
              <a:gd name="T0" fmla="*/ 0 w 308"/>
              <a:gd name="T1" fmla="*/ 2147483647 h 313"/>
              <a:gd name="T2" fmla="*/ 0 w 308"/>
              <a:gd name="T3" fmla="*/ 2147483647 h 313"/>
              <a:gd name="T4" fmla="*/ 2147483647 w 308"/>
              <a:gd name="T5" fmla="*/ 2147483647 h 313"/>
              <a:gd name="T6" fmla="*/ 2147483647 w 308"/>
              <a:gd name="T7" fmla="*/ 2147483647 h 313"/>
              <a:gd name="T8" fmla="*/ 2147483647 w 308"/>
              <a:gd name="T9" fmla="*/ 2147483647 h 313"/>
              <a:gd name="T10" fmla="*/ 2147483647 w 308"/>
              <a:gd name="T11" fmla="*/ 2147483647 h 313"/>
              <a:gd name="T12" fmla="*/ 2147483647 w 308"/>
              <a:gd name="T13" fmla="*/ 2147483647 h 313"/>
              <a:gd name="T14" fmla="*/ 2147483647 w 308"/>
              <a:gd name="T15" fmla="*/ 2147483647 h 313"/>
              <a:gd name="T16" fmla="*/ 2147483647 w 308"/>
              <a:gd name="T17" fmla="*/ 2147483647 h 313"/>
              <a:gd name="T18" fmla="*/ 2147483647 w 308"/>
              <a:gd name="T19" fmla="*/ 2147483647 h 313"/>
              <a:gd name="T20" fmla="*/ 2147483647 w 308"/>
              <a:gd name="T21" fmla="*/ 2147483647 h 313"/>
              <a:gd name="T22" fmla="*/ 2147483647 w 308"/>
              <a:gd name="T23" fmla="*/ 2147483647 h 313"/>
              <a:gd name="T24" fmla="*/ 2147483647 w 308"/>
              <a:gd name="T25" fmla="*/ 2147483647 h 313"/>
              <a:gd name="T26" fmla="*/ 2147483647 w 308"/>
              <a:gd name="T27" fmla="*/ 0 h 313"/>
              <a:gd name="T28" fmla="*/ 2147483647 w 308"/>
              <a:gd name="T29" fmla="*/ 2147483647 h 313"/>
              <a:gd name="T30" fmla="*/ 2147483647 w 308"/>
              <a:gd name="T31" fmla="*/ 2147483647 h 313"/>
              <a:gd name="T32" fmla="*/ 2147483647 w 308"/>
              <a:gd name="T33" fmla="*/ 2147483647 h 313"/>
              <a:gd name="T34" fmla="*/ 2147483647 w 308"/>
              <a:gd name="T35" fmla="*/ 2147483647 h 313"/>
              <a:gd name="T36" fmla="*/ 2147483647 w 308"/>
              <a:gd name="T37" fmla="*/ 2147483647 h 313"/>
              <a:gd name="T38" fmla="*/ 2147483647 w 308"/>
              <a:gd name="T39" fmla="*/ 2147483647 h 313"/>
              <a:gd name="T40" fmla="*/ 2147483647 w 308"/>
              <a:gd name="T41" fmla="*/ 2147483647 h 313"/>
              <a:gd name="T42" fmla="*/ 0 w 308"/>
              <a:gd name="T43" fmla="*/ 2147483647 h 3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8"/>
              <a:gd name="T67" fmla="*/ 0 h 313"/>
              <a:gd name="T68" fmla="*/ 308 w 308"/>
              <a:gd name="T69" fmla="*/ 313 h 3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8" h="313">
                <a:moveTo>
                  <a:pt x="0" y="167"/>
                </a:moveTo>
                <a:lnTo>
                  <a:pt x="0" y="172"/>
                </a:lnTo>
                <a:lnTo>
                  <a:pt x="56" y="212"/>
                </a:lnTo>
                <a:lnTo>
                  <a:pt x="179" y="297"/>
                </a:lnTo>
                <a:lnTo>
                  <a:pt x="179" y="312"/>
                </a:lnTo>
                <a:lnTo>
                  <a:pt x="191" y="310"/>
                </a:lnTo>
                <a:lnTo>
                  <a:pt x="215" y="303"/>
                </a:lnTo>
                <a:lnTo>
                  <a:pt x="307" y="236"/>
                </a:lnTo>
                <a:lnTo>
                  <a:pt x="270" y="192"/>
                </a:lnTo>
                <a:lnTo>
                  <a:pt x="271" y="119"/>
                </a:lnTo>
                <a:lnTo>
                  <a:pt x="267" y="87"/>
                </a:lnTo>
                <a:lnTo>
                  <a:pt x="242" y="54"/>
                </a:lnTo>
                <a:lnTo>
                  <a:pt x="255" y="43"/>
                </a:lnTo>
                <a:lnTo>
                  <a:pt x="261" y="0"/>
                </a:lnTo>
                <a:lnTo>
                  <a:pt x="153" y="6"/>
                </a:lnTo>
                <a:lnTo>
                  <a:pt x="97" y="33"/>
                </a:lnTo>
                <a:lnTo>
                  <a:pt x="111" y="85"/>
                </a:lnTo>
                <a:lnTo>
                  <a:pt x="87" y="87"/>
                </a:lnTo>
                <a:lnTo>
                  <a:pt x="73" y="93"/>
                </a:lnTo>
                <a:lnTo>
                  <a:pt x="76" y="107"/>
                </a:lnTo>
                <a:lnTo>
                  <a:pt x="8" y="139"/>
                </a:lnTo>
                <a:lnTo>
                  <a:pt x="0" y="16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5" name="Freeform 10"/>
          <p:cNvSpPr>
            <a:spLocks noChangeAspect="1"/>
          </p:cNvSpPr>
          <p:nvPr/>
        </p:nvSpPr>
        <p:spPr bwMode="gray">
          <a:xfrm>
            <a:off x="2613025" y="5205413"/>
            <a:ext cx="373063" cy="858837"/>
          </a:xfrm>
          <a:custGeom>
            <a:avLst/>
            <a:gdLst>
              <a:gd name="T0" fmla="*/ 0 w 297"/>
              <a:gd name="T1" fmla="*/ 2147483647 h 571"/>
              <a:gd name="T2" fmla="*/ 2147483647 w 297"/>
              <a:gd name="T3" fmla="*/ 2147483647 h 571"/>
              <a:gd name="T4" fmla="*/ 2147483647 w 297"/>
              <a:gd name="T5" fmla="*/ 2147483647 h 571"/>
              <a:gd name="T6" fmla="*/ 2147483647 w 297"/>
              <a:gd name="T7" fmla="*/ 2147483647 h 571"/>
              <a:gd name="T8" fmla="*/ 2147483647 w 297"/>
              <a:gd name="T9" fmla="*/ 2147483647 h 571"/>
              <a:gd name="T10" fmla="*/ 2147483647 w 297"/>
              <a:gd name="T11" fmla="*/ 2147483647 h 571"/>
              <a:gd name="T12" fmla="*/ 2147483647 w 297"/>
              <a:gd name="T13" fmla="*/ 2147483647 h 571"/>
              <a:gd name="T14" fmla="*/ 2147483647 w 297"/>
              <a:gd name="T15" fmla="*/ 2147483647 h 571"/>
              <a:gd name="T16" fmla="*/ 2147483647 w 297"/>
              <a:gd name="T17" fmla="*/ 2147483647 h 571"/>
              <a:gd name="T18" fmla="*/ 2147483647 w 297"/>
              <a:gd name="T19" fmla="*/ 2147483647 h 571"/>
              <a:gd name="T20" fmla="*/ 2147483647 w 297"/>
              <a:gd name="T21" fmla="*/ 2147483647 h 571"/>
              <a:gd name="T22" fmla="*/ 2147483647 w 297"/>
              <a:gd name="T23" fmla="*/ 2147483647 h 571"/>
              <a:gd name="T24" fmla="*/ 2147483647 w 297"/>
              <a:gd name="T25" fmla="*/ 2147483647 h 571"/>
              <a:gd name="T26" fmla="*/ 2147483647 w 297"/>
              <a:gd name="T27" fmla="*/ 2147483647 h 571"/>
              <a:gd name="T28" fmla="*/ 2147483647 w 297"/>
              <a:gd name="T29" fmla="*/ 2147483647 h 571"/>
              <a:gd name="T30" fmla="*/ 2147483647 w 297"/>
              <a:gd name="T31" fmla="*/ 2147483647 h 571"/>
              <a:gd name="T32" fmla="*/ 2147483647 w 297"/>
              <a:gd name="T33" fmla="*/ 2147483647 h 571"/>
              <a:gd name="T34" fmla="*/ 2147483647 w 297"/>
              <a:gd name="T35" fmla="*/ 2147483647 h 571"/>
              <a:gd name="T36" fmla="*/ 2147483647 w 297"/>
              <a:gd name="T37" fmla="*/ 2147483647 h 571"/>
              <a:gd name="T38" fmla="*/ 2147483647 w 297"/>
              <a:gd name="T39" fmla="*/ 2147483647 h 571"/>
              <a:gd name="T40" fmla="*/ 2147483647 w 297"/>
              <a:gd name="T41" fmla="*/ 2147483647 h 571"/>
              <a:gd name="T42" fmla="*/ 2147483647 w 297"/>
              <a:gd name="T43" fmla="*/ 2147483647 h 571"/>
              <a:gd name="T44" fmla="*/ 2147483647 w 297"/>
              <a:gd name="T45" fmla="*/ 2147483647 h 571"/>
              <a:gd name="T46" fmla="*/ 2147483647 w 297"/>
              <a:gd name="T47" fmla="*/ 2147483647 h 571"/>
              <a:gd name="T48" fmla="*/ 2147483647 w 297"/>
              <a:gd name="T49" fmla="*/ 2147483647 h 571"/>
              <a:gd name="T50" fmla="*/ 2147483647 w 297"/>
              <a:gd name="T51" fmla="*/ 2147483647 h 571"/>
              <a:gd name="T52" fmla="*/ 2147483647 w 297"/>
              <a:gd name="T53" fmla="*/ 2147483647 h 571"/>
              <a:gd name="T54" fmla="*/ 2147483647 w 297"/>
              <a:gd name="T55" fmla="*/ 2147483647 h 571"/>
              <a:gd name="T56" fmla="*/ 2147483647 w 297"/>
              <a:gd name="T57" fmla="*/ 2147483647 h 571"/>
              <a:gd name="T58" fmla="*/ 2147483647 w 297"/>
              <a:gd name="T59" fmla="*/ 2147483647 h 571"/>
              <a:gd name="T60" fmla="*/ 2147483647 w 297"/>
              <a:gd name="T61" fmla="*/ 2147483647 h 571"/>
              <a:gd name="T62" fmla="*/ 2147483647 w 297"/>
              <a:gd name="T63" fmla="*/ 2147483647 h 571"/>
              <a:gd name="T64" fmla="*/ 2147483647 w 297"/>
              <a:gd name="T65" fmla="*/ 2147483647 h 571"/>
              <a:gd name="T66" fmla="*/ 2147483647 w 297"/>
              <a:gd name="T67" fmla="*/ 2147483647 h 571"/>
              <a:gd name="T68" fmla="*/ 2147483647 w 297"/>
              <a:gd name="T69" fmla="*/ 0 h 571"/>
              <a:gd name="T70" fmla="*/ 2147483647 w 297"/>
              <a:gd name="T71" fmla="*/ 2147483647 h 571"/>
              <a:gd name="T72" fmla="*/ 2147483647 w 297"/>
              <a:gd name="T73" fmla="*/ 2147483647 h 571"/>
              <a:gd name="T74" fmla="*/ 2147483647 w 297"/>
              <a:gd name="T75" fmla="*/ 2147483647 h 571"/>
              <a:gd name="T76" fmla="*/ 2147483647 w 297"/>
              <a:gd name="T77" fmla="*/ 2147483647 h 571"/>
              <a:gd name="T78" fmla="*/ 2147483647 w 297"/>
              <a:gd name="T79" fmla="*/ 2147483647 h 571"/>
              <a:gd name="T80" fmla="*/ 2147483647 w 297"/>
              <a:gd name="T81" fmla="*/ 2147483647 h 571"/>
              <a:gd name="T82" fmla="*/ 2147483647 w 297"/>
              <a:gd name="T83" fmla="*/ 2147483647 h 571"/>
              <a:gd name="T84" fmla="*/ 2147483647 w 297"/>
              <a:gd name="T85" fmla="*/ 2147483647 h 571"/>
              <a:gd name="T86" fmla="*/ 2147483647 w 297"/>
              <a:gd name="T87" fmla="*/ 2147483647 h 571"/>
              <a:gd name="T88" fmla="*/ 2147483647 w 297"/>
              <a:gd name="T89" fmla="*/ 2147483647 h 571"/>
              <a:gd name="T90" fmla="*/ 2147483647 w 297"/>
              <a:gd name="T91" fmla="*/ 2147483647 h 571"/>
              <a:gd name="T92" fmla="*/ 2147483647 w 297"/>
              <a:gd name="T93" fmla="*/ 2147483647 h 571"/>
              <a:gd name="T94" fmla="*/ 0 w 297"/>
              <a:gd name="T95" fmla="*/ 2147483647 h 5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7"/>
              <a:gd name="T145" fmla="*/ 0 h 571"/>
              <a:gd name="T146" fmla="*/ 297 w 297"/>
              <a:gd name="T147" fmla="*/ 571 h 5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7" h="571">
                <a:moveTo>
                  <a:pt x="0" y="527"/>
                </a:moveTo>
                <a:lnTo>
                  <a:pt x="2" y="539"/>
                </a:lnTo>
                <a:lnTo>
                  <a:pt x="14" y="535"/>
                </a:lnTo>
                <a:lnTo>
                  <a:pt x="20" y="564"/>
                </a:lnTo>
                <a:lnTo>
                  <a:pt x="74" y="570"/>
                </a:lnTo>
                <a:lnTo>
                  <a:pt x="59" y="555"/>
                </a:lnTo>
                <a:lnTo>
                  <a:pt x="70" y="516"/>
                </a:lnTo>
                <a:lnTo>
                  <a:pt x="81" y="525"/>
                </a:lnTo>
                <a:lnTo>
                  <a:pt x="115" y="471"/>
                </a:lnTo>
                <a:lnTo>
                  <a:pt x="88" y="439"/>
                </a:lnTo>
                <a:lnTo>
                  <a:pt x="118" y="420"/>
                </a:lnTo>
                <a:lnTo>
                  <a:pt x="123" y="393"/>
                </a:lnTo>
                <a:lnTo>
                  <a:pt x="136" y="380"/>
                </a:lnTo>
                <a:lnTo>
                  <a:pt x="125" y="375"/>
                </a:lnTo>
                <a:lnTo>
                  <a:pt x="146" y="375"/>
                </a:lnTo>
                <a:lnTo>
                  <a:pt x="143" y="361"/>
                </a:lnTo>
                <a:lnTo>
                  <a:pt x="134" y="371"/>
                </a:lnTo>
                <a:lnTo>
                  <a:pt x="125" y="361"/>
                </a:lnTo>
                <a:lnTo>
                  <a:pt x="123" y="340"/>
                </a:lnTo>
                <a:lnTo>
                  <a:pt x="163" y="342"/>
                </a:lnTo>
                <a:lnTo>
                  <a:pt x="167" y="301"/>
                </a:lnTo>
                <a:lnTo>
                  <a:pt x="231" y="293"/>
                </a:lnTo>
                <a:lnTo>
                  <a:pt x="249" y="264"/>
                </a:lnTo>
                <a:lnTo>
                  <a:pt x="224" y="212"/>
                </a:lnTo>
                <a:lnTo>
                  <a:pt x="237" y="145"/>
                </a:lnTo>
                <a:lnTo>
                  <a:pt x="296" y="90"/>
                </a:lnTo>
                <a:lnTo>
                  <a:pt x="294" y="65"/>
                </a:lnTo>
                <a:lnTo>
                  <a:pt x="282" y="64"/>
                </a:lnTo>
                <a:lnTo>
                  <a:pt x="266" y="94"/>
                </a:lnTo>
                <a:lnTo>
                  <a:pt x="225" y="92"/>
                </a:lnTo>
                <a:lnTo>
                  <a:pt x="233" y="60"/>
                </a:lnTo>
                <a:lnTo>
                  <a:pt x="161" y="8"/>
                </a:lnTo>
                <a:lnTo>
                  <a:pt x="138" y="4"/>
                </a:lnTo>
                <a:lnTo>
                  <a:pt x="135" y="15"/>
                </a:lnTo>
                <a:lnTo>
                  <a:pt x="108" y="0"/>
                </a:lnTo>
                <a:lnTo>
                  <a:pt x="91" y="18"/>
                </a:lnTo>
                <a:lnTo>
                  <a:pt x="90" y="38"/>
                </a:lnTo>
                <a:lnTo>
                  <a:pt x="73" y="46"/>
                </a:lnTo>
                <a:lnTo>
                  <a:pt x="74" y="87"/>
                </a:lnTo>
                <a:lnTo>
                  <a:pt x="56" y="108"/>
                </a:lnTo>
                <a:lnTo>
                  <a:pt x="41" y="164"/>
                </a:lnTo>
                <a:lnTo>
                  <a:pt x="51" y="216"/>
                </a:lnTo>
                <a:lnTo>
                  <a:pt x="33" y="261"/>
                </a:lnTo>
                <a:lnTo>
                  <a:pt x="20" y="373"/>
                </a:lnTo>
                <a:lnTo>
                  <a:pt x="30" y="413"/>
                </a:lnTo>
                <a:lnTo>
                  <a:pt x="20" y="416"/>
                </a:lnTo>
                <a:lnTo>
                  <a:pt x="25" y="452"/>
                </a:lnTo>
                <a:lnTo>
                  <a:pt x="0" y="527"/>
                </a:lnTo>
              </a:path>
            </a:pathLst>
          </a:custGeom>
          <a:solidFill>
            <a:srgbClr val="0000CC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6" name="Freeform 11"/>
          <p:cNvSpPr>
            <a:spLocks noChangeAspect="1"/>
          </p:cNvSpPr>
          <p:nvPr/>
        </p:nvSpPr>
        <p:spPr bwMode="gray">
          <a:xfrm>
            <a:off x="2698750" y="6076950"/>
            <a:ext cx="69850" cy="79375"/>
          </a:xfrm>
          <a:custGeom>
            <a:avLst/>
            <a:gdLst>
              <a:gd name="T0" fmla="*/ 0 w 56"/>
              <a:gd name="T1" fmla="*/ 0 h 52"/>
              <a:gd name="T2" fmla="*/ 0 w 56"/>
              <a:gd name="T3" fmla="*/ 2147483647 h 52"/>
              <a:gd name="T4" fmla="*/ 2147483647 w 56"/>
              <a:gd name="T5" fmla="*/ 2147483647 h 52"/>
              <a:gd name="T6" fmla="*/ 2147483647 w 56"/>
              <a:gd name="T7" fmla="*/ 2147483647 h 52"/>
              <a:gd name="T8" fmla="*/ 0 w 56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52"/>
              <a:gd name="T17" fmla="*/ 56 w 56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52">
                <a:moveTo>
                  <a:pt x="0" y="0"/>
                </a:moveTo>
                <a:lnTo>
                  <a:pt x="0" y="51"/>
                </a:lnTo>
                <a:lnTo>
                  <a:pt x="55" y="44"/>
                </a:lnTo>
                <a:lnTo>
                  <a:pt x="11" y="24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7" name="Freeform 12"/>
          <p:cNvSpPr>
            <a:spLocks noChangeAspect="1"/>
          </p:cNvSpPr>
          <p:nvPr/>
        </p:nvSpPr>
        <p:spPr bwMode="gray">
          <a:xfrm>
            <a:off x="4562475" y="3378200"/>
            <a:ext cx="142875" cy="68263"/>
          </a:xfrm>
          <a:custGeom>
            <a:avLst/>
            <a:gdLst>
              <a:gd name="T0" fmla="*/ 0 w 116"/>
              <a:gd name="T1" fmla="*/ 2147483647 h 46"/>
              <a:gd name="T2" fmla="*/ 2147483647 w 116"/>
              <a:gd name="T3" fmla="*/ 2147483647 h 46"/>
              <a:gd name="T4" fmla="*/ 2147483647 w 116"/>
              <a:gd name="T5" fmla="*/ 2147483647 h 46"/>
              <a:gd name="T6" fmla="*/ 2147483647 w 116"/>
              <a:gd name="T7" fmla="*/ 2147483647 h 46"/>
              <a:gd name="T8" fmla="*/ 2147483647 w 116"/>
              <a:gd name="T9" fmla="*/ 2147483647 h 46"/>
              <a:gd name="T10" fmla="*/ 2147483647 w 116"/>
              <a:gd name="T11" fmla="*/ 2147483647 h 46"/>
              <a:gd name="T12" fmla="*/ 2147483647 w 116"/>
              <a:gd name="T13" fmla="*/ 2147483647 h 46"/>
              <a:gd name="T14" fmla="*/ 2147483647 w 116"/>
              <a:gd name="T15" fmla="*/ 2147483647 h 46"/>
              <a:gd name="T16" fmla="*/ 2147483647 w 116"/>
              <a:gd name="T17" fmla="*/ 0 h 46"/>
              <a:gd name="T18" fmla="*/ 2147483647 w 116"/>
              <a:gd name="T19" fmla="*/ 0 h 46"/>
              <a:gd name="T20" fmla="*/ 2147483647 w 116"/>
              <a:gd name="T21" fmla="*/ 2147483647 h 46"/>
              <a:gd name="T22" fmla="*/ 0 w 116"/>
              <a:gd name="T23" fmla="*/ 2147483647 h 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6"/>
              <a:gd name="T37" fmla="*/ 0 h 46"/>
              <a:gd name="T38" fmla="*/ 116 w 116"/>
              <a:gd name="T39" fmla="*/ 46 h 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6" h="46">
                <a:moveTo>
                  <a:pt x="0" y="25"/>
                </a:moveTo>
                <a:lnTo>
                  <a:pt x="1" y="27"/>
                </a:lnTo>
                <a:lnTo>
                  <a:pt x="2" y="35"/>
                </a:lnTo>
                <a:lnTo>
                  <a:pt x="14" y="36"/>
                </a:lnTo>
                <a:lnTo>
                  <a:pt x="38" y="32"/>
                </a:lnTo>
                <a:lnTo>
                  <a:pt x="63" y="45"/>
                </a:lnTo>
                <a:lnTo>
                  <a:pt x="99" y="36"/>
                </a:lnTo>
                <a:lnTo>
                  <a:pt x="115" y="14"/>
                </a:lnTo>
                <a:lnTo>
                  <a:pt x="108" y="0"/>
                </a:lnTo>
                <a:lnTo>
                  <a:pt x="64" y="0"/>
                </a:lnTo>
                <a:lnTo>
                  <a:pt x="50" y="24"/>
                </a:lnTo>
                <a:lnTo>
                  <a:pt x="0" y="25"/>
                </a:lnTo>
              </a:path>
            </a:pathLst>
          </a:custGeom>
          <a:solidFill>
            <a:srgbClr val="0000FF"/>
          </a:solidFill>
          <a:ln w="9525" cap="flat" cmpd="sng">
            <a:solidFill>
              <a:srgbClr val="003E8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8" name="Freeform 13"/>
          <p:cNvSpPr>
            <a:spLocks noChangeAspect="1"/>
          </p:cNvSpPr>
          <p:nvPr/>
        </p:nvSpPr>
        <p:spPr bwMode="gray">
          <a:xfrm>
            <a:off x="6040438" y="4000500"/>
            <a:ext cx="92075" cy="152400"/>
          </a:xfrm>
          <a:custGeom>
            <a:avLst/>
            <a:gdLst>
              <a:gd name="T0" fmla="*/ 0 w 73"/>
              <a:gd name="T1" fmla="*/ 2147483647 h 97"/>
              <a:gd name="T2" fmla="*/ 2147483647 w 73"/>
              <a:gd name="T3" fmla="*/ 2147483647 h 97"/>
              <a:gd name="T4" fmla="*/ 2147483647 w 73"/>
              <a:gd name="T5" fmla="*/ 2147483647 h 97"/>
              <a:gd name="T6" fmla="*/ 2147483647 w 73"/>
              <a:gd name="T7" fmla="*/ 2147483647 h 97"/>
              <a:gd name="T8" fmla="*/ 2147483647 w 73"/>
              <a:gd name="T9" fmla="*/ 2147483647 h 97"/>
              <a:gd name="T10" fmla="*/ 2147483647 w 73"/>
              <a:gd name="T11" fmla="*/ 2147483647 h 97"/>
              <a:gd name="T12" fmla="*/ 2147483647 w 73"/>
              <a:gd name="T13" fmla="*/ 2147483647 h 97"/>
              <a:gd name="T14" fmla="*/ 2147483647 w 73"/>
              <a:gd name="T15" fmla="*/ 2147483647 h 97"/>
              <a:gd name="T16" fmla="*/ 2147483647 w 73"/>
              <a:gd name="T17" fmla="*/ 2147483647 h 97"/>
              <a:gd name="T18" fmla="*/ 2147483647 w 73"/>
              <a:gd name="T19" fmla="*/ 2147483647 h 97"/>
              <a:gd name="T20" fmla="*/ 2147483647 w 73"/>
              <a:gd name="T21" fmla="*/ 2147483647 h 97"/>
              <a:gd name="T22" fmla="*/ 2147483647 w 73"/>
              <a:gd name="T23" fmla="*/ 2147483647 h 97"/>
              <a:gd name="T24" fmla="*/ 2147483647 w 73"/>
              <a:gd name="T25" fmla="*/ 2147483647 h 97"/>
              <a:gd name="T26" fmla="*/ 2147483647 w 73"/>
              <a:gd name="T27" fmla="*/ 0 h 97"/>
              <a:gd name="T28" fmla="*/ 2147483647 w 73"/>
              <a:gd name="T29" fmla="*/ 2147483647 h 97"/>
              <a:gd name="T30" fmla="*/ 2147483647 w 73"/>
              <a:gd name="T31" fmla="*/ 2147483647 h 97"/>
              <a:gd name="T32" fmla="*/ 0 w 73"/>
              <a:gd name="T33" fmla="*/ 2147483647 h 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97"/>
              <a:gd name="T53" fmla="*/ 73 w 73"/>
              <a:gd name="T54" fmla="*/ 97 h 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97">
                <a:moveTo>
                  <a:pt x="0" y="28"/>
                </a:moveTo>
                <a:lnTo>
                  <a:pt x="10" y="38"/>
                </a:lnTo>
                <a:lnTo>
                  <a:pt x="15" y="83"/>
                </a:lnTo>
                <a:lnTo>
                  <a:pt x="34" y="80"/>
                </a:lnTo>
                <a:lnTo>
                  <a:pt x="44" y="61"/>
                </a:lnTo>
                <a:lnTo>
                  <a:pt x="57" y="65"/>
                </a:lnTo>
                <a:lnTo>
                  <a:pt x="65" y="96"/>
                </a:lnTo>
                <a:lnTo>
                  <a:pt x="72" y="78"/>
                </a:lnTo>
                <a:lnTo>
                  <a:pt x="63" y="47"/>
                </a:lnTo>
                <a:lnTo>
                  <a:pt x="57" y="59"/>
                </a:lnTo>
                <a:lnTo>
                  <a:pt x="48" y="43"/>
                </a:lnTo>
                <a:lnTo>
                  <a:pt x="64" y="25"/>
                </a:lnTo>
                <a:lnTo>
                  <a:pt x="31" y="21"/>
                </a:lnTo>
                <a:lnTo>
                  <a:pt x="9" y="0"/>
                </a:lnTo>
                <a:lnTo>
                  <a:pt x="2" y="11"/>
                </a:lnTo>
                <a:lnTo>
                  <a:pt x="10" y="21"/>
                </a:lnTo>
                <a:lnTo>
                  <a:pt x="0" y="2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9" name="Freeform 14"/>
          <p:cNvSpPr>
            <a:spLocks noChangeAspect="1"/>
          </p:cNvSpPr>
          <p:nvPr/>
        </p:nvSpPr>
        <p:spPr bwMode="gray">
          <a:xfrm>
            <a:off x="4432300" y="3294063"/>
            <a:ext cx="61913" cy="57150"/>
          </a:xfrm>
          <a:custGeom>
            <a:avLst/>
            <a:gdLst>
              <a:gd name="T0" fmla="*/ 0 w 51"/>
              <a:gd name="T1" fmla="*/ 2147483647 h 37"/>
              <a:gd name="T2" fmla="*/ 2147483647 w 51"/>
              <a:gd name="T3" fmla="*/ 2147483647 h 37"/>
              <a:gd name="T4" fmla="*/ 2147483647 w 51"/>
              <a:gd name="T5" fmla="*/ 0 h 37"/>
              <a:gd name="T6" fmla="*/ 2147483647 w 51"/>
              <a:gd name="T7" fmla="*/ 2147483647 h 37"/>
              <a:gd name="T8" fmla="*/ 2147483647 w 51"/>
              <a:gd name="T9" fmla="*/ 2147483647 h 37"/>
              <a:gd name="T10" fmla="*/ 2147483647 w 51"/>
              <a:gd name="T11" fmla="*/ 2147483647 h 37"/>
              <a:gd name="T12" fmla="*/ 0 w 51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"/>
              <a:gd name="T22" fmla="*/ 0 h 37"/>
              <a:gd name="T23" fmla="*/ 51 w 51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" h="37">
                <a:moveTo>
                  <a:pt x="0" y="7"/>
                </a:moveTo>
                <a:lnTo>
                  <a:pt x="12" y="1"/>
                </a:lnTo>
                <a:lnTo>
                  <a:pt x="34" y="0"/>
                </a:lnTo>
                <a:lnTo>
                  <a:pt x="49" y="14"/>
                </a:lnTo>
                <a:lnTo>
                  <a:pt x="50" y="26"/>
                </a:lnTo>
                <a:lnTo>
                  <a:pt x="44" y="36"/>
                </a:lnTo>
                <a:lnTo>
                  <a:pt x="0" y="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0" name="Freeform 15"/>
          <p:cNvSpPr>
            <a:spLocks noChangeAspect="1"/>
          </p:cNvSpPr>
          <p:nvPr/>
        </p:nvSpPr>
        <p:spPr bwMode="gray">
          <a:xfrm>
            <a:off x="6057900" y="3960813"/>
            <a:ext cx="58738" cy="39687"/>
          </a:xfrm>
          <a:custGeom>
            <a:avLst/>
            <a:gdLst>
              <a:gd name="T0" fmla="*/ 0 w 48"/>
              <a:gd name="T1" fmla="*/ 2147483647 h 27"/>
              <a:gd name="T2" fmla="*/ 2147483647 w 48"/>
              <a:gd name="T3" fmla="*/ 2147483647 h 27"/>
              <a:gd name="T4" fmla="*/ 2147483647 w 48"/>
              <a:gd name="T5" fmla="*/ 2147483647 h 27"/>
              <a:gd name="T6" fmla="*/ 2147483647 w 48"/>
              <a:gd name="T7" fmla="*/ 2147483647 h 27"/>
              <a:gd name="T8" fmla="*/ 2147483647 w 48"/>
              <a:gd name="T9" fmla="*/ 0 h 27"/>
              <a:gd name="T10" fmla="*/ 0 w 48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27"/>
              <a:gd name="T20" fmla="*/ 48 w 48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27">
                <a:moveTo>
                  <a:pt x="0" y="15"/>
                </a:moveTo>
                <a:lnTo>
                  <a:pt x="6" y="26"/>
                </a:lnTo>
                <a:lnTo>
                  <a:pt x="47" y="21"/>
                </a:lnTo>
                <a:lnTo>
                  <a:pt x="44" y="7"/>
                </a:lnTo>
                <a:lnTo>
                  <a:pt x="14" y="0"/>
                </a:lnTo>
                <a:lnTo>
                  <a:pt x="0" y="1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1" name="Freeform 16"/>
          <p:cNvSpPr>
            <a:spLocks noChangeAspect="1"/>
          </p:cNvSpPr>
          <p:nvPr/>
        </p:nvSpPr>
        <p:spPr bwMode="gray">
          <a:xfrm>
            <a:off x="2682875" y="4895850"/>
            <a:ext cx="227013" cy="336550"/>
          </a:xfrm>
          <a:custGeom>
            <a:avLst/>
            <a:gdLst>
              <a:gd name="T0" fmla="*/ 0 w 182"/>
              <a:gd name="T1" fmla="*/ 2147483647 h 222"/>
              <a:gd name="T2" fmla="*/ 2147483647 w 182"/>
              <a:gd name="T3" fmla="*/ 2147483647 h 222"/>
              <a:gd name="T4" fmla="*/ 2147483647 w 182"/>
              <a:gd name="T5" fmla="*/ 2147483647 h 222"/>
              <a:gd name="T6" fmla="*/ 2147483647 w 182"/>
              <a:gd name="T7" fmla="*/ 2147483647 h 222"/>
              <a:gd name="T8" fmla="*/ 2147483647 w 182"/>
              <a:gd name="T9" fmla="*/ 2147483647 h 222"/>
              <a:gd name="T10" fmla="*/ 2147483647 w 182"/>
              <a:gd name="T11" fmla="*/ 2147483647 h 222"/>
              <a:gd name="T12" fmla="*/ 2147483647 w 182"/>
              <a:gd name="T13" fmla="*/ 2147483647 h 222"/>
              <a:gd name="T14" fmla="*/ 2147483647 w 182"/>
              <a:gd name="T15" fmla="*/ 2147483647 h 222"/>
              <a:gd name="T16" fmla="*/ 2147483647 w 182"/>
              <a:gd name="T17" fmla="*/ 2147483647 h 222"/>
              <a:gd name="T18" fmla="*/ 2147483647 w 182"/>
              <a:gd name="T19" fmla="*/ 2147483647 h 222"/>
              <a:gd name="T20" fmla="*/ 2147483647 w 182"/>
              <a:gd name="T21" fmla="*/ 2147483647 h 222"/>
              <a:gd name="T22" fmla="*/ 2147483647 w 182"/>
              <a:gd name="T23" fmla="*/ 2147483647 h 222"/>
              <a:gd name="T24" fmla="*/ 2147483647 w 182"/>
              <a:gd name="T25" fmla="*/ 2147483647 h 222"/>
              <a:gd name="T26" fmla="*/ 2147483647 w 182"/>
              <a:gd name="T27" fmla="*/ 2147483647 h 222"/>
              <a:gd name="T28" fmla="*/ 2147483647 w 182"/>
              <a:gd name="T29" fmla="*/ 2147483647 h 222"/>
              <a:gd name="T30" fmla="*/ 2147483647 w 182"/>
              <a:gd name="T31" fmla="*/ 2147483647 h 222"/>
              <a:gd name="T32" fmla="*/ 2147483647 w 182"/>
              <a:gd name="T33" fmla="*/ 2147483647 h 222"/>
              <a:gd name="T34" fmla="*/ 2147483647 w 182"/>
              <a:gd name="T35" fmla="*/ 2147483647 h 222"/>
              <a:gd name="T36" fmla="*/ 2147483647 w 182"/>
              <a:gd name="T37" fmla="*/ 2147483647 h 222"/>
              <a:gd name="T38" fmla="*/ 2147483647 w 182"/>
              <a:gd name="T39" fmla="*/ 2147483647 h 222"/>
              <a:gd name="T40" fmla="*/ 2147483647 w 182"/>
              <a:gd name="T41" fmla="*/ 2147483647 h 222"/>
              <a:gd name="T42" fmla="*/ 2147483647 w 182"/>
              <a:gd name="T43" fmla="*/ 0 h 222"/>
              <a:gd name="T44" fmla="*/ 2147483647 w 182"/>
              <a:gd name="T45" fmla="*/ 2147483647 h 222"/>
              <a:gd name="T46" fmla="*/ 0 w 182"/>
              <a:gd name="T47" fmla="*/ 2147483647 h 2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2"/>
              <a:gd name="T73" fmla="*/ 0 h 222"/>
              <a:gd name="T74" fmla="*/ 182 w 182"/>
              <a:gd name="T75" fmla="*/ 222 h 2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2" h="222">
                <a:moveTo>
                  <a:pt x="0" y="21"/>
                </a:moveTo>
                <a:lnTo>
                  <a:pt x="13" y="46"/>
                </a:lnTo>
                <a:lnTo>
                  <a:pt x="4" y="96"/>
                </a:lnTo>
                <a:lnTo>
                  <a:pt x="13" y="101"/>
                </a:lnTo>
                <a:lnTo>
                  <a:pt x="9" y="108"/>
                </a:lnTo>
                <a:lnTo>
                  <a:pt x="1" y="129"/>
                </a:lnTo>
                <a:lnTo>
                  <a:pt x="16" y="158"/>
                </a:lnTo>
                <a:lnTo>
                  <a:pt x="25" y="220"/>
                </a:lnTo>
                <a:lnTo>
                  <a:pt x="37" y="221"/>
                </a:lnTo>
                <a:lnTo>
                  <a:pt x="52" y="202"/>
                </a:lnTo>
                <a:lnTo>
                  <a:pt x="80" y="217"/>
                </a:lnTo>
                <a:lnTo>
                  <a:pt x="82" y="206"/>
                </a:lnTo>
                <a:lnTo>
                  <a:pt x="106" y="210"/>
                </a:lnTo>
                <a:lnTo>
                  <a:pt x="116" y="166"/>
                </a:lnTo>
                <a:lnTo>
                  <a:pt x="159" y="158"/>
                </a:lnTo>
                <a:lnTo>
                  <a:pt x="174" y="174"/>
                </a:lnTo>
                <a:lnTo>
                  <a:pt x="181" y="139"/>
                </a:lnTo>
                <a:lnTo>
                  <a:pt x="170" y="111"/>
                </a:lnTo>
                <a:lnTo>
                  <a:pt x="144" y="109"/>
                </a:lnTo>
                <a:lnTo>
                  <a:pt x="134" y="65"/>
                </a:lnTo>
                <a:lnTo>
                  <a:pt x="67" y="36"/>
                </a:lnTo>
                <a:lnTo>
                  <a:pt x="64" y="0"/>
                </a:lnTo>
                <a:lnTo>
                  <a:pt x="18" y="22"/>
                </a:lnTo>
                <a:lnTo>
                  <a:pt x="0" y="2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2" name="Freeform 17"/>
          <p:cNvSpPr>
            <a:spLocks noChangeAspect="1"/>
          </p:cNvSpPr>
          <p:nvPr/>
        </p:nvSpPr>
        <p:spPr bwMode="gray">
          <a:xfrm>
            <a:off x="2555875" y="4537075"/>
            <a:ext cx="736600" cy="979488"/>
          </a:xfrm>
          <a:custGeom>
            <a:avLst/>
            <a:gdLst>
              <a:gd name="T0" fmla="*/ 2147483647 w 591"/>
              <a:gd name="T1" fmla="*/ 2147483647 h 651"/>
              <a:gd name="T2" fmla="*/ 2147483647 w 591"/>
              <a:gd name="T3" fmla="*/ 2147483647 h 651"/>
              <a:gd name="T4" fmla="*/ 2147483647 w 591"/>
              <a:gd name="T5" fmla="*/ 2147483647 h 651"/>
              <a:gd name="T6" fmla="*/ 2147483647 w 591"/>
              <a:gd name="T7" fmla="*/ 2147483647 h 651"/>
              <a:gd name="T8" fmla="*/ 2147483647 w 591"/>
              <a:gd name="T9" fmla="*/ 2147483647 h 651"/>
              <a:gd name="T10" fmla="*/ 2147483647 w 591"/>
              <a:gd name="T11" fmla="*/ 2147483647 h 651"/>
              <a:gd name="T12" fmla="*/ 2147483647 w 591"/>
              <a:gd name="T13" fmla="*/ 2147483647 h 651"/>
              <a:gd name="T14" fmla="*/ 2147483647 w 591"/>
              <a:gd name="T15" fmla="*/ 2147483647 h 651"/>
              <a:gd name="T16" fmla="*/ 2147483647 w 591"/>
              <a:gd name="T17" fmla="*/ 2147483647 h 651"/>
              <a:gd name="T18" fmla="*/ 2147483647 w 591"/>
              <a:gd name="T19" fmla="*/ 2147483647 h 651"/>
              <a:gd name="T20" fmla="*/ 2147483647 w 591"/>
              <a:gd name="T21" fmla="*/ 2147483647 h 651"/>
              <a:gd name="T22" fmla="*/ 2147483647 w 591"/>
              <a:gd name="T23" fmla="*/ 2147483647 h 651"/>
              <a:gd name="T24" fmla="*/ 2147483647 w 591"/>
              <a:gd name="T25" fmla="*/ 2147483647 h 651"/>
              <a:gd name="T26" fmla="*/ 2147483647 w 591"/>
              <a:gd name="T27" fmla="*/ 2147483647 h 651"/>
              <a:gd name="T28" fmla="*/ 2147483647 w 591"/>
              <a:gd name="T29" fmla="*/ 2147483647 h 651"/>
              <a:gd name="T30" fmla="*/ 2147483647 w 591"/>
              <a:gd name="T31" fmla="*/ 2147483647 h 651"/>
              <a:gd name="T32" fmla="*/ 2147483647 w 591"/>
              <a:gd name="T33" fmla="*/ 2147483647 h 651"/>
              <a:gd name="T34" fmla="*/ 2147483647 w 591"/>
              <a:gd name="T35" fmla="*/ 2147483647 h 651"/>
              <a:gd name="T36" fmla="*/ 2147483647 w 591"/>
              <a:gd name="T37" fmla="*/ 2147483647 h 651"/>
              <a:gd name="T38" fmla="*/ 2147483647 w 591"/>
              <a:gd name="T39" fmla="*/ 2147483647 h 651"/>
              <a:gd name="T40" fmla="*/ 2147483647 w 591"/>
              <a:gd name="T41" fmla="*/ 2147483647 h 651"/>
              <a:gd name="T42" fmla="*/ 2147483647 w 591"/>
              <a:gd name="T43" fmla="*/ 2147483647 h 651"/>
              <a:gd name="T44" fmla="*/ 2147483647 w 591"/>
              <a:gd name="T45" fmla="*/ 2147483647 h 651"/>
              <a:gd name="T46" fmla="*/ 2147483647 w 591"/>
              <a:gd name="T47" fmla="*/ 2147483647 h 651"/>
              <a:gd name="T48" fmla="*/ 2147483647 w 591"/>
              <a:gd name="T49" fmla="*/ 2147483647 h 651"/>
              <a:gd name="T50" fmla="*/ 2147483647 w 591"/>
              <a:gd name="T51" fmla="*/ 2147483647 h 651"/>
              <a:gd name="T52" fmla="*/ 2147483647 w 591"/>
              <a:gd name="T53" fmla="*/ 2147483647 h 651"/>
              <a:gd name="T54" fmla="*/ 2147483647 w 591"/>
              <a:gd name="T55" fmla="*/ 0 h 651"/>
              <a:gd name="T56" fmla="*/ 2147483647 w 591"/>
              <a:gd name="T57" fmla="*/ 2147483647 h 651"/>
              <a:gd name="T58" fmla="*/ 2147483647 w 591"/>
              <a:gd name="T59" fmla="*/ 2147483647 h 651"/>
              <a:gd name="T60" fmla="*/ 2147483647 w 591"/>
              <a:gd name="T61" fmla="*/ 2147483647 h 651"/>
              <a:gd name="T62" fmla="*/ 2147483647 w 591"/>
              <a:gd name="T63" fmla="*/ 2147483647 h 651"/>
              <a:gd name="T64" fmla="*/ 2147483647 w 591"/>
              <a:gd name="T65" fmla="*/ 2147483647 h 651"/>
              <a:gd name="T66" fmla="*/ 2147483647 w 591"/>
              <a:gd name="T67" fmla="*/ 2147483647 h 651"/>
              <a:gd name="T68" fmla="*/ 0 w 591"/>
              <a:gd name="T69" fmla="*/ 2147483647 h 6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1"/>
              <a:gd name="T106" fmla="*/ 0 h 651"/>
              <a:gd name="T107" fmla="*/ 591 w 591"/>
              <a:gd name="T108" fmla="*/ 651 h 6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1" h="651">
                <a:moveTo>
                  <a:pt x="0" y="205"/>
                </a:moveTo>
                <a:lnTo>
                  <a:pt x="12" y="235"/>
                </a:lnTo>
                <a:lnTo>
                  <a:pt x="34" y="245"/>
                </a:lnTo>
                <a:lnTo>
                  <a:pt x="50" y="234"/>
                </a:lnTo>
                <a:lnTo>
                  <a:pt x="50" y="261"/>
                </a:lnTo>
                <a:lnTo>
                  <a:pt x="63" y="261"/>
                </a:lnTo>
                <a:lnTo>
                  <a:pt x="81" y="261"/>
                </a:lnTo>
                <a:lnTo>
                  <a:pt x="127" y="239"/>
                </a:lnTo>
                <a:lnTo>
                  <a:pt x="131" y="276"/>
                </a:lnTo>
                <a:lnTo>
                  <a:pt x="197" y="305"/>
                </a:lnTo>
                <a:lnTo>
                  <a:pt x="208" y="348"/>
                </a:lnTo>
                <a:lnTo>
                  <a:pt x="233" y="351"/>
                </a:lnTo>
                <a:lnTo>
                  <a:pt x="243" y="379"/>
                </a:lnTo>
                <a:lnTo>
                  <a:pt x="238" y="413"/>
                </a:lnTo>
                <a:lnTo>
                  <a:pt x="242" y="445"/>
                </a:lnTo>
                <a:lnTo>
                  <a:pt x="272" y="451"/>
                </a:lnTo>
                <a:lnTo>
                  <a:pt x="277" y="474"/>
                </a:lnTo>
                <a:lnTo>
                  <a:pt x="293" y="478"/>
                </a:lnTo>
                <a:lnTo>
                  <a:pt x="290" y="506"/>
                </a:lnTo>
                <a:lnTo>
                  <a:pt x="302" y="507"/>
                </a:lnTo>
                <a:lnTo>
                  <a:pt x="304" y="532"/>
                </a:lnTo>
                <a:lnTo>
                  <a:pt x="245" y="586"/>
                </a:lnTo>
                <a:lnTo>
                  <a:pt x="256" y="584"/>
                </a:lnTo>
                <a:lnTo>
                  <a:pt x="302" y="618"/>
                </a:lnTo>
                <a:lnTo>
                  <a:pt x="311" y="631"/>
                </a:lnTo>
                <a:lnTo>
                  <a:pt x="307" y="650"/>
                </a:lnTo>
                <a:lnTo>
                  <a:pt x="380" y="552"/>
                </a:lnTo>
                <a:lnTo>
                  <a:pt x="384" y="505"/>
                </a:lnTo>
                <a:lnTo>
                  <a:pt x="442" y="460"/>
                </a:lnTo>
                <a:lnTo>
                  <a:pt x="477" y="460"/>
                </a:lnTo>
                <a:lnTo>
                  <a:pt x="492" y="444"/>
                </a:lnTo>
                <a:lnTo>
                  <a:pt x="523" y="370"/>
                </a:lnTo>
                <a:lnTo>
                  <a:pt x="526" y="297"/>
                </a:lnTo>
                <a:lnTo>
                  <a:pt x="583" y="228"/>
                </a:lnTo>
                <a:lnTo>
                  <a:pt x="590" y="198"/>
                </a:lnTo>
                <a:lnTo>
                  <a:pt x="580" y="169"/>
                </a:lnTo>
                <a:lnTo>
                  <a:pt x="556" y="164"/>
                </a:lnTo>
                <a:lnTo>
                  <a:pt x="519" y="134"/>
                </a:lnTo>
                <a:lnTo>
                  <a:pt x="444" y="126"/>
                </a:lnTo>
                <a:lnTo>
                  <a:pt x="437" y="108"/>
                </a:lnTo>
                <a:lnTo>
                  <a:pt x="404" y="94"/>
                </a:lnTo>
                <a:lnTo>
                  <a:pt x="390" y="95"/>
                </a:lnTo>
                <a:lnTo>
                  <a:pt x="371" y="123"/>
                </a:lnTo>
                <a:lnTo>
                  <a:pt x="370" y="113"/>
                </a:lnTo>
                <a:lnTo>
                  <a:pt x="338" y="117"/>
                </a:lnTo>
                <a:lnTo>
                  <a:pt x="351" y="112"/>
                </a:lnTo>
                <a:lnTo>
                  <a:pt x="338" y="90"/>
                </a:lnTo>
                <a:lnTo>
                  <a:pt x="362" y="58"/>
                </a:lnTo>
                <a:lnTo>
                  <a:pt x="337" y="18"/>
                </a:lnTo>
                <a:lnTo>
                  <a:pt x="315" y="50"/>
                </a:lnTo>
                <a:lnTo>
                  <a:pt x="294" y="48"/>
                </a:lnTo>
                <a:lnTo>
                  <a:pt x="262" y="52"/>
                </a:lnTo>
                <a:lnTo>
                  <a:pt x="219" y="60"/>
                </a:lnTo>
                <a:lnTo>
                  <a:pt x="211" y="43"/>
                </a:lnTo>
                <a:lnTo>
                  <a:pt x="214" y="11"/>
                </a:lnTo>
                <a:lnTo>
                  <a:pt x="201" y="0"/>
                </a:lnTo>
                <a:lnTo>
                  <a:pt x="163" y="19"/>
                </a:lnTo>
                <a:lnTo>
                  <a:pt x="137" y="14"/>
                </a:lnTo>
                <a:lnTo>
                  <a:pt x="145" y="45"/>
                </a:lnTo>
                <a:lnTo>
                  <a:pt x="159" y="48"/>
                </a:lnTo>
                <a:lnTo>
                  <a:pt x="123" y="71"/>
                </a:lnTo>
                <a:lnTo>
                  <a:pt x="105" y="63"/>
                </a:lnTo>
                <a:lnTo>
                  <a:pt x="97" y="51"/>
                </a:lnTo>
                <a:lnTo>
                  <a:pt x="61" y="56"/>
                </a:lnTo>
                <a:lnTo>
                  <a:pt x="72" y="73"/>
                </a:lnTo>
                <a:lnTo>
                  <a:pt x="57" y="74"/>
                </a:lnTo>
                <a:lnTo>
                  <a:pt x="66" y="104"/>
                </a:lnTo>
                <a:lnTo>
                  <a:pt x="59" y="151"/>
                </a:lnTo>
                <a:lnTo>
                  <a:pt x="22" y="168"/>
                </a:lnTo>
                <a:lnTo>
                  <a:pt x="0" y="205"/>
                </a:lnTo>
              </a:path>
            </a:pathLst>
          </a:custGeom>
          <a:solidFill>
            <a:srgbClr val="0000CC"/>
          </a:solidFill>
          <a:ln w="9525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33" name="Freeform 18"/>
          <p:cNvSpPr>
            <a:spLocks noChangeAspect="1"/>
          </p:cNvSpPr>
          <p:nvPr/>
        </p:nvSpPr>
        <p:spPr bwMode="gray">
          <a:xfrm>
            <a:off x="2312988" y="4208463"/>
            <a:ext cx="22225" cy="69850"/>
          </a:xfrm>
          <a:custGeom>
            <a:avLst/>
            <a:gdLst>
              <a:gd name="T0" fmla="*/ 0 w 17"/>
              <a:gd name="T1" fmla="*/ 2147483647 h 47"/>
              <a:gd name="T2" fmla="*/ 2147483647 w 17"/>
              <a:gd name="T3" fmla="*/ 2147483647 h 47"/>
              <a:gd name="T4" fmla="*/ 2147483647 w 17"/>
              <a:gd name="T5" fmla="*/ 0 h 47"/>
              <a:gd name="T6" fmla="*/ 0 w 17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47"/>
              <a:gd name="T14" fmla="*/ 17 w 17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47">
                <a:moveTo>
                  <a:pt x="0" y="9"/>
                </a:moveTo>
                <a:lnTo>
                  <a:pt x="6" y="46"/>
                </a:lnTo>
                <a:lnTo>
                  <a:pt x="16" y="0"/>
                </a:lnTo>
                <a:lnTo>
                  <a:pt x="0" y="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4" name="Freeform 19"/>
          <p:cNvSpPr>
            <a:spLocks noChangeAspect="1"/>
          </p:cNvSpPr>
          <p:nvPr/>
        </p:nvSpPr>
        <p:spPr bwMode="gray">
          <a:xfrm>
            <a:off x="6534150" y="4543425"/>
            <a:ext cx="25400" cy="25400"/>
          </a:xfrm>
          <a:custGeom>
            <a:avLst/>
            <a:gdLst>
              <a:gd name="T0" fmla="*/ 0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0 h 17"/>
              <a:gd name="T6" fmla="*/ 0 w 20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7"/>
              <a:gd name="T14" fmla="*/ 20 w 20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7">
                <a:moveTo>
                  <a:pt x="0" y="8"/>
                </a:moveTo>
                <a:lnTo>
                  <a:pt x="10" y="16"/>
                </a:lnTo>
                <a:lnTo>
                  <a:pt x="19" y="0"/>
                </a:lnTo>
                <a:lnTo>
                  <a:pt x="0" y="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5" name="Freeform 20"/>
          <p:cNvSpPr>
            <a:spLocks noChangeAspect="1"/>
          </p:cNvSpPr>
          <p:nvPr/>
        </p:nvSpPr>
        <p:spPr bwMode="gray">
          <a:xfrm>
            <a:off x="4805363" y="3517900"/>
            <a:ext cx="115887" cy="85725"/>
          </a:xfrm>
          <a:custGeom>
            <a:avLst/>
            <a:gdLst>
              <a:gd name="T0" fmla="*/ 0 w 94"/>
              <a:gd name="T1" fmla="*/ 2147483647 h 58"/>
              <a:gd name="T2" fmla="*/ 2147483647 w 94"/>
              <a:gd name="T3" fmla="*/ 0 h 58"/>
              <a:gd name="T4" fmla="*/ 2147483647 w 94"/>
              <a:gd name="T5" fmla="*/ 2147483647 h 58"/>
              <a:gd name="T6" fmla="*/ 2147483647 w 94"/>
              <a:gd name="T7" fmla="*/ 2147483647 h 58"/>
              <a:gd name="T8" fmla="*/ 2147483647 w 94"/>
              <a:gd name="T9" fmla="*/ 2147483647 h 58"/>
              <a:gd name="T10" fmla="*/ 2147483647 w 94"/>
              <a:gd name="T11" fmla="*/ 2147483647 h 58"/>
              <a:gd name="T12" fmla="*/ 2147483647 w 94"/>
              <a:gd name="T13" fmla="*/ 2147483647 h 58"/>
              <a:gd name="T14" fmla="*/ 2147483647 w 94"/>
              <a:gd name="T15" fmla="*/ 2147483647 h 58"/>
              <a:gd name="T16" fmla="*/ 0 w 94"/>
              <a:gd name="T17" fmla="*/ 2147483647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58"/>
              <a:gd name="T29" fmla="*/ 94 w 94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58">
                <a:moveTo>
                  <a:pt x="0" y="38"/>
                </a:moveTo>
                <a:lnTo>
                  <a:pt x="5" y="0"/>
                </a:lnTo>
                <a:lnTo>
                  <a:pt x="93" y="8"/>
                </a:lnTo>
                <a:lnTo>
                  <a:pt x="76" y="32"/>
                </a:lnTo>
                <a:lnTo>
                  <a:pt x="83" y="45"/>
                </a:lnTo>
                <a:lnTo>
                  <a:pt x="60" y="46"/>
                </a:lnTo>
                <a:lnTo>
                  <a:pt x="46" y="57"/>
                </a:lnTo>
                <a:lnTo>
                  <a:pt x="9" y="56"/>
                </a:lnTo>
                <a:lnTo>
                  <a:pt x="0" y="3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6" name="Freeform 21"/>
          <p:cNvSpPr>
            <a:spLocks noChangeAspect="1"/>
          </p:cNvSpPr>
          <p:nvPr/>
        </p:nvSpPr>
        <p:spPr bwMode="gray">
          <a:xfrm>
            <a:off x="6121400" y="3962400"/>
            <a:ext cx="174625" cy="458788"/>
          </a:xfrm>
          <a:custGeom>
            <a:avLst/>
            <a:gdLst>
              <a:gd name="T0" fmla="*/ 0 w 137"/>
              <a:gd name="T1" fmla="*/ 2147483647 h 303"/>
              <a:gd name="T2" fmla="*/ 2147483647 w 137"/>
              <a:gd name="T3" fmla="*/ 2147483647 h 303"/>
              <a:gd name="T4" fmla="*/ 2147483647 w 137"/>
              <a:gd name="T5" fmla="*/ 2147483647 h 303"/>
              <a:gd name="T6" fmla="*/ 2147483647 w 137"/>
              <a:gd name="T7" fmla="*/ 2147483647 h 303"/>
              <a:gd name="T8" fmla="*/ 2147483647 w 137"/>
              <a:gd name="T9" fmla="*/ 0 h 303"/>
              <a:gd name="T10" fmla="*/ 2147483647 w 137"/>
              <a:gd name="T11" fmla="*/ 2147483647 h 303"/>
              <a:gd name="T12" fmla="*/ 2147483647 w 137"/>
              <a:gd name="T13" fmla="*/ 2147483647 h 303"/>
              <a:gd name="T14" fmla="*/ 2147483647 w 137"/>
              <a:gd name="T15" fmla="*/ 2147483647 h 303"/>
              <a:gd name="T16" fmla="*/ 2147483647 w 137"/>
              <a:gd name="T17" fmla="*/ 2147483647 h 303"/>
              <a:gd name="T18" fmla="*/ 2147483647 w 137"/>
              <a:gd name="T19" fmla="*/ 2147483647 h 303"/>
              <a:gd name="T20" fmla="*/ 2147483647 w 137"/>
              <a:gd name="T21" fmla="*/ 2147483647 h 303"/>
              <a:gd name="T22" fmla="*/ 2147483647 w 137"/>
              <a:gd name="T23" fmla="*/ 2147483647 h 303"/>
              <a:gd name="T24" fmla="*/ 2147483647 w 137"/>
              <a:gd name="T25" fmla="*/ 2147483647 h 303"/>
              <a:gd name="T26" fmla="*/ 2147483647 w 137"/>
              <a:gd name="T27" fmla="*/ 2147483647 h 303"/>
              <a:gd name="T28" fmla="*/ 2147483647 w 137"/>
              <a:gd name="T29" fmla="*/ 2147483647 h 303"/>
              <a:gd name="T30" fmla="*/ 2147483647 w 137"/>
              <a:gd name="T31" fmla="*/ 2147483647 h 303"/>
              <a:gd name="T32" fmla="*/ 2147483647 w 137"/>
              <a:gd name="T33" fmla="*/ 2147483647 h 303"/>
              <a:gd name="T34" fmla="*/ 2147483647 w 137"/>
              <a:gd name="T35" fmla="*/ 2147483647 h 303"/>
              <a:gd name="T36" fmla="*/ 2147483647 w 137"/>
              <a:gd name="T37" fmla="*/ 2147483647 h 303"/>
              <a:gd name="T38" fmla="*/ 2147483647 w 137"/>
              <a:gd name="T39" fmla="*/ 2147483647 h 303"/>
              <a:gd name="T40" fmla="*/ 2147483647 w 137"/>
              <a:gd name="T41" fmla="*/ 2147483647 h 303"/>
              <a:gd name="T42" fmla="*/ 2147483647 w 137"/>
              <a:gd name="T43" fmla="*/ 2147483647 h 303"/>
              <a:gd name="T44" fmla="*/ 2147483647 w 137"/>
              <a:gd name="T45" fmla="*/ 2147483647 h 303"/>
              <a:gd name="T46" fmla="*/ 0 w 137"/>
              <a:gd name="T47" fmla="*/ 2147483647 h 3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7"/>
              <a:gd name="T73" fmla="*/ 0 h 303"/>
              <a:gd name="T74" fmla="*/ 137 w 137"/>
              <a:gd name="T75" fmla="*/ 303 h 30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7" h="303">
                <a:moveTo>
                  <a:pt x="0" y="123"/>
                </a:moveTo>
                <a:lnTo>
                  <a:pt x="6" y="106"/>
                </a:lnTo>
                <a:lnTo>
                  <a:pt x="44" y="27"/>
                </a:lnTo>
                <a:lnTo>
                  <a:pt x="71" y="17"/>
                </a:lnTo>
                <a:lnTo>
                  <a:pt x="78" y="0"/>
                </a:lnTo>
                <a:lnTo>
                  <a:pt x="96" y="9"/>
                </a:lnTo>
                <a:lnTo>
                  <a:pt x="97" y="24"/>
                </a:lnTo>
                <a:lnTo>
                  <a:pt x="81" y="73"/>
                </a:lnTo>
                <a:lnTo>
                  <a:pt x="97" y="69"/>
                </a:lnTo>
                <a:lnTo>
                  <a:pt x="107" y="102"/>
                </a:lnTo>
                <a:lnTo>
                  <a:pt x="136" y="111"/>
                </a:lnTo>
                <a:lnTo>
                  <a:pt x="122" y="127"/>
                </a:lnTo>
                <a:lnTo>
                  <a:pt x="89" y="146"/>
                </a:lnTo>
                <a:lnTo>
                  <a:pt x="81" y="166"/>
                </a:lnTo>
                <a:lnTo>
                  <a:pt x="97" y="203"/>
                </a:lnTo>
                <a:lnTo>
                  <a:pt x="92" y="224"/>
                </a:lnTo>
                <a:lnTo>
                  <a:pt x="113" y="273"/>
                </a:lnTo>
                <a:lnTo>
                  <a:pt x="97" y="302"/>
                </a:lnTo>
                <a:lnTo>
                  <a:pt x="81" y="199"/>
                </a:lnTo>
                <a:lnTo>
                  <a:pt x="68" y="183"/>
                </a:lnTo>
                <a:lnTo>
                  <a:pt x="47" y="210"/>
                </a:lnTo>
                <a:lnTo>
                  <a:pt x="29" y="204"/>
                </a:lnTo>
                <a:lnTo>
                  <a:pt x="33" y="166"/>
                </a:lnTo>
                <a:lnTo>
                  <a:pt x="0" y="12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7" name="Freeform 22"/>
          <p:cNvSpPr>
            <a:spLocks noChangeAspect="1"/>
          </p:cNvSpPr>
          <p:nvPr/>
        </p:nvSpPr>
        <p:spPr bwMode="gray">
          <a:xfrm>
            <a:off x="6316663" y="4305300"/>
            <a:ext cx="98425" cy="107950"/>
          </a:xfrm>
          <a:custGeom>
            <a:avLst/>
            <a:gdLst>
              <a:gd name="T0" fmla="*/ 0 w 77"/>
              <a:gd name="T1" fmla="*/ 2147483647 h 72"/>
              <a:gd name="T2" fmla="*/ 2147483647 w 77"/>
              <a:gd name="T3" fmla="*/ 2147483647 h 72"/>
              <a:gd name="T4" fmla="*/ 2147483647 w 77"/>
              <a:gd name="T5" fmla="*/ 2147483647 h 72"/>
              <a:gd name="T6" fmla="*/ 2147483647 w 77"/>
              <a:gd name="T7" fmla="*/ 2147483647 h 72"/>
              <a:gd name="T8" fmla="*/ 2147483647 w 77"/>
              <a:gd name="T9" fmla="*/ 2147483647 h 72"/>
              <a:gd name="T10" fmla="*/ 2147483647 w 77"/>
              <a:gd name="T11" fmla="*/ 0 h 72"/>
              <a:gd name="T12" fmla="*/ 2147483647 w 77"/>
              <a:gd name="T13" fmla="*/ 2147483647 h 72"/>
              <a:gd name="T14" fmla="*/ 2147483647 w 77"/>
              <a:gd name="T15" fmla="*/ 2147483647 h 72"/>
              <a:gd name="T16" fmla="*/ 0 w 77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"/>
              <a:gd name="T28" fmla="*/ 0 h 72"/>
              <a:gd name="T29" fmla="*/ 77 w 77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" h="72">
                <a:moveTo>
                  <a:pt x="0" y="14"/>
                </a:moveTo>
                <a:lnTo>
                  <a:pt x="5" y="49"/>
                </a:lnTo>
                <a:lnTo>
                  <a:pt x="15" y="69"/>
                </a:lnTo>
                <a:lnTo>
                  <a:pt x="30" y="71"/>
                </a:lnTo>
                <a:lnTo>
                  <a:pt x="76" y="37"/>
                </a:lnTo>
                <a:lnTo>
                  <a:pt x="74" y="0"/>
                </a:lnTo>
                <a:lnTo>
                  <a:pt x="39" y="5"/>
                </a:lnTo>
                <a:lnTo>
                  <a:pt x="10" y="4"/>
                </a:lnTo>
                <a:lnTo>
                  <a:pt x="0" y="1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8" name="Freeform 24"/>
          <p:cNvSpPr>
            <a:spLocks noChangeAspect="1"/>
          </p:cNvSpPr>
          <p:nvPr/>
        </p:nvSpPr>
        <p:spPr bwMode="gray">
          <a:xfrm>
            <a:off x="1617663" y="2384425"/>
            <a:ext cx="200025" cy="174625"/>
          </a:xfrm>
          <a:custGeom>
            <a:avLst/>
            <a:gdLst>
              <a:gd name="T0" fmla="*/ 0 w 160"/>
              <a:gd name="T1" fmla="*/ 2147483647 h 117"/>
              <a:gd name="T2" fmla="*/ 2147483647 w 160"/>
              <a:gd name="T3" fmla="*/ 2147483647 h 117"/>
              <a:gd name="T4" fmla="*/ 2147483647 w 160"/>
              <a:gd name="T5" fmla="*/ 2147483647 h 117"/>
              <a:gd name="T6" fmla="*/ 2147483647 w 160"/>
              <a:gd name="T7" fmla="*/ 2147483647 h 117"/>
              <a:gd name="T8" fmla="*/ 2147483647 w 160"/>
              <a:gd name="T9" fmla="*/ 0 h 117"/>
              <a:gd name="T10" fmla="*/ 2147483647 w 160"/>
              <a:gd name="T11" fmla="*/ 2147483647 h 117"/>
              <a:gd name="T12" fmla="*/ 2147483647 w 160"/>
              <a:gd name="T13" fmla="*/ 2147483647 h 117"/>
              <a:gd name="T14" fmla="*/ 2147483647 w 160"/>
              <a:gd name="T15" fmla="*/ 2147483647 h 117"/>
              <a:gd name="T16" fmla="*/ 2147483647 w 160"/>
              <a:gd name="T17" fmla="*/ 2147483647 h 117"/>
              <a:gd name="T18" fmla="*/ 2147483647 w 160"/>
              <a:gd name="T19" fmla="*/ 2147483647 h 117"/>
              <a:gd name="T20" fmla="*/ 2147483647 w 160"/>
              <a:gd name="T21" fmla="*/ 2147483647 h 117"/>
              <a:gd name="T22" fmla="*/ 2147483647 w 160"/>
              <a:gd name="T23" fmla="*/ 2147483647 h 117"/>
              <a:gd name="T24" fmla="*/ 0 w 160"/>
              <a:gd name="T25" fmla="*/ 2147483647 h 1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0"/>
              <a:gd name="T40" fmla="*/ 0 h 117"/>
              <a:gd name="T41" fmla="*/ 160 w 160"/>
              <a:gd name="T42" fmla="*/ 117 h 1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0" h="117">
                <a:moveTo>
                  <a:pt x="0" y="87"/>
                </a:moveTo>
                <a:lnTo>
                  <a:pt x="7" y="72"/>
                </a:lnTo>
                <a:lnTo>
                  <a:pt x="29" y="25"/>
                </a:lnTo>
                <a:lnTo>
                  <a:pt x="19" y="5"/>
                </a:lnTo>
                <a:lnTo>
                  <a:pt x="68" y="0"/>
                </a:lnTo>
                <a:lnTo>
                  <a:pt x="102" y="19"/>
                </a:lnTo>
                <a:lnTo>
                  <a:pt x="124" y="8"/>
                </a:lnTo>
                <a:lnTo>
                  <a:pt x="159" y="35"/>
                </a:lnTo>
                <a:lnTo>
                  <a:pt x="86" y="77"/>
                </a:lnTo>
                <a:lnTo>
                  <a:pt x="79" y="103"/>
                </a:lnTo>
                <a:lnTo>
                  <a:pt x="43" y="116"/>
                </a:lnTo>
                <a:lnTo>
                  <a:pt x="27" y="95"/>
                </a:lnTo>
                <a:lnTo>
                  <a:pt x="0" y="8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39" name="Freeform 25"/>
          <p:cNvSpPr>
            <a:spLocks noChangeAspect="1"/>
          </p:cNvSpPr>
          <p:nvPr/>
        </p:nvSpPr>
        <p:spPr bwMode="gray">
          <a:xfrm>
            <a:off x="1677988" y="2241550"/>
            <a:ext cx="136525" cy="96838"/>
          </a:xfrm>
          <a:custGeom>
            <a:avLst/>
            <a:gdLst>
              <a:gd name="T0" fmla="*/ 0 w 111"/>
              <a:gd name="T1" fmla="*/ 2147483647 h 63"/>
              <a:gd name="T2" fmla="*/ 2147483647 w 111"/>
              <a:gd name="T3" fmla="*/ 2147483647 h 63"/>
              <a:gd name="T4" fmla="*/ 2147483647 w 111"/>
              <a:gd name="T5" fmla="*/ 2147483647 h 63"/>
              <a:gd name="T6" fmla="*/ 2147483647 w 111"/>
              <a:gd name="T7" fmla="*/ 2147483647 h 63"/>
              <a:gd name="T8" fmla="*/ 2147483647 w 111"/>
              <a:gd name="T9" fmla="*/ 2147483647 h 63"/>
              <a:gd name="T10" fmla="*/ 2147483647 w 111"/>
              <a:gd name="T11" fmla="*/ 2147483647 h 63"/>
              <a:gd name="T12" fmla="*/ 2147483647 w 111"/>
              <a:gd name="T13" fmla="*/ 2147483647 h 63"/>
              <a:gd name="T14" fmla="*/ 2147483647 w 111"/>
              <a:gd name="T15" fmla="*/ 2147483647 h 63"/>
              <a:gd name="T16" fmla="*/ 2147483647 w 111"/>
              <a:gd name="T17" fmla="*/ 2147483647 h 63"/>
              <a:gd name="T18" fmla="*/ 2147483647 w 111"/>
              <a:gd name="T19" fmla="*/ 2147483647 h 63"/>
              <a:gd name="T20" fmla="*/ 2147483647 w 111"/>
              <a:gd name="T21" fmla="*/ 2147483647 h 63"/>
              <a:gd name="T22" fmla="*/ 2147483647 w 111"/>
              <a:gd name="T23" fmla="*/ 2147483647 h 63"/>
              <a:gd name="T24" fmla="*/ 2147483647 w 111"/>
              <a:gd name="T25" fmla="*/ 2147483647 h 63"/>
              <a:gd name="T26" fmla="*/ 2147483647 w 111"/>
              <a:gd name="T27" fmla="*/ 0 h 63"/>
              <a:gd name="T28" fmla="*/ 2147483647 w 111"/>
              <a:gd name="T29" fmla="*/ 2147483647 h 63"/>
              <a:gd name="T30" fmla="*/ 0 w 111"/>
              <a:gd name="T31" fmla="*/ 2147483647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1"/>
              <a:gd name="T49" fmla="*/ 0 h 63"/>
              <a:gd name="T50" fmla="*/ 111 w 111"/>
              <a:gd name="T51" fmla="*/ 63 h 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1" h="63">
                <a:moveTo>
                  <a:pt x="0" y="47"/>
                </a:moveTo>
                <a:lnTo>
                  <a:pt x="24" y="55"/>
                </a:lnTo>
                <a:lnTo>
                  <a:pt x="31" y="45"/>
                </a:lnTo>
                <a:lnTo>
                  <a:pt x="36" y="62"/>
                </a:lnTo>
                <a:lnTo>
                  <a:pt x="48" y="54"/>
                </a:lnTo>
                <a:lnTo>
                  <a:pt x="47" y="40"/>
                </a:lnTo>
                <a:lnTo>
                  <a:pt x="59" y="49"/>
                </a:lnTo>
                <a:lnTo>
                  <a:pt x="64" y="26"/>
                </a:lnTo>
                <a:lnTo>
                  <a:pt x="75" y="25"/>
                </a:lnTo>
                <a:lnTo>
                  <a:pt x="78" y="44"/>
                </a:lnTo>
                <a:lnTo>
                  <a:pt x="102" y="30"/>
                </a:lnTo>
                <a:lnTo>
                  <a:pt x="94" y="12"/>
                </a:lnTo>
                <a:lnTo>
                  <a:pt x="110" y="8"/>
                </a:lnTo>
                <a:lnTo>
                  <a:pt x="94" y="0"/>
                </a:lnTo>
                <a:lnTo>
                  <a:pt x="54" y="8"/>
                </a:lnTo>
                <a:lnTo>
                  <a:pt x="0" y="4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0" name="Freeform 26"/>
          <p:cNvSpPr>
            <a:spLocks noChangeAspect="1"/>
          </p:cNvSpPr>
          <p:nvPr/>
        </p:nvSpPr>
        <p:spPr bwMode="gray">
          <a:xfrm>
            <a:off x="1749425" y="2449513"/>
            <a:ext cx="342900" cy="223837"/>
          </a:xfrm>
          <a:custGeom>
            <a:avLst/>
            <a:gdLst>
              <a:gd name="T0" fmla="*/ 0 w 274"/>
              <a:gd name="T1" fmla="*/ 2147483647 h 148"/>
              <a:gd name="T2" fmla="*/ 2147483647 w 274"/>
              <a:gd name="T3" fmla="*/ 2147483647 h 148"/>
              <a:gd name="T4" fmla="*/ 2147483647 w 274"/>
              <a:gd name="T5" fmla="*/ 2147483647 h 148"/>
              <a:gd name="T6" fmla="*/ 2147483647 w 274"/>
              <a:gd name="T7" fmla="*/ 2147483647 h 148"/>
              <a:gd name="T8" fmla="*/ 2147483647 w 274"/>
              <a:gd name="T9" fmla="*/ 0 h 148"/>
              <a:gd name="T10" fmla="*/ 2147483647 w 274"/>
              <a:gd name="T11" fmla="*/ 2147483647 h 148"/>
              <a:gd name="T12" fmla="*/ 2147483647 w 274"/>
              <a:gd name="T13" fmla="*/ 2147483647 h 148"/>
              <a:gd name="T14" fmla="*/ 2147483647 w 274"/>
              <a:gd name="T15" fmla="*/ 2147483647 h 148"/>
              <a:gd name="T16" fmla="*/ 2147483647 w 274"/>
              <a:gd name="T17" fmla="*/ 2147483647 h 148"/>
              <a:gd name="T18" fmla="*/ 2147483647 w 274"/>
              <a:gd name="T19" fmla="*/ 2147483647 h 148"/>
              <a:gd name="T20" fmla="*/ 2147483647 w 274"/>
              <a:gd name="T21" fmla="*/ 2147483647 h 148"/>
              <a:gd name="T22" fmla="*/ 2147483647 w 274"/>
              <a:gd name="T23" fmla="*/ 2147483647 h 148"/>
              <a:gd name="T24" fmla="*/ 2147483647 w 274"/>
              <a:gd name="T25" fmla="*/ 2147483647 h 148"/>
              <a:gd name="T26" fmla="*/ 2147483647 w 274"/>
              <a:gd name="T27" fmla="*/ 2147483647 h 148"/>
              <a:gd name="T28" fmla="*/ 2147483647 w 274"/>
              <a:gd name="T29" fmla="*/ 2147483647 h 148"/>
              <a:gd name="T30" fmla="*/ 2147483647 w 274"/>
              <a:gd name="T31" fmla="*/ 0 h 148"/>
              <a:gd name="T32" fmla="*/ 2147483647 w 274"/>
              <a:gd name="T33" fmla="*/ 2147483647 h 148"/>
              <a:gd name="T34" fmla="*/ 2147483647 w 274"/>
              <a:gd name="T35" fmla="*/ 2147483647 h 148"/>
              <a:gd name="T36" fmla="*/ 2147483647 w 274"/>
              <a:gd name="T37" fmla="*/ 2147483647 h 148"/>
              <a:gd name="T38" fmla="*/ 2147483647 w 274"/>
              <a:gd name="T39" fmla="*/ 2147483647 h 148"/>
              <a:gd name="T40" fmla="*/ 2147483647 w 274"/>
              <a:gd name="T41" fmla="*/ 2147483647 h 148"/>
              <a:gd name="T42" fmla="*/ 2147483647 w 274"/>
              <a:gd name="T43" fmla="*/ 2147483647 h 148"/>
              <a:gd name="T44" fmla="*/ 2147483647 w 274"/>
              <a:gd name="T45" fmla="*/ 2147483647 h 148"/>
              <a:gd name="T46" fmla="*/ 2147483647 w 274"/>
              <a:gd name="T47" fmla="*/ 2147483647 h 148"/>
              <a:gd name="T48" fmla="*/ 2147483647 w 274"/>
              <a:gd name="T49" fmla="*/ 2147483647 h 148"/>
              <a:gd name="T50" fmla="*/ 2147483647 w 274"/>
              <a:gd name="T51" fmla="*/ 2147483647 h 148"/>
              <a:gd name="T52" fmla="*/ 2147483647 w 274"/>
              <a:gd name="T53" fmla="*/ 2147483647 h 148"/>
              <a:gd name="T54" fmla="*/ 2147483647 w 274"/>
              <a:gd name="T55" fmla="*/ 2147483647 h 148"/>
              <a:gd name="T56" fmla="*/ 2147483647 w 274"/>
              <a:gd name="T57" fmla="*/ 2147483647 h 148"/>
              <a:gd name="T58" fmla="*/ 2147483647 w 274"/>
              <a:gd name="T59" fmla="*/ 2147483647 h 148"/>
              <a:gd name="T60" fmla="*/ 2147483647 w 274"/>
              <a:gd name="T61" fmla="*/ 2147483647 h 148"/>
              <a:gd name="T62" fmla="*/ 2147483647 w 274"/>
              <a:gd name="T63" fmla="*/ 2147483647 h 148"/>
              <a:gd name="T64" fmla="*/ 2147483647 w 274"/>
              <a:gd name="T65" fmla="*/ 2147483647 h 148"/>
              <a:gd name="T66" fmla="*/ 2147483647 w 274"/>
              <a:gd name="T67" fmla="*/ 2147483647 h 148"/>
              <a:gd name="T68" fmla="*/ 2147483647 w 274"/>
              <a:gd name="T69" fmla="*/ 2147483647 h 148"/>
              <a:gd name="T70" fmla="*/ 2147483647 w 274"/>
              <a:gd name="T71" fmla="*/ 2147483647 h 148"/>
              <a:gd name="T72" fmla="*/ 2147483647 w 274"/>
              <a:gd name="T73" fmla="*/ 2147483647 h 148"/>
              <a:gd name="T74" fmla="*/ 2147483647 w 274"/>
              <a:gd name="T75" fmla="*/ 2147483647 h 148"/>
              <a:gd name="T76" fmla="*/ 0 w 274"/>
              <a:gd name="T77" fmla="*/ 2147483647 h 1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4"/>
              <a:gd name="T118" fmla="*/ 0 h 148"/>
              <a:gd name="T119" fmla="*/ 274 w 274"/>
              <a:gd name="T120" fmla="*/ 148 h 1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4" h="148">
                <a:moveTo>
                  <a:pt x="0" y="47"/>
                </a:moveTo>
                <a:lnTo>
                  <a:pt x="13" y="36"/>
                </a:lnTo>
                <a:lnTo>
                  <a:pt x="6" y="28"/>
                </a:lnTo>
                <a:lnTo>
                  <a:pt x="39" y="8"/>
                </a:lnTo>
                <a:lnTo>
                  <a:pt x="65" y="0"/>
                </a:lnTo>
                <a:lnTo>
                  <a:pt x="74" y="14"/>
                </a:lnTo>
                <a:lnTo>
                  <a:pt x="65" y="24"/>
                </a:lnTo>
                <a:lnTo>
                  <a:pt x="89" y="11"/>
                </a:lnTo>
                <a:lnTo>
                  <a:pt x="116" y="21"/>
                </a:lnTo>
                <a:lnTo>
                  <a:pt x="105" y="32"/>
                </a:lnTo>
                <a:lnTo>
                  <a:pt x="136" y="25"/>
                </a:lnTo>
                <a:lnTo>
                  <a:pt x="129" y="12"/>
                </a:lnTo>
                <a:lnTo>
                  <a:pt x="141" y="14"/>
                </a:lnTo>
                <a:lnTo>
                  <a:pt x="165" y="54"/>
                </a:lnTo>
                <a:lnTo>
                  <a:pt x="173" y="44"/>
                </a:lnTo>
                <a:lnTo>
                  <a:pt x="164" y="0"/>
                </a:lnTo>
                <a:lnTo>
                  <a:pt x="184" y="1"/>
                </a:lnTo>
                <a:lnTo>
                  <a:pt x="206" y="16"/>
                </a:lnTo>
                <a:lnTo>
                  <a:pt x="218" y="70"/>
                </a:lnTo>
                <a:lnTo>
                  <a:pt x="273" y="96"/>
                </a:lnTo>
                <a:lnTo>
                  <a:pt x="272" y="110"/>
                </a:lnTo>
                <a:lnTo>
                  <a:pt x="257" y="105"/>
                </a:lnTo>
                <a:lnTo>
                  <a:pt x="240" y="114"/>
                </a:lnTo>
                <a:lnTo>
                  <a:pt x="264" y="125"/>
                </a:lnTo>
                <a:lnTo>
                  <a:pt x="242" y="137"/>
                </a:lnTo>
                <a:lnTo>
                  <a:pt x="208" y="132"/>
                </a:lnTo>
                <a:lnTo>
                  <a:pt x="186" y="117"/>
                </a:lnTo>
                <a:lnTo>
                  <a:pt x="142" y="142"/>
                </a:lnTo>
                <a:lnTo>
                  <a:pt x="86" y="147"/>
                </a:lnTo>
                <a:lnTo>
                  <a:pt x="74" y="123"/>
                </a:lnTo>
                <a:lnTo>
                  <a:pt x="43" y="121"/>
                </a:lnTo>
                <a:lnTo>
                  <a:pt x="24" y="102"/>
                </a:lnTo>
                <a:lnTo>
                  <a:pt x="103" y="90"/>
                </a:lnTo>
                <a:lnTo>
                  <a:pt x="21" y="83"/>
                </a:lnTo>
                <a:lnTo>
                  <a:pt x="10" y="71"/>
                </a:lnTo>
                <a:lnTo>
                  <a:pt x="52" y="57"/>
                </a:lnTo>
                <a:lnTo>
                  <a:pt x="13" y="59"/>
                </a:lnTo>
                <a:lnTo>
                  <a:pt x="16" y="54"/>
                </a:lnTo>
                <a:lnTo>
                  <a:pt x="0" y="4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1" name="Freeform 27"/>
          <p:cNvSpPr>
            <a:spLocks noChangeAspect="1"/>
          </p:cNvSpPr>
          <p:nvPr/>
        </p:nvSpPr>
        <p:spPr bwMode="gray">
          <a:xfrm>
            <a:off x="1771650" y="2273300"/>
            <a:ext cx="234950" cy="130175"/>
          </a:xfrm>
          <a:custGeom>
            <a:avLst/>
            <a:gdLst>
              <a:gd name="T0" fmla="*/ 0 w 188"/>
              <a:gd name="T1" fmla="*/ 2147483647 h 86"/>
              <a:gd name="T2" fmla="*/ 2147483647 w 188"/>
              <a:gd name="T3" fmla="*/ 2147483647 h 86"/>
              <a:gd name="T4" fmla="*/ 2147483647 w 188"/>
              <a:gd name="T5" fmla="*/ 2147483647 h 86"/>
              <a:gd name="T6" fmla="*/ 2147483647 w 188"/>
              <a:gd name="T7" fmla="*/ 2147483647 h 86"/>
              <a:gd name="T8" fmla="*/ 2147483647 w 188"/>
              <a:gd name="T9" fmla="*/ 2147483647 h 86"/>
              <a:gd name="T10" fmla="*/ 2147483647 w 188"/>
              <a:gd name="T11" fmla="*/ 2147483647 h 86"/>
              <a:gd name="T12" fmla="*/ 2147483647 w 188"/>
              <a:gd name="T13" fmla="*/ 2147483647 h 86"/>
              <a:gd name="T14" fmla="*/ 2147483647 w 188"/>
              <a:gd name="T15" fmla="*/ 2147483647 h 86"/>
              <a:gd name="T16" fmla="*/ 2147483647 w 188"/>
              <a:gd name="T17" fmla="*/ 2147483647 h 86"/>
              <a:gd name="T18" fmla="*/ 2147483647 w 188"/>
              <a:gd name="T19" fmla="*/ 2147483647 h 86"/>
              <a:gd name="T20" fmla="*/ 2147483647 w 188"/>
              <a:gd name="T21" fmla="*/ 2147483647 h 86"/>
              <a:gd name="T22" fmla="*/ 2147483647 w 188"/>
              <a:gd name="T23" fmla="*/ 2147483647 h 86"/>
              <a:gd name="T24" fmla="*/ 2147483647 w 188"/>
              <a:gd name="T25" fmla="*/ 2147483647 h 86"/>
              <a:gd name="T26" fmla="*/ 2147483647 w 188"/>
              <a:gd name="T27" fmla="*/ 2147483647 h 86"/>
              <a:gd name="T28" fmla="*/ 2147483647 w 188"/>
              <a:gd name="T29" fmla="*/ 2147483647 h 86"/>
              <a:gd name="T30" fmla="*/ 2147483647 w 188"/>
              <a:gd name="T31" fmla="*/ 2147483647 h 86"/>
              <a:gd name="T32" fmla="*/ 2147483647 w 188"/>
              <a:gd name="T33" fmla="*/ 0 h 86"/>
              <a:gd name="T34" fmla="*/ 2147483647 w 188"/>
              <a:gd name="T35" fmla="*/ 2147483647 h 86"/>
              <a:gd name="T36" fmla="*/ 2147483647 w 188"/>
              <a:gd name="T37" fmla="*/ 2147483647 h 86"/>
              <a:gd name="T38" fmla="*/ 2147483647 w 188"/>
              <a:gd name="T39" fmla="*/ 2147483647 h 86"/>
              <a:gd name="T40" fmla="*/ 2147483647 w 188"/>
              <a:gd name="T41" fmla="*/ 2147483647 h 86"/>
              <a:gd name="T42" fmla="*/ 2147483647 w 188"/>
              <a:gd name="T43" fmla="*/ 2147483647 h 86"/>
              <a:gd name="T44" fmla="*/ 2147483647 w 188"/>
              <a:gd name="T45" fmla="*/ 2147483647 h 86"/>
              <a:gd name="T46" fmla="*/ 2147483647 w 188"/>
              <a:gd name="T47" fmla="*/ 2147483647 h 86"/>
              <a:gd name="T48" fmla="*/ 2147483647 w 188"/>
              <a:gd name="T49" fmla="*/ 2147483647 h 86"/>
              <a:gd name="T50" fmla="*/ 2147483647 w 188"/>
              <a:gd name="T51" fmla="*/ 2147483647 h 86"/>
              <a:gd name="T52" fmla="*/ 2147483647 w 188"/>
              <a:gd name="T53" fmla="*/ 2147483647 h 86"/>
              <a:gd name="T54" fmla="*/ 2147483647 w 188"/>
              <a:gd name="T55" fmla="*/ 2147483647 h 86"/>
              <a:gd name="T56" fmla="*/ 2147483647 w 188"/>
              <a:gd name="T57" fmla="*/ 2147483647 h 86"/>
              <a:gd name="T58" fmla="*/ 2147483647 w 188"/>
              <a:gd name="T59" fmla="*/ 2147483647 h 86"/>
              <a:gd name="T60" fmla="*/ 2147483647 w 188"/>
              <a:gd name="T61" fmla="*/ 2147483647 h 86"/>
              <a:gd name="T62" fmla="*/ 2147483647 w 188"/>
              <a:gd name="T63" fmla="*/ 2147483647 h 86"/>
              <a:gd name="T64" fmla="*/ 2147483647 w 188"/>
              <a:gd name="T65" fmla="*/ 2147483647 h 86"/>
              <a:gd name="T66" fmla="*/ 0 w 188"/>
              <a:gd name="T67" fmla="*/ 2147483647 h 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8"/>
              <a:gd name="T103" fmla="*/ 0 h 86"/>
              <a:gd name="T104" fmla="*/ 188 w 188"/>
              <a:gd name="T105" fmla="*/ 86 h 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8" h="86">
                <a:moveTo>
                  <a:pt x="0" y="55"/>
                </a:moveTo>
                <a:lnTo>
                  <a:pt x="7" y="49"/>
                </a:lnTo>
                <a:lnTo>
                  <a:pt x="38" y="41"/>
                </a:lnTo>
                <a:lnTo>
                  <a:pt x="7" y="42"/>
                </a:lnTo>
                <a:lnTo>
                  <a:pt x="44" y="34"/>
                </a:lnTo>
                <a:lnTo>
                  <a:pt x="13" y="34"/>
                </a:lnTo>
                <a:lnTo>
                  <a:pt x="16" y="25"/>
                </a:lnTo>
                <a:lnTo>
                  <a:pt x="45" y="24"/>
                </a:lnTo>
                <a:lnTo>
                  <a:pt x="25" y="22"/>
                </a:lnTo>
                <a:lnTo>
                  <a:pt x="40" y="13"/>
                </a:lnTo>
                <a:lnTo>
                  <a:pt x="78" y="24"/>
                </a:lnTo>
                <a:lnTo>
                  <a:pt x="97" y="45"/>
                </a:lnTo>
                <a:lnTo>
                  <a:pt x="133" y="46"/>
                </a:lnTo>
                <a:lnTo>
                  <a:pt x="118" y="34"/>
                </a:lnTo>
                <a:lnTo>
                  <a:pt x="127" y="25"/>
                </a:lnTo>
                <a:lnTo>
                  <a:pt x="112" y="15"/>
                </a:lnTo>
                <a:lnTo>
                  <a:pt x="136" y="0"/>
                </a:lnTo>
                <a:lnTo>
                  <a:pt x="147" y="17"/>
                </a:lnTo>
                <a:lnTo>
                  <a:pt x="138" y="27"/>
                </a:lnTo>
                <a:lnTo>
                  <a:pt x="153" y="29"/>
                </a:lnTo>
                <a:lnTo>
                  <a:pt x="148" y="39"/>
                </a:lnTo>
                <a:lnTo>
                  <a:pt x="165" y="41"/>
                </a:lnTo>
                <a:lnTo>
                  <a:pt x="175" y="29"/>
                </a:lnTo>
                <a:lnTo>
                  <a:pt x="187" y="44"/>
                </a:lnTo>
                <a:lnTo>
                  <a:pt x="177" y="63"/>
                </a:lnTo>
                <a:lnTo>
                  <a:pt x="137" y="61"/>
                </a:lnTo>
                <a:lnTo>
                  <a:pt x="75" y="85"/>
                </a:lnTo>
                <a:lnTo>
                  <a:pt x="50" y="72"/>
                </a:lnTo>
                <a:lnTo>
                  <a:pt x="102" y="53"/>
                </a:lnTo>
                <a:lnTo>
                  <a:pt x="58" y="66"/>
                </a:lnTo>
                <a:lnTo>
                  <a:pt x="65" y="49"/>
                </a:lnTo>
                <a:lnTo>
                  <a:pt x="43" y="66"/>
                </a:lnTo>
                <a:lnTo>
                  <a:pt x="16" y="61"/>
                </a:lnTo>
                <a:lnTo>
                  <a:pt x="0" y="5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2" name="Freeform 28"/>
          <p:cNvSpPr>
            <a:spLocks noChangeAspect="1"/>
          </p:cNvSpPr>
          <p:nvPr/>
        </p:nvSpPr>
        <p:spPr bwMode="gray">
          <a:xfrm>
            <a:off x="2006600" y="2159000"/>
            <a:ext cx="120650" cy="74613"/>
          </a:xfrm>
          <a:custGeom>
            <a:avLst/>
            <a:gdLst>
              <a:gd name="T0" fmla="*/ 0 w 97"/>
              <a:gd name="T1" fmla="*/ 0 h 52"/>
              <a:gd name="T2" fmla="*/ 2147483647 w 97"/>
              <a:gd name="T3" fmla="*/ 2147483647 h 52"/>
              <a:gd name="T4" fmla="*/ 2147483647 w 97"/>
              <a:gd name="T5" fmla="*/ 2147483647 h 52"/>
              <a:gd name="T6" fmla="*/ 2147483647 w 97"/>
              <a:gd name="T7" fmla="*/ 2147483647 h 52"/>
              <a:gd name="T8" fmla="*/ 2147483647 w 97"/>
              <a:gd name="T9" fmla="*/ 2147483647 h 52"/>
              <a:gd name="T10" fmla="*/ 2147483647 w 97"/>
              <a:gd name="T11" fmla="*/ 2147483647 h 52"/>
              <a:gd name="T12" fmla="*/ 2147483647 w 97"/>
              <a:gd name="T13" fmla="*/ 2147483647 h 52"/>
              <a:gd name="T14" fmla="*/ 2147483647 w 97"/>
              <a:gd name="T15" fmla="*/ 2147483647 h 52"/>
              <a:gd name="T16" fmla="*/ 2147483647 w 97"/>
              <a:gd name="T17" fmla="*/ 2147483647 h 52"/>
              <a:gd name="T18" fmla="*/ 2147483647 w 97"/>
              <a:gd name="T19" fmla="*/ 2147483647 h 52"/>
              <a:gd name="T20" fmla="*/ 2147483647 w 97"/>
              <a:gd name="T21" fmla="*/ 2147483647 h 52"/>
              <a:gd name="T22" fmla="*/ 2147483647 w 97"/>
              <a:gd name="T23" fmla="*/ 0 h 52"/>
              <a:gd name="T24" fmla="*/ 0 w 97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"/>
              <a:gd name="T40" fmla="*/ 0 h 52"/>
              <a:gd name="T41" fmla="*/ 97 w 97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" h="52">
                <a:moveTo>
                  <a:pt x="0" y="0"/>
                </a:moveTo>
                <a:lnTo>
                  <a:pt x="8" y="18"/>
                </a:lnTo>
                <a:lnTo>
                  <a:pt x="31" y="18"/>
                </a:lnTo>
                <a:lnTo>
                  <a:pt x="23" y="21"/>
                </a:lnTo>
                <a:lnTo>
                  <a:pt x="29" y="28"/>
                </a:lnTo>
                <a:lnTo>
                  <a:pt x="8" y="30"/>
                </a:lnTo>
                <a:lnTo>
                  <a:pt x="42" y="37"/>
                </a:lnTo>
                <a:lnTo>
                  <a:pt x="96" y="51"/>
                </a:lnTo>
                <a:lnTo>
                  <a:pt x="88" y="20"/>
                </a:lnTo>
                <a:lnTo>
                  <a:pt x="49" y="4"/>
                </a:lnTo>
                <a:lnTo>
                  <a:pt x="36" y="11"/>
                </a:lnTo>
                <a:lnTo>
                  <a:pt x="33" y="0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3" name="Freeform 29"/>
          <p:cNvSpPr>
            <a:spLocks noChangeAspect="1"/>
          </p:cNvSpPr>
          <p:nvPr/>
        </p:nvSpPr>
        <p:spPr bwMode="gray">
          <a:xfrm>
            <a:off x="2062163" y="2295525"/>
            <a:ext cx="93662" cy="79375"/>
          </a:xfrm>
          <a:custGeom>
            <a:avLst/>
            <a:gdLst>
              <a:gd name="T0" fmla="*/ 0 w 76"/>
              <a:gd name="T1" fmla="*/ 2147483647 h 52"/>
              <a:gd name="T2" fmla="*/ 2147483647 w 76"/>
              <a:gd name="T3" fmla="*/ 2147483647 h 52"/>
              <a:gd name="T4" fmla="*/ 2147483647 w 76"/>
              <a:gd name="T5" fmla="*/ 2147483647 h 52"/>
              <a:gd name="T6" fmla="*/ 2147483647 w 76"/>
              <a:gd name="T7" fmla="*/ 2147483647 h 52"/>
              <a:gd name="T8" fmla="*/ 2147483647 w 76"/>
              <a:gd name="T9" fmla="*/ 2147483647 h 52"/>
              <a:gd name="T10" fmla="*/ 2147483647 w 76"/>
              <a:gd name="T11" fmla="*/ 2147483647 h 52"/>
              <a:gd name="T12" fmla="*/ 2147483647 w 76"/>
              <a:gd name="T13" fmla="*/ 2147483647 h 52"/>
              <a:gd name="T14" fmla="*/ 2147483647 w 76"/>
              <a:gd name="T15" fmla="*/ 0 h 52"/>
              <a:gd name="T16" fmla="*/ 2147483647 w 76"/>
              <a:gd name="T17" fmla="*/ 2147483647 h 52"/>
              <a:gd name="T18" fmla="*/ 2147483647 w 76"/>
              <a:gd name="T19" fmla="*/ 2147483647 h 52"/>
              <a:gd name="T20" fmla="*/ 2147483647 w 76"/>
              <a:gd name="T21" fmla="*/ 2147483647 h 52"/>
              <a:gd name="T22" fmla="*/ 2147483647 w 76"/>
              <a:gd name="T23" fmla="*/ 2147483647 h 52"/>
              <a:gd name="T24" fmla="*/ 2147483647 w 76"/>
              <a:gd name="T25" fmla="*/ 2147483647 h 52"/>
              <a:gd name="T26" fmla="*/ 2147483647 w 76"/>
              <a:gd name="T27" fmla="*/ 2147483647 h 52"/>
              <a:gd name="T28" fmla="*/ 2147483647 w 76"/>
              <a:gd name="T29" fmla="*/ 2147483647 h 52"/>
              <a:gd name="T30" fmla="*/ 0 w 76"/>
              <a:gd name="T31" fmla="*/ 2147483647 h 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"/>
              <a:gd name="T49" fmla="*/ 0 h 52"/>
              <a:gd name="T50" fmla="*/ 76 w 76"/>
              <a:gd name="T51" fmla="*/ 52 h 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" h="52">
                <a:moveTo>
                  <a:pt x="0" y="33"/>
                </a:moveTo>
                <a:lnTo>
                  <a:pt x="7" y="21"/>
                </a:lnTo>
                <a:lnTo>
                  <a:pt x="22" y="23"/>
                </a:lnTo>
                <a:lnTo>
                  <a:pt x="4" y="10"/>
                </a:lnTo>
                <a:lnTo>
                  <a:pt x="8" y="2"/>
                </a:lnTo>
                <a:lnTo>
                  <a:pt x="38" y="19"/>
                </a:lnTo>
                <a:lnTo>
                  <a:pt x="21" y="1"/>
                </a:lnTo>
                <a:lnTo>
                  <a:pt x="67" y="0"/>
                </a:lnTo>
                <a:lnTo>
                  <a:pt x="75" y="37"/>
                </a:lnTo>
                <a:lnTo>
                  <a:pt x="65" y="30"/>
                </a:lnTo>
                <a:lnTo>
                  <a:pt x="65" y="51"/>
                </a:lnTo>
                <a:lnTo>
                  <a:pt x="28" y="49"/>
                </a:lnTo>
                <a:lnTo>
                  <a:pt x="35" y="42"/>
                </a:lnTo>
                <a:lnTo>
                  <a:pt x="25" y="35"/>
                </a:lnTo>
                <a:lnTo>
                  <a:pt x="52" y="25"/>
                </a:lnTo>
                <a:lnTo>
                  <a:pt x="0" y="3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4" name="Freeform 31"/>
          <p:cNvSpPr>
            <a:spLocks noChangeAspect="1"/>
          </p:cNvSpPr>
          <p:nvPr/>
        </p:nvSpPr>
        <p:spPr bwMode="gray">
          <a:xfrm>
            <a:off x="2139950" y="2178050"/>
            <a:ext cx="69850" cy="58738"/>
          </a:xfrm>
          <a:custGeom>
            <a:avLst/>
            <a:gdLst>
              <a:gd name="T0" fmla="*/ 0 w 56"/>
              <a:gd name="T1" fmla="*/ 0 h 40"/>
              <a:gd name="T2" fmla="*/ 2147483647 w 56"/>
              <a:gd name="T3" fmla="*/ 2147483647 h 40"/>
              <a:gd name="T4" fmla="*/ 2147483647 w 56"/>
              <a:gd name="T5" fmla="*/ 2147483647 h 40"/>
              <a:gd name="T6" fmla="*/ 2147483647 w 56"/>
              <a:gd name="T7" fmla="*/ 2147483647 h 40"/>
              <a:gd name="T8" fmla="*/ 2147483647 w 56"/>
              <a:gd name="T9" fmla="*/ 2147483647 h 40"/>
              <a:gd name="T10" fmla="*/ 2147483647 w 56"/>
              <a:gd name="T11" fmla="*/ 2147483647 h 40"/>
              <a:gd name="T12" fmla="*/ 2147483647 w 56"/>
              <a:gd name="T13" fmla="*/ 2147483647 h 40"/>
              <a:gd name="T14" fmla="*/ 0 w 56"/>
              <a:gd name="T15" fmla="*/ 0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40"/>
              <a:gd name="T26" fmla="*/ 56 w 56"/>
              <a:gd name="T27" fmla="*/ 40 h 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40">
                <a:moveTo>
                  <a:pt x="0" y="0"/>
                </a:moveTo>
                <a:lnTo>
                  <a:pt x="7" y="23"/>
                </a:lnTo>
                <a:lnTo>
                  <a:pt x="24" y="24"/>
                </a:lnTo>
                <a:lnTo>
                  <a:pt x="9" y="27"/>
                </a:lnTo>
                <a:lnTo>
                  <a:pt x="15" y="39"/>
                </a:lnTo>
                <a:lnTo>
                  <a:pt x="50" y="32"/>
                </a:lnTo>
                <a:lnTo>
                  <a:pt x="55" y="19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5" name="Freeform 32"/>
          <p:cNvSpPr>
            <a:spLocks noChangeAspect="1"/>
          </p:cNvSpPr>
          <p:nvPr/>
        </p:nvSpPr>
        <p:spPr bwMode="gray">
          <a:xfrm>
            <a:off x="2165350" y="2266950"/>
            <a:ext cx="327025" cy="136525"/>
          </a:xfrm>
          <a:custGeom>
            <a:avLst/>
            <a:gdLst>
              <a:gd name="T0" fmla="*/ 0 w 263"/>
              <a:gd name="T1" fmla="*/ 2147483647 h 88"/>
              <a:gd name="T2" fmla="*/ 2147483647 w 263"/>
              <a:gd name="T3" fmla="*/ 0 h 88"/>
              <a:gd name="T4" fmla="*/ 2147483647 w 263"/>
              <a:gd name="T5" fmla="*/ 2147483647 h 88"/>
              <a:gd name="T6" fmla="*/ 2147483647 w 263"/>
              <a:gd name="T7" fmla="*/ 2147483647 h 88"/>
              <a:gd name="T8" fmla="*/ 2147483647 w 263"/>
              <a:gd name="T9" fmla="*/ 2147483647 h 88"/>
              <a:gd name="T10" fmla="*/ 2147483647 w 263"/>
              <a:gd name="T11" fmla="*/ 2147483647 h 88"/>
              <a:gd name="T12" fmla="*/ 2147483647 w 263"/>
              <a:gd name="T13" fmla="*/ 2147483647 h 88"/>
              <a:gd name="T14" fmla="*/ 2147483647 w 263"/>
              <a:gd name="T15" fmla="*/ 2147483647 h 88"/>
              <a:gd name="T16" fmla="*/ 2147483647 w 263"/>
              <a:gd name="T17" fmla="*/ 2147483647 h 88"/>
              <a:gd name="T18" fmla="*/ 2147483647 w 263"/>
              <a:gd name="T19" fmla="*/ 2147483647 h 88"/>
              <a:gd name="T20" fmla="*/ 2147483647 w 263"/>
              <a:gd name="T21" fmla="*/ 2147483647 h 88"/>
              <a:gd name="T22" fmla="*/ 2147483647 w 263"/>
              <a:gd name="T23" fmla="*/ 2147483647 h 88"/>
              <a:gd name="T24" fmla="*/ 2147483647 w 263"/>
              <a:gd name="T25" fmla="*/ 2147483647 h 88"/>
              <a:gd name="T26" fmla="*/ 2147483647 w 263"/>
              <a:gd name="T27" fmla="*/ 2147483647 h 88"/>
              <a:gd name="T28" fmla="*/ 2147483647 w 263"/>
              <a:gd name="T29" fmla="*/ 2147483647 h 88"/>
              <a:gd name="T30" fmla="*/ 2147483647 w 263"/>
              <a:gd name="T31" fmla="*/ 2147483647 h 88"/>
              <a:gd name="T32" fmla="*/ 2147483647 w 263"/>
              <a:gd name="T33" fmla="*/ 2147483647 h 88"/>
              <a:gd name="T34" fmla="*/ 2147483647 w 263"/>
              <a:gd name="T35" fmla="*/ 2147483647 h 88"/>
              <a:gd name="T36" fmla="*/ 2147483647 w 263"/>
              <a:gd name="T37" fmla="*/ 2147483647 h 88"/>
              <a:gd name="T38" fmla="*/ 2147483647 w 263"/>
              <a:gd name="T39" fmla="*/ 2147483647 h 88"/>
              <a:gd name="T40" fmla="*/ 2147483647 w 263"/>
              <a:gd name="T41" fmla="*/ 2147483647 h 88"/>
              <a:gd name="T42" fmla="*/ 2147483647 w 263"/>
              <a:gd name="T43" fmla="*/ 2147483647 h 88"/>
              <a:gd name="T44" fmla="*/ 2147483647 w 263"/>
              <a:gd name="T45" fmla="*/ 2147483647 h 88"/>
              <a:gd name="T46" fmla="*/ 2147483647 w 263"/>
              <a:gd name="T47" fmla="*/ 2147483647 h 88"/>
              <a:gd name="T48" fmla="*/ 2147483647 w 263"/>
              <a:gd name="T49" fmla="*/ 2147483647 h 88"/>
              <a:gd name="T50" fmla="*/ 2147483647 w 263"/>
              <a:gd name="T51" fmla="*/ 2147483647 h 88"/>
              <a:gd name="T52" fmla="*/ 2147483647 w 263"/>
              <a:gd name="T53" fmla="*/ 2147483647 h 88"/>
              <a:gd name="T54" fmla="*/ 2147483647 w 263"/>
              <a:gd name="T55" fmla="*/ 2147483647 h 88"/>
              <a:gd name="T56" fmla="*/ 2147483647 w 263"/>
              <a:gd name="T57" fmla="*/ 2147483647 h 88"/>
              <a:gd name="T58" fmla="*/ 2147483647 w 263"/>
              <a:gd name="T59" fmla="*/ 2147483647 h 88"/>
              <a:gd name="T60" fmla="*/ 2147483647 w 263"/>
              <a:gd name="T61" fmla="*/ 2147483647 h 88"/>
              <a:gd name="T62" fmla="*/ 0 w 263"/>
              <a:gd name="T63" fmla="*/ 2147483647 h 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3"/>
              <a:gd name="T97" fmla="*/ 0 h 88"/>
              <a:gd name="T98" fmla="*/ 263 w 263"/>
              <a:gd name="T99" fmla="*/ 88 h 8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3" h="88">
                <a:moveTo>
                  <a:pt x="0" y="13"/>
                </a:moveTo>
                <a:lnTo>
                  <a:pt x="16" y="0"/>
                </a:lnTo>
                <a:lnTo>
                  <a:pt x="39" y="6"/>
                </a:lnTo>
                <a:lnTo>
                  <a:pt x="55" y="13"/>
                </a:lnTo>
                <a:lnTo>
                  <a:pt x="49" y="23"/>
                </a:lnTo>
                <a:lnTo>
                  <a:pt x="80" y="15"/>
                </a:lnTo>
                <a:lnTo>
                  <a:pt x="99" y="23"/>
                </a:lnTo>
                <a:lnTo>
                  <a:pt x="84" y="23"/>
                </a:lnTo>
                <a:lnTo>
                  <a:pt x="116" y="29"/>
                </a:lnTo>
                <a:lnTo>
                  <a:pt x="80" y="33"/>
                </a:lnTo>
                <a:lnTo>
                  <a:pt x="99" y="38"/>
                </a:lnTo>
                <a:lnTo>
                  <a:pt x="85" y="45"/>
                </a:lnTo>
                <a:lnTo>
                  <a:pt x="103" y="40"/>
                </a:lnTo>
                <a:lnTo>
                  <a:pt x="120" y="57"/>
                </a:lnTo>
                <a:lnTo>
                  <a:pt x="123" y="49"/>
                </a:lnTo>
                <a:lnTo>
                  <a:pt x="172" y="57"/>
                </a:lnTo>
                <a:lnTo>
                  <a:pt x="221" y="40"/>
                </a:lnTo>
                <a:lnTo>
                  <a:pt x="262" y="60"/>
                </a:lnTo>
                <a:lnTo>
                  <a:pt x="249" y="69"/>
                </a:lnTo>
                <a:lnTo>
                  <a:pt x="253" y="83"/>
                </a:lnTo>
                <a:lnTo>
                  <a:pt x="230" y="87"/>
                </a:lnTo>
                <a:lnTo>
                  <a:pt x="202" y="72"/>
                </a:lnTo>
                <a:lnTo>
                  <a:pt x="202" y="83"/>
                </a:lnTo>
                <a:lnTo>
                  <a:pt x="188" y="85"/>
                </a:lnTo>
                <a:lnTo>
                  <a:pt x="129" y="87"/>
                </a:lnTo>
                <a:lnTo>
                  <a:pt x="123" y="74"/>
                </a:lnTo>
                <a:lnTo>
                  <a:pt x="109" y="85"/>
                </a:lnTo>
                <a:lnTo>
                  <a:pt x="90" y="74"/>
                </a:lnTo>
                <a:lnTo>
                  <a:pt x="79" y="82"/>
                </a:lnTo>
                <a:lnTo>
                  <a:pt x="56" y="25"/>
                </a:lnTo>
                <a:lnTo>
                  <a:pt x="29" y="30"/>
                </a:lnTo>
                <a:lnTo>
                  <a:pt x="0" y="1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6" name="Freeform 33"/>
          <p:cNvSpPr>
            <a:spLocks noChangeAspect="1"/>
          </p:cNvSpPr>
          <p:nvPr/>
        </p:nvSpPr>
        <p:spPr bwMode="gray">
          <a:xfrm>
            <a:off x="1979613" y="1989138"/>
            <a:ext cx="211137" cy="171450"/>
          </a:xfrm>
          <a:custGeom>
            <a:avLst/>
            <a:gdLst>
              <a:gd name="T0" fmla="*/ 0 w 169"/>
              <a:gd name="T1" fmla="*/ 2147483647 h 115"/>
              <a:gd name="T2" fmla="*/ 2147483647 w 169"/>
              <a:gd name="T3" fmla="*/ 2147483647 h 115"/>
              <a:gd name="T4" fmla="*/ 2147483647 w 169"/>
              <a:gd name="T5" fmla="*/ 2147483647 h 115"/>
              <a:gd name="T6" fmla="*/ 2147483647 w 169"/>
              <a:gd name="T7" fmla="*/ 2147483647 h 115"/>
              <a:gd name="T8" fmla="*/ 2147483647 w 169"/>
              <a:gd name="T9" fmla="*/ 0 h 115"/>
              <a:gd name="T10" fmla="*/ 2147483647 w 169"/>
              <a:gd name="T11" fmla="*/ 2147483647 h 115"/>
              <a:gd name="T12" fmla="*/ 2147483647 w 169"/>
              <a:gd name="T13" fmla="*/ 2147483647 h 115"/>
              <a:gd name="T14" fmla="*/ 2147483647 w 169"/>
              <a:gd name="T15" fmla="*/ 2147483647 h 115"/>
              <a:gd name="T16" fmla="*/ 2147483647 w 169"/>
              <a:gd name="T17" fmla="*/ 2147483647 h 115"/>
              <a:gd name="T18" fmla="*/ 2147483647 w 169"/>
              <a:gd name="T19" fmla="*/ 2147483647 h 115"/>
              <a:gd name="T20" fmla="*/ 2147483647 w 169"/>
              <a:gd name="T21" fmla="*/ 2147483647 h 115"/>
              <a:gd name="T22" fmla="*/ 2147483647 w 169"/>
              <a:gd name="T23" fmla="*/ 2147483647 h 115"/>
              <a:gd name="T24" fmla="*/ 2147483647 w 169"/>
              <a:gd name="T25" fmla="*/ 2147483647 h 115"/>
              <a:gd name="T26" fmla="*/ 2147483647 w 169"/>
              <a:gd name="T27" fmla="*/ 2147483647 h 115"/>
              <a:gd name="T28" fmla="*/ 2147483647 w 169"/>
              <a:gd name="T29" fmla="*/ 2147483647 h 115"/>
              <a:gd name="T30" fmla="*/ 2147483647 w 169"/>
              <a:gd name="T31" fmla="*/ 2147483647 h 115"/>
              <a:gd name="T32" fmla="*/ 2147483647 w 169"/>
              <a:gd name="T33" fmla="*/ 2147483647 h 115"/>
              <a:gd name="T34" fmla="*/ 2147483647 w 169"/>
              <a:gd name="T35" fmla="*/ 2147483647 h 115"/>
              <a:gd name="T36" fmla="*/ 2147483647 w 169"/>
              <a:gd name="T37" fmla="*/ 2147483647 h 115"/>
              <a:gd name="T38" fmla="*/ 2147483647 w 169"/>
              <a:gd name="T39" fmla="*/ 2147483647 h 115"/>
              <a:gd name="T40" fmla="*/ 2147483647 w 169"/>
              <a:gd name="T41" fmla="*/ 2147483647 h 115"/>
              <a:gd name="T42" fmla="*/ 2147483647 w 169"/>
              <a:gd name="T43" fmla="*/ 2147483647 h 115"/>
              <a:gd name="T44" fmla="*/ 2147483647 w 169"/>
              <a:gd name="T45" fmla="*/ 2147483647 h 115"/>
              <a:gd name="T46" fmla="*/ 2147483647 w 169"/>
              <a:gd name="T47" fmla="*/ 2147483647 h 115"/>
              <a:gd name="T48" fmla="*/ 2147483647 w 169"/>
              <a:gd name="T49" fmla="*/ 2147483647 h 115"/>
              <a:gd name="T50" fmla="*/ 2147483647 w 169"/>
              <a:gd name="T51" fmla="*/ 2147483647 h 115"/>
              <a:gd name="T52" fmla="*/ 2147483647 w 169"/>
              <a:gd name="T53" fmla="*/ 2147483647 h 115"/>
              <a:gd name="T54" fmla="*/ 2147483647 w 169"/>
              <a:gd name="T55" fmla="*/ 2147483647 h 115"/>
              <a:gd name="T56" fmla="*/ 2147483647 w 169"/>
              <a:gd name="T57" fmla="*/ 2147483647 h 115"/>
              <a:gd name="T58" fmla="*/ 2147483647 w 169"/>
              <a:gd name="T59" fmla="*/ 2147483647 h 115"/>
              <a:gd name="T60" fmla="*/ 2147483647 w 169"/>
              <a:gd name="T61" fmla="*/ 2147483647 h 115"/>
              <a:gd name="T62" fmla="*/ 2147483647 w 169"/>
              <a:gd name="T63" fmla="*/ 2147483647 h 115"/>
              <a:gd name="T64" fmla="*/ 2147483647 w 169"/>
              <a:gd name="T65" fmla="*/ 2147483647 h 115"/>
              <a:gd name="T66" fmla="*/ 2147483647 w 169"/>
              <a:gd name="T67" fmla="*/ 2147483647 h 115"/>
              <a:gd name="T68" fmla="*/ 2147483647 w 169"/>
              <a:gd name="T69" fmla="*/ 2147483647 h 115"/>
              <a:gd name="T70" fmla="*/ 0 w 169"/>
              <a:gd name="T71" fmla="*/ 2147483647 h 115"/>
              <a:gd name="T72" fmla="*/ 2147483647 w 169"/>
              <a:gd name="T73" fmla="*/ 2147483647 h 115"/>
              <a:gd name="T74" fmla="*/ 0 w 169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9"/>
              <a:gd name="T115" fmla="*/ 0 h 115"/>
              <a:gd name="T116" fmla="*/ 169 w 169"/>
              <a:gd name="T117" fmla="*/ 115 h 1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9" h="115">
                <a:moveTo>
                  <a:pt x="0" y="35"/>
                </a:moveTo>
                <a:lnTo>
                  <a:pt x="40" y="29"/>
                </a:lnTo>
                <a:lnTo>
                  <a:pt x="19" y="13"/>
                </a:lnTo>
                <a:lnTo>
                  <a:pt x="55" y="6"/>
                </a:lnTo>
                <a:lnTo>
                  <a:pt x="26" y="0"/>
                </a:lnTo>
                <a:lnTo>
                  <a:pt x="71" y="8"/>
                </a:lnTo>
                <a:lnTo>
                  <a:pt x="84" y="30"/>
                </a:lnTo>
                <a:lnTo>
                  <a:pt x="108" y="30"/>
                </a:lnTo>
                <a:lnTo>
                  <a:pt x="116" y="45"/>
                </a:lnTo>
                <a:lnTo>
                  <a:pt x="118" y="35"/>
                </a:lnTo>
                <a:lnTo>
                  <a:pt x="129" y="35"/>
                </a:lnTo>
                <a:lnTo>
                  <a:pt x="125" y="45"/>
                </a:lnTo>
                <a:lnTo>
                  <a:pt x="138" y="52"/>
                </a:lnTo>
                <a:lnTo>
                  <a:pt x="129" y="63"/>
                </a:lnTo>
                <a:lnTo>
                  <a:pt x="156" y="61"/>
                </a:lnTo>
                <a:lnTo>
                  <a:pt x="168" y="76"/>
                </a:lnTo>
                <a:lnTo>
                  <a:pt x="135" y="81"/>
                </a:lnTo>
                <a:lnTo>
                  <a:pt x="127" y="96"/>
                </a:lnTo>
                <a:lnTo>
                  <a:pt x="121" y="80"/>
                </a:lnTo>
                <a:lnTo>
                  <a:pt x="112" y="114"/>
                </a:lnTo>
                <a:lnTo>
                  <a:pt x="92" y="96"/>
                </a:lnTo>
                <a:lnTo>
                  <a:pt x="103" y="114"/>
                </a:lnTo>
                <a:lnTo>
                  <a:pt x="64" y="112"/>
                </a:lnTo>
                <a:lnTo>
                  <a:pt x="51" y="103"/>
                </a:lnTo>
                <a:lnTo>
                  <a:pt x="70" y="101"/>
                </a:lnTo>
                <a:lnTo>
                  <a:pt x="50" y="98"/>
                </a:lnTo>
                <a:lnTo>
                  <a:pt x="45" y="92"/>
                </a:lnTo>
                <a:lnTo>
                  <a:pt x="55" y="91"/>
                </a:lnTo>
                <a:lnTo>
                  <a:pt x="38" y="85"/>
                </a:lnTo>
                <a:lnTo>
                  <a:pt x="91" y="74"/>
                </a:lnTo>
                <a:lnTo>
                  <a:pt x="26" y="76"/>
                </a:lnTo>
                <a:lnTo>
                  <a:pt x="15" y="65"/>
                </a:lnTo>
                <a:lnTo>
                  <a:pt x="38" y="61"/>
                </a:lnTo>
                <a:lnTo>
                  <a:pt x="2" y="52"/>
                </a:lnTo>
                <a:lnTo>
                  <a:pt x="11" y="52"/>
                </a:lnTo>
                <a:lnTo>
                  <a:pt x="0" y="43"/>
                </a:lnTo>
                <a:lnTo>
                  <a:pt x="40" y="43"/>
                </a:lnTo>
                <a:lnTo>
                  <a:pt x="0" y="3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7" name="Freeform 34"/>
          <p:cNvSpPr>
            <a:spLocks noChangeAspect="1"/>
          </p:cNvSpPr>
          <p:nvPr/>
        </p:nvSpPr>
        <p:spPr bwMode="gray">
          <a:xfrm>
            <a:off x="2179638" y="2349500"/>
            <a:ext cx="53975" cy="41275"/>
          </a:xfrm>
          <a:custGeom>
            <a:avLst/>
            <a:gdLst>
              <a:gd name="T0" fmla="*/ 0 w 42"/>
              <a:gd name="T1" fmla="*/ 2147483647 h 29"/>
              <a:gd name="T2" fmla="*/ 2147483647 w 42"/>
              <a:gd name="T3" fmla="*/ 0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0 w 42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9"/>
              <a:gd name="T17" fmla="*/ 42 w 42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9">
                <a:moveTo>
                  <a:pt x="0" y="18"/>
                </a:moveTo>
                <a:lnTo>
                  <a:pt x="6" y="0"/>
                </a:lnTo>
                <a:lnTo>
                  <a:pt x="34" y="5"/>
                </a:lnTo>
                <a:lnTo>
                  <a:pt x="41" y="28"/>
                </a:lnTo>
                <a:lnTo>
                  <a:pt x="0" y="1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8" name="Freeform 35"/>
          <p:cNvSpPr>
            <a:spLocks noChangeAspect="1"/>
          </p:cNvSpPr>
          <p:nvPr/>
        </p:nvSpPr>
        <p:spPr bwMode="gray">
          <a:xfrm>
            <a:off x="2179638" y="2235200"/>
            <a:ext cx="58737" cy="25400"/>
          </a:xfrm>
          <a:custGeom>
            <a:avLst/>
            <a:gdLst>
              <a:gd name="T0" fmla="*/ 0 w 47"/>
              <a:gd name="T1" fmla="*/ 2147483647 h 17"/>
              <a:gd name="T2" fmla="*/ 2147483647 w 47"/>
              <a:gd name="T3" fmla="*/ 2147483647 h 17"/>
              <a:gd name="T4" fmla="*/ 2147483647 w 47"/>
              <a:gd name="T5" fmla="*/ 2147483647 h 17"/>
              <a:gd name="T6" fmla="*/ 2147483647 w 47"/>
              <a:gd name="T7" fmla="*/ 0 h 17"/>
              <a:gd name="T8" fmla="*/ 0 w 4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7"/>
              <a:gd name="T17" fmla="*/ 47 w 4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7">
                <a:moveTo>
                  <a:pt x="0" y="6"/>
                </a:moveTo>
                <a:lnTo>
                  <a:pt x="10" y="16"/>
                </a:lnTo>
                <a:lnTo>
                  <a:pt x="46" y="6"/>
                </a:lnTo>
                <a:lnTo>
                  <a:pt x="11" y="0"/>
                </a:lnTo>
                <a:lnTo>
                  <a:pt x="0" y="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49" name="Freeform 36"/>
          <p:cNvSpPr>
            <a:spLocks noChangeAspect="1"/>
          </p:cNvSpPr>
          <p:nvPr/>
        </p:nvSpPr>
        <p:spPr bwMode="gray">
          <a:xfrm>
            <a:off x="2190750" y="2422525"/>
            <a:ext cx="103188" cy="98425"/>
          </a:xfrm>
          <a:custGeom>
            <a:avLst/>
            <a:gdLst>
              <a:gd name="T0" fmla="*/ 0 w 81"/>
              <a:gd name="T1" fmla="*/ 2147483647 h 63"/>
              <a:gd name="T2" fmla="*/ 2147483647 w 81"/>
              <a:gd name="T3" fmla="*/ 2147483647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2147483647 w 81"/>
              <a:gd name="T17" fmla="*/ 2147483647 h 63"/>
              <a:gd name="T18" fmla="*/ 2147483647 w 81"/>
              <a:gd name="T19" fmla="*/ 0 h 63"/>
              <a:gd name="T20" fmla="*/ 2147483647 w 81"/>
              <a:gd name="T21" fmla="*/ 2147483647 h 63"/>
              <a:gd name="T22" fmla="*/ 0 w 81"/>
              <a:gd name="T23" fmla="*/ 2147483647 h 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"/>
              <a:gd name="T37" fmla="*/ 0 h 63"/>
              <a:gd name="T38" fmla="*/ 81 w 81"/>
              <a:gd name="T39" fmla="*/ 63 h 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" h="63">
                <a:moveTo>
                  <a:pt x="0" y="9"/>
                </a:moveTo>
                <a:lnTo>
                  <a:pt x="2" y="39"/>
                </a:lnTo>
                <a:lnTo>
                  <a:pt x="11" y="44"/>
                </a:lnTo>
                <a:lnTo>
                  <a:pt x="7" y="62"/>
                </a:lnTo>
                <a:lnTo>
                  <a:pt x="19" y="62"/>
                </a:lnTo>
                <a:lnTo>
                  <a:pt x="32" y="48"/>
                </a:lnTo>
                <a:lnTo>
                  <a:pt x="19" y="39"/>
                </a:lnTo>
                <a:lnTo>
                  <a:pt x="52" y="39"/>
                </a:lnTo>
                <a:lnTo>
                  <a:pt x="80" y="3"/>
                </a:lnTo>
                <a:lnTo>
                  <a:pt x="6" y="0"/>
                </a:lnTo>
                <a:lnTo>
                  <a:pt x="16" y="11"/>
                </a:lnTo>
                <a:lnTo>
                  <a:pt x="0" y="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0" name="Freeform 37"/>
          <p:cNvSpPr>
            <a:spLocks noChangeAspect="1"/>
          </p:cNvSpPr>
          <p:nvPr/>
        </p:nvSpPr>
        <p:spPr bwMode="gray">
          <a:xfrm>
            <a:off x="2257425" y="1939925"/>
            <a:ext cx="582613" cy="381000"/>
          </a:xfrm>
          <a:custGeom>
            <a:avLst/>
            <a:gdLst>
              <a:gd name="T0" fmla="*/ 2147483647 w 466"/>
              <a:gd name="T1" fmla="*/ 2147483647 h 253"/>
              <a:gd name="T2" fmla="*/ 2147483647 w 466"/>
              <a:gd name="T3" fmla="*/ 2147483647 h 253"/>
              <a:gd name="T4" fmla="*/ 2147483647 w 466"/>
              <a:gd name="T5" fmla="*/ 2147483647 h 253"/>
              <a:gd name="T6" fmla="*/ 2147483647 w 466"/>
              <a:gd name="T7" fmla="*/ 2147483647 h 253"/>
              <a:gd name="T8" fmla="*/ 2147483647 w 466"/>
              <a:gd name="T9" fmla="*/ 2147483647 h 253"/>
              <a:gd name="T10" fmla="*/ 2147483647 w 466"/>
              <a:gd name="T11" fmla="*/ 2147483647 h 253"/>
              <a:gd name="T12" fmla="*/ 2147483647 w 466"/>
              <a:gd name="T13" fmla="*/ 2147483647 h 253"/>
              <a:gd name="T14" fmla="*/ 2147483647 w 466"/>
              <a:gd name="T15" fmla="*/ 2147483647 h 253"/>
              <a:gd name="T16" fmla="*/ 2147483647 w 466"/>
              <a:gd name="T17" fmla="*/ 2147483647 h 253"/>
              <a:gd name="T18" fmla="*/ 2147483647 w 466"/>
              <a:gd name="T19" fmla="*/ 2147483647 h 253"/>
              <a:gd name="T20" fmla="*/ 2147483647 w 466"/>
              <a:gd name="T21" fmla="*/ 2147483647 h 253"/>
              <a:gd name="T22" fmla="*/ 2147483647 w 466"/>
              <a:gd name="T23" fmla="*/ 2147483647 h 253"/>
              <a:gd name="T24" fmla="*/ 2147483647 w 466"/>
              <a:gd name="T25" fmla="*/ 2147483647 h 253"/>
              <a:gd name="T26" fmla="*/ 2147483647 w 466"/>
              <a:gd name="T27" fmla="*/ 2147483647 h 253"/>
              <a:gd name="T28" fmla="*/ 2147483647 w 466"/>
              <a:gd name="T29" fmla="*/ 2147483647 h 253"/>
              <a:gd name="T30" fmla="*/ 2147483647 w 466"/>
              <a:gd name="T31" fmla="*/ 2147483647 h 253"/>
              <a:gd name="T32" fmla="*/ 2147483647 w 466"/>
              <a:gd name="T33" fmla="*/ 2147483647 h 253"/>
              <a:gd name="T34" fmla="*/ 2147483647 w 466"/>
              <a:gd name="T35" fmla="*/ 2147483647 h 253"/>
              <a:gd name="T36" fmla="*/ 2147483647 w 466"/>
              <a:gd name="T37" fmla="*/ 2147483647 h 253"/>
              <a:gd name="T38" fmla="*/ 2147483647 w 466"/>
              <a:gd name="T39" fmla="*/ 2147483647 h 253"/>
              <a:gd name="T40" fmla="*/ 2147483647 w 466"/>
              <a:gd name="T41" fmla="*/ 2147483647 h 253"/>
              <a:gd name="T42" fmla="*/ 2147483647 w 466"/>
              <a:gd name="T43" fmla="*/ 2147483647 h 253"/>
              <a:gd name="T44" fmla="*/ 2147483647 w 466"/>
              <a:gd name="T45" fmla="*/ 2147483647 h 253"/>
              <a:gd name="T46" fmla="*/ 2147483647 w 466"/>
              <a:gd name="T47" fmla="*/ 2147483647 h 253"/>
              <a:gd name="T48" fmla="*/ 2147483647 w 466"/>
              <a:gd name="T49" fmla="*/ 2147483647 h 253"/>
              <a:gd name="T50" fmla="*/ 2147483647 w 466"/>
              <a:gd name="T51" fmla="*/ 2147483647 h 253"/>
              <a:gd name="T52" fmla="*/ 2147483647 w 466"/>
              <a:gd name="T53" fmla="*/ 2147483647 h 253"/>
              <a:gd name="T54" fmla="*/ 2147483647 w 466"/>
              <a:gd name="T55" fmla="*/ 2147483647 h 253"/>
              <a:gd name="T56" fmla="*/ 2147483647 w 466"/>
              <a:gd name="T57" fmla="*/ 2147483647 h 253"/>
              <a:gd name="T58" fmla="*/ 2147483647 w 466"/>
              <a:gd name="T59" fmla="*/ 2147483647 h 253"/>
              <a:gd name="T60" fmla="*/ 2147483647 w 466"/>
              <a:gd name="T61" fmla="*/ 2147483647 h 253"/>
              <a:gd name="T62" fmla="*/ 2147483647 w 466"/>
              <a:gd name="T63" fmla="*/ 2147483647 h 253"/>
              <a:gd name="T64" fmla="*/ 2147483647 w 466"/>
              <a:gd name="T65" fmla="*/ 2147483647 h 253"/>
              <a:gd name="T66" fmla="*/ 2147483647 w 466"/>
              <a:gd name="T67" fmla="*/ 2147483647 h 253"/>
              <a:gd name="T68" fmla="*/ 2147483647 w 466"/>
              <a:gd name="T69" fmla="*/ 2147483647 h 253"/>
              <a:gd name="T70" fmla="*/ 2147483647 w 466"/>
              <a:gd name="T71" fmla="*/ 2147483647 h 253"/>
              <a:gd name="T72" fmla="*/ 2147483647 w 466"/>
              <a:gd name="T73" fmla="*/ 2147483647 h 253"/>
              <a:gd name="T74" fmla="*/ 2147483647 w 466"/>
              <a:gd name="T75" fmla="*/ 0 h 253"/>
              <a:gd name="T76" fmla="*/ 2147483647 w 466"/>
              <a:gd name="T77" fmla="*/ 2147483647 h 253"/>
              <a:gd name="T78" fmla="*/ 2147483647 w 466"/>
              <a:gd name="T79" fmla="*/ 2147483647 h 253"/>
              <a:gd name="T80" fmla="*/ 2147483647 w 466"/>
              <a:gd name="T81" fmla="*/ 2147483647 h 253"/>
              <a:gd name="T82" fmla="*/ 2147483647 w 466"/>
              <a:gd name="T83" fmla="*/ 2147483647 h 253"/>
              <a:gd name="T84" fmla="*/ 2147483647 w 466"/>
              <a:gd name="T85" fmla="*/ 2147483647 h 253"/>
              <a:gd name="T86" fmla="*/ 2147483647 w 466"/>
              <a:gd name="T87" fmla="*/ 2147483647 h 2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66"/>
              <a:gd name="T133" fmla="*/ 0 h 253"/>
              <a:gd name="T134" fmla="*/ 466 w 466"/>
              <a:gd name="T135" fmla="*/ 253 h 2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66" h="253">
                <a:moveTo>
                  <a:pt x="0" y="59"/>
                </a:moveTo>
                <a:lnTo>
                  <a:pt x="40" y="59"/>
                </a:lnTo>
                <a:lnTo>
                  <a:pt x="25" y="69"/>
                </a:lnTo>
                <a:lnTo>
                  <a:pt x="83" y="61"/>
                </a:lnTo>
                <a:lnTo>
                  <a:pt x="33" y="69"/>
                </a:lnTo>
                <a:lnTo>
                  <a:pt x="49" y="72"/>
                </a:lnTo>
                <a:lnTo>
                  <a:pt x="32" y="74"/>
                </a:lnTo>
                <a:lnTo>
                  <a:pt x="38" y="80"/>
                </a:lnTo>
                <a:lnTo>
                  <a:pt x="113" y="70"/>
                </a:lnTo>
                <a:lnTo>
                  <a:pt x="40" y="85"/>
                </a:lnTo>
                <a:lnTo>
                  <a:pt x="72" y="97"/>
                </a:lnTo>
                <a:lnTo>
                  <a:pt x="101" y="79"/>
                </a:lnTo>
                <a:lnTo>
                  <a:pt x="149" y="77"/>
                </a:lnTo>
                <a:lnTo>
                  <a:pt x="98" y="83"/>
                </a:lnTo>
                <a:lnTo>
                  <a:pt x="86" y="97"/>
                </a:lnTo>
                <a:lnTo>
                  <a:pt x="116" y="99"/>
                </a:lnTo>
                <a:lnTo>
                  <a:pt x="149" y="85"/>
                </a:lnTo>
                <a:lnTo>
                  <a:pt x="126" y="98"/>
                </a:lnTo>
                <a:lnTo>
                  <a:pt x="149" y="98"/>
                </a:lnTo>
                <a:lnTo>
                  <a:pt x="183" y="88"/>
                </a:lnTo>
                <a:lnTo>
                  <a:pt x="179" y="74"/>
                </a:lnTo>
                <a:lnTo>
                  <a:pt x="217" y="62"/>
                </a:lnTo>
                <a:lnTo>
                  <a:pt x="190" y="87"/>
                </a:lnTo>
                <a:lnTo>
                  <a:pt x="249" y="82"/>
                </a:lnTo>
                <a:lnTo>
                  <a:pt x="129" y="105"/>
                </a:lnTo>
                <a:lnTo>
                  <a:pt x="157" y="130"/>
                </a:lnTo>
                <a:lnTo>
                  <a:pt x="180" y="130"/>
                </a:lnTo>
                <a:lnTo>
                  <a:pt x="167" y="135"/>
                </a:lnTo>
                <a:lnTo>
                  <a:pt x="122" y="110"/>
                </a:lnTo>
                <a:lnTo>
                  <a:pt x="82" y="105"/>
                </a:lnTo>
                <a:lnTo>
                  <a:pt x="81" y="116"/>
                </a:lnTo>
                <a:lnTo>
                  <a:pt x="99" y="121"/>
                </a:lnTo>
                <a:lnTo>
                  <a:pt x="81" y="126"/>
                </a:lnTo>
                <a:lnTo>
                  <a:pt x="129" y="153"/>
                </a:lnTo>
                <a:lnTo>
                  <a:pt x="109" y="154"/>
                </a:lnTo>
                <a:lnTo>
                  <a:pt x="157" y="156"/>
                </a:lnTo>
                <a:lnTo>
                  <a:pt x="130" y="162"/>
                </a:lnTo>
                <a:lnTo>
                  <a:pt x="144" y="172"/>
                </a:lnTo>
                <a:lnTo>
                  <a:pt x="103" y="156"/>
                </a:lnTo>
                <a:lnTo>
                  <a:pt x="77" y="162"/>
                </a:lnTo>
                <a:lnTo>
                  <a:pt x="67" y="185"/>
                </a:lnTo>
                <a:lnTo>
                  <a:pt x="91" y="178"/>
                </a:lnTo>
                <a:lnTo>
                  <a:pt x="88" y="186"/>
                </a:lnTo>
                <a:lnTo>
                  <a:pt x="96" y="186"/>
                </a:lnTo>
                <a:lnTo>
                  <a:pt x="111" y="169"/>
                </a:lnTo>
                <a:lnTo>
                  <a:pt x="106" y="182"/>
                </a:lnTo>
                <a:lnTo>
                  <a:pt x="120" y="185"/>
                </a:lnTo>
                <a:lnTo>
                  <a:pt x="93" y="191"/>
                </a:lnTo>
                <a:lnTo>
                  <a:pt x="109" y="191"/>
                </a:lnTo>
                <a:lnTo>
                  <a:pt x="96" y="196"/>
                </a:lnTo>
                <a:lnTo>
                  <a:pt x="107" y="206"/>
                </a:lnTo>
                <a:lnTo>
                  <a:pt x="126" y="206"/>
                </a:lnTo>
                <a:lnTo>
                  <a:pt x="144" y="188"/>
                </a:lnTo>
                <a:lnTo>
                  <a:pt x="113" y="214"/>
                </a:lnTo>
                <a:lnTo>
                  <a:pt x="81" y="194"/>
                </a:lnTo>
                <a:lnTo>
                  <a:pt x="55" y="198"/>
                </a:lnTo>
                <a:lnTo>
                  <a:pt x="77" y="217"/>
                </a:lnTo>
                <a:lnTo>
                  <a:pt x="38" y="229"/>
                </a:lnTo>
                <a:lnTo>
                  <a:pt x="42" y="243"/>
                </a:lnTo>
                <a:lnTo>
                  <a:pt x="50" y="230"/>
                </a:lnTo>
                <a:lnTo>
                  <a:pt x="51" y="243"/>
                </a:lnTo>
                <a:lnTo>
                  <a:pt x="78" y="237"/>
                </a:lnTo>
                <a:lnTo>
                  <a:pt x="98" y="250"/>
                </a:lnTo>
                <a:lnTo>
                  <a:pt x="111" y="249"/>
                </a:lnTo>
                <a:lnTo>
                  <a:pt x="102" y="239"/>
                </a:lnTo>
                <a:lnTo>
                  <a:pt x="129" y="243"/>
                </a:lnTo>
                <a:lnTo>
                  <a:pt x="126" y="233"/>
                </a:lnTo>
                <a:lnTo>
                  <a:pt x="140" y="243"/>
                </a:lnTo>
                <a:lnTo>
                  <a:pt x="145" y="241"/>
                </a:lnTo>
                <a:lnTo>
                  <a:pt x="142" y="234"/>
                </a:lnTo>
                <a:lnTo>
                  <a:pt x="164" y="241"/>
                </a:lnTo>
                <a:lnTo>
                  <a:pt x="165" y="252"/>
                </a:lnTo>
                <a:lnTo>
                  <a:pt x="205" y="241"/>
                </a:lnTo>
                <a:lnTo>
                  <a:pt x="211" y="227"/>
                </a:lnTo>
                <a:lnTo>
                  <a:pt x="193" y="230"/>
                </a:lnTo>
                <a:lnTo>
                  <a:pt x="193" y="217"/>
                </a:lnTo>
                <a:lnTo>
                  <a:pt x="149" y="217"/>
                </a:lnTo>
                <a:lnTo>
                  <a:pt x="207" y="213"/>
                </a:lnTo>
                <a:lnTo>
                  <a:pt x="217" y="202"/>
                </a:lnTo>
                <a:lnTo>
                  <a:pt x="207" y="191"/>
                </a:lnTo>
                <a:lnTo>
                  <a:pt x="241" y="191"/>
                </a:lnTo>
                <a:lnTo>
                  <a:pt x="248" y="186"/>
                </a:lnTo>
                <a:lnTo>
                  <a:pt x="225" y="182"/>
                </a:lnTo>
                <a:lnTo>
                  <a:pt x="256" y="181"/>
                </a:lnTo>
                <a:lnTo>
                  <a:pt x="236" y="173"/>
                </a:lnTo>
                <a:lnTo>
                  <a:pt x="259" y="167"/>
                </a:lnTo>
                <a:lnTo>
                  <a:pt x="258" y="160"/>
                </a:lnTo>
                <a:lnTo>
                  <a:pt x="214" y="156"/>
                </a:lnTo>
                <a:lnTo>
                  <a:pt x="240" y="151"/>
                </a:lnTo>
                <a:lnTo>
                  <a:pt x="213" y="149"/>
                </a:lnTo>
                <a:lnTo>
                  <a:pt x="259" y="154"/>
                </a:lnTo>
                <a:lnTo>
                  <a:pt x="262" y="147"/>
                </a:lnTo>
                <a:lnTo>
                  <a:pt x="212" y="144"/>
                </a:lnTo>
                <a:lnTo>
                  <a:pt x="277" y="135"/>
                </a:lnTo>
                <a:lnTo>
                  <a:pt x="259" y="127"/>
                </a:lnTo>
                <a:lnTo>
                  <a:pt x="306" y="130"/>
                </a:lnTo>
                <a:lnTo>
                  <a:pt x="321" y="116"/>
                </a:lnTo>
                <a:lnTo>
                  <a:pt x="297" y="115"/>
                </a:lnTo>
                <a:lnTo>
                  <a:pt x="326" y="113"/>
                </a:lnTo>
                <a:lnTo>
                  <a:pt x="323" y="104"/>
                </a:lnTo>
                <a:lnTo>
                  <a:pt x="337" y="105"/>
                </a:lnTo>
                <a:lnTo>
                  <a:pt x="415" y="64"/>
                </a:lnTo>
                <a:lnTo>
                  <a:pt x="329" y="78"/>
                </a:lnTo>
                <a:lnTo>
                  <a:pt x="377" y="61"/>
                </a:lnTo>
                <a:lnTo>
                  <a:pt x="348" y="62"/>
                </a:lnTo>
                <a:lnTo>
                  <a:pt x="341" y="55"/>
                </a:lnTo>
                <a:lnTo>
                  <a:pt x="395" y="59"/>
                </a:lnTo>
                <a:lnTo>
                  <a:pt x="465" y="38"/>
                </a:lnTo>
                <a:lnTo>
                  <a:pt x="465" y="26"/>
                </a:lnTo>
                <a:lnTo>
                  <a:pt x="435" y="26"/>
                </a:lnTo>
                <a:lnTo>
                  <a:pt x="427" y="10"/>
                </a:lnTo>
                <a:lnTo>
                  <a:pt x="348" y="17"/>
                </a:lnTo>
                <a:lnTo>
                  <a:pt x="383" y="6"/>
                </a:lnTo>
                <a:lnTo>
                  <a:pt x="276" y="0"/>
                </a:lnTo>
                <a:lnTo>
                  <a:pt x="268" y="8"/>
                </a:lnTo>
                <a:lnTo>
                  <a:pt x="274" y="13"/>
                </a:lnTo>
                <a:lnTo>
                  <a:pt x="256" y="4"/>
                </a:lnTo>
                <a:lnTo>
                  <a:pt x="207" y="4"/>
                </a:lnTo>
                <a:lnTo>
                  <a:pt x="242" y="22"/>
                </a:lnTo>
                <a:lnTo>
                  <a:pt x="230" y="26"/>
                </a:lnTo>
                <a:lnTo>
                  <a:pt x="213" y="8"/>
                </a:lnTo>
                <a:lnTo>
                  <a:pt x="169" y="7"/>
                </a:lnTo>
                <a:lnTo>
                  <a:pt x="178" y="16"/>
                </a:lnTo>
                <a:lnTo>
                  <a:pt x="145" y="13"/>
                </a:lnTo>
                <a:lnTo>
                  <a:pt x="161" y="25"/>
                </a:lnTo>
                <a:lnTo>
                  <a:pt x="136" y="17"/>
                </a:lnTo>
                <a:lnTo>
                  <a:pt x="143" y="25"/>
                </a:lnTo>
                <a:lnTo>
                  <a:pt x="129" y="26"/>
                </a:lnTo>
                <a:lnTo>
                  <a:pt x="162" y="43"/>
                </a:lnTo>
                <a:lnTo>
                  <a:pt x="90" y="25"/>
                </a:lnTo>
                <a:lnTo>
                  <a:pt x="71" y="38"/>
                </a:lnTo>
                <a:lnTo>
                  <a:pt x="100" y="44"/>
                </a:lnTo>
                <a:lnTo>
                  <a:pt x="51" y="40"/>
                </a:lnTo>
                <a:lnTo>
                  <a:pt x="0" y="5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1" name="Freeform 38"/>
          <p:cNvSpPr>
            <a:spLocks noChangeAspect="1"/>
          </p:cNvSpPr>
          <p:nvPr/>
        </p:nvSpPr>
        <p:spPr bwMode="gray">
          <a:xfrm>
            <a:off x="2297113" y="2406650"/>
            <a:ext cx="541337" cy="520700"/>
          </a:xfrm>
          <a:custGeom>
            <a:avLst/>
            <a:gdLst>
              <a:gd name="T0" fmla="*/ 2147483647 w 434"/>
              <a:gd name="T1" fmla="*/ 2147483647 h 348"/>
              <a:gd name="T2" fmla="*/ 2147483647 w 434"/>
              <a:gd name="T3" fmla="*/ 0 h 348"/>
              <a:gd name="T4" fmla="*/ 2147483647 w 434"/>
              <a:gd name="T5" fmla="*/ 2147483647 h 348"/>
              <a:gd name="T6" fmla="*/ 2147483647 w 434"/>
              <a:gd name="T7" fmla="*/ 2147483647 h 348"/>
              <a:gd name="T8" fmla="*/ 2147483647 w 434"/>
              <a:gd name="T9" fmla="*/ 2147483647 h 348"/>
              <a:gd name="T10" fmla="*/ 2147483647 w 434"/>
              <a:gd name="T11" fmla="*/ 2147483647 h 348"/>
              <a:gd name="T12" fmla="*/ 2147483647 w 434"/>
              <a:gd name="T13" fmla="*/ 2147483647 h 348"/>
              <a:gd name="T14" fmla="*/ 2147483647 w 434"/>
              <a:gd name="T15" fmla="*/ 2147483647 h 348"/>
              <a:gd name="T16" fmla="*/ 2147483647 w 434"/>
              <a:gd name="T17" fmla="*/ 2147483647 h 348"/>
              <a:gd name="T18" fmla="*/ 2147483647 w 434"/>
              <a:gd name="T19" fmla="*/ 2147483647 h 348"/>
              <a:gd name="T20" fmla="*/ 2147483647 w 434"/>
              <a:gd name="T21" fmla="*/ 2147483647 h 348"/>
              <a:gd name="T22" fmla="*/ 2147483647 w 434"/>
              <a:gd name="T23" fmla="*/ 2147483647 h 348"/>
              <a:gd name="T24" fmla="*/ 2147483647 w 434"/>
              <a:gd name="T25" fmla="*/ 2147483647 h 348"/>
              <a:gd name="T26" fmla="*/ 2147483647 w 434"/>
              <a:gd name="T27" fmla="*/ 2147483647 h 348"/>
              <a:gd name="T28" fmla="*/ 2147483647 w 434"/>
              <a:gd name="T29" fmla="*/ 2147483647 h 348"/>
              <a:gd name="T30" fmla="*/ 2147483647 w 434"/>
              <a:gd name="T31" fmla="*/ 2147483647 h 348"/>
              <a:gd name="T32" fmla="*/ 2147483647 w 434"/>
              <a:gd name="T33" fmla="*/ 2147483647 h 348"/>
              <a:gd name="T34" fmla="*/ 2147483647 w 434"/>
              <a:gd name="T35" fmla="*/ 2147483647 h 348"/>
              <a:gd name="T36" fmla="*/ 2147483647 w 434"/>
              <a:gd name="T37" fmla="*/ 2147483647 h 348"/>
              <a:gd name="T38" fmla="*/ 2147483647 w 434"/>
              <a:gd name="T39" fmla="*/ 2147483647 h 348"/>
              <a:gd name="T40" fmla="*/ 2147483647 w 434"/>
              <a:gd name="T41" fmla="*/ 2147483647 h 348"/>
              <a:gd name="T42" fmla="*/ 2147483647 w 434"/>
              <a:gd name="T43" fmla="*/ 2147483647 h 348"/>
              <a:gd name="T44" fmla="*/ 2147483647 w 434"/>
              <a:gd name="T45" fmla="*/ 2147483647 h 348"/>
              <a:gd name="T46" fmla="*/ 2147483647 w 434"/>
              <a:gd name="T47" fmla="*/ 2147483647 h 348"/>
              <a:gd name="T48" fmla="*/ 2147483647 w 434"/>
              <a:gd name="T49" fmla="*/ 2147483647 h 348"/>
              <a:gd name="T50" fmla="*/ 2147483647 w 434"/>
              <a:gd name="T51" fmla="*/ 2147483647 h 348"/>
              <a:gd name="T52" fmla="*/ 2147483647 w 434"/>
              <a:gd name="T53" fmla="*/ 2147483647 h 348"/>
              <a:gd name="T54" fmla="*/ 2147483647 w 434"/>
              <a:gd name="T55" fmla="*/ 2147483647 h 348"/>
              <a:gd name="T56" fmla="*/ 2147483647 w 434"/>
              <a:gd name="T57" fmla="*/ 2147483647 h 348"/>
              <a:gd name="T58" fmla="*/ 2147483647 w 434"/>
              <a:gd name="T59" fmla="*/ 2147483647 h 348"/>
              <a:gd name="T60" fmla="*/ 2147483647 w 434"/>
              <a:gd name="T61" fmla="*/ 2147483647 h 348"/>
              <a:gd name="T62" fmla="*/ 2147483647 w 434"/>
              <a:gd name="T63" fmla="*/ 2147483647 h 348"/>
              <a:gd name="T64" fmla="*/ 2147483647 w 434"/>
              <a:gd name="T65" fmla="*/ 2147483647 h 348"/>
              <a:gd name="T66" fmla="*/ 2147483647 w 434"/>
              <a:gd name="T67" fmla="*/ 2147483647 h 348"/>
              <a:gd name="T68" fmla="*/ 2147483647 w 434"/>
              <a:gd name="T69" fmla="*/ 2147483647 h 348"/>
              <a:gd name="T70" fmla="*/ 2147483647 w 434"/>
              <a:gd name="T71" fmla="*/ 2147483647 h 348"/>
              <a:gd name="T72" fmla="*/ 2147483647 w 434"/>
              <a:gd name="T73" fmla="*/ 2147483647 h 348"/>
              <a:gd name="T74" fmla="*/ 2147483647 w 434"/>
              <a:gd name="T75" fmla="*/ 2147483647 h 348"/>
              <a:gd name="T76" fmla="*/ 2147483647 w 434"/>
              <a:gd name="T77" fmla="*/ 2147483647 h 348"/>
              <a:gd name="T78" fmla="*/ 2147483647 w 434"/>
              <a:gd name="T79" fmla="*/ 2147483647 h 348"/>
              <a:gd name="T80" fmla="*/ 2147483647 w 434"/>
              <a:gd name="T81" fmla="*/ 2147483647 h 348"/>
              <a:gd name="T82" fmla="*/ 2147483647 w 434"/>
              <a:gd name="T83" fmla="*/ 2147483647 h 348"/>
              <a:gd name="T84" fmla="*/ 2147483647 w 434"/>
              <a:gd name="T85" fmla="*/ 2147483647 h 348"/>
              <a:gd name="T86" fmla="*/ 2147483647 w 434"/>
              <a:gd name="T87" fmla="*/ 2147483647 h 348"/>
              <a:gd name="T88" fmla="*/ 2147483647 w 434"/>
              <a:gd name="T89" fmla="*/ 2147483647 h 348"/>
              <a:gd name="T90" fmla="*/ 2147483647 w 434"/>
              <a:gd name="T91" fmla="*/ 2147483647 h 348"/>
              <a:gd name="T92" fmla="*/ 2147483647 w 434"/>
              <a:gd name="T93" fmla="*/ 2147483647 h 348"/>
              <a:gd name="T94" fmla="*/ 2147483647 w 434"/>
              <a:gd name="T95" fmla="*/ 2147483647 h 348"/>
              <a:gd name="T96" fmla="*/ 2147483647 w 434"/>
              <a:gd name="T97" fmla="*/ 2147483647 h 348"/>
              <a:gd name="T98" fmla="*/ 2147483647 w 434"/>
              <a:gd name="T99" fmla="*/ 2147483647 h 348"/>
              <a:gd name="T100" fmla="*/ 2147483647 w 434"/>
              <a:gd name="T101" fmla="*/ 2147483647 h 348"/>
              <a:gd name="T102" fmla="*/ 2147483647 w 434"/>
              <a:gd name="T103" fmla="*/ 2147483647 h 348"/>
              <a:gd name="T104" fmla="*/ 0 w 434"/>
              <a:gd name="T105" fmla="*/ 2147483647 h 3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34"/>
              <a:gd name="T160" fmla="*/ 0 h 348"/>
              <a:gd name="T161" fmla="*/ 434 w 434"/>
              <a:gd name="T162" fmla="*/ 348 h 3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34" h="348">
                <a:moveTo>
                  <a:pt x="0" y="77"/>
                </a:moveTo>
                <a:lnTo>
                  <a:pt x="3" y="40"/>
                </a:lnTo>
                <a:lnTo>
                  <a:pt x="21" y="12"/>
                </a:lnTo>
                <a:lnTo>
                  <a:pt x="51" y="0"/>
                </a:lnTo>
                <a:lnTo>
                  <a:pt x="76" y="5"/>
                </a:lnTo>
                <a:lnTo>
                  <a:pt x="50" y="40"/>
                </a:lnTo>
                <a:lnTo>
                  <a:pt x="56" y="62"/>
                </a:lnTo>
                <a:lnTo>
                  <a:pt x="76" y="82"/>
                </a:lnTo>
                <a:lnTo>
                  <a:pt x="51" y="90"/>
                </a:lnTo>
                <a:lnTo>
                  <a:pt x="77" y="89"/>
                </a:lnTo>
                <a:lnTo>
                  <a:pt x="80" y="71"/>
                </a:lnTo>
                <a:lnTo>
                  <a:pt x="61" y="59"/>
                </a:lnTo>
                <a:lnTo>
                  <a:pt x="77" y="47"/>
                </a:lnTo>
                <a:lnTo>
                  <a:pt x="65" y="30"/>
                </a:lnTo>
                <a:lnTo>
                  <a:pt x="90" y="35"/>
                </a:lnTo>
                <a:lnTo>
                  <a:pt x="67" y="26"/>
                </a:lnTo>
                <a:lnTo>
                  <a:pt x="93" y="28"/>
                </a:lnTo>
                <a:lnTo>
                  <a:pt x="76" y="17"/>
                </a:lnTo>
                <a:lnTo>
                  <a:pt x="97" y="17"/>
                </a:lnTo>
                <a:lnTo>
                  <a:pt x="110" y="5"/>
                </a:lnTo>
                <a:lnTo>
                  <a:pt x="127" y="5"/>
                </a:lnTo>
                <a:lnTo>
                  <a:pt x="129" y="20"/>
                </a:lnTo>
                <a:lnTo>
                  <a:pt x="141" y="26"/>
                </a:lnTo>
                <a:lnTo>
                  <a:pt x="137" y="62"/>
                </a:lnTo>
                <a:lnTo>
                  <a:pt x="153" y="44"/>
                </a:lnTo>
                <a:lnTo>
                  <a:pt x="163" y="53"/>
                </a:lnTo>
                <a:lnTo>
                  <a:pt x="187" y="35"/>
                </a:lnTo>
                <a:lnTo>
                  <a:pt x="224" y="44"/>
                </a:lnTo>
                <a:lnTo>
                  <a:pt x="239" y="62"/>
                </a:lnTo>
                <a:lnTo>
                  <a:pt x="228" y="71"/>
                </a:lnTo>
                <a:lnTo>
                  <a:pt x="249" y="66"/>
                </a:lnTo>
                <a:lnTo>
                  <a:pt x="241" y="76"/>
                </a:lnTo>
                <a:lnTo>
                  <a:pt x="254" y="82"/>
                </a:lnTo>
                <a:lnTo>
                  <a:pt x="265" y="69"/>
                </a:lnTo>
                <a:lnTo>
                  <a:pt x="281" y="76"/>
                </a:lnTo>
                <a:lnTo>
                  <a:pt x="286" y="86"/>
                </a:lnTo>
                <a:lnTo>
                  <a:pt x="271" y="89"/>
                </a:lnTo>
                <a:lnTo>
                  <a:pt x="292" y="89"/>
                </a:lnTo>
                <a:lnTo>
                  <a:pt x="290" y="102"/>
                </a:lnTo>
                <a:lnTo>
                  <a:pt x="305" y="95"/>
                </a:lnTo>
                <a:lnTo>
                  <a:pt x="295" y="106"/>
                </a:lnTo>
                <a:lnTo>
                  <a:pt x="326" y="104"/>
                </a:lnTo>
                <a:lnTo>
                  <a:pt x="309" y="115"/>
                </a:lnTo>
                <a:lnTo>
                  <a:pt x="323" y="115"/>
                </a:lnTo>
                <a:lnTo>
                  <a:pt x="318" y="124"/>
                </a:lnTo>
                <a:lnTo>
                  <a:pt x="331" y="112"/>
                </a:lnTo>
                <a:lnTo>
                  <a:pt x="345" y="124"/>
                </a:lnTo>
                <a:lnTo>
                  <a:pt x="319" y="133"/>
                </a:lnTo>
                <a:lnTo>
                  <a:pt x="356" y="142"/>
                </a:lnTo>
                <a:lnTo>
                  <a:pt x="325" y="144"/>
                </a:lnTo>
                <a:lnTo>
                  <a:pt x="337" y="151"/>
                </a:lnTo>
                <a:lnTo>
                  <a:pt x="328" y="161"/>
                </a:lnTo>
                <a:lnTo>
                  <a:pt x="363" y="183"/>
                </a:lnTo>
                <a:lnTo>
                  <a:pt x="381" y="178"/>
                </a:lnTo>
                <a:lnTo>
                  <a:pt x="390" y="204"/>
                </a:lnTo>
                <a:lnTo>
                  <a:pt x="407" y="202"/>
                </a:lnTo>
                <a:lnTo>
                  <a:pt x="406" y="212"/>
                </a:lnTo>
                <a:lnTo>
                  <a:pt x="433" y="217"/>
                </a:lnTo>
                <a:lnTo>
                  <a:pt x="429" y="231"/>
                </a:lnTo>
                <a:lnTo>
                  <a:pt x="416" y="228"/>
                </a:lnTo>
                <a:lnTo>
                  <a:pt x="421" y="237"/>
                </a:lnTo>
                <a:lnTo>
                  <a:pt x="414" y="249"/>
                </a:lnTo>
                <a:lnTo>
                  <a:pt x="402" y="243"/>
                </a:lnTo>
                <a:lnTo>
                  <a:pt x="399" y="268"/>
                </a:lnTo>
                <a:lnTo>
                  <a:pt x="350" y="222"/>
                </a:lnTo>
                <a:lnTo>
                  <a:pt x="332" y="227"/>
                </a:lnTo>
                <a:lnTo>
                  <a:pt x="345" y="238"/>
                </a:lnTo>
                <a:lnTo>
                  <a:pt x="334" y="249"/>
                </a:lnTo>
                <a:lnTo>
                  <a:pt x="343" y="249"/>
                </a:lnTo>
                <a:lnTo>
                  <a:pt x="354" y="271"/>
                </a:lnTo>
                <a:lnTo>
                  <a:pt x="378" y="275"/>
                </a:lnTo>
                <a:lnTo>
                  <a:pt x="376" y="288"/>
                </a:lnTo>
                <a:lnTo>
                  <a:pt x="388" y="300"/>
                </a:lnTo>
                <a:lnTo>
                  <a:pt x="382" y="329"/>
                </a:lnTo>
                <a:lnTo>
                  <a:pt x="319" y="299"/>
                </a:lnTo>
                <a:lnTo>
                  <a:pt x="361" y="347"/>
                </a:lnTo>
                <a:lnTo>
                  <a:pt x="283" y="320"/>
                </a:lnTo>
                <a:lnTo>
                  <a:pt x="272" y="303"/>
                </a:lnTo>
                <a:lnTo>
                  <a:pt x="283" y="302"/>
                </a:lnTo>
                <a:lnTo>
                  <a:pt x="257" y="293"/>
                </a:lnTo>
                <a:lnTo>
                  <a:pt x="251" y="274"/>
                </a:lnTo>
                <a:lnTo>
                  <a:pt x="231" y="268"/>
                </a:lnTo>
                <a:lnTo>
                  <a:pt x="229" y="281"/>
                </a:lnTo>
                <a:lnTo>
                  <a:pt x="218" y="274"/>
                </a:lnTo>
                <a:lnTo>
                  <a:pt x="202" y="286"/>
                </a:lnTo>
                <a:lnTo>
                  <a:pt x="179" y="274"/>
                </a:lnTo>
                <a:lnTo>
                  <a:pt x="191" y="253"/>
                </a:lnTo>
                <a:lnTo>
                  <a:pt x="249" y="253"/>
                </a:lnTo>
                <a:lnTo>
                  <a:pt x="235" y="232"/>
                </a:lnTo>
                <a:lnTo>
                  <a:pt x="267" y="202"/>
                </a:lnTo>
                <a:lnTo>
                  <a:pt x="244" y="160"/>
                </a:lnTo>
                <a:lnTo>
                  <a:pt x="229" y="157"/>
                </a:lnTo>
                <a:lnTo>
                  <a:pt x="238" y="150"/>
                </a:lnTo>
                <a:lnTo>
                  <a:pt x="202" y="161"/>
                </a:lnTo>
                <a:lnTo>
                  <a:pt x="202" y="150"/>
                </a:lnTo>
                <a:lnTo>
                  <a:pt x="215" y="142"/>
                </a:lnTo>
                <a:lnTo>
                  <a:pt x="188" y="127"/>
                </a:lnTo>
                <a:lnTo>
                  <a:pt x="187" y="114"/>
                </a:lnTo>
                <a:lnTo>
                  <a:pt x="163" y="108"/>
                </a:lnTo>
                <a:lnTo>
                  <a:pt x="169" y="124"/>
                </a:lnTo>
                <a:lnTo>
                  <a:pt x="127" y="119"/>
                </a:lnTo>
                <a:lnTo>
                  <a:pt x="138" y="128"/>
                </a:lnTo>
                <a:lnTo>
                  <a:pt x="28" y="112"/>
                </a:lnTo>
                <a:lnTo>
                  <a:pt x="9" y="89"/>
                </a:lnTo>
                <a:lnTo>
                  <a:pt x="43" y="90"/>
                </a:lnTo>
                <a:lnTo>
                  <a:pt x="0" y="7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2" name="Freeform 39"/>
          <p:cNvSpPr>
            <a:spLocks noChangeAspect="1"/>
          </p:cNvSpPr>
          <p:nvPr/>
        </p:nvSpPr>
        <p:spPr bwMode="gray">
          <a:xfrm>
            <a:off x="2351088" y="2774950"/>
            <a:ext cx="127000" cy="107950"/>
          </a:xfrm>
          <a:custGeom>
            <a:avLst/>
            <a:gdLst>
              <a:gd name="T0" fmla="*/ 0 w 102"/>
              <a:gd name="T1" fmla="*/ 2147483647 h 72"/>
              <a:gd name="T2" fmla="*/ 2147483647 w 102"/>
              <a:gd name="T3" fmla="*/ 2147483647 h 72"/>
              <a:gd name="T4" fmla="*/ 2147483647 w 102"/>
              <a:gd name="T5" fmla="*/ 0 h 72"/>
              <a:gd name="T6" fmla="*/ 2147483647 w 102"/>
              <a:gd name="T7" fmla="*/ 2147483647 h 72"/>
              <a:gd name="T8" fmla="*/ 2147483647 w 102"/>
              <a:gd name="T9" fmla="*/ 2147483647 h 72"/>
              <a:gd name="T10" fmla="*/ 2147483647 w 102"/>
              <a:gd name="T11" fmla="*/ 2147483647 h 72"/>
              <a:gd name="T12" fmla="*/ 2147483647 w 102"/>
              <a:gd name="T13" fmla="*/ 2147483647 h 72"/>
              <a:gd name="T14" fmla="*/ 2147483647 w 102"/>
              <a:gd name="T15" fmla="*/ 2147483647 h 72"/>
              <a:gd name="T16" fmla="*/ 2147483647 w 102"/>
              <a:gd name="T17" fmla="*/ 2147483647 h 72"/>
              <a:gd name="T18" fmla="*/ 2147483647 w 102"/>
              <a:gd name="T19" fmla="*/ 2147483647 h 72"/>
              <a:gd name="T20" fmla="*/ 0 w 102"/>
              <a:gd name="T21" fmla="*/ 2147483647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"/>
              <a:gd name="T34" fmla="*/ 0 h 72"/>
              <a:gd name="T35" fmla="*/ 102 w 102"/>
              <a:gd name="T36" fmla="*/ 72 h 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" h="72">
                <a:moveTo>
                  <a:pt x="0" y="57"/>
                </a:moveTo>
                <a:lnTo>
                  <a:pt x="14" y="44"/>
                </a:lnTo>
                <a:lnTo>
                  <a:pt x="24" y="0"/>
                </a:lnTo>
                <a:lnTo>
                  <a:pt x="32" y="16"/>
                </a:lnTo>
                <a:lnTo>
                  <a:pt x="56" y="19"/>
                </a:lnTo>
                <a:lnTo>
                  <a:pt x="101" y="52"/>
                </a:lnTo>
                <a:lnTo>
                  <a:pt x="94" y="63"/>
                </a:lnTo>
                <a:lnTo>
                  <a:pt x="53" y="48"/>
                </a:lnTo>
                <a:lnTo>
                  <a:pt x="28" y="71"/>
                </a:lnTo>
                <a:lnTo>
                  <a:pt x="23" y="52"/>
                </a:lnTo>
                <a:lnTo>
                  <a:pt x="0" y="5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3" name="Freeform 40"/>
          <p:cNvSpPr>
            <a:spLocks noChangeAspect="1"/>
          </p:cNvSpPr>
          <p:nvPr/>
        </p:nvSpPr>
        <p:spPr bwMode="gray">
          <a:xfrm>
            <a:off x="5889625" y="4427538"/>
            <a:ext cx="38100" cy="92075"/>
          </a:xfrm>
          <a:custGeom>
            <a:avLst/>
            <a:gdLst>
              <a:gd name="T0" fmla="*/ 0 w 28"/>
              <a:gd name="T1" fmla="*/ 0 h 61"/>
              <a:gd name="T2" fmla="*/ 2147483647 w 28"/>
              <a:gd name="T3" fmla="*/ 2147483647 h 61"/>
              <a:gd name="T4" fmla="*/ 2147483647 w 28"/>
              <a:gd name="T5" fmla="*/ 2147483647 h 61"/>
              <a:gd name="T6" fmla="*/ 2147483647 w 28"/>
              <a:gd name="T7" fmla="*/ 2147483647 h 61"/>
              <a:gd name="T8" fmla="*/ 0 w 28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61"/>
              <a:gd name="T17" fmla="*/ 28 w 28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61">
                <a:moveTo>
                  <a:pt x="0" y="0"/>
                </a:moveTo>
                <a:lnTo>
                  <a:pt x="4" y="60"/>
                </a:lnTo>
                <a:lnTo>
                  <a:pt x="27" y="49"/>
                </a:lnTo>
                <a:lnTo>
                  <a:pt x="15" y="14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4" name="Freeform 41"/>
          <p:cNvSpPr>
            <a:spLocks noChangeAspect="1"/>
          </p:cNvSpPr>
          <p:nvPr/>
        </p:nvSpPr>
        <p:spPr bwMode="gray">
          <a:xfrm>
            <a:off x="2566988" y="5097463"/>
            <a:ext cx="160337" cy="1019175"/>
          </a:xfrm>
          <a:custGeom>
            <a:avLst/>
            <a:gdLst>
              <a:gd name="T0" fmla="*/ 0 w 128"/>
              <a:gd name="T1" fmla="*/ 2147483647 h 678"/>
              <a:gd name="T2" fmla="*/ 2147483647 w 128"/>
              <a:gd name="T3" fmla="*/ 2147483647 h 678"/>
              <a:gd name="T4" fmla="*/ 2147483647 w 128"/>
              <a:gd name="T5" fmla="*/ 2147483647 h 678"/>
              <a:gd name="T6" fmla="*/ 2147483647 w 128"/>
              <a:gd name="T7" fmla="*/ 2147483647 h 678"/>
              <a:gd name="T8" fmla="*/ 2147483647 w 128"/>
              <a:gd name="T9" fmla="*/ 2147483647 h 678"/>
              <a:gd name="T10" fmla="*/ 2147483647 w 128"/>
              <a:gd name="T11" fmla="*/ 2147483647 h 678"/>
              <a:gd name="T12" fmla="*/ 2147483647 w 128"/>
              <a:gd name="T13" fmla="*/ 2147483647 h 678"/>
              <a:gd name="T14" fmla="*/ 2147483647 w 128"/>
              <a:gd name="T15" fmla="*/ 2147483647 h 678"/>
              <a:gd name="T16" fmla="*/ 2147483647 w 128"/>
              <a:gd name="T17" fmla="*/ 2147483647 h 678"/>
              <a:gd name="T18" fmla="*/ 2147483647 w 128"/>
              <a:gd name="T19" fmla="*/ 2147483647 h 678"/>
              <a:gd name="T20" fmla="*/ 2147483647 w 128"/>
              <a:gd name="T21" fmla="*/ 2147483647 h 678"/>
              <a:gd name="T22" fmla="*/ 2147483647 w 128"/>
              <a:gd name="T23" fmla="*/ 2147483647 h 678"/>
              <a:gd name="T24" fmla="*/ 2147483647 w 128"/>
              <a:gd name="T25" fmla="*/ 0 h 678"/>
              <a:gd name="T26" fmla="*/ 2147483647 w 128"/>
              <a:gd name="T27" fmla="*/ 2147483647 h 678"/>
              <a:gd name="T28" fmla="*/ 2147483647 w 128"/>
              <a:gd name="T29" fmla="*/ 2147483647 h 678"/>
              <a:gd name="T30" fmla="*/ 2147483647 w 128"/>
              <a:gd name="T31" fmla="*/ 2147483647 h 678"/>
              <a:gd name="T32" fmla="*/ 2147483647 w 128"/>
              <a:gd name="T33" fmla="*/ 2147483647 h 678"/>
              <a:gd name="T34" fmla="*/ 2147483647 w 128"/>
              <a:gd name="T35" fmla="*/ 2147483647 h 678"/>
              <a:gd name="T36" fmla="*/ 2147483647 w 128"/>
              <a:gd name="T37" fmla="*/ 2147483647 h 678"/>
              <a:gd name="T38" fmla="*/ 2147483647 w 128"/>
              <a:gd name="T39" fmla="*/ 2147483647 h 678"/>
              <a:gd name="T40" fmla="*/ 2147483647 w 128"/>
              <a:gd name="T41" fmla="*/ 2147483647 h 678"/>
              <a:gd name="T42" fmla="*/ 2147483647 w 128"/>
              <a:gd name="T43" fmla="*/ 2147483647 h 678"/>
              <a:gd name="T44" fmla="*/ 2147483647 w 128"/>
              <a:gd name="T45" fmla="*/ 2147483647 h 678"/>
              <a:gd name="T46" fmla="*/ 2147483647 w 128"/>
              <a:gd name="T47" fmla="*/ 2147483647 h 678"/>
              <a:gd name="T48" fmla="*/ 2147483647 w 128"/>
              <a:gd name="T49" fmla="*/ 2147483647 h 678"/>
              <a:gd name="T50" fmla="*/ 2147483647 w 128"/>
              <a:gd name="T51" fmla="*/ 2147483647 h 678"/>
              <a:gd name="T52" fmla="*/ 2147483647 w 128"/>
              <a:gd name="T53" fmla="*/ 2147483647 h 678"/>
              <a:gd name="T54" fmla="*/ 2147483647 w 128"/>
              <a:gd name="T55" fmla="*/ 2147483647 h 678"/>
              <a:gd name="T56" fmla="*/ 2147483647 w 128"/>
              <a:gd name="T57" fmla="*/ 2147483647 h 678"/>
              <a:gd name="T58" fmla="*/ 2147483647 w 128"/>
              <a:gd name="T59" fmla="*/ 2147483647 h 678"/>
              <a:gd name="T60" fmla="*/ 2147483647 w 128"/>
              <a:gd name="T61" fmla="*/ 2147483647 h 678"/>
              <a:gd name="T62" fmla="*/ 2147483647 w 128"/>
              <a:gd name="T63" fmla="*/ 2147483647 h 678"/>
              <a:gd name="T64" fmla="*/ 2147483647 w 128"/>
              <a:gd name="T65" fmla="*/ 2147483647 h 678"/>
              <a:gd name="T66" fmla="*/ 2147483647 w 128"/>
              <a:gd name="T67" fmla="*/ 2147483647 h 678"/>
              <a:gd name="T68" fmla="*/ 2147483647 w 128"/>
              <a:gd name="T69" fmla="*/ 2147483647 h 678"/>
              <a:gd name="T70" fmla="*/ 2147483647 w 128"/>
              <a:gd name="T71" fmla="*/ 2147483647 h 678"/>
              <a:gd name="T72" fmla="*/ 2147483647 w 128"/>
              <a:gd name="T73" fmla="*/ 2147483647 h 678"/>
              <a:gd name="T74" fmla="*/ 2147483647 w 128"/>
              <a:gd name="T75" fmla="*/ 2147483647 h 678"/>
              <a:gd name="T76" fmla="*/ 2147483647 w 128"/>
              <a:gd name="T77" fmla="*/ 2147483647 h 678"/>
              <a:gd name="T78" fmla="*/ 2147483647 w 128"/>
              <a:gd name="T79" fmla="*/ 2147483647 h 678"/>
              <a:gd name="T80" fmla="*/ 2147483647 w 128"/>
              <a:gd name="T81" fmla="*/ 2147483647 h 678"/>
              <a:gd name="T82" fmla="*/ 2147483647 w 128"/>
              <a:gd name="T83" fmla="*/ 2147483647 h 678"/>
              <a:gd name="T84" fmla="*/ 2147483647 w 128"/>
              <a:gd name="T85" fmla="*/ 2147483647 h 678"/>
              <a:gd name="T86" fmla="*/ 2147483647 w 128"/>
              <a:gd name="T87" fmla="*/ 2147483647 h 678"/>
              <a:gd name="T88" fmla="*/ 2147483647 w 128"/>
              <a:gd name="T89" fmla="*/ 2147483647 h 678"/>
              <a:gd name="T90" fmla="*/ 2147483647 w 128"/>
              <a:gd name="T91" fmla="*/ 2147483647 h 678"/>
              <a:gd name="T92" fmla="*/ 2147483647 w 128"/>
              <a:gd name="T93" fmla="*/ 2147483647 h 678"/>
              <a:gd name="T94" fmla="*/ 0 w 128"/>
              <a:gd name="T95" fmla="*/ 2147483647 h 6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"/>
              <a:gd name="T145" fmla="*/ 0 h 678"/>
              <a:gd name="T146" fmla="*/ 128 w 128"/>
              <a:gd name="T147" fmla="*/ 678 h 6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" h="678">
                <a:moveTo>
                  <a:pt x="0" y="529"/>
                </a:moveTo>
                <a:lnTo>
                  <a:pt x="10" y="510"/>
                </a:lnTo>
                <a:lnTo>
                  <a:pt x="26" y="524"/>
                </a:lnTo>
                <a:lnTo>
                  <a:pt x="43" y="489"/>
                </a:lnTo>
                <a:lnTo>
                  <a:pt x="37" y="475"/>
                </a:lnTo>
                <a:lnTo>
                  <a:pt x="50" y="427"/>
                </a:lnTo>
                <a:lnTo>
                  <a:pt x="25" y="423"/>
                </a:lnTo>
                <a:lnTo>
                  <a:pt x="30" y="346"/>
                </a:lnTo>
                <a:lnTo>
                  <a:pt x="61" y="266"/>
                </a:lnTo>
                <a:lnTo>
                  <a:pt x="60" y="197"/>
                </a:lnTo>
                <a:lnTo>
                  <a:pt x="82" y="69"/>
                </a:lnTo>
                <a:lnTo>
                  <a:pt x="76" y="11"/>
                </a:lnTo>
                <a:lnTo>
                  <a:pt x="91" y="0"/>
                </a:lnTo>
                <a:lnTo>
                  <a:pt x="106" y="29"/>
                </a:lnTo>
                <a:lnTo>
                  <a:pt x="116" y="89"/>
                </a:lnTo>
                <a:lnTo>
                  <a:pt x="127" y="90"/>
                </a:lnTo>
                <a:lnTo>
                  <a:pt x="126" y="110"/>
                </a:lnTo>
                <a:lnTo>
                  <a:pt x="108" y="119"/>
                </a:lnTo>
                <a:lnTo>
                  <a:pt x="109" y="159"/>
                </a:lnTo>
                <a:lnTo>
                  <a:pt x="91" y="180"/>
                </a:lnTo>
                <a:lnTo>
                  <a:pt x="76" y="236"/>
                </a:lnTo>
                <a:lnTo>
                  <a:pt x="87" y="289"/>
                </a:lnTo>
                <a:lnTo>
                  <a:pt x="67" y="333"/>
                </a:lnTo>
                <a:lnTo>
                  <a:pt x="53" y="445"/>
                </a:lnTo>
                <a:lnTo>
                  <a:pt x="64" y="486"/>
                </a:lnTo>
                <a:lnTo>
                  <a:pt x="53" y="489"/>
                </a:lnTo>
                <a:lnTo>
                  <a:pt x="59" y="525"/>
                </a:lnTo>
                <a:lnTo>
                  <a:pt x="33" y="600"/>
                </a:lnTo>
                <a:lnTo>
                  <a:pt x="36" y="612"/>
                </a:lnTo>
                <a:lnTo>
                  <a:pt x="49" y="608"/>
                </a:lnTo>
                <a:lnTo>
                  <a:pt x="53" y="637"/>
                </a:lnTo>
                <a:lnTo>
                  <a:pt x="109" y="642"/>
                </a:lnTo>
                <a:lnTo>
                  <a:pt x="72" y="654"/>
                </a:lnTo>
                <a:lnTo>
                  <a:pt x="67" y="677"/>
                </a:lnTo>
                <a:lnTo>
                  <a:pt x="51" y="670"/>
                </a:lnTo>
                <a:lnTo>
                  <a:pt x="69" y="657"/>
                </a:lnTo>
                <a:lnTo>
                  <a:pt x="42" y="650"/>
                </a:lnTo>
                <a:lnTo>
                  <a:pt x="38" y="626"/>
                </a:lnTo>
                <a:lnTo>
                  <a:pt x="32" y="638"/>
                </a:lnTo>
                <a:lnTo>
                  <a:pt x="22" y="615"/>
                </a:lnTo>
                <a:lnTo>
                  <a:pt x="27" y="608"/>
                </a:lnTo>
                <a:lnTo>
                  <a:pt x="14" y="599"/>
                </a:lnTo>
                <a:lnTo>
                  <a:pt x="25" y="586"/>
                </a:lnTo>
                <a:lnTo>
                  <a:pt x="15" y="553"/>
                </a:lnTo>
                <a:lnTo>
                  <a:pt x="35" y="556"/>
                </a:lnTo>
                <a:lnTo>
                  <a:pt x="15" y="541"/>
                </a:lnTo>
                <a:lnTo>
                  <a:pt x="20" y="527"/>
                </a:lnTo>
                <a:lnTo>
                  <a:pt x="0" y="52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5" name="Freeform 42"/>
          <p:cNvSpPr>
            <a:spLocks noChangeAspect="1"/>
          </p:cNvSpPr>
          <p:nvPr/>
        </p:nvSpPr>
        <p:spPr bwMode="gray">
          <a:xfrm>
            <a:off x="2574925" y="5949950"/>
            <a:ext cx="20638" cy="41275"/>
          </a:xfrm>
          <a:custGeom>
            <a:avLst/>
            <a:gdLst>
              <a:gd name="T0" fmla="*/ 0 w 17"/>
              <a:gd name="T1" fmla="*/ 2147483647 h 26"/>
              <a:gd name="T2" fmla="*/ 2147483647 w 17"/>
              <a:gd name="T3" fmla="*/ 0 h 26"/>
              <a:gd name="T4" fmla="*/ 2147483647 w 17"/>
              <a:gd name="T5" fmla="*/ 2147483647 h 26"/>
              <a:gd name="T6" fmla="*/ 0 w 17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26"/>
              <a:gd name="T14" fmla="*/ 17 w 17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26">
                <a:moveTo>
                  <a:pt x="0" y="11"/>
                </a:moveTo>
                <a:lnTo>
                  <a:pt x="6" y="0"/>
                </a:lnTo>
                <a:lnTo>
                  <a:pt x="16" y="25"/>
                </a:lnTo>
                <a:lnTo>
                  <a:pt x="0" y="1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6" name="Freeform 43"/>
          <p:cNvSpPr>
            <a:spLocks noChangeAspect="1"/>
          </p:cNvSpPr>
          <p:nvPr/>
        </p:nvSpPr>
        <p:spPr bwMode="gray">
          <a:xfrm>
            <a:off x="2592388" y="5741988"/>
            <a:ext cx="20637" cy="49212"/>
          </a:xfrm>
          <a:custGeom>
            <a:avLst/>
            <a:gdLst>
              <a:gd name="T0" fmla="*/ 0 w 17"/>
              <a:gd name="T1" fmla="*/ 2147483647 h 33"/>
              <a:gd name="T2" fmla="*/ 2147483647 w 17"/>
              <a:gd name="T3" fmla="*/ 0 h 33"/>
              <a:gd name="T4" fmla="*/ 2147483647 w 17"/>
              <a:gd name="T5" fmla="*/ 2147483647 h 33"/>
              <a:gd name="T6" fmla="*/ 0 w 17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33"/>
              <a:gd name="T14" fmla="*/ 17 w 17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33">
                <a:moveTo>
                  <a:pt x="0" y="27"/>
                </a:moveTo>
                <a:lnTo>
                  <a:pt x="16" y="0"/>
                </a:lnTo>
                <a:lnTo>
                  <a:pt x="16" y="32"/>
                </a:lnTo>
                <a:lnTo>
                  <a:pt x="0" y="2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7" name="Freeform 44"/>
          <p:cNvSpPr>
            <a:spLocks noChangeAspect="1"/>
          </p:cNvSpPr>
          <p:nvPr/>
        </p:nvSpPr>
        <p:spPr bwMode="gray">
          <a:xfrm>
            <a:off x="2608263" y="6100763"/>
            <a:ext cx="25400" cy="23812"/>
          </a:xfrm>
          <a:custGeom>
            <a:avLst/>
            <a:gdLst>
              <a:gd name="T0" fmla="*/ 0 w 22"/>
              <a:gd name="T1" fmla="*/ 0 h 17"/>
              <a:gd name="T2" fmla="*/ 2147483647 w 22"/>
              <a:gd name="T3" fmla="*/ 2147483647 h 17"/>
              <a:gd name="T4" fmla="*/ 2147483647 w 22"/>
              <a:gd name="T5" fmla="*/ 2147483647 h 17"/>
              <a:gd name="T6" fmla="*/ 0 w 22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7"/>
              <a:gd name="T14" fmla="*/ 22 w 22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7">
                <a:moveTo>
                  <a:pt x="0" y="0"/>
                </a:moveTo>
                <a:lnTo>
                  <a:pt x="21" y="4"/>
                </a:lnTo>
                <a:lnTo>
                  <a:pt x="21" y="16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8" name="Freeform 45"/>
          <p:cNvSpPr>
            <a:spLocks noChangeAspect="1"/>
          </p:cNvSpPr>
          <p:nvPr/>
        </p:nvSpPr>
        <p:spPr bwMode="gray">
          <a:xfrm>
            <a:off x="2608263" y="6057900"/>
            <a:ext cx="39687" cy="42863"/>
          </a:xfrm>
          <a:custGeom>
            <a:avLst/>
            <a:gdLst>
              <a:gd name="T0" fmla="*/ 0 w 32"/>
              <a:gd name="T1" fmla="*/ 2147483647 h 29"/>
              <a:gd name="T2" fmla="*/ 2147483647 w 32"/>
              <a:gd name="T3" fmla="*/ 0 h 29"/>
              <a:gd name="T4" fmla="*/ 2147483647 w 32"/>
              <a:gd name="T5" fmla="*/ 2147483647 h 29"/>
              <a:gd name="T6" fmla="*/ 2147483647 w 32"/>
              <a:gd name="T7" fmla="*/ 2147483647 h 29"/>
              <a:gd name="T8" fmla="*/ 2147483647 w 32"/>
              <a:gd name="T9" fmla="*/ 2147483647 h 29"/>
              <a:gd name="T10" fmla="*/ 0 w 32"/>
              <a:gd name="T11" fmla="*/ 214748364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29"/>
              <a:gd name="T20" fmla="*/ 32 w 32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29">
                <a:moveTo>
                  <a:pt x="0" y="5"/>
                </a:moveTo>
                <a:lnTo>
                  <a:pt x="8" y="0"/>
                </a:lnTo>
                <a:lnTo>
                  <a:pt x="7" y="13"/>
                </a:lnTo>
                <a:lnTo>
                  <a:pt x="31" y="17"/>
                </a:lnTo>
                <a:lnTo>
                  <a:pt x="15" y="28"/>
                </a:lnTo>
                <a:lnTo>
                  <a:pt x="0" y="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59" name="Freeform 46"/>
          <p:cNvSpPr>
            <a:spLocks noChangeAspect="1"/>
          </p:cNvSpPr>
          <p:nvPr/>
        </p:nvSpPr>
        <p:spPr bwMode="gray">
          <a:xfrm>
            <a:off x="2638425" y="6116638"/>
            <a:ext cx="19050" cy="26987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0 w 17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7"/>
              <a:gd name="T14" fmla="*/ 17 w 1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7">
                <a:moveTo>
                  <a:pt x="0" y="12"/>
                </a:moveTo>
                <a:lnTo>
                  <a:pt x="4" y="0"/>
                </a:lnTo>
                <a:lnTo>
                  <a:pt x="16" y="16"/>
                </a:lnTo>
                <a:lnTo>
                  <a:pt x="0" y="1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0" name="Freeform 47"/>
          <p:cNvSpPr>
            <a:spLocks noChangeAspect="1"/>
          </p:cNvSpPr>
          <p:nvPr/>
        </p:nvSpPr>
        <p:spPr bwMode="gray">
          <a:xfrm>
            <a:off x="2649538" y="6076950"/>
            <a:ext cx="50800" cy="79375"/>
          </a:xfrm>
          <a:custGeom>
            <a:avLst/>
            <a:gdLst>
              <a:gd name="T0" fmla="*/ 0 w 41"/>
              <a:gd name="T1" fmla="*/ 2147483647 h 52"/>
              <a:gd name="T2" fmla="*/ 2147483647 w 41"/>
              <a:gd name="T3" fmla="*/ 2147483647 h 52"/>
              <a:gd name="T4" fmla="*/ 2147483647 w 41"/>
              <a:gd name="T5" fmla="*/ 2147483647 h 52"/>
              <a:gd name="T6" fmla="*/ 2147483647 w 41"/>
              <a:gd name="T7" fmla="*/ 2147483647 h 52"/>
              <a:gd name="T8" fmla="*/ 2147483647 w 41"/>
              <a:gd name="T9" fmla="*/ 2147483647 h 52"/>
              <a:gd name="T10" fmla="*/ 2147483647 w 41"/>
              <a:gd name="T11" fmla="*/ 2147483647 h 52"/>
              <a:gd name="T12" fmla="*/ 2147483647 w 41"/>
              <a:gd name="T13" fmla="*/ 2147483647 h 52"/>
              <a:gd name="T14" fmla="*/ 2147483647 w 41"/>
              <a:gd name="T15" fmla="*/ 0 h 52"/>
              <a:gd name="T16" fmla="*/ 2147483647 w 41"/>
              <a:gd name="T17" fmla="*/ 2147483647 h 52"/>
              <a:gd name="T18" fmla="*/ 0 w 41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52"/>
              <a:gd name="T32" fmla="*/ 41 w 41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52">
                <a:moveTo>
                  <a:pt x="0" y="41"/>
                </a:moveTo>
                <a:lnTo>
                  <a:pt x="6" y="33"/>
                </a:lnTo>
                <a:lnTo>
                  <a:pt x="27" y="38"/>
                </a:lnTo>
                <a:lnTo>
                  <a:pt x="18" y="25"/>
                </a:lnTo>
                <a:lnTo>
                  <a:pt x="28" y="17"/>
                </a:lnTo>
                <a:lnTo>
                  <a:pt x="13" y="14"/>
                </a:lnTo>
                <a:lnTo>
                  <a:pt x="13" y="1"/>
                </a:lnTo>
                <a:lnTo>
                  <a:pt x="39" y="0"/>
                </a:lnTo>
                <a:lnTo>
                  <a:pt x="40" y="51"/>
                </a:lnTo>
                <a:lnTo>
                  <a:pt x="0" y="4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1" name="Freeform 48"/>
          <p:cNvSpPr>
            <a:spLocks noChangeAspect="1"/>
          </p:cNvSpPr>
          <p:nvPr/>
        </p:nvSpPr>
        <p:spPr bwMode="gray">
          <a:xfrm>
            <a:off x="2716213" y="6156325"/>
            <a:ext cx="22225" cy="25400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0 w 17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7"/>
              <a:gd name="T14" fmla="*/ 17 w 1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7">
                <a:moveTo>
                  <a:pt x="0" y="16"/>
                </a:moveTo>
                <a:lnTo>
                  <a:pt x="4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2" name="Freeform 49"/>
          <p:cNvSpPr>
            <a:spLocks noChangeAspect="1"/>
          </p:cNvSpPr>
          <p:nvPr/>
        </p:nvSpPr>
        <p:spPr bwMode="gray">
          <a:xfrm>
            <a:off x="5775325" y="3235325"/>
            <a:ext cx="1162050" cy="944563"/>
          </a:xfrm>
          <a:custGeom>
            <a:avLst/>
            <a:gdLst>
              <a:gd name="T0" fmla="*/ 2147483647 w 928"/>
              <a:gd name="T1" fmla="*/ 2147483647 h 628"/>
              <a:gd name="T2" fmla="*/ 2147483647 w 928"/>
              <a:gd name="T3" fmla="*/ 2147483647 h 628"/>
              <a:gd name="T4" fmla="*/ 2147483647 w 928"/>
              <a:gd name="T5" fmla="*/ 2147483647 h 628"/>
              <a:gd name="T6" fmla="*/ 2147483647 w 928"/>
              <a:gd name="T7" fmla="*/ 2147483647 h 628"/>
              <a:gd name="T8" fmla="*/ 2147483647 w 928"/>
              <a:gd name="T9" fmla="*/ 2147483647 h 628"/>
              <a:gd name="T10" fmla="*/ 2147483647 w 928"/>
              <a:gd name="T11" fmla="*/ 2147483647 h 628"/>
              <a:gd name="T12" fmla="*/ 2147483647 w 928"/>
              <a:gd name="T13" fmla="*/ 2147483647 h 628"/>
              <a:gd name="T14" fmla="*/ 2147483647 w 928"/>
              <a:gd name="T15" fmla="*/ 2147483647 h 628"/>
              <a:gd name="T16" fmla="*/ 2147483647 w 928"/>
              <a:gd name="T17" fmla="*/ 2147483647 h 628"/>
              <a:gd name="T18" fmla="*/ 2147483647 w 928"/>
              <a:gd name="T19" fmla="*/ 2147483647 h 628"/>
              <a:gd name="T20" fmla="*/ 2147483647 w 928"/>
              <a:gd name="T21" fmla="*/ 2147483647 h 628"/>
              <a:gd name="T22" fmla="*/ 2147483647 w 928"/>
              <a:gd name="T23" fmla="*/ 2147483647 h 628"/>
              <a:gd name="T24" fmla="*/ 2147483647 w 928"/>
              <a:gd name="T25" fmla="*/ 2147483647 h 628"/>
              <a:gd name="T26" fmla="*/ 2147483647 w 928"/>
              <a:gd name="T27" fmla="*/ 2147483647 h 628"/>
              <a:gd name="T28" fmla="*/ 2147483647 w 928"/>
              <a:gd name="T29" fmla="*/ 2147483647 h 628"/>
              <a:gd name="T30" fmla="*/ 2147483647 w 928"/>
              <a:gd name="T31" fmla="*/ 2147483647 h 628"/>
              <a:gd name="T32" fmla="*/ 2147483647 w 928"/>
              <a:gd name="T33" fmla="*/ 2147483647 h 628"/>
              <a:gd name="T34" fmla="*/ 2147483647 w 928"/>
              <a:gd name="T35" fmla="*/ 2147483647 h 628"/>
              <a:gd name="T36" fmla="*/ 2147483647 w 928"/>
              <a:gd name="T37" fmla="*/ 2147483647 h 628"/>
              <a:gd name="T38" fmla="*/ 2147483647 w 928"/>
              <a:gd name="T39" fmla="*/ 2147483647 h 628"/>
              <a:gd name="T40" fmla="*/ 2147483647 w 928"/>
              <a:gd name="T41" fmla="*/ 2147483647 h 628"/>
              <a:gd name="T42" fmla="*/ 2147483647 w 928"/>
              <a:gd name="T43" fmla="*/ 2147483647 h 628"/>
              <a:gd name="T44" fmla="*/ 2147483647 w 928"/>
              <a:gd name="T45" fmla="*/ 2147483647 h 628"/>
              <a:gd name="T46" fmla="*/ 2147483647 w 928"/>
              <a:gd name="T47" fmla="*/ 2147483647 h 628"/>
              <a:gd name="T48" fmla="*/ 2147483647 w 928"/>
              <a:gd name="T49" fmla="*/ 2147483647 h 628"/>
              <a:gd name="T50" fmla="*/ 2147483647 w 928"/>
              <a:gd name="T51" fmla="*/ 2147483647 h 628"/>
              <a:gd name="T52" fmla="*/ 2147483647 w 928"/>
              <a:gd name="T53" fmla="*/ 2147483647 h 628"/>
              <a:gd name="T54" fmla="*/ 2147483647 w 928"/>
              <a:gd name="T55" fmla="*/ 2147483647 h 628"/>
              <a:gd name="T56" fmla="*/ 2147483647 w 928"/>
              <a:gd name="T57" fmla="*/ 2147483647 h 628"/>
              <a:gd name="T58" fmla="*/ 2147483647 w 928"/>
              <a:gd name="T59" fmla="*/ 2147483647 h 628"/>
              <a:gd name="T60" fmla="*/ 2147483647 w 928"/>
              <a:gd name="T61" fmla="*/ 2147483647 h 628"/>
              <a:gd name="T62" fmla="*/ 2147483647 w 928"/>
              <a:gd name="T63" fmla="*/ 2147483647 h 628"/>
              <a:gd name="T64" fmla="*/ 2147483647 w 928"/>
              <a:gd name="T65" fmla="*/ 2147483647 h 628"/>
              <a:gd name="T66" fmla="*/ 2147483647 w 928"/>
              <a:gd name="T67" fmla="*/ 2147483647 h 628"/>
              <a:gd name="T68" fmla="*/ 2147483647 w 928"/>
              <a:gd name="T69" fmla="*/ 2147483647 h 628"/>
              <a:gd name="T70" fmla="*/ 2147483647 w 928"/>
              <a:gd name="T71" fmla="*/ 2147483647 h 628"/>
              <a:gd name="T72" fmla="*/ 2147483647 w 928"/>
              <a:gd name="T73" fmla="*/ 2147483647 h 628"/>
              <a:gd name="T74" fmla="*/ 2147483647 w 928"/>
              <a:gd name="T75" fmla="*/ 2147483647 h 628"/>
              <a:gd name="T76" fmla="*/ 2147483647 w 928"/>
              <a:gd name="T77" fmla="*/ 2147483647 h 628"/>
              <a:gd name="T78" fmla="*/ 2147483647 w 928"/>
              <a:gd name="T79" fmla="*/ 2147483647 h 628"/>
              <a:gd name="T80" fmla="*/ 2147483647 w 928"/>
              <a:gd name="T81" fmla="*/ 2147483647 h 628"/>
              <a:gd name="T82" fmla="*/ 2147483647 w 928"/>
              <a:gd name="T83" fmla="*/ 2147483647 h 628"/>
              <a:gd name="T84" fmla="*/ 2147483647 w 928"/>
              <a:gd name="T85" fmla="*/ 2147483647 h 628"/>
              <a:gd name="T86" fmla="*/ 2147483647 w 928"/>
              <a:gd name="T87" fmla="*/ 2147483647 h 628"/>
              <a:gd name="T88" fmla="*/ 2147483647 w 928"/>
              <a:gd name="T89" fmla="*/ 2147483647 h 628"/>
              <a:gd name="T90" fmla="*/ 2147483647 w 928"/>
              <a:gd name="T91" fmla="*/ 2147483647 h 628"/>
              <a:gd name="T92" fmla="*/ 2147483647 w 928"/>
              <a:gd name="T93" fmla="*/ 2147483647 h 628"/>
              <a:gd name="T94" fmla="*/ 2147483647 w 928"/>
              <a:gd name="T95" fmla="*/ 2147483647 h 628"/>
              <a:gd name="T96" fmla="*/ 2147483647 w 928"/>
              <a:gd name="T97" fmla="*/ 2147483647 h 628"/>
              <a:gd name="T98" fmla="*/ 2147483647 w 928"/>
              <a:gd name="T99" fmla="*/ 2147483647 h 628"/>
              <a:gd name="T100" fmla="*/ 2147483647 w 928"/>
              <a:gd name="T101" fmla="*/ 2147483647 h 628"/>
              <a:gd name="T102" fmla="*/ 0 w 928"/>
              <a:gd name="T103" fmla="*/ 2147483647 h 6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28"/>
              <a:gd name="T157" fmla="*/ 0 h 628"/>
              <a:gd name="T158" fmla="*/ 928 w 928"/>
              <a:gd name="T159" fmla="*/ 628 h 6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28" h="628">
                <a:moveTo>
                  <a:pt x="0" y="298"/>
                </a:moveTo>
                <a:lnTo>
                  <a:pt x="5" y="273"/>
                </a:lnTo>
                <a:lnTo>
                  <a:pt x="39" y="268"/>
                </a:lnTo>
                <a:lnTo>
                  <a:pt x="98" y="235"/>
                </a:lnTo>
                <a:lnTo>
                  <a:pt x="105" y="209"/>
                </a:lnTo>
                <a:lnTo>
                  <a:pt x="94" y="180"/>
                </a:lnTo>
                <a:lnTo>
                  <a:pt x="131" y="172"/>
                </a:lnTo>
                <a:lnTo>
                  <a:pt x="141" y="133"/>
                </a:lnTo>
                <a:lnTo>
                  <a:pt x="180" y="134"/>
                </a:lnTo>
                <a:lnTo>
                  <a:pt x="183" y="108"/>
                </a:lnTo>
                <a:lnTo>
                  <a:pt x="214" y="96"/>
                </a:lnTo>
                <a:lnTo>
                  <a:pt x="229" y="117"/>
                </a:lnTo>
                <a:lnTo>
                  <a:pt x="249" y="125"/>
                </a:lnTo>
                <a:lnTo>
                  <a:pt x="259" y="172"/>
                </a:lnTo>
                <a:lnTo>
                  <a:pt x="326" y="190"/>
                </a:lnTo>
                <a:lnTo>
                  <a:pt x="353" y="222"/>
                </a:lnTo>
                <a:lnTo>
                  <a:pt x="408" y="220"/>
                </a:lnTo>
                <a:lnTo>
                  <a:pt x="471" y="244"/>
                </a:lnTo>
                <a:lnTo>
                  <a:pt x="553" y="222"/>
                </a:lnTo>
                <a:lnTo>
                  <a:pt x="579" y="204"/>
                </a:lnTo>
                <a:lnTo>
                  <a:pt x="579" y="179"/>
                </a:lnTo>
                <a:lnTo>
                  <a:pt x="602" y="182"/>
                </a:lnTo>
                <a:lnTo>
                  <a:pt x="652" y="145"/>
                </a:lnTo>
                <a:lnTo>
                  <a:pt x="693" y="143"/>
                </a:lnTo>
                <a:lnTo>
                  <a:pt x="674" y="116"/>
                </a:lnTo>
                <a:lnTo>
                  <a:pt x="635" y="123"/>
                </a:lnTo>
                <a:lnTo>
                  <a:pt x="635" y="92"/>
                </a:lnTo>
                <a:lnTo>
                  <a:pt x="645" y="75"/>
                </a:lnTo>
                <a:lnTo>
                  <a:pt x="667" y="85"/>
                </a:lnTo>
                <a:lnTo>
                  <a:pt x="690" y="74"/>
                </a:lnTo>
                <a:lnTo>
                  <a:pt x="712" y="33"/>
                </a:lnTo>
                <a:lnTo>
                  <a:pt x="702" y="17"/>
                </a:lnTo>
                <a:lnTo>
                  <a:pt x="757" y="0"/>
                </a:lnTo>
                <a:lnTo>
                  <a:pt x="787" y="12"/>
                </a:lnTo>
                <a:lnTo>
                  <a:pt x="815" y="81"/>
                </a:lnTo>
                <a:lnTo>
                  <a:pt x="861" y="98"/>
                </a:lnTo>
                <a:lnTo>
                  <a:pt x="870" y="122"/>
                </a:lnTo>
                <a:lnTo>
                  <a:pt x="927" y="106"/>
                </a:lnTo>
                <a:lnTo>
                  <a:pt x="900" y="174"/>
                </a:lnTo>
                <a:lnTo>
                  <a:pt x="867" y="184"/>
                </a:lnTo>
                <a:lnTo>
                  <a:pt x="871" y="209"/>
                </a:lnTo>
                <a:lnTo>
                  <a:pt x="861" y="224"/>
                </a:lnTo>
                <a:lnTo>
                  <a:pt x="855" y="220"/>
                </a:lnTo>
                <a:lnTo>
                  <a:pt x="826" y="239"/>
                </a:lnTo>
                <a:lnTo>
                  <a:pt x="826" y="250"/>
                </a:lnTo>
                <a:lnTo>
                  <a:pt x="806" y="246"/>
                </a:lnTo>
                <a:lnTo>
                  <a:pt x="767" y="276"/>
                </a:lnTo>
                <a:lnTo>
                  <a:pt x="722" y="300"/>
                </a:lnTo>
                <a:lnTo>
                  <a:pt x="736" y="268"/>
                </a:lnTo>
                <a:lnTo>
                  <a:pt x="729" y="257"/>
                </a:lnTo>
                <a:lnTo>
                  <a:pt x="667" y="293"/>
                </a:lnTo>
                <a:lnTo>
                  <a:pt x="665" y="304"/>
                </a:lnTo>
                <a:lnTo>
                  <a:pt x="686" y="327"/>
                </a:lnTo>
                <a:lnTo>
                  <a:pt x="713" y="318"/>
                </a:lnTo>
                <a:lnTo>
                  <a:pt x="742" y="326"/>
                </a:lnTo>
                <a:lnTo>
                  <a:pt x="704" y="345"/>
                </a:lnTo>
                <a:lnTo>
                  <a:pt x="691" y="371"/>
                </a:lnTo>
                <a:lnTo>
                  <a:pt x="730" y="428"/>
                </a:lnTo>
                <a:lnTo>
                  <a:pt x="703" y="423"/>
                </a:lnTo>
                <a:lnTo>
                  <a:pt x="730" y="442"/>
                </a:lnTo>
                <a:lnTo>
                  <a:pt x="704" y="456"/>
                </a:lnTo>
                <a:lnTo>
                  <a:pt x="731" y="460"/>
                </a:lnTo>
                <a:lnTo>
                  <a:pt x="679" y="552"/>
                </a:lnTo>
                <a:lnTo>
                  <a:pt x="646" y="578"/>
                </a:lnTo>
                <a:lnTo>
                  <a:pt x="613" y="588"/>
                </a:lnTo>
                <a:lnTo>
                  <a:pt x="611" y="588"/>
                </a:lnTo>
                <a:lnTo>
                  <a:pt x="602" y="582"/>
                </a:lnTo>
                <a:lnTo>
                  <a:pt x="594" y="598"/>
                </a:lnTo>
                <a:lnTo>
                  <a:pt x="554" y="608"/>
                </a:lnTo>
                <a:lnTo>
                  <a:pt x="551" y="627"/>
                </a:lnTo>
                <a:lnTo>
                  <a:pt x="545" y="604"/>
                </a:lnTo>
                <a:lnTo>
                  <a:pt x="518" y="605"/>
                </a:lnTo>
                <a:lnTo>
                  <a:pt x="476" y="576"/>
                </a:lnTo>
                <a:lnTo>
                  <a:pt x="431" y="589"/>
                </a:lnTo>
                <a:lnTo>
                  <a:pt x="422" y="590"/>
                </a:lnTo>
                <a:lnTo>
                  <a:pt x="423" y="608"/>
                </a:lnTo>
                <a:lnTo>
                  <a:pt x="417" y="603"/>
                </a:lnTo>
                <a:lnTo>
                  <a:pt x="388" y="594"/>
                </a:lnTo>
                <a:lnTo>
                  <a:pt x="378" y="561"/>
                </a:lnTo>
                <a:lnTo>
                  <a:pt x="362" y="564"/>
                </a:lnTo>
                <a:lnTo>
                  <a:pt x="378" y="516"/>
                </a:lnTo>
                <a:lnTo>
                  <a:pt x="377" y="501"/>
                </a:lnTo>
                <a:lnTo>
                  <a:pt x="359" y="492"/>
                </a:lnTo>
                <a:lnTo>
                  <a:pt x="343" y="485"/>
                </a:lnTo>
                <a:lnTo>
                  <a:pt x="339" y="467"/>
                </a:lnTo>
                <a:lnTo>
                  <a:pt x="274" y="496"/>
                </a:lnTo>
                <a:lnTo>
                  <a:pt x="245" y="489"/>
                </a:lnTo>
                <a:lnTo>
                  <a:pt x="230" y="505"/>
                </a:lnTo>
                <a:lnTo>
                  <a:pt x="228" y="493"/>
                </a:lnTo>
                <a:lnTo>
                  <a:pt x="218" y="496"/>
                </a:lnTo>
                <a:lnTo>
                  <a:pt x="184" y="496"/>
                </a:lnTo>
                <a:lnTo>
                  <a:pt x="159" y="471"/>
                </a:lnTo>
                <a:lnTo>
                  <a:pt x="111" y="454"/>
                </a:lnTo>
                <a:lnTo>
                  <a:pt x="80" y="441"/>
                </a:lnTo>
                <a:lnTo>
                  <a:pt x="72" y="413"/>
                </a:lnTo>
                <a:lnTo>
                  <a:pt x="89" y="410"/>
                </a:lnTo>
                <a:lnTo>
                  <a:pt x="78" y="387"/>
                </a:lnTo>
                <a:lnTo>
                  <a:pt x="100" y="359"/>
                </a:lnTo>
                <a:lnTo>
                  <a:pt x="84" y="350"/>
                </a:lnTo>
                <a:lnTo>
                  <a:pt x="60" y="360"/>
                </a:lnTo>
                <a:lnTo>
                  <a:pt x="13" y="331"/>
                </a:lnTo>
                <a:lnTo>
                  <a:pt x="15" y="326"/>
                </a:lnTo>
                <a:lnTo>
                  <a:pt x="16" y="304"/>
                </a:lnTo>
                <a:lnTo>
                  <a:pt x="0" y="298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63" name="Freeform 50"/>
          <p:cNvSpPr>
            <a:spLocks noChangeAspect="1"/>
          </p:cNvSpPr>
          <p:nvPr/>
        </p:nvSpPr>
        <p:spPr bwMode="gray">
          <a:xfrm>
            <a:off x="6440488" y="4173538"/>
            <a:ext cx="38100" cy="49212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0 h 31"/>
              <a:gd name="T4" fmla="*/ 2147483647 w 32"/>
              <a:gd name="T5" fmla="*/ 2147483647 h 31"/>
              <a:gd name="T6" fmla="*/ 2147483647 w 32"/>
              <a:gd name="T7" fmla="*/ 2147483647 h 31"/>
              <a:gd name="T8" fmla="*/ 0 w 32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31"/>
              <a:gd name="T17" fmla="*/ 32 w 32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31">
                <a:moveTo>
                  <a:pt x="0" y="22"/>
                </a:moveTo>
                <a:lnTo>
                  <a:pt x="9" y="0"/>
                </a:lnTo>
                <a:lnTo>
                  <a:pt x="31" y="4"/>
                </a:lnTo>
                <a:lnTo>
                  <a:pt x="14" y="30"/>
                </a:lnTo>
                <a:lnTo>
                  <a:pt x="0" y="22"/>
                </a:lnTo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4" name="Freeform 51"/>
          <p:cNvSpPr>
            <a:spLocks noChangeAspect="1"/>
          </p:cNvSpPr>
          <p:nvPr/>
        </p:nvSpPr>
        <p:spPr bwMode="gray">
          <a:xfrm>
            <a:off x="6651625" y="4041775"/>
            <a:ext cx="34925" cy="82550"/>
          </a:xfrm>
          <a:custGeom>
            <a:avLst/>
            <a:gdLst>
              <a:gd name="T0" fmla="*/ 0 w 28"/>
              <a:gd name="T1" fmla="*/ 2147483647 h 54"/>
              <a:gd name="T2" fmla="*/ 2147483647 w 28"/>
              <a:gd name="T3" fmla="*/ 2147483647 h 54"/>
              <a:gd name="T4" fmla="*/ 2147483647 w 28"/>
              <a:gd name="T5" fmla="*/ 0 h 54"/>
              <a:gd name="T6" fmla="*/ 2147483647 w 28"/>
              <a:gd name="T7" fmla="*/ 0 h 54"/>
              <a:gd name="T8" fmla="*/ 0 w 28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54"/>
              <a:gd name="T17" fmla="*/ 28 w 2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54">
                <a:moveTo>
                  <a:pt x="0" y="21"/>
                </a:moveTo>
                <a:lnTo>
                  <a:pt x="10" y="53"/>
                </a:lnTo>
                <a:lnTo>
                  <a:pt x="27" y="0"/>
                </a:lnTo>
                <a:lnTo>
                  <a:pt x="12" y="0"/>
                </a:lnTo>
                <a:lnTo>
                  <a:pt x="0" y="2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5" name="Freeform 52"/>
          <p:cNvSpPr>
            <a:spLocks noChangeAspect="1"/>
          </p:cNvSpPr>
          <p:nvPr/>
        </p:nvSpPr>
        <p:spPr bwMode="gray">
          <a:xfrm>
            <a:off x="2508250" y="4364038"/>
            <a:ext cx="228600" cy="401637"/>
          </a:xfrm>
          <a:custGeom>
            <a:avLst/>
            <a:gdLst>
              <a:gd name="T0" fmla="*/ 0 w 183"/>
              <a:gd name="T1" fmla="*/ 2147483647 h 268"/>
              <a:gd name="T2" fmla="*/ 2147483647 w 183"/>
              <a:gd name="T3" fmla="*/ 2147483647 h 268"/>
              <a:gd name="T4" fmla="*/ 2147483647 w 183"/>
              <a:gd name="T5" fmla="*/ 2147483647 h 268"/>
              <a:gd name="T6" fmla="*/ 2147483647 w 183"/>
              <a:gd name="T7" fmla="*/ 2147483647 h 268"/>
              <a:gd name="T8" fmla="*/ 2147483647 w 183"/>
              <a:gd name="T9" fmla="*/ 2147483647 h 268"/>
              <a:gd name="T10" fmla="*/ 2147483647 w 183"/>
              <a:gd name="T11" fmla="*/ 2147483647 h 268"/>
              <a:gd name="T12" fmla="*/ 2147483647 w 183"/>
              <a:gd name="T13" fmla="*/ 2147483647 h 268"/>
              <a:gd name="T14" fmla="*/ 2147483647 w 183"/>
              <a:gd name="T15" fmla="*/ 2147483647 h 268"/>
              <a:gd name="T16" fmla="*/ 2147483647 w 183"/>
              <a:gd name="T17" fmla="*/ 2147483647 h 268"/>
              <a:gd name="T18" fmla="*/ 2147483647 w 183"/>
              <a:gd name="T19" fmla="*/ 2147483647 h 268"/>
              <a:gd name="T20" fmla="*/ 2147483647 w 183"/>
              <a:gd name="T21" fmla="*/ 2147483647 h 268"/>
              <a:gd name="T22" fmla="*/ 2147483647 w 183"/>
              <a:gd name="T23" fmla="*/ 2147483647 h 268"/>
              <a:gd name="T24" fmla="*/ 2147483647 w 183"/>
              <a:gd name="T25" fmla="*/ 2147483647 h 268"/>
              <a:gd name="T26" fmla="*/ 2147483647 w 183"/>
              <a:gd name="T27" fmla="*/ 2147483647 h 268"/>
              <a:gd name="T28" fmla="*/ 2147483647 w 183"/>
              <a:gd name="T29" fmla="*/ 2147483647 h 268"/>
              <a:gd name="T30" fmla="*/ 2147483647 w 183"/>
              <a:gd name="T31" fmla="*/ 2147483647 h 268"/>
              <a:gd name="T32" fmla="*/ 2147483647 w 183"/>
              <a:gd name="T33" fmla="*/ 2147483647 h 268"/>
              <a:gd name="T34" fmla="*/ 2147483647 w 183"/>
              <a:gd name="T35" fmla="*/ 2147483647 h 268"/>
              <a:gd name="T36" fmla="*/ 2147483647 w 183"/>
              <a:gd name="T37" fmla="*/ 2147483647 h 268"/>
              <a:gd name="T38" fmla="*/ 2147483647 w 183"/>
              <a:gd name="T39" fmla="*/ 2147483647 h 268"/>
              <a:gd name="T40" fmla="*/ 2147483647 w 183"/>
              <a:gd name="T41" fmla="*/ 0 h 268"/>
              <a:gd name="T42" fmla="*/ 2147483647 w 183"/>
              <a:gd name="T43" fmla="*/ 2147483647 h 268"/>
              <a:gd name="T44" fmla="*/ 2147483647 w 183"/>
              <a:gd name="T45" fmla="*/ 2147483647 h 268"/>
              <a:gd name="T46" fmla="*/ 2147483647 w 183"/>
              <a:gd name="T47" fmla="*/ 2147483647 h 268"/>
              <a:gd name="T48" fmla="*/ 2147483647 w 183"/>
              <a:gd name="T49" fmla="*/ 2147483647 h 268"/>
              <a:gd name="T50" fmla="*/ 2147483647 w 183"/>
              <a:gd name="T51" fmla="*/ 2147483647 h 268"/>
              <a:gd name="T52" fmla="*/ 2147483647 w 183"/>
              <a:gd name="T53" fmla="*/ 2147483647 h 268"/>
              <a:gd name="T54" fmla="*/ 0 w 183"/>
              <a:gd name="T55" fmla="*/ 2147483647 h 26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3"/>
              <a:gd name="T85" fmla="*/ 0 h 268"/>
              <a:gd name="T86" fmla="*/ 183 w 183"/>
              <a:gd name="T87" fmla="*/ 268 h 26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3" h="268">
                <a:moveTo>
                  <a:pt x="0" y="178"/>
                </a:moveTo>
                <a:lnTo>
                  <a:pt x="22" y="196"/>
                </a:lnTo>
                <a:lnTo>
                  <a:pt x="54" y="202"/>
                </a:lnTo>
                <a:lnTo>
                  <a:pt x="87" y="237"/>
                </a:lnTo>
                <a:lnTo>
                  <a:pt x="130" y="241"/>
                </a:lnTo>
                <a:lnTo>
                  <a:pt x="124" y="260"/>
                </a:lnTo>
                <a:lnTo>
                  <a:pt x="135" y="267"/>
                </a:lnTo>
                <a:lnTo>
                  <a:pt x="141" y="221"/>
                </a:lnTo>
                <a:lnTo>
                  <a:pt x="133" y="191"/>
                </a:lnTo>
                <a:lnTo>
                  <a:pt x="148" y="190"/>
                </a:lnTo>
                <a:lnTo>
                  <a:pt x="137" y="173"/>
                </a:lnTo>
                <a:lnTo>
                  <a:pt x="173" y="168"/>
                </a:lnTo>
                <a:lnTo>
                  <a:pt x="182" y="178"/>
                </a:lnTo>
                <a:lnTo>
                  <a:pt x="168" y="155"/>
                </a:lnTo>
                <a:lnTo>
                  <a:pt x="172" y="99"/>
                </a:lnTo>
                <a:lnTo>
                  <a:pt x="142" y="101"/>
                </a:lnTo>
                <a:lnTo>
                  <a:pt x="133" y="89"/>
                </a:lnTo>
                <a:lnTo>
                  <a:pt x="103" y="84"/>
                </a:lnTo>
                <a:lnTo>
                  <a:pt x="84" y="53"/>
                </a:lnTo>
                <a:lnTo>
                  <a:pt x="113" y="10"/>
                </a:lnTo>
                <a:lnTo>
                  <a:pt x="109" y="0"/>
                </a:lnTo>
                <a:lnTo>
                  <a:pt x="57" y="23"/>
                </a:lnTo>
                <a:lnTo>
                  <a:pt x="29" y="71"/>
                </a:lnTo>
                <a:lnTo>
                  <a:pt x="21" y="60"/>
                </a:lnTo>
                <a:lnTo>
                  <a:pt x="14" y="82"/>
                </a:lnTo>
                <a:lnTo>
                  <a:pt x="21" y="136"/>
                </a:lnTo>
                <a:lnTo>
                  <a:pt x="27" y="136"/>
                </a:lnTo>
                <a:lnTo>
                  <a:pt x="0" y="17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6" name="Freeform 53"/>
          <p:cNvSpPr>
            <a:spLocks noChangeAspect="1"/>
          </p:cNvSpPr>
          <p:nvPr/>
        </p:nvSpPr>
        <p:spPr bwMode="gray">
          <a:xfrm>
            <a:off x="2378075" y="4392613"/>
            <a:ext cx="63500" cy="69850"/>
          </a:xfrm>
          <a:custGeom>
            <a:avLst/>
            <a:gdLst>
              <a:gd name="T0" fmla="*/ 0 w 49"/>
              <a:gd name="T1" fmla="*/ 0 h 46"/>
              <a:gd name="T2" fmla="*/ 0 w 49"/>
              <a:gd name="T3" fmla="*/ 2147483647 h 46"/>
              <a:gd name="T4" fmla="*/ 2147483647 w 49"/>
              <a:gd name="T5" fmla="*/ 2147483647 h 46"/>
              <a:gd name="T6" fmla="*/ 2147483647 w 49"/>
              <a:gd name="T7" fmla="*/ 2147483647 h 46"/>
              <a:gd name="T8" fmla="*/ 2147483647 w 49"/>
              <a:gd name="T9" fmla="*/ 2147483647 h 46"/>
              <a:gd name="T10" fmla="*/ 2147483647 w 49"/>
              <a:gd name="T11" fmla="*/ 2147483647 h 46"/>
              <a:gd name="T12" fmla="*/ 0 w 49"/>
              <a:gd name="T13" fmla="*/ 0 h 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"/>
              <a:gd name="T22" fmla="*/ 0 h 46"/>
              <a:gd name="T23" fmla="*/ 49 w 49"/>
              <a:gd name="T24" fmla="*/ 46 h 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" h="46">
                <a:moveTo>
                  <a:pt x="0" y="0"/>
                </a:moveTo>
                <a:lnTo>
                  <a:pt x="0" y="18"/>
                </a:lnTo>
                <a:lnTo>
                  <a:pt x="10" y="14"/>
                </a:lnTo>
                <a:lnTo>
                  <a:pt x="40" y="45"/>
                </a:lnTo>
                <a:lnTo>
                  <a:pt x="48" y="22"/>
                </a:lnTo>
                <a:lnTo>
                  <a:pt x="31" y="1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7" name="Freeform 54"/>
          <p:cNvSpPr>
            <a:spLocks noChangeAspect="1"/>
          </p:cNvSpPr>
          <p:nvPr/>
        </p:nvSpPr>
        <p:spPr bwMode="gray">
          <a:xfrm>
            <a:off x="4600575" y="3305175"/>
            <a:ext cx="204788" cy="106363"/>
          </a:xfrm>
          <a:custGeom>
            <a:avLst/>
            <a:gdLst>
              <a:gd name="T0" fmla="*/ 0 w 162"/>
              <a:gd name="T1" fmla="*/ 2147483647 h 71"/>
              <a:gd name="T2" fmla="*/ 2147483647 w 162"/>
              <a:gd name="T3" fmla="*/ 2147483647 h 71"/>
              <a:gd name="T4" fmla="*/ 2147483647 w 162"/>
              <a:gd name="T5" fmla="*/ 2147483647 h 71"/>
              <a:gd name="T6" fmla="*/ 2147483647 w 162"/>
              <a:gd name="T7" fmla="*/ 2147483647 h 71"/>
              <a:gd name="T8" fmla="*/ 2147483647 w 162"/>
              <a:gd name="T9" fmla="*/ 2147483647 h 71"/>
              <a:gd name="T10" fmla="*/ 2147483647 w 162"/>
              <a:gd name="T11" fmla="*/ 2147483647 h 71"/>
              <a:gd name="T12" fmla="*/ 2147483647 w 162"/>
              <a:gd name="T13" fmla="*/ 2147483647 h 71"/>
              <a:gd name="T14" fmla="*/ 2147483647 w 162"/>
              <a:gd name="T15" fmla="*/ 2147483647 h 71"/>
              <a:gd name="T16" fmla="*/ 2147483647 w 162"/>
              <a:gd name="T17" fmla="*/ 2147483647 h 71"/>
              <a:gd name="T18" fmla="*/ 2147483647 w 162"/>
              <a:gd name="T19" fmla="*/ 2147483647 h 71"/>
              <a:gd name="T20" fmla="*/ 2147483647 w 162"/>
              <a:gd name="T21" fmla="*/ 0 h 71"/>
              <a:gd name="T22" fmla="*/ 0 w 162"/>
              <a:gd name="T23" fmla="*/ 2147483647 h 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"/>
              <a:gd name="T37" fmla="*/ 0 h 71"/>
              <a:gd name="T38" fmla="*/ 162 w 162"/>
              <a:gd name="T39" fmla="*/ 71 h 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" h="71">
                <a:moveTo>
                  <a:pt x="0" y="17"/>
                </a:moveTo>
                <a:lnTo>
                  <a:pt x="28" y="49"/>
                </a:lnTo>
                <a:lnTo>
                  <a:pt x="73" y="48"/>
                </a:lnTo>
                <a:lnTo>
                  <a:pt x="80" y="63"/>
                </a:lnTo>
                <a:lnTo>
                  <a:pt x="100" y="70"/>
                </a:lnTo>
                <a:lnTo>
                  <a:pt x="135" y="53"/>
                </a:lnTo>
                <a:lnTo>
                  <a:pt x="156" y="57"/>
                </a:lnTo>
                <a:lnTo>
                  <a:pt x="161" y="42"/>
                </a:lnTo>
                <a:lnTo>
                  <a:pt x="122" y="38"/>
                </a:lnTo>
                <a:lnTo>
                  <a:pt x="42" y="6"/>
                </a:lnTo>
                <a:lnTo>
                  <a:pt x="34" y="0"/>
                </a:lnTo>
                <a:lnTo>
                  <a:pt x="0" y="17"/>
                </a:lnTo>
              </a:path>
            </a:pathLst>
          </a:cu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8" name="Freeform 55"/>
          <p:cNvSpPr>
            <a:spLocks noChangeAspect="1"/>
          </p:cNvSpPr>
          <p:nvPr/>
        </p:nvSpPr>
        <p:spPr bwMode="gray">
          <a:xfrm>
            <a:off x="4533900" y="3079750"/>
            <a:ext cx="46038" cy="104775"/>
          </a:xfrm>
          <a:custGeom>
            <a:avLst/>
            <a:gdLst>
              <a:gd name="T0" fmla="*/ 0 w 38"/>
              <a:gd name="T1" fmla="*/ 2147483647 h 68"/>
              <a:gd name="T2" fmla="*/ 2147483647 w 38"/>
              <a:gd name="T3" fmla="*/ 2147483647 h 68"/>
              <a:gd name="T4" fmla="*/ 2147483647 w 38"/>
              <a:gd name="T5" fmla="*/ 0 h 68"/>
              <a:gd name="T6" fmla="*/ 2147483647 w 38"/>
              <a:gd name="T7" fmla="*/ 2147483647 h 68"/>
              <a:gd name="T8" fmla="*/ 2147483647 w 38"/>
              <a:gd name="T9" fmla="*/ 2147483647 h 68"/>
              <a:gd name="T10" fmla="*/ 2147483647 w 38"/>
              <a:gd name="T11" fmla="*/ 2147483647 h 68"/>
              <a:gd name="T12" fmla="*/ 2147483647 w 38"/>
              <a:gd name="T13" fmla="*/ 2147483647 h 68"/>
              <a:gd name="T14" fmla="*/ 2147483647 w 38"/>
              <a:gd name="T15" fmla="*/ 2147483647 h 68"/>
              <a:gd name="T16" fmla="*/ 0 w 38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68"/>
              <a:gd name="T29" fmla="*/ 38 w 38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68">
                <a:moveTo>
                  <a:pt x="0" y="51"/>
                </a:moveTo>
                <a:lnTo>
                  <a:pt x="2" y="18"/>
                </a:lnTo>
                <a:lnTo>
                  <a:pt x="32" y="0"/>
                </a:lnTo>
                <a:lnTo>
                  <a:pt x="25" y="25"/>
                </a:lnTo>
                <a:lnTo>
                  <a:pt x="37" y="33"/>
                </a:lnTo>
                <a:lnTo>
                  <a:pt x="18" y="47"/>
                </a:lnTo>
                <a:lnTo>
                  <a:pt x="18" y="67"/>
                </a:lnTo>
                <a:lnTo>
                  <a:pt x="6" y="67"/>
                </a:lnTo>
                <a:lnTo>
                  <a:pt x="0" y="5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69" name="Freeform 56"/>
          <p:cNvSpPr>
            <a:spLocks noChangeAspect="1"/>
          </p:cNvSpPr>
          <p:nvPr/>
        </p:nvSpPr>
        <p:spPr bwMode="gray">
          <a:xfrm>
            <a:off x="4567238" y="3159125"/>
            <a:ext cx="19050" cy="25400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0 w 17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7"/>
              <a:gd name="T14" fmla="*/ 17 w 1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7">
                <a:moveTo>
                  <a:pt x="0" y="16"/>
                </a:moveTo>
                <a:lnTo>
                  <a:pt x="12" y="0"/>
                </a:lnTo>
                <a:lnTo>
                  <a:pt x="16" y="10"/>
                </a:lnTo>
                <a:lnTo>
                  <a:pt x="0" y="1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0" name="Freeform 57"/>
          <p:cNvSpPr>
            <a:spLocks noChangeAspect="1"/>
          </p:cNvSpPr>
          <p:nvPr/>
        </p:nvSpPr>
        <p:spPr bwMode="gray">
          <a:xfrm>
            <a:off x="4592638" y="3133725"/>
            <a:ext cx="30162" cy="41275"/>
          </a:xfrm>
          <a:custGeom>
            <a:avLst/>
            <a:gdLst>
              <a:gd name="T0" fmla="*/ 0 w 25"/>
              <a:gd name="T1" fmla="*/ 2147483647 h 29"/>
              <a:gd name="T2" fmla="*/ 2147483647 w 25"/>
              <a:gd name="T3" fmla="*/ 2147483647 h 29"/>
              <a:gd name="T4" fmla="*/ 2147483647 w 25"/>
              <a:gd name="T5" fmla="*/ 2147483647 h 29"/>
              <a:gd name="T6" fmla="*/ 2147483647 w 25"/>
              <a:gd name="T7" fmla="*/ 0 h 29"/>
              <a:gd name="T8" fmla="*/ 0 w 25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9"/>
              <a:gd name="T17" fmla="*/ 25 w 25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9">
                <a:moveTo>
                  <a:pt x="0" y="14"/>
                </a:moveTo>
                <a:lnTo>
                  <a:pt x="17" y="28"/>
                </a:lnTo>
                <a:lnTo>
                  <a:pt x="24" y="13"/>
                </a:lnTo>
                <a:lnTo>
                  <a:pt x="19" y="0"/>
                </a:lnTo>
                <a:lnTo>
                  <a:pt x="0" y="1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1" name="Freeform 58"/>
          <p:cNvSpPr>
            <a:spLocks noChangeAspect="1"/>
          </p:cNvSpPr>
          <p:nvPr/>
        </p:nvSpPr>
        <p:spPr bwMode="gray">
          <a:xfrm>
            <a:off x="2471738" y="4632325"/>
            <a:ext cx="100012" cy="150813"/>
          </a:xfrm>
          <a:custGeom>
            <a:avLst/>
            <a:gdLst>
              <a:gd name="T0" fmla="*/ 0 w 82"/>
              <a:gd name="T1" fmla="*/ 2147483647 h 100"/>
              <a:gd name="T2" fmla="*/ 0 w 82"/>
              <a:gd name="T3" fmla="*/ 2147483647 h 100"/>
              <a:gd name="T4" fmla="*/ 2147483647 w 82"/>
              <a:gd name="T5" fmla="*/ 2147483647 h 100"/>
              <a:gd name="T6" fmla="*/ 2147483647 w 82"/>
              <a:gd name="T7" fmla="*/ 2147483647 h 100"/>
              <a:gd name="T8" fmla="*/ 2147483647 w 82"/>
              <a:gd name="T9" fmla="*/ 2147483647 h 100"/>
              <a:gd name="T10" fmla="*/ 2147483647 w 82"/>
              <a:gd name="T11" fmla="*/ 2147483647 h 100"/>
              <a:gd name="T12" fmla="*/ 2147483647 w 82"/>
              <a:gd name="T13" fmla="*/ 2147483647 h 100"/>
              <a:gd name="T14" fmla="*/ 2147483647 w 82"/>
              <a:gd name="T15" fmla="*/ 2147483647 h 100"/>
              <a:gd name="T16" fmla="*/ 2147483647 w 82"/>
              <a:gd name="T17" fmla="*/ 2147483647 h 100"/>
              <a:gd name="T18" fmla="*/ 2147483647 w 82"/>
              <a:gd name="T19" fmla="*/ 2147483647 h 100"/>
              <a:gd name="T20" fmla="*/ 2147483647 w 82"/>
              <a:gd name="T21" fmla="*/ 0 h 100"/>
              <a:gd name="T22" fmla="*/ 2147483647 w 82"/>
              <a:gd name="T23" fmla="*/ 2147483647 h 100"/>
              <a:gd name="T24" fmla="*/ 0 w 82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"/>
              <a:gd name="T40" fmla="*/ 0 h 100"/>
              <a:gd name="T41" fmla="*/ 82 w 82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" h="100">
                <a:moveTo>
                  <a:pt x="0" y="38"/>
                </a:moveTo>
                <a:lnTo>
                  <a:pt x="0" y="57"/>
                </a:lnTo>
                <a:lnTo>
                  <a:pt x="15" y="63"/>
                </a:lnTo>
                <a:lnTo>
                  <a:pt x="7" y="78"/>
                </a:lnTo>
                <a:lnTo>
                  <a:pt x="5" y="94"/>
                </a:lnTo>
                <a:lnTo>
                  <a:pt x="24" y="99"/>
                </a:lnTo>
                <a:lnTo>
                  <a:pt x="41" y="72"/>
                </a:lnTo>
                <a:lnTo>
                  <a:pt x="74" y="49"/>
                </a:lnTo>
                <a:lnTo>
                  <a:pt x="81" y="23"/>
                </a:lnTo>
                <a:lnTo>
                  <a:pt x="50" y="18"/>
                </a:lnTo>
                <a:lnTo>
                  <a:pt x="29" y="0"/>
                </a:lnTo>
                <a:lnTo>
                  <a:pt x="11" y="9"/>
                </a:lnTo>
                <a:lnTo>
                  <a:pt x="0" y="3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2" name="Freeform 59"/>
          <p:cNvSpPr>
            <a:spLocks noChangeAspect="1"/>
          </p:cNvSpPr>
          <p:nvPr/>
        </p:nvSpPr>
        <p:spPr bwMode="gray">
          <a:xfrm>
            <a:off x="2297113" y="4311650"/>
            <a:ext cx="44450" cy="25400"/>
          </a:xfrm>
          <a:custGeom>
            <a:avLst/>
            <a:gdLst>
              <a:gd name="T0" fmla="*/ 0 w 37"/>
              <a:gd name="T1" fmla="*/ 2147483647 h 18"/>
              <a:gd name="T2" fmla="*/ 2147483647 w 37"/>
              <a:gd name="T3" fmla="*/ 0 h 18"/>
              <a:gd name="T4" fmla="*/ 2147483647 w 37"/>
              <a:gd name="T5" fmla="*/ 2147483647 h 18"/>
              <a:gd name="T6" fmla="*/ 0 w 37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18"/>
              <a:gd name="T14" fmla="*/ 37 w 37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18">
                <a:moveTo>
                  <a:pt x="0" y="13"/>
                </a:moveTo>
                <a:lnTo>
                  <a:pt x="10" y="0"/>
                </a:lnTo>
                <a:lnTo>
                  <a:pt x="36" y="17"/>
                </a:lnTo>
                <a:lnTo>
                  <a:pt x="0" y="1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3" name="Freeform 60"/>
          <p:cNvSpPr>
            <a:spLocks noChangeAspect="1"/>
          </p:cNvSpPr>
          <p:nvPr/>
        </p:nvSpPr>
        <p:spPr bwMode="gray">
          <a:xfrm>
            <a:off x="2849563" y="6035675"/>
            <a:ext cx="28575" cy="23813"/>
          </a:xfrm>
          <a:custGeom>
            <a:avLst/>
            <a:gdLst>
              <a:gd name="T0" fmla="*/ 0 w 24"/>
              <a:gd name="T1" fmla="*/ 2147483647 h 17"/>
              <a:gd name="T2" fmla="*/ 2147483647 w 24"/>
              <a:gd name="T3" fmla="*/ 2147483647 h 17"/>
              <a:gd name="T4" fmla="*/ 2147483647 w 24"/>
              <a:gd name="T5" fmla="*/ 0 h 17"/>
              <a:gd name="T6" fmla="*/ 2147483647 w 24"/>
              <a:gd name="T7" fmla="*/ 0 h 17"/>
              <a:gd name="T8" fmla="*/ 0 w 24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7"/>
              <a:gd name="T17" fmla="*/ 24 w 24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7">
                <a:moveTo>
                  <a:pt x="0" y="16"/>
                </a:moveTo>
                <a:lnTo>
                  <a:pt x="13" y="8"/>
                </a:lnTo>
                <a:lnTo>
                  <a:pt x="7" y="0"/>
                </a:lnTo>
                <a:lnTo>
                  <a:pt x="23" y="0"/>
                </a:lnTo>
                <a:lnTo>
                  <a:pt x="0" y="1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4" name="Freeform 61"/>
          <p:cNvSpPr>
            <a:spLocks noChangeAspect="1"/>
          </p:cNvSpPr>
          <p:nvPr/>
        </p:nvSpPr>
        <p:spPr bwMode="gray">
          <a:xfrm>
            <a:off x="4765675" y="2608263"/>
            <a:ext cx="211138" cy="396875"/>
          </a:xfrm>
          <a:custGeom>
            <a:avLst/>
            <a:gdLst>
              <a:gd name="T0" fmla="*/ 0 w 168"/>
              <a:gd name="T1" fmla="*/ 2147483647 h 265"/>
              <a:gd name="T2" fmla="*/ 2147483647 w 168"/>
              <a:gd name="T3" fmla="*/ 2147483647 h 265"/>
              <a:gd name="T4" fmla="*/ 2147483647 w 168"/>
              <a:gd name="T5" fmla="*/ 2147483647 h 265"/>
              <a:gd name="T6" fmla="*/ 2147483647 w 168"/>
              <a:gd name="T7" fmla="*/ 2147483647 h 265"/>
              <a:gd name="T8" fmla="*/ 2147483647 w 168"/>
              <a:gd name="T9" fmla="*/ 2147483647 h 265"/>
              <a:gd name="T10" fmla="*/ 2147483647 w 168"/>
              <a:gd name="T11" fmla="*/ 2147483647 h 265"/>
              <a:gd name="T12" fmla="*/ 2147483647 w 168"/>
              <a:gd name="T13" fmla="*/ 0 h 265"/>
              <a:gd name="T14" fmla="*/ 2147483647 w 168"/>
              <a:gd name="T15" fmla="*/ 2147483647 h 265"/>
              <a:gd name="T16" fmla="*/ 2147483647 w 168"/>
              <a:gd name="T17" fmla="*/ 2147483647 h 265"/>
              <a:gd name="T18" fmla="*/ 2147483647 w 168"/>
              <a:gd name="T19" fmla="*/ 2147483647 h 265"/>
              <a:gd name="T20" fmla="*/ 2147483647 w 168"/>
              <a:gd name="T21" fmla="*/ 2147483647 h 265"/>
              <a:gd name="T22" fmla="*/ 2147483647 w 168"/>
              <a:gd name="T23" fmla="*/ 2147483647 h 265"/>
              <a:gd name="T24" fmla="*/ 2147483647 w 168"/>
              <a:gd name="T25" fmla="*/ 2147483647 h 265"/>
              <a:gd name="T26" fmla="*/ 2147483647 w 168"/>
              <a:gd name="T27" fmla="*/ 2147483647 h 265"/>
              <a:gd name="T28" fmla="*/ 2147483647 w 168"/>
              <a:gd name="T29" fmla="*/ 2147483647 h 265"/>
              <a:gd name="T30" fmla="*/ 2147483647 w 168"/>
              <a:gd name="T31" fmla="*/ 2147483647 h 265"/>
              <a:gd name="T32" fmla="*/ 2147483647 w 168"/>
              <a:gd name="T33" fmla="*/ 2147483647 h 265"/>
              <a:gd name="T34" fmla="*/ 2147483647 w 168"/>
              <a:gd name="T35" fmla="*/ 2147483647 h 265"/>
              <a:gd name="T36" fmla="*/ 2147483647 w 168"/>
              <a:gd name="T37" fmla="*/ 2147483647 h 265"/>
              <a:gd name="T38" fmla="*/ 2147483647 w 168"/>
              <a:gd name="T39" fmla="*/ 2147483647 h 265"/>
              <a:gd name="T40" fmla="*/ 2147483647 w 168"/>
              <a:gd name="T41" fmla="*/ 2147483647 h 265"/>
              <a:gd name="T42" fmla="*/ 2147483647 w 168"/>
              <a:gd name="T43" fmla="*/ 2147483647 h 265"/>
              <a:gd name="T44" fmla="*/ 2147483647 w 168"/>
              <a:gd name="T45" fmla="*/ 2147483647 h 265"/>
              <a:gd name="T46" fmla="*/ 0 w 168"/>
              <a:gd name="T47" fmla="*/ 2147483647 h 2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8"/>
              <a:gd name="T73" fmla="*/ 0 h 265"/>
              <a:gd name="T74" fmla="*/ 168 w 168"/>
              <a:gd name="T75" fmla="*/ 265 h 2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8" h="265">
                <a:moveTo>
                  <a:pt x="0" y="27"/>
                </a:moveTo>
                <a:lnTo>
                  <a:pt x="10" y="18"/>
                </a:lnTo>
                <a:lnTo>
                  <a:pt x="28" y="35"/>
                </a:lnTo>
                <a:lnTo>
                  <a:pt x="60" y="37"/>
                </a:lnTo>
                <a:lnTo>
                  <a:pt x="78" y="27"/>
                </a:lnTo>
                <a:lnTo>
                  <a:pt x="84" y="5"/>
                </a:lnTo>
                <a:lnTo>
                  <a:pt x="115" y="0"/>
                </a:lnTo>
                <a:lnTo>
                  <a:pt x="130" y="8"/>
                </a:lnTo>
                <a:lnTo>
                  <a:pt x="128" y="27"/>
                </a:lnTo>
                <a:lnTo>
                  <a:pt x="122" y="45"/>
                </a:lnTo>
                <a:lnTo>
                  <a:pt x="143" y="67"/>
                </a:lnTo>
                <a:lnTo>
                  <a:pt x="131" y="84"/>
                </a:lnTo>
                <a:lnTo>
                  <a:pt x="147" y="114"/>
                </a:lnTo>
                <a:lnTo>
                  <a:pt x="140" y="140"/>
                </a:lnTo>
                <a:lnTo>
                  <a:pt x="167" y="195"/>
                </a:lnTo>
                <a:lnTo>
                  <a:pt x="108" y="246"/>
                </a:lnTo>
                <a:lnTo>
                  <a:pt x="37" y="264"/>
                </a:lnTo>
                <a:lnTo>
                  <a:pt x="33" y="253"/>
                </a:lnTo>
                <a:lnTo>
                  <a:pt x="10" y="245"/>
                </a:lnTo>
                <a:lnTo>
                  <a:pt x="8" y="194"/>
                </a:lnTo>
                <a:lnTo>
                  <a:pt x="75" y="138"/>
                </a:lnTo>
                <a:lnTo>
                  <a:pt x="52" y="110"/>
                </a:lnTo>
                <a:lnTo>
                  <a:pt x="45" y="55"/>
                </a:lnTo>
                <a:lnTo>
                  <a:pt x="0" y="27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75" name="Freeform 62"/>
          <p:cNvSpPr>
            <a:spLocks noChangeAspect="1"/>
          </p:cNvSpPr>
          <p:nvPr/>
        </p:nvSpPr>
        <p:spPr bwMode="gray">
          <a:xfrm>
            <a:off x="4291013" y="3305175"/>
            <a:ext cx="242887" cy="268288"/>
          </a:xfrm>
          <a:custGeom>
            <a:avLst/>
            <a:gdLst>
              <a:gd name="T0" fmla="*/ 0 w 194"/>
              <a:gd name="T1" fmla="*/ 2147483647 h 179"/>
              <a:gd name="T2" fmla="*/ 2147483647 w 194"/>
              <a:gd name="T3" fmla="*/ 2147483647 h 179"/>
              <a:gd name="T4" fmla="*/ 2147483647 w 194"/>
              <a:gd name="T5" fmla="*/ 2147483647 h 179"/>
              <a:gd name="T6" fmla="*/ 2147483647 w 194"/>
              <a:gd name="T7" fmla="*/ 2147483647 h 179"/>
              <a:gd name="T8" fmla="*/ 2147483647 w 194"/>
              <a:gd name="T9" fmla="*/ 2147483647 h 179"/>
              <a:gd name="T10" fmla="*/ 2147483647 w 194"/>
              <a:gd name="T11" fmla="*/ 2147483647 h 179"/>
              <a:gd name="T12" fmla="*/ 2147483647 w 194"/>
              <a:gd name="T13" fmla="*/ 2147483647 h 179"/>
              <a:gd name="T14" fmla="*/ 2147483647 w 194"/>
              <a:gd name="T15" fmla="*/ 2147483647 h 179"/>
              <a:gd name="T16" fmla="*/ 2147483647 w 194"/>
              <a:gd name="T17" fmla="*/ 2147483647 h 179"/>
              <a:gd name="T18" fmla="*/ 2147483647 w 194"/>
              <a:gd name="T19" fmla="*/ 2147483647 h 179"/>
              <a:gd name="T20" fmla="*/ 2147483647 w 194"/>
              <a:gd name="T21" fmla="*/ 2147483647 h 179"/>
              <a:gd name="T22" fmla="*/ 2147483647 w 194"/>
              <a:gd name="T23" fmla="*/ 2147483647 h 179"/>
              <a:gd name="T24" fmla="*/ 2147483647 w 194"/>
              <a:gd name="T25" fmla="*/ 2147483647 h 179"/>
              <a:gd name="T26" fmla="*/ 2147483647 w 194"/>
              <a:gd name="T27" fmla="*/ 2147483647 h 179"/>
              <a:gd name="T28" fmla="*/ 2147483647 w 194"/>
              <a:gd name="T29" fmla="*/ 2147483647 h 179"/>
              <a:gd name="T30" fmla="*/ 2147483647 w 194"/>
              <a:gd name="T31" fmla="*/ 2147483647 h 179"/>
              <a:gd name="T32" fmla="*/ 2147483647 w 194"/>
              <a:gd name="T33" fmla="*/ 2147483647 h 179"/>
              <a:gd name="T34" fmla="*/ 2147483647 w 194"/>
              <a:gd name="T35" fmla="*/ 2147483647 h 179"/>
              <a:gd name="T36" fmla="*/ 2147483647 w 194"/>
              <a:gd name="T37" fmla="*/ 2147483647 h 179"/>
              <a:gd name="T38" fmla="*/ 2147483647 w 194"/>
              <a:gd name="T39" fmla="*/ 2147483647 h 179"/>
              <a:gd name="T40" fmla="*/ 2147483647 w 194"/>
              <a:gd name="T41" fmla="*/ 2147483647 h 179"/>
              <a:gd name="T42" fmla="*/ 2147483647 w 194"/>
              <a:gd name="T43" fmla="*/ 0 h 179"/>
              <a:gd name="T44" fmla="*/ 2147483647 w 194"/>
              <a:gd name="T45" fmla="*/ 2147483647 h 179"/>
              <a:gd name="T46" fmla="*/ 2147483647 w 194"/>
              <a:gd name="T47" fmla="*/ 2147483647 h 179"/>
              <a:gd name="T48" fmla="*/ 2147483647 w 194"/>
              <a:gd name="T49" fmla="*/ 2147483647 h 179"/>
              <a:gd name="T50" fmla="*/ 2147483647 w 194"/>
              <a:gd name="T51" fmla="*/ 2147483647 h 179"/>
              <a:gd name="T52" fmla="*/ 0 w 194"/>
              <a:gd name="T53" fmla="*/ 2147483647 h 1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4"/>
              <a:gd name="T82" fmla="*/ 0 h 179"/>
              <a:gd name="T83" fmla="*/ 194 w 194"/>
              <a:gd name="T84" fmla="*/ 179 h 1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4" h="179">
                <a:moveTo>
                  <a:pt x="0" y="53"/>
                </a:moveTo>
                <a:lnTo>
                  <a:pt x="6" y="69"/>
                </a:lnTo>
                <a:lnTo>
                  <a:pt x="46" y="80"/>
                </a:lnTo>
                <a:lnTo>
                  <a:pt x="39" y="88"/>
                </a:lnTo>
                <a:lnTo>
                  <a:pt x="53" y="99"/>
                </a:lnTo>
                <a:lnTo>
                  <a:pt x="60" y="120"/>
                </a:lnTo>
                <a:lnTo>
                  <a:pt x="43" y="158"/>
                </a:lnTo>
                <a:lnTo>
                  <a:pt x="91" y="173"/>
                </a:lnTo>
                <a:lnTo>
                  <a:pt x="96" y="175"/>
                </a:lnTo>
                <a:lnTo>
                  <a:pt x="118" y="178"/>
                </a:lnTo>
                <a:lnTo>
                  <a:pt x="118" y="162"/>
                </a:lnTo>
                <a:lnTo>
                  <a:pt x="131" y="155"/>
                </a:lnTo>
                <a:lnTo>
                  <a:pt x="164" y="164"/>
                </a:lnTo>
                <a:lnTo>
                  <a:pt x="183" y="149"/>
                </a:lnTo>
                <a:lnTo>
                  <a:pt x="172" y="127"/>
                </a:lnTo>
                <a:lnTo>
                  <a:pt x="177" y="107"/>
                </a:lnTo>
                <a:lnTo>
                  <a:pt x="161" y="96"/>
                </a:lnTo>
                <a:lnTo>
                  <a:pt x="183" y="71"/>
                </a:lnTo>
                <a:lnTo>
                  <a:pt x="193" y="44"/>
                </a:lnTo>
                <a:lnTo>
                  <a:pt x="164" y="33"/>
                </a:lnTo>
                <a:lnTo>
                  <a:pt x="157" y="30"/>
                </a:lnTo>
                <a:lnTo>
                  <a:pt x="113" y="0"/>
                </a:lnTo>
                <a:lnTo>
                  <a:pt x="97" y="4"/>
                </a:lnTo>
                <a:lnTo>
                  <a:pt x="79" y="34"/>
                </a:lnTo>
                <a:lnTo>
                  <a:pt x="42" y="29"/>
                </a:lnTo>
                <a:lnTo>
                  <a:pt x="49" y="52"/>
                </a:lnTo>
                <a:lnTo>
                  <a:pt x="0" y="53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76" name="Freeform 63"/>
          <p:cNvSpPr>
            <a:spLocks noChangeAspect="1"/>
          </p:cNvSpPr>
          <p:nvPr/>
        </p:nvSpPr>
        <p:spPr bwMode="gray">
          <a:xfrm>
            <a:off x="4541838" y="3551238"/>
            <a:ext cx="22225" cy="52387"/>
          </a:xfrm>
          <a:custGeom>
            <a:avLst/>
            <a:gdLst>
              <a:gd name="T0" fmla="*/ 0 w 17"/>
              <a:gd name="T1" fmla="*/ 2147483647 h 36"/>
              <a:gd name="T2" fmla="*/ 2147483647 w 17"/>
              <a:gd name="T3" fmla="*/ 2147483647 h 36"/>
              <a:gd name="T4" fmla="*/ 2147483647 w 17"/>
              <a:gd name="T5" fmla="*/ 0 h 36"/>
              <a:gd name="T6" fmla="*/ 0 w 17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36"/>
              <a:gd name="T14" fmla="*/ 17 w 17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36">
                <a:moveTo>
                  <a:pt x="0" y="17"/>
                </a:moveTo>
                <a:lnTo>
                  <a:pt x="14" y="35"/>
                </a:lnTo>
                <a:lnTo>
                  <a:pt x="16" y="0"/>
                </a:lnTo>
                <a:lnTo>
                  <a:pt x="0" y="1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7" name="Freeform 64"/>
          <p:cNvSpPr>
            <a:spLocks noChangeAspect="1"/>
          </p:cNvSpPr>
          <p:nvPr/>
        </p:nvSpPr>
        <p:spPr bwMode="gray">
          <a:xfrm>
            <a:off x="2971800" y="4530725"/>
            <a:ext cx="53975" cy="82550"/>
          </a:xfrm>
          <a:custGeom>
            <a:avLst/>
            <a:gdLst>
              <a:gd name="T0" fmla="*/ 0 w 43"/>
              <a:gd name="T1" fmla="*/ 2147483647 h 56"/>
              <a:gd name="T2" fmla="*/ 2147483647 w 43"/>
              <a:gd name="T3" fmla="*/ 0 h 56"/>
              <a:gd name="T4" fmla="*/ 2147483647 w 43"/>
              <a:gd name="T5" fmla="*/ 2147483647 h 56"/>
              <a:gd name="T6" fmla="*/ 2147483647 w 43"/>
              <a:gd name="T7" fmla="*/ 2147483647 h 56"/>
              <a:gd name="T8" fmla="*/ 0 w 43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56"/>
              <a:gd name="T17" fmla="*/ 43 w 43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56">
                <a:moveTo>
                  <a:pt x="0" y="53"/>
                </a:moveTo>
                <a:lnTo>
                  <a:pt x="5" y="0"/>
                </a:lnTo>
                <a:lnTo>
                  <a:pt x="42" y="23"/>
                </a:lnTo>
                <a:lnTo>
                  <a:pt x="20" y="55"/>
                </a:lnTo>
                <a:lnTo>
                  <a:pt x="0" y="5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8" name="Freeform 65"/>
          <p:cNvSpPr>
            <a:spLocks noChangeAspect="1"/>
          </p:cNvSpPr>
          <p:nvPr/>
        </p:nvSpPr>
        <p:spPr bwMode="gray">
          <a:xfrm>
            <a:off x="4492625" y="3184525"/>
            <a:ext cx="163513" cy="233363"/>
          </a:xfrm>
          <a:custGeom>
            <a:avLst/>
            <a:gdLst>
              <a:gd name="T0" fmla="*/ 0 w 132"/>
              <a:gd name="T1" fmla="*/ 2147483647 h 156"/>
              <a:gd name="T2" fmla="*/ 0 w 132"/>
              <a:gd name="T3" fmla="*/ 2147483647 h 156"/>
              <a:gd name="T4" fmla="*/ 2147483647 w 132"/>
              <a:gd name="T5" fmla="*/ 2147483647 h 156"/>
              <a:gd name="T6" fmla="*/ 2147483647 w 132"/>
              <a:gd name="T7" fmla="*/ 2147483647 h 156"/>
              <a:gd name="T8" fmla="*/ 2147483647 w 132"/>
              <a:gd name="T9" fmla="*/ 2147483647 h 156"/>
              <a:gd name="T10" fmla="*/ 2147483647 w 132"/>
              <a:gd name="T11" fmla="*/ 2147483647 h 156"/>
              <a:gd name="T12" fmla="*/ 2147483647 w 132"/>
              <a:gd name="T13" fmla="*/ 2147483647 h 156"/>
              <a:gd name="T14" fmla="*/ 2147483647 w 132"/>
              <a:gd name="T15" fmla="*/ 2147483647 h 156"/>
              <a:gd name="T16" fmla="*/ 2147483647 w 132"/>
              <a:gd name="T17" fmla="*/ 2147483647 h 156"/>
              <a:gd name="T18" fmla="*/ 2147483647 w 132"/>
              <a:gd name="T19" fmla="*/ 2147483647 h 156"/>
              <a:gd name="T20" fmla="*/ 2147483647 w 132"/>
              <a:gd name="T21" fmla="*/ 2147483647 h 156"/>
              <a:gd name="T22" fmla="*/ 2147483647 w 132"/>
              <a:gd name="T23" fmla="*/ 2147483647 h 156"/>
              <a:gd name="T24" fmla="*/ 2147483647 w 132"/>
              <a:gd name="T25" fmla="*/ 2147483647 h 156"/>
              <a:gd name="T26" fmla="*/ 2147483647 w 132"/>
              <a:gd name="T27" fmla="*/ 2147483647 h 156"/>
              <a:gd name="T28" fmla="*/ 2147483647 w 132"/>
              <a:gd name="T29" fmla="*/ 2147483647 h 156"/>
              <a:gd name="T30" fmla="*/ 2147483647 w 132"/>
              <a:gd name="T31" fmla="*/ 2147483647 h 156"/>
              <a:gd name="T32" fmla="*/ 2147483647 w 132"/>
              <a:gd name="T33" fmla="*/ 0 h 156"/>
              <a:gd name="T34" fmla="*/ 2147483647 w 132"/>
              <a:gd name="T35" fmla="*/ 0 h 156"/>
              <a:gd name="T36" fmla="*/ 2147483647 w 132"/>
              <a:gd name="T37" fmla="*/ 2147483647 h 156"/>
              <a:gd name="T38" fmla="*/ 2147483647 w 132"/>
              <a:gd name="T39" fmla="*/ 2147483647 h 156"/>
              <a:gd name="T40" fmla="*/ 2147483647 w 132"/>
              <a:gd name="T41" fmla="*/ 2147483647 h 156"/>
              <a:gd name="T42" fmla="*/ 2147483647 w 132"/>
              <a:gd name="T43" fmla="*/ 2147483647 h 156"/>
              <a:gd name="T44" fmla="*/ 0 w 132"/>
              <a:gd name="T45" fmla="*/ 2147483647 h 1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2"/>
              <a:gd name="T70" fmla="*/ 0 h 156"/>
              <a:gd name="T71" fmla="*/ 132 w 132"/>
              <a:gd name="T72" fmla="*/ 156 h 15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2" h="156">
                <a:moveTo>
                  <a:pt x="0" y="63"/>
                </a:moveTo>
                <a:lnTo>
                  <a:pt x="0" y="88"/>
                </a:lnTo>
                <a:lnTo>
                  <a:pt x="1" y="100"/>
                </a:lnTo>
                <a:lnTo>
                  <a:pt x="3" y="113"/>
                </a:lnTo>
                <a:lnTo>
                  <a:pt x="31" y="125"/>
                </a:lnTo>
                <a:lnTo>
                  <a:pt x="22" y="151"/>
                </a:lnTo>
                <a:lnTo>
                  <a:pt x="52" y="155"/>
                </a:lnTo>
                <a:lnTo>
                  <a:pt x="103" y="154"/>
                </a:lnTo>
                <a:lnTo>
                  <a:pt x="117" y="128"/>
                </a:lnTo>
                <a:lnTo>
                  <a:pt x="89" y="97"/>
                </a:lnTo>
                <a:lnTo>
                  <a:pt x="122" y="80"/>
                </a:lnTo>
                <a:lnTo>
                  <a:pt x="131" y="85"/>
                </a:lnTo>
                <a:lnTo>
                  <a:pt x="122" y="23"/>
                </a:lnTo>
                <a:lnTo>
                  <a:pt x="97" y="8"/>
                </a:lnTo>
                <a:lnTo>
                  <a:pt x="71" y="18"/>
                </a:lnTo>
                <a:lnTo>
                  <a:pt x="75" y="10"/>
                </a:lnTo>
                <a:lnTo>
                  <a:pt x="52" y="0"/>
                </a:lnTo>
                <a:lnTo>
                  <a:pt x="39" y="0"/>
                </a:lnTo>
                <a:lnTo>
                  <a:pt x="39" y="33"/>
                </a:lnTo>
                <a:lnTo>
                  <a:pt x="26" y="25"/>
                </a:lnTo>
                <a:lnTo>
                  <a:pt x="18" y="35"/>
                </a:lnTo>
                <a:lnTo>
                  <a:pt x="15" y="55"/>
                </a:lnTo>
                <a:lnTo>
                  <a:pt x="0" y="6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79" name="Freeform 66"/>
          <p:cNvSpPr>
            <a:spLocks noChangeAspect="1"/>
          </p:cNvSpPr>
          <p:nvPr/>
        </p:nvSpPr>
        <p:spPr bwMode="gray">
          <a:xfrm>
            <a:off x="4824413" y="3767138"/>
            <a:ext cx="57150" cy="23812"/>
          </a:xfrm>
          <a:custGeom>
            <a:avLst/>
            <a:gdLst>
              <a:gd name="T0" fmla="*/ 0 w 46"/>
              <a:gd name="T1" fmla="*/ 2147483647 h 17"/>
              <a:gd name="T2" fmla="*/ 2147483647 w 46"/>
              <a:gd name="T3" fmla="*/ 0 h 17"/>
              <a:gd name="T4" fmla="*/ 2147483647 w 46"/>
              <a:gd name="T5" fmla="*/ 2147483647 h 17"/>
              <a:gd name="T6" fmla="*/ 2147483647 w 46"/>
              <a:gd name="T7" fmla="*/ 2147483647 h 17"/>
              <a:gd name="T8" fmla="*/ 0 w 46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17"/>
              <a:gd name="T17" fmla="*/ 46 w 46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17">
                <a:moveTo>
                  <a:pt x="0" y="16"/>
                </a:moveTo>
                <a:lnTo>
                  <a:pt x="3" y="0"/>
                </a:lnTo>
                <a:lnTo>
                  <a:pt x="45" y="16"/>
                </a:lnTo>
                <a:lnTo>
                  <a:pt x="14" y="16"/>
                </a:lnTo>
                <a:lnTo>
                  <a:pt x="0" y="1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0" name="Freeform 67"/>
          <p:cNvSpPr>
            <a:spLocks noChangeAspect="1"/>
          </p:cNvSpPr>
          <p:nvPr/>
        </p:nvSpPr>
        <p:spPr bwMode="gray">
          <a:xfrm>
            <a:off x="2662238" y="1911350"/>
            <a:ext cx="1146175" cy="1085850"/>
          </a:xfrm>
          <a:custGeom>
            <a:avLst/>
            <a:gdLst>
              <a:gd name="T0" fmla="*/ 2147483647 w 918"/>
              <a:gd name="T1" fmla="*/ 2147483647 h 722"/>
              <a:gd name="T2" fmla="*/ 2147483647 w 918"/>
              <a:gd name="T3" fmla="*/ 2147483647 h 722"/>
              <a:gd name="T4" fmla="*/ 2147483647 w 918"/>
              <a:gd name="T5" fmla="*/ 2147483647 h 722"/>
              <a:gd name="T6" fmla="*/ 2147483647 w 918"/>
              <a:gd name="T7" fmla="*/ 2147483647 h 722"/>
              <a:gd name="T8" fmla="*/ 2147483647 w 918"/>
              <a:gd name="T9" fmla="*/ 2147483647 h 722"/>
              <a:gd name="T10" fmla="*/ 2147483647 w 918"/>
              <a:gd name="T11" fmla="*/ 2147483647 h 722"/>
              <a:gd name="T12" fmla="*/ 2147483647 w 918"/>
              <a:gd name="T13" fmla="*/ 2147483647 h 722"/>
              <a:gd name="T14" fmla="*/ 2147483647 w 918"/>
              <a:gd name="T15" fmla="*/ 2147483647 h 722"/>
              <a:gd name="T16" fmla="*/ 2147483647 w 918"/>
              <a:gd name="T17" fmla="*/ 2147483647 h 722"/>
              <a:gd name="T18" fmla="*/ 2147483647 w 918"/>
              <a:gd name="T19" fmla="*/ 2147483647 h 722"/>
              <a:gd name="T20" fmla="*/ 2147483647 w 918"/>
              <a:gd name="T21" fmla="*/ 2147483647 h 722"/>
              <a:gd name="T22" fmla="*/ 2147483647 w 918"/>
              <a:gd name="T23" fmla="*/ 2147483647 h 722"/>
              <a:gd name="T24" fmla="*/ 2147483647 w 918"/>
              <a:gd name="T25" fmla="*/ 2147483647 h 722"/>
              <a:gd name="T26" fmla="*/ 2147483647 w 918"/>
              <a:gd name="T27" fmla="*/ 2147483647 h 722"/>
              <a:gd name="T28" fmla="*/ 2147483647 w 918"/>
              <a:gd name="T29" fmla="*/ 2147483647 h 722"/>
              <a:gd name="T30" fmla="*/ 2147483647 w 918"/>
              <a:gd name="T31" fmla="*/ 2147483647 h 722"/>
              <a:gd name="T32" fmla="*/ 2147483647 w 918"/>
              <a:gd name="T33" fmla="*/ 2147483647 h 722"/>
              <a:gd name="T34" fmla="*/ 2147483647 w 918"/>
              <a:gd name="T35" fmla="*/ 2147483647 h 722"/>
              <a:gd name="T36" fmla="*/ 2147483647 w 918"/>
              <a:gd name="T37" fmla="*/ 2147483647 h 722"/>
              <a:gd name="T38" fmla="*/ 2147483647 w 918"/>
              <a:gd name="T39" fmla="*/ 2147483647 h 722"/>
              <a:gd name="T40" fmla="*/ 2147483647 w 918"/>
              <a:gd name="T41" fmla="*/ 2147483647 h 722"/>
              <a:gd name="T42" fmla="*/ 2147483647 w 918"/>
              <a:gd name="T43" fmla="*/ 2147483647 h 722"/>
              <a:gd name="T44" fmla="*/ 2147483647 w 918"/>
              <a:gd name="T45" fmla="*/ 2147483647 h 722"/>
              <a:gd name="T46" fmla="*/ 2147483647 w 918"/>
              <a:gd name="T47" fmla="*/ 2147483647 h 722"/>
              <a:gd name="T48" fmla="*/ 2147483647 w 918"/>
              <a:gd name="T49" fmla="*/ 2147483647 h 722"/>
              <a:gd name="T50" fmla="*/ 2147483647 w 918"/>
              <a:gd name="T51" fmla="*/ 2147483647 h 722"/>
              <a:gd name="T52" fmla="*/ 2147483647 w 918"/>
              <a:gd name="T53" fmla="*/ 2147483647 h 722"/>
              <a:gd name="T54" fmla="*/ 2147483647 w 918"/>
              <a:gd name="T55" fmla="*/ 2147483647 h 722"/>
              <a:gd name="T56" fmla="*/ 2147483647 w 918"/>
              <a:gd name="T57" fmla="*/ 2147483647 h 722"/>
              <a:gd name="T58" fmla="*/ 2147483647 w 918"/>
              <a:gd name="T59" fmla="*/ 2147483647 h 722"/>
              <a:gd name="T60" fmla="*/ 2147483647 w 918"/>
              <a:gd name="T61" fmla="*/ 2147483647 h 722"/>
              <a:gd name="T62" fmla="*/ 2147483647 w 918"/>
              <a:gd name="T63" fmla="*/ 2147483647 h 722"/>
              <a:gd name="T64" fmla="*/ 2147483647 w 918"/>
              <a:gd name="T65" fmla="*/ 2147483647 h 722"/>
              <a:gd name="T66" fmla="*/ 2147483647 w 918"/>
              <a:gd name="T67" fmla="*/ 2147483647 h 722"/>
              <a:gd name="T68" fmla="*/ 2147483647 w 918"/>
              <a:gd name="T69" fmla="*/ 2147483647 h 722"/>
              <a:gd name="T70" fmla="*/ 2147483647 w 918"/>
              <a:gd name="T71" fmla="*/ 2147483647 h 722"/>
              <a:gd name="T72" fmla="*/ 2147483647 w 918"/>
              <a:gd name="T73" fmla="*/ 2147483647 h 722"/>
              <a:gd name="T74" fmla="*/ 2147483647 w 918"/>
              <a:gd name="T75" fmla="*/ 2147483647 h 722"/>
              <a:gd name="T76" fmla="*/ 2147483647 w 918"/>
              <a:gd name="T77" fmla="*/ 2147483647 h 722"/>
              <a:gd name="T78" fmla="*/ 2147483647 w 918"/>
              <a:gd name="T79" fmla="*/ 2147483647 h 722"/>
              <a:gd name="T80" fmla="*/ 2147483647 w 918"/>
              <a:gd name="T81" fmla="*/ 2147483647 h 722"/>
              <a:gd name="T82" fmla="*/ 2147483647 w 918"/>
              <a:gd name="T83" fmla="*/ 2147483647 h 722"/>
              <a:gd name="T84" fmla="*/ 2147483647 w 918"/>
              <a:gd name="T85" fmla="*/ 2147483647 h 722"/>
              <a:gd name="T86" fmla="*/ 2147483647 w 918"/>
              <a:gd name="T87" fmla="*/ 2147483647 h 722"/>
              <a:gd name="T88" fmla="*/ 2147483647 w 918"/>
              <a:gd name="T89" fmla="*/ 2147483647 h 722"/>
              <a:gd name="T90" fmla="*/ 2147483647 w 918"/>
              <a:gd name="T91" fmla="*/ 2147483647 h 722"/>
              <a:gd name="T92" fmla="*/ 2147483647 w 918"/>
              <a:gd name="T93" fmla="*/ 2147483647 h 722"/>
              <a:gd name="T94" fmla="*/ 2147483647 w 918"/>
              <a:gd name="T95" fmla="*/ 2147483647 h 722"/>
              <a:gd name="T96" fmla="*/ 2147483647 w 918"/>
              <a:gd name="T97" fmla="*/ 2147483647 h 722"/>
              <a:gd name="T98" fmla="*/ 2147483647 w 918"/>
              <a:gd name="T99" fmla="*/ 2147483647 h 722"/>
              <a:gd name="T100" fmla="*/ 2147483647 w 918"/>
              <a:gd name="T101" fmla="*/ 2147483647 h 722"/>
              <a:gd name="T102" fmla="*/ 2147483647 w 918"/>
              <a:gd name="T103" fmla="*/ 2147483647 h 722"/>
              <a:gd name="T104" fmla="*/ 2147483647 w 918"/>
              <a:gd name="T105" fmla="*/ 2147483647 h 722"/>
              <a:gd name="T106" fmla="*/ 2147483647 w 918"/>
              <a:gd name="T107" fmla="*/ 2147483647 h 722"/>
              <a:gd name="T108" fmla="*/ 2147483647 w 918"/>
              <a:gd name="T109" fmla="*/ 2147483647 h 722"/>
              <a:gd name="T110" fmla="*/ 2147483647 w 918"/>
              <a:gd name="T111" fmla="*/ 2147483647 h 722"/>
              <a:gd name="T112" fmla="*/ 2147483647 w 918"/>
              <a:gd name="T113" fmla="*/ 2147483647 h 722"/>
              <a:gd name="T114" fmla="*/ 2147483647 w 918"/>
              <a:gd name="T115" fmla="*/ 2147483647 h 7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18"/>
              <a:gd name="T175" fmla="*/ 0 h 722"/>
              <a:gd name="T176" fmla="*/ 918 w 918"/>
              <a:gd name="T177" fmla="*/ 722 h 7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18" h="722">
                <a:moveTo>
                  <a:pt x="0" y="203"/>
                </a:moveTo>
                <a:lnTo>
                  <a:pt x="5" y="191"/>
                </a:lnTo>
                <a:lnTo>
                  <a:pt x="64" y="170"/>
                </a:lnTo>
                <a:lnTo>
                  <a:pt x="103" y="170"/>
                </a:lnTo>
                <a:lnTo>
                  <a:pt x="124" y="154"/>
                </a:lnTo>
                <a:lnTo>
                  <a:pt x="117" y="150"/>
                </a:lnTo>
                <a:lnTo>
                  <a:pt x="129" y="143"/>
                </a:lnTo>
                <a:lnTo>
                  <a:pt x="119" y="140"/>
                </a:lnTo>
                <a:lnTo>
                  <a:pt x="140" y="133"/>
                </a:lnTo>
                <a:lnTo>
                  <a:pt x="132" y="127"/>
                </a:lnTo>
                <a:lnTo>
                  <a:pt x="105" y="138"/>
                </a:lnTo>
                <a:lnTo>
                  <a:pt x="79" y="124"/>
                </a:lnTo>
                <a:lnTo>
                  <a:pt x="114" y="116"/>
                </a:lnTo>
                <a:lnTo>
                  <a:pt x="131" y="93"/>
                </a:lnTo>
                <a:lnTo>
                  <a:pt x="173" y="92"/>
                </a:lnTo>
                <a:lnTo>
                  <a:pt x="171" y="68"/>
                </a:lnTo>
                <a:lnTo>
                  <a:pt x="201" y="68"/>
                </a:lnTo>
                <a:lnTo>
                  <a:pt x="232" y="85"/>
                </a:lnTo>
                <a:lnTo>
                  <a:pt x="195" y="62"/>
                </a:lnTo>
                <a:lnTo>
                  <a:pt x="265" y="47"/>
                </a:lnTo>
                <a:lnTo>
                  <a:pt x="282" y="57"/>
                </a:lnTo>
                <a:lnTo>
                  <a:pt x="284" y="80"/>
                </a:lnTo>
                <a:lnTo>
                  <a:pt x="293" y="62"/>
                </a:lnTo>
                <a:lnTo>
                  <a:pt x="337" y="74"/>
                </a:lnTo>
                <a:lnTo>
                  <a:pt x="322" y="63"/>
                </a:lnTo>
                <a:lnTo>
                  <a:pt x="344" y="65"/>
                </a:lnTo>
                <a:lnTo>
                  <a:pt x="325" y="53"/>
                </a:lnTo>
                <a:lnTo>
                  <a:pt x="319" y="43"/>
                </a:lnTo>
                <a:lnTo>
                  <a:pt x="329" y="40"/>
                </a:lnTo>
                <a:lnTo>
                  <a:pt x="417" y="71"/>
                </a:lnTo>
                <a:lnTo>
                  <a:pt x="411" y="62"/>
                </a:lnTo>
                <a:lnTo>
                  <a:pt x="430" y="59"/>
                </a:lnTo>
                <a:lnTo>
                  <a:pt x="417" y="51"/>
                </a:lnTo>
                <a:lnTo>
                  <a:pt x="448" y="53"/>
                </a:lnTo>
                <a:lnTo>
                  <a:pt x="400" y="31"/>
                </a:lnTo>
                <a:lnTo>
                  <a:pt x="486" y="43"/>
                </a:lnTo>
                <a:lnTo>
                  <a:pt x="466" y="30"/>
                </a:lnTo>
                <a:lnTo>
                  <a:pt x="416" y="28"/>
                </a:lnTo>
                <a:lnTo>
                  <a:pt x="433" y="27"/>
                </a:lnTo>
                <a:lnTo>
                  <a:pt x="402" y="16"/>
                </a:lnTo>
                <a:lnTo>
                  <a:pt x="439" y="18"/>
                </a:lnTo>
                <a:lnTo>
                  <a:pt x="424" y="14"/>
                </a:lnTo>
                <a:lnTo>
                  <a:pt x="439" y="11"/>
                </a:lnTo>
                <a:lnTo>
                  <a:pt x="503" y="31"/>
                </a:lnTo>
                <a:lnTo>
                  <a:pt x="496" y="23"/>
                </a:lnTo>
                <a:lnTo>
                  <a:pt x="524" y="16"/>
                </a:lnTo>
                <a:lnTo>
                  <a:pt x="500" y="14"/>
                </a:lnTo>
                <a:lnTo>
                  <a:pt x="499" y="4"/>
                </a:lnTo>
                <a:lnTo>
                  <a:pt x="515" y="0"/>
                </a:lnTo>
                <a:lnTo>
                  <a:pt x="684" y="4"/>
                </a:lnTo>
                <a:lnTo>
                  <a:pt x="696" y="10"/>
                </a:lnTo>
                <a:lnTo>
                  <a:pt x="692" y="14"/>
                </a:lnTo>
                <a:lnTo>
                  <a:pt x="578" y="16"/>
                </a:lnTo>
                <a:lnTo>
                  <a:pt x="591" y="20"/>
                </a:lnTo>
                <a:lnTo>
                  <a:pt x="546" y="27"/>
                </a:lnTo>
                <a:lnTo>
                  <a:pt x="707" y="16"/>
                </a:lnTo>
                <a:lnTo>
                  <a:pt x="712" y="25"/>
                </a:lnTo>
                <a:lnTo>
                  <a:pt x="692" y="32"/>
                </a:lnTo>
                <a:lnTo>
                  <a:pt x="727" y="27"/>
                </a:lnTo>
                <a:lnTo>
                  <a:pt x="771" y="38"/>
                </a:lnTo>
                <a:lnTo>
                  <a:pt x="707" y="57"/>
                </a:lnTo>
                <a:lnTo>
                  <a:pt x="605" y="56"/>
                </a:lnTo>
                <a:lnTo>
                  <a:pt x="630" y="59"/>
                </a:lnTo>
                <a:lnTo>
                  <a:pt x="587" y="68"/>
                </a:lnTo>
                <a:lnTo>
                  <a:pt x="587" y="77"/>
                </a:lnTo>
                <a:lnTo>
                  <a:pt x="697" y="62"/>
                </a:lnTo>
                <a:lnTo>
                  <a:pt x="708" y="68"/>
                </a:lnTo>
                <a:lnTo>
                  <a:pt x="684" y="83"/>
                </a:lnTo>
                <a:lnTo>
                  <a:pt x="756" y="59"/>
                </a:lnTo>
                <a:lnTo>
                  <a:pt x="760" y="81"/>
                </a:lnTo>
                <a:lnTo>
                  <a:pt x="725" y="120"/>
                </a:lnTo>
                <a:lnTo>
                  <a:pt x="794" y="76"/>
                </a:lnTo>
                <a:lnTo>
                  <a:pt x="793" y="83"/>
                </a:lnTo>
                <a:lnTo>
                  <a:pt x="826" y="82"/>
                </a:lnTo>
                <a:lnTo>
                  <a:pt x="836" y="68"/>
                </a:lnTo>
                <a:lnTo>
                  <a:pt x="872" y="65"/>
                </a:lnTo>
                <a:lnTo>
                  <a:pt x="917" y="78"/>
                </a:lnTo>
                <a:lnTo>
                  <a:pt x="874" y="97"/>
                </a:lnTo>
                <a:lnTo>
                  <a:pt x="876" y="106"/>
                </a:lnTo>
                <a:lnTo>
                  <a:pt x="776" y="116"/>
                </a:lnTo>
                <a:lnTo>
                  <a:pt x="856" y="118"/>
                </a:lnTo>
                <a:lnTo>
                  <a:pt x="790" y="134"/>
                </a:lnTo>
                <a:lnTo>
                  <a:pt x="795" y="145"/>
                </a:lnTo>
                <a:lnTo>
                  <a:pt x="839" y="134"/>
                </a:lnTo>
                <a:lnTo>
                  <a:pt x="807" y="150"/>
                </a:lnTo>
                <a:lnTo>
                  <a:pt x="802" y="169"/>
                </a:lnTo>
                <a:lnTo>
                  <a:pt x="813" y="163"/>
                </a:lnTo>
                <a:lnTo>
                  <a:pt x="783" y="181"/>
                </a:lnTo>
                <a:lnTo>
                  <a:pt x="772" y="217"/>
                </a:lnTo>
                <a:lnTo>
                  <a:pt x="787" y="210"/>
                </a:lnTo>
                <a:lnTo>
                  <a:pt x="812" y="217"/>
                </a:lnTo>
                <a:lnTo>
                  <a:pt x="789" y="217"/>
                </a:lnTo>
                <a:lnTo>
                  <a:pt x="789" y="229"/>
                </a:lnTo>
                <a:lnTo>
                  <a:pt x="825" y="233"/>
                </a:lnTo>
                <a:lnTo>
                  <a:pt x="826" y="247"/>
                </a:lnTo>
                <a:lnTo>
                  <a:pt x="774" y="244"/>
                </a:lnTo>
                <a:lnTo>
                  <a:pt x="787" y="249"/>
                </a:lnTo>
                <a:lnTo>
                  <a:pt x="759" y="254"/>
                </a:lnTo>
                <a:lnTo>
                  <a:pt x="774" y="268"/>
                </a:lnTo>
                <a:lnTo>
                  <a:pt x="801" y="269"/>
                </a:lnTo>
                <a:lnTo>
                  <a:pt x="785" y="278"/>
                </a:lnTo>
                <a:lnTo>
                  <a:pt x="805" y="285"/>
                </a:lnTo>
                <a:lnTo>
                  <a:pt x="805" y="304"/>
                </a:lnTo>
                <a:lnTo>
                  <a:pt x="766" y="293"/>
                </a:lnTo>
                <a:lnTo>
                  <a:pt x="789" y="303"/>
                </a:lnTo>
                <a:lnTo>
                  <a:pt x="774" y="311"/>
                </a:lnTo>
                <a:lnTo>
                  <a:pt x="787" y="309"/>
                </a:lnTo>
                <a:lnTo>
                  <a:pt x="785" y="320"/>
                </a:lnTo>
                <a:lnTo>
                  <a:pt x="813" y="328"/>
                </a:lnTo>
                <a:lnTo>
                  <a:pt x="769" y="323"/>
                </a:lnTo>
                <a:lnTo>
                  <a:pt x="760" y="330"/>
                </a:lnTo>
                <a:lnTo>
                  <a:pt x="794" y="346"/>
                </a:lnTo>
                <a:lnTo>
                  <a:pt x="789" y="357"/>
                </a:lnTo>
                <a:lnTo>
                  <a:pt x="762" y="365"/>
                </a:lnTo>
                <a:lnTo>
                  <a:pt x="736" y="347"/>
                </a:lnTo>
                <a:lnTo>
                  <a:pt x="695" y="363"/>
                </a:lnTo>
                <a:lnTo>
                  <a:pt x="723" y="372"/>
                </a:lnTo>
                <a:lnTo>
                  <a:pt x="696" y="381"/>
                </a:lnTo>
                <a:lnTo>
                  <a:pt x="725" y="382"/>
                </a:lnTo>
                <a:lnTo>
                  <a:pt x="716" y="400"/>
                </a:lnTo>
                <a:lnTo>
                  <a:pt x="727" y="389"/>
                </a:lnTo>
                <a:lnTo>
                  <a:pt x="760" y="404"/>
                </a:lnTo>
                <a:lnTo>
                  <a:pt x="750" y="416"/>
                </a:lnTo>
                <a:lnTo>
                  <a:pt x="769" y="410"/>
                </a:lnTo>
                <a:lnTo>
                  <a:pt x="760" y="424"/>
                </a:lnTo>
                <a:lnTo>
                  <a:pt x="773" y="418"/>
                </a:lnTo>
                <a:lnTo>
                  <a:pt x="774" y="449"/>
                </a:lnTo>
                <a:lnTo>
                  <a:pt x="760" y="437"/>
                </a:lnTo>
                <a:lnTo>
                  <a:pt x="760" y="449"/>
                </a:lnTo>
                <a:lnTo>
                  <a:pt x="746" y="447"/>
                </a:lnTo>
                <a:lnTo>
                  <a:pt x="727" y="422"/>
                </a:lnTo>
                <a:lnTo>
                  <a:pt x="684" y="409"/>
                </a:lnTo>
                <a:lnTo>
                  <a:pt x="715" y="425"/>
                </a:lnTo>
                <a:lnTo>
                  <a:pt x="674" y="434"/>
                </a:lnTo>
                <a:lnTo>
                  <a:pt x="664" y="449"/>
                </a:lnTo>
                <a:lnTo>
                  <a:pt x="700" y="453"/>
                </a:lnTo>
                <a:lnTo>
                  <a:pt x="669" y="461"/>
                </a:lnTo>
                <a:lnTo>
                  <a:pt x="717" y="450"/>
                </a:lnTo>
                <a:lnTo>
                  <a:pt x="763" y="463"/>
                </a:lnTo>
                <a:lnTo>
                  <a:pt x="703" y="498"/>
                </a:lnTo>
                <a:lnTo>
                  <a:pt x="645" y="514"/>
                </a:lnTo>
                <a:lnTo>
                  <a:pt x="623" y="516"/>
                </a:lnTo>
                <a:lnTo>
                  <a:pt x="610" y="499"/>
                </a:lnTo>
                <a:lnTo>
                  <a:pt x="617" y="516"/>
                </a:lnTo>
                <a:lnTo>
                  <a:pt x="599" y="525"/>
                </a:lnTo>
                <a:lnTo>
                  <a:pt x="578" y="563"/>
                </a:lnTo>
                <a:lnTo>
                  <a:pt x="559" y="562"/>
                </a:lnTo>
                <a:lnTo>
                  <a:pt x="556" y="574"/>
                </a:lnTo>
                <a:lnTo>
                  <a:pt x="539" y="576"/>
                </a:lnTo>
                <a:lnTo>
                  <a:pt x="529" y="572"/>
                </a:lnTo>
                <a:lnTo>
                  <a:pt x="542" y="563"/>
                </a:lnTo>
                <a:lnTo>
                  <a:pt x="529" y="562"/>
                </a:lnTo>
                <a:lnTo>
                  <a:pt x="523" y="581"/>
                </a:lnTo>
                <a:lnTo>
                  <a:pt x="495" y="584"/>
                </a:lnTo>
                <a:lnTo>
                  <a:pt x="496" y="599"/>
                </a:lnTo>
                <a:lnTo>
                  <a:pt x="479" y="600"/>
                </a:lnTo>
                <a:lnTo>
                  <a:pt x="494" y="614"/>
                </a:lnTo>
                <a:lnTo>
                  <a:pt x="474" y="615"/>
                </a:lnTo>
                <a:lnTo>
                  <a:pt x="490" y="630"/>
                </a:lnTo>
                <a:lnTo>
                  <a:pt x="476" y="630"/>
                </a:lnTo>
                <a:lnTo>
                  <a:pt x="486" y="633"/>
                </a:lnTo>
                <a:lnTo>
                  <a:pt x="476" y="649"/>
                </a:lnTo>
                <a:lnTo>
                  <a:pt x="466" y="646"/>
                </a:lnTo>
                <a:lnTo>
                  <a:pt x="474" y="652"/>
                </a:lnTo>
                <a:lnTo>
                  <a:pt x="455" y="658"/>
                </a:lnTo>
                <a:lnTo>
                  <a:pt x="466" y="680"/>
                </a:lnTo>
                <a:lnTo>
                  <a:pt x="455" y="709"/>
                </a:lnTo>
                <a:lnTo>
                  <a:pt x="441" y="710"/>
                </a:lnTo>
                <a:lnTo>
                  <a:pt x="452" y="721"/>
                </a:lnTo>
                <a:lnTo>
                  <a:pt x="421" y="721"/>
                </a:lnTo>
                <a:lnTo>
                  <a:pt x="417" y="701"/>
                </a:lnTo>
                <a:lnTo>
                  <a:pt x="374" y="703"/>
                </a:lnTo>
                <a:lnTo>
                  <a:pt x="385" y="698"/>
                </a:lnTo>
                <a:lnTo>
                  <a:pt x="361" y="690"/>
                </a:lnTo>
                <a:lnTo>
                  <a:pt x="374" y="686"/>
                </a:lnTo>
                <a:lnTo>
                  <a:pt x="358" y="686"/>
                </a:lnTo>
                <a:lnTo>
                  <a:pt x="362" y="671"/>
                </a:lnTo>
                <a:lnTo>
                  <a:pt x="353" y="675"/>
                </a:lnTo>
                <a:lnTo>
                  <a:pt x="325" y="633"/>
                </a:lnTo>
                <a:lnTo>
                  <a:pt x="325" y="620"/>
                </a:lnTo>
                <a:lnTo>
                  <a:pt x="346" y="607"/>
                </a:lnTo>
                <a:lnTo>
                  <a:pt x="337" y="603"/>
                </a:lnTo>
                <a:lnTo>
                  <a:pt x="315" y="618"/>
                </a:lnTo>
                <a:lnTo>
                  <a:pt x="315" y="587"/>
                </a:lnTo>
                <a:lnTo>
                  <a:pt x="296" y="572"/>
                </a:lnTo>
                <a:lnTo>
                  <a:pt x="301" y="547"/>
                </a:lnTo>
                <a:lnTo>
                  <a:pt x="289" y="538"/>
                </a:lnTo>
                <a:lnTo>
                  <a:pt x="306" y="516"/>
                </a:lnTo>
                <a:lnTo>
                  <a:pt x="296" y="514"/>
                </a:lnTo>
                <a:lnTo>
                  <a:pt x="332" y="514"/>
                </a:lnTo>
                <a:lnTo>
                  <a:pt x="328" y="507"/>
                </a:lnTo>
                <a:lnTo>
                  <a:pt x="304" y="507"/>
                </a:lnTo>
                <a:lnTo>
                  <a:pt x="341" y="489"/>
                </a:lnTo>
                <a:lnTo>
                  <a:pt x="332" y="481"/>
                </a:lnTo>
                <a:lnTo>
                  <a:pt x="341" y="461"/>
                </a:lnTo>
                <a:lnTo>
                  <a:pt x="310" y="460"/>
                </a:lnTo>
                <a:lnTo>
                  <a:pt x="277" y="443"/>
                </a:lnTo>
                <a:lnTo>
                  <a:pt x="337" y="453"/>
                </a:lnTo>
                <a:lnTo>
                  <a:pt x="327" y="445"/>
                </a:lnTo>
                <a:lnTo>
                  <a:pt x="337" y="441"/>
                </a:lnTo>
                <a:lnTo>
                  <a:pt x="313" y="428"/>
                </a:lnTo>
                <a:lnTo>
                  <a:pt x="322" y="422"/>
                </a:lnTo>
                <a:lnTo>
                  <a:pt x="309" y="427"/>
                </a:lnTo>
                <a:lnTo>
                  <a:pt x="317" y="418"/>
                </a:lnTo>
                <a:lnTo>
                  <a:pt x="301" y="419"/>
                </a:lnTo>
                <a:lnTo>
                  <a:pt x="319" y="412"/>
                </a:lnTo>
                <a:lnTo>
                  <a:pt x="293" y="402"/>
                </a:lnTo>
                <a:lnTo>
                  <a:pt x="286" y="418"/>
                </a:lnTo>
                <a:lnTo>
                  <a:pt x="265" y="419"/>
                </a:lnTo>
                <a:lnTo>
                  <a:pt x="260" y="412"/>
                </a:lnTo>
                <a:lnTo>
                  <a:pt x="275" y="402"/>
                </a:lnTo>
                <a:lnTo>
                  <a:pt x="263" y="402"/>
                </a:lnTo>
                <a:lnTo>
                  <a:pt x="277" y="375"/>
                </a:lnTo>
                <a:lnTo>
                  <a:pt x="261" y="371"/>
                </a:lnTo>
                <a:lnTo>
                  <a:pt x="269" y="358"/>
                </a:lnTo>
                <a:lnTo>
                  <a:pt x="244" y="327"/>
                </a:lnTo>
                <a:lnTo>
                  <a:pt x="252" y="326"/>
                </a:lnTo>
                <a:lnTo>
                  <a:pt x="219" y="297"/>
                </a:lnTo>
                <a:lnTo>
                  <a:pt x="219" y="285"/>
                </a:lnTo>
                <a:lnTo>
                  <a:pt x="181" y="273"/>
                </a:lnTo>
                <a:lnTo>
                  <a:pt x="147" y="264"/>
                </a:lnTo>
                <a:lnTo>
                  <a:pt x="116" y="277"/>
                </a:lnTo>
                <a:lnTo>
                  <a:pt x="91" y="268"/>
                </a:lnTo>
                <a:lnTo>
                  <a:pt x="100" y="279"/>
                </a:lnTo>
                <a:lnTo>
                  <a:pt x="74" y="275"/>
                </a:lnTo>
                <a:lnTo>
                  <a:pt x="51" y="263"/>
                </a:lnTo>
                <a:lnTo>
                  <a:pt x="74" y="254"/>
                </a:lnTo>
                <a:lnTo>
                  <a:pt x="23" y="244"/>
                </a:lnTo>
                <a:lnTo>
                  <a:pt x="41" y="234"/>
                </a:lnTo>
                <a:lnTo>
                  <a:pt x="103" y="238"/>
                </a:lnTo>
                <a:lnTo>
                  <a:pt x="110" y="233"/>
                </a:lnTo>
                <a:lnTo>
                  <a:pt x="99" y="228"/>
                </a:lnTo>
                <a:lnTo>
                  <a:pt x="109" y="222"/>
                </a:lnTo>
                <a:lnTo>
                  <a:pt x="54" y="227"/>
                </a:lnTo>
                <a:lnTo>
                  <a:pt x="0" y="20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1" name="Freeform 68"/>
          <p:cNvSpPr>
            <a:spLocks noChangeAspect="1"/>
          </p:cNvSpPr>
          <p:nvPr/>
        </p:nvSpPr>
        <p:spPr bwMode="gray">
          <a:xfrm>
            <a:off x="2254250" y="4224338"/>
            <a:ext cx="74613" cy="104775"/>
          </a:xfrm>
          <a:custGeom>
            <a:avLst/>
            <a:gdLst>
              <a:gd name="T0" fmla="*/ 0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0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2147483647 w 60"/>
              <a:gd name="T15" fmla="*/ 2147483647 h 71"/>
              <a:gd name="T16" fmla="*/ 2147483647 w 60"/>
              <a:gd name="T17" fmla="*/ 2147483647 h 71"/>
              <a:gd name="T18" fmla="*/ 0 w 60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71"/>
              <a:gd name="T32" fmla="*/ 60 w 6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71">
                <a:moveTo>
                  <a:pt x="0" y="55"/>
                </a:moveTo>
                <a:lnTo>
                  <a:pt x="13" y="30"/>
                </a:lnTo>
                <a:lnTo>
                  <a:pt x="27" y="29"/>
                </a:lnTo>
                <a:lnTo>
                  <a:pt x="12" y="8"/>
                </a:lnTo>
                <a:lnTo>
                  <a:pt x="45" y="0"/>
                </a:lnTo>
                <a:lnTo>
                  <a:pt x="50" y="33"/>
                </a:lnTo>
                <a:lnTo>
                  <a:pt x="59" y="36"/>
                </a:lnTo>
                <a:lnTo>
                  <a:pt x="43" y="56"/>
                </a:lnTo>
                <a:lnTo>
                  <a:pt x="33" y="70"/>
                </a:lnTo>
                <a:lnTo>
                  <a:pt x="0" y="5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2" name="Freeform 69"/>
          <p:cNvSpPr>
            <a:spLocks noChangeAspect="1"/>
          </p:cNvSpPr>
          <p:nvPr/>
        </p:nvSpPr>
        <p:spPr bwMode="gray">
          <a:xfrm>
            <a:off x="2840038" y="4460875"/>
            <a:ext cx="90487" cy="171450"/>
          </a:xfrm>
          <a:custGeom>
            <a:avLst/>
            <a:gdLst>
              <a:gd name="T0" fmla="*/ 0 w 73"/>
              <a:gd name="T1" fmla="*/ 2147483647 h 115"/>
              <a:gd name="T2" fmla="*/ 2147483647 w 73"/>
              <a:gd name="T3" fmla="*/ 2147483647 h 115"/>
              <a:gd name="T4" fmla="*/ 2147483647 w 73"/>
              <a:gd name="T5" fmla="*/ 2147483647 h 115"/>
              <a:gd name="T6" fmla="*/ 2147483647 w 73"/>
              <a:gd name="T7" fmla="*/ 2147483647 h 115"/>
              <a:gd name="T8" fmla="*/ 2147483647 w 73"/>
              <a:gd name="T9" fmla="*/ 2147483647 h 115"/>
              <a:gd name="T10" fmla="*/ 2147483647 w 73"/>
              <a:gd name="T11" fmla="*/ 2147483647 h 115"/>
              <a:gd name="T12" fmla="*/ 2147483647 w 73"/>
              <a:gd name="T13" fmla="*/ 2147483647 h 115"/>
              <a:gd name="T14" fmla="*/ 2147483647 w 73"/>
              <a:gd name="T15" fmla="*/ 2147483647 h 115"/>
              <a:gd name="T16" fmla="*/ 2147483647 w 73"/>
              <a:gd name="T17" fmla="*/ 0 h 115"/>
              <a:gd name="T18" fmla="*/ 2147483647 w 73"/>
              <a:gd name="T19" fmla="*/ 2147483647 h 115"/>
              <a:gd name="T20" fmla="*/ 2147483647 w 73"/>
              <a:gd name="T21" fmla="*/ 2147483647 h 115"/>
              <a:gd name="T22" fmla="*/ 0 w 73"/>
              <a:gd name="T23" fmla="*/ 2147483647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"/>
              <a:gd name="T37" fmla="*/ 0 h 115"/>
              <a:gd name="T38" fmla="*/ 73 w 73"/>
              <a:gd name="T39" fmla="*/ 115 h 1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" h="115">
                <a:moveTo>
                  <a:pt x="0" y="37"/>
                </a:moveTo>
                <a:lnTo>
                  <a:pt x="10" y="52"/>
                </a:lnTo>
                <a:lnTo>
                  <a:pt x="24" y="64"/>
                </a:lnTo>
                <a:lnTo>
                  <a:pt x="21" y="96"/>
                </a:lnTo>
                <a:lnTo>
                  <a:pt x="28" y="114"/>
                </a:lnTo>
                <a:lnTo>
                  <a:pt x="72" y="105"/>
                </a:lnTo>
                <a:lnTo>
                  <a:pt x="47" y="71"/>
                </a:lnTo>
                <a:lnTo>
                  <a:pt x="64" y="40"/>
                </a:lnTo>
                <a:lnTo>
                  <a:pt x="22" y="0"/>
                </a:lnTo>
                <a:lnTo>
                  <a:pt x="7" y="11"/>
                </a:lnTo>
                <a:lnTo>
                  <a:pt x="12" y="22"/>
                </a:lnTo>
                <a:lnTo>
                  <a:pt x="0" y="3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3" name="Freeform 70"/>
          <p:cNvSpPr>
            <a:spLocks noChangeAspect="1"/>
          </p:cNvSpPr>
          <p:nvPr/>
        </p:nvSpPr>
        <p:spPr bwMode="gray">
          <a:xfrm>
            <a:off x="2311400" y="4276725"/>
            <a:ext cx="114300" cy="76200"/>
          </a:xfrm>
          <a:custGeom>
            <a:avLst/>
            <a:gdLst>
              <a:gd name="T0" fmla="*/ 0 w 92"/>
              <a:gd name="T1" fmla="*/ 2147483647 h 52"/>
              <a:gd name="T2" fmla="*/ 2147483647 w 92"/>
              <a:gd name="T3" fmla="*/ 2147483647 h 52"/>
              <a:gd name="T4" fmla="*/ 2147483647 w 92"/>
              <a:gd name="T5" fmla="*/ 0 h 52"/>
              <a:gd name="T6" fmla="*/ 2147483647 w 92"/>
              <a:gd name="T7" fmla="*/ 2147483647 h 52"/>
              <a:gd name="T8" fmla="*/ 2147483647 w 92"/>
              <a:gd name="T9" fmla="*/ 2147483647 h 52"/>
              <a:gd name="T10" fmla="*/ 2147483647 w 92"/>
              <a:gd name="T11" fmla="*/ 2147483647 h 52"/>
              <a:gd name="T12" fmla="*/ 2147483647 w 92"/>
              <a:gd name="T13" fmla="*/ 2147483647 h 52"/>
              <a:gd name="T14" fmla="*/ 0 w 92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52"/>
              <a:gd name="T26" fmla="*/ 92 w 92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52">
                <a:moveTo>
                  <a:pt x="0" y="25"/>
                </a:moveTo>
                <a:lnTo>
                  <a:pt x="16" y="2"/>
                </a:lnTo>
                <a:lnTo>
                  <a:pt x="65" y="0"/>
                </a:lnTo>
                <a:lnTo>
                  <a:pt x="91" y="15"/>
                </a:lnTo>
                <a:lnTo>
                  <a:pt x="69" y="18"/>
                </a:lnTo>
                <a:lnTo>
                  <a:pt x="31" y="51"/>
                </a:lnTo>
                <a:lnTo>
                  <a:pt x="24" y="42"/>
                </a:lnTo>
                <a:lnTo>
                  <a:pt x="0" y="2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4" name="Freeform 71"/>
          <p:cNvSpPr>
            <a:spLocks noChangeAspect="1"/>
          </p:cNvSpPr>
          <p:nvPr/>
        </p:nvSpPr>
        <p:spPr bwMode="gray">
          <a:xfrm>
            <a:off x="4683125" y="3355975"/>
            <a:ext cx="128588" cy="87313"/>
          </a:xfrm>
          <a:custGeom>
            <a:avLst/>
            <a:gdLst>
              <a:gd name="T0" fmla="*/ 0 w 102"/>
              <a:gd name="T1" fmla="*/ 2147483647 h 58"/>
              <a:gd name="T2" fmla="*/ 2147483647 w 102"/>
              <a:gd name="T3" fmla="*/ 2147483647 h 58"/>
              <a:gd name="T4" fmla="*/ 2147483647 w 102"/>
              <a:gd name="T5" fmla="*/ 2147483647 h 58"/>
              <a:gd name="T6" fmla="*/ 2147483647 w 102"/>
              <a:gd name="T7" fmla="*/ 0 h 58"/>
              <a:gd name="T8" fmla="*/ 2147483647 w 102"/>
              <a:gd name="T9" fmla="*/ 2147483647 h 58"/>
              <a:gd name="T10" fmla="*/ 2147483647 w 102"/>
              <a:gd name="T11" fmla="*/ 2147483647 h 58"/>
              <a:gd name="T12" fmla="*/ 2147483647 w 102"/>
              <a:gd name="T13" fmla="*/ 2147483647 h 58"/>
              <a:gd name="T14" fmla="*/ 2147483647 w 102"/>
              <a:gd name="T15" fmla="*/ 2147483647 h 58"/>
              <a:gd name="T16" fmla="*/ 0 w 102"/>
              <a:gd name="T17" fmla="*/ 2147483647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58"/>
              <a:gd name="T29" fmla="*/ 102 w 102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58">
                <a:moveTo>
                  <a:pt x="0" y="33"/>
                </a:moveTo>
                <a:lnTo>
                  <a:pt x="15" y="9"/>
                </a:lnTo>
                <a:lnTo>
                  <a:pt x="36" y="16"/>
                </a:lnTo>
                <a:lnTo>
                  <a:pt x="70" y="0"/>
                </a:lnTo>
                <a:lnTo>
                  <a:pt x="90" y="3"/>
                </a:lnTo>
                <a:lnTo>
                  <a:pt x="101" y="12"/>
                </a:lnTo>
                <a:lnTo>
                  <a:pt x="62" y="50"/>
                </a:lnTo>
                <a:lnTo>
                  <a:pt x="28" y="57"/>
                </a:lnTo>
                <a:lnTo>
                  <a:pt x="0" y="3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5" name="Freeform 72"/>
          <p:cNvSpPr>
            <a:spLocks noChangeAspect="1"/>
          </p:cNvSpPr>
          <p:nvPr/>
        </p:nvSpPr>
        <p:spPr bwMode="gray">
          <a:xfrm>
            <a:off x="3533775" y="2749550"/>
            <a:ext cx="211138" cy="127000"/>
          </a:xfrm>
          <a:custGeom>
            <a:avLst/>
            <a:gdLst>
              <a:gd name="T0" fmla="*/ 0 w 168"/>
              <a:gd name="T1" fmla="*/ 2147483647 h 83"/>
              <a:gd name="T2" fmla="*/ 2147483647 w 168"/>
              <a:gd name="T3" fmla="*/ 2147483647 h 83"/>
              <a:gd name="T4" fmla="*/ 2147483647 w 168"/>
              <a:gd name="T5" fmla="*/ 2147483647 h 83"/>
              <a:gd name="T6" fmla="*/ 2147483647 w 168"/>
              <a:gd name="T7" fmla="*/ 2147483647 h 83"/>
              <a:gd name="T8" fmla="*/ 2147483647 w 168"/>
              <a:gd name="T9" fmla="*/ 2147483647 h 83"/>
              <a:gd name="T10" fmla="*/ 2147483647 w 168"/>
              <a:gd name="T11" fmla="*/ 2147483647 h 83"/>
              <a:gd name="T12" fmla="*/ 2147483647 w 168"/>
              <a:gd name="T13" fmla="*/ 0 h 83"/>
              <a:gd name="T14" fmla="*/ 2147483647 w 168"/>
              <a:gd name="T15" fmla="*/ 2147483647 h 83"/>
              <a:gd name="T16" fmla="*/ 2147483647 w 168"/>
              <a:gd name="T17" fmla="*/ 2147483647 h 83"/>
              <a:gd name="T18" fmla="*/ 2147483647 w 168"/>
              <a:gd name="T19" fmla="*/ 2147483647 h 83"/>
              <a:gd name="T20" fmla="*/ 2147483647 w 168"/>
              <a:gd name="T21" fmla="*/ 2147483647 h 83"/>
              <a:gd name="T22" fmla="*/ 2147483647 w 168"/>
              <a:gd name="T23" fmla="*/ 2147483647 h 83"/>
              <a:gd name="T24" fmla="*/ 2147483647 w 168"/>
              <a:gd name="T25" fmla="*/ 2147483647 h 83"/>
              <a:gd name="T26" fmla="*/ 2147483647 w 168"/>
              <a:gd name="T27" fmla="*/ 2147483647 h 83"/>
              <a:gd name="T28" fmla="*/ 2147483647 w 168"/>
              <a:gd name="T29" fmla="*/ 2147483647 h 83"/>
              <a:gd name="T30" fmla="*/ 2147483647 w 168"/>
              <a:gd name="T31" fmla="*/ 0 h 83"/>
              <a:gd name="T32" fmla="*/ 2147483647 w 168"/>
              <a:gd name="T33" fmla="*/ 2147483647 h 83"/>
              <a:gd name="T34" fmla="*/ 2147483647 w 168"/>
              <a:gd name="T35" fmla="*/ 2147483647 h 83"/>
              <a:gd name="T36" fmla="*/ 2147483647 w 168"/>
              <a:gd name="T37" fmla="*/ 2147483647 h 83"/>
              <a:gd name="T38" fmla="*/ 2147483647 w 168"/>
              <a:gd name="T39" fmla="*/ 2147483647 h 83"/>
              <a:gd name="T40" fmla="*/ 2147483647 w 168"/>
              <a:gd name="T41" fmla="*/ 2147483647 h 83"/>
              <a:gd name="T42" fmla="*/ 2147483647 w 168"/>
              <a:gd name="T43" fmla="*/ 2147483647 h 83"/>
              <a:gd name="T44" fmla="*/ 2147483647 w 168"/>
              <a:gd name="T45" fmla="*/ 2147483647 h 83"/>
              <a:gd name="T46" fmla="*/ 2147483647 w 168"/>
              <a:gd name="T47" fmla="*/ 2147483647 h 83"/>
              <a:gd name="T48" fmla="*/ 2147483647 w 168"/>
              <a:gd name="T49" fmla="*/ 2147483647 h 83"/>
              <a:gd name="T50" fmla="*/ 2147483647 w 168"/>
              <a:gd name="T51" fmla="*/ 2147483647 h 83"/>
              <a:gd name="T52" fmla="*/ 2147483647 w 168"/>
              <a:gd name="T53" fmla="*/ 2147483647 h 83"/>
              <a:gd name="T54" fmla="*/ 2147483647 w 168"/>
              <a:gd name="T55" fmla="*/ 2147483647 h 83"/>
              <a:gd name="T56" fmla="*/ 0 w 168"/>
              <a:gd name="T57" fmla="*/ 2147483647 h 8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83"/>
              <a:gd name="T89" fmla="*/ 168 w 168"/>
              <a:gd name="T90" fmla="*/ 83 h 8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83">
                <a:moveTo>
                  <a:pt x="0" y="29"/>
                </a:moveTo>
                <a:lnTo>
                  <a:pt x="10" y="25"/>
                </a:lnTo>
                <a:lnTo>
                  <a:pt x="4" y="17"/>
                </a:lnTo>
                <a:lnTo>
                  <a:pt x="18" y="22"/>
                </a:lnTo>
                <a:lnTo>
                  <a:pt x="12" y="9"/>
                </a:lnTo>
                <a:lnTo>
                  <a:pt x="27" y="16"/>
                </a:lnTo>
                <a:lnTo>
                  <a:pt x="20" y="0"/>
                </a:lnTo>
                <a:lnTo>
                  <a:pt x="46" y="14"/>
                </a:lnTo>
                <a:lnTo>
                  <a:pt x="48" y="34"/>
                </a:lnTo>
                <a:lnTo>
                  <a:pt x="63" y="11"/>
                </a:lnTo>
                <a:lnTo>
                  <a:pt x="76" y="19"/>
                </a:lnTo>
                <a:lnTo>
                  <a:pt x="86" y="8"/>
                </a:lnTo>
                <a:lnTo>
                  <a:pt x="96" y="23"/>
                </a:lnTo>
                <a:lnTo>
                  <a:pt x="93" y="9"/>
                </a:lnTo>
                <a:lnTo>
                  <a:pt x="120" y="9"/>
                </a:lnTo>
                <a:lnTo>
                  <a:pt x="125" y="0"/>
                </a:lnTo>
                <a:lnTo>
                  <a:pt x="137" y="8"/>
                </a:lnTo>
                <a:lnTo>
                  <a:pt x="152" y="5"/>
                </a:lnTo>
                <a:lnTo>
                  <a:pt x="141" y="11"/>
                </a:lnTo>
                <a:lnTo>
                  <a:pt x="167" y="37"/>
                </a:lnTo>
                <a:lnTo>
                  <a:pt x="144" y="60"/>
                </a:lnTo>
                <a:lnTo>
                  <a:pt x="83" y="82"/>
                </a:lnTo>
                <a:lnTo>
                  <a:pt x="27" y="71"/>
                </a:lnTo>
                <a:lnTo>
                  <a:pt x="41" y="50"/>
                </a:lnTo>
                <a:lnTo>
                  <a:pt x="9" y="43"/>
                </a:lnTo>
                <a:lnTo>
                  <a:pt x="39" y="41"/>
                </a:lnTo>
                <a:lnTo>
                  <a:pt x="27" y="34"/>
                </a:lnTo>
                <a:lnTo>
                  <a:pt x="40" y="29"/>
                </a:lnTo>
                <a:lnTo>
                  <a:pt x="0" y="2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6" name="Freeform 73"/>
          <p:cNvSpPr>
            <a:spLocks noChangeAspect="1"/>
          </p:cNvSpPr>
          <p:nvPr/>
        </p:nvSpPr>
        <p:spPr bwMode="gray">
          <a:xfrm>
            <a:off x="5667375" y="3754438"/>
            <a:ext cx="558800" cy="714375"/>
          </a:xfrm>
          <a:custGeom>
            <a:avLst/>
            <a:gdLst>
              <a:gd name="T0" fmla="*/ 0 w 445"/>
              <a:gd name="T1" fmla="*/ 2147483647 h 474"/>
              <a:gd name="T2" fmla="*/ 2147483647 w 445"/>
              <a:gd name="T3" fmla="*/ 2147483647 h 474"/>
              <a:gd name="T4" fmla="*/ 2147483647 w 445"/>
              <a:gd name="T5" fmla="*/ 2147483647 h 474"/>
              <a:gd name="T6" fmla="*/ 2147483647 w 445"/>
              <a:gd name="T7" fmla="*/ 2147483647 h 474"/>
              <a:gd name="T8" fmla="*/ 2147483647 w 445"/>
              <a:gd name="T9" fmla="*/ 2147483647 h 474"/>
              <a:gd name="T10" fmla="*/ 2147483647 w 445"/>
              <a:gd name="T11" fmla="*/ 2147483647 h 474"/>
              <a:gd name="T12" fmla="*/ 2147483647 w 445"/>
              <a:gd name="T13" fmla="*/ 2147483647 h 474"/>
              <a:gd name="T14" fmla="*/ 2147483647 w 445"/>
              <a:gd name="T15" fmla="*/ 2147483647 h 474"/>
              <a:gd name="T16" fmla="*/ 2147483647 w 445"/>
              <a:gd name="T17" fmla="*/ 2147483647 h 474"/>
              <a:gd name="T18" fmla="*/ 2147483647 w 445"/>
              <a:gd name="T19" fmla="*/ 2147483647 h 474"/>
              <a:gd name="T20" fmla="*/ 2147483647 w 445"/>
              <a:gd name="T21" fmla="*/ 2147483647 h 474"/>
              <a:gd name="T22" fmla="*/ 2147483647 w 445"/>
              <a:gd name="T23" fmla="*/ 2147483647 h 474"/>
              <a:gd name="T24" fmla="*/ 2147483647 w 445"/>
              <a:gd name="T25" fmla="*/ 2147483647 h 474"/>
              <a:gd name="T26" fmla="*/ 2147483647 w 445"/>
              <a:gd name="T27" fmla="*/ 0 h 474"/>
              <a:gd name="T28" fmla="*/ 2147483647 w 445"/>
              <a:gd name="T29" fmla="*/ 2147483647 h 474"/>
              <a:gd name="T30" fmla="*/ 2147483647 w 445"/>
              <a:gd name="T31" fmla="*/ 2147483647 h 474"/>
              <a:gd name="T32" fmla="*/ 2147483647 w 445"/>
              <a:gd name="T33" fmla="*/ 2147483647 h 474"/>
              <a:gd name="T34" fmla="*/ 2147483647 w 445"/>
              <a:gd name="T35" fmla="*/ 2147483647 h 474"/>
              <a:gd name="T36" fmla="*/ 2147483647 w 445"/>
              <a:gd name="T37" fmla="*/ 2147483647 h 474"/>
              <a:gd name="T38" fmla="*/ 2147483647 w 445"/>
              <a:gd name="T39" fmla="*/ 2147483647 h 474"/>
              <a:gd name="T40" fmla="*/ 2147483647 w 445"/>
              <a:gd name="T41" fmla="*/ 2147483647 h 474"/>
              <a:gd name="T42" fmla="*/ 2147483647 w 445"/>
              <a:gd name="T43" fmla="*/ 2147483647 h 474"/>
              <a:gd name="T44" fmla="*/ 2147483647 w 445"/>
              <a:gd name="T45" fmla="*/ 2147483647 h 474"/>
              <a:gd name="T46" fmla="*/ 2147483647 w 445"/>
              <a:gd name="T47" fmla="*/ 2147483647 h 474"/>
              <a:gd name="T48" fmla="*/ 2147483647 w 445"/>
              <a:gd name="T49" fmla="*/ 2147483647 h 474"/>
              <a:gd name="T50" fmla="*/ 2147483647 w 445"/>
              <a:gd name="T51" fmla="*/ 2147483647 h 474"/>
              <a:gd name="T52" fmla="*/ 2147483647 w 445"/>
              <a:gd name="T53" fmla="*/ 2147483647 h 474"/>
              <a:gd name="T54" fmla="*/ 2147483647 w 445"/>
              <a:gd name="T55" fmla="*/ 2147483647 h 474"/>
              <a:gd name="T56" fmla="*/ 2147483647 w 445"/>
              <a:gd name="T57" fmla="*/ 2147483647 h 474"/>
              <a:gd name="T58" fmla="*/ 2147483647 w 445"/>
              <a:gd name="T59" fmla="*/ 2147483647 h 474"/>
              <a:gd name="T60" fmla="*/ 2147483647 w 445"/>
              <a:gd name="T61" fmla="*/ 2147483647 h 474"/>
              <a:gd name="T62" fmla="*/ 2147483647 w 445"/>
              <a:gd name="T63" fmla="*/ 2147483647 h 474"/>
              <a:gd name="T64" fmla="*/ 2147483647 w 445"/>
              <a:gd name="T65" fmla="*/ 2147483647 h 474"/>
              <a:gd name="T66" fmla="*/ 2147483647 w 445"/>
              <a:gd name="T67" fmla="*/ 2147483647 h 474"/>
              <a:gd name="T68" fmla="*/ 2147483647 w 445"/>
              <a:gd name="T69" fmla="*/ 2147483647 h 474"/>
              <a:gd name="T70" fmla="*/ 2147483647 w 445"/>
              <a:gd name="T71" fmla="*/ 2147483647 h 474"/>
              <a:gd name="T72" fmla="*/ 2147483647 w 445"/>
              <a:gd name="T73" fmla="*/ 2147483647 h 474"/>
              <a:gd name="T74" fmla="*/ 2147483647 w 445"/>
              <a:gd name="T75" fmla="*/ 2147483647 h 474"/>
              <a:gd name="T76" fmla="*/ 2147483647 w 445"/>
              <a:gd name="T77" fmla="*/ 2147483647 h 474"/>
              <a:gd name="T78" fmla="*/ 2147483647 w 445"/>
              <a:gd name="T79" fmla="*/ 2147483647 h 474"/>
              <a:gd name="T80" fmla="*/ 2147483647 w 445"/>
              <a:gd name="T81" fmla="*/ 2147483647 h 474"/>
              <a:gd name="T82" fmla="*/ 2147483647 w 445"/>
              <a:gd name="T83" fmla="*/ 2147483647 h 474"/>
              <a:gd name="T84" fmla="*/ 2147483647 w 445"/>
              <a:gd name="T85" fmla="*/ 2147483647 h 474"/>
              <a:gd name="T86" fmla="*/ 2147483647 w 445"/>
              <a:gd name="T87" fmla="*/ 2147483647 h 474"/>
              <a:gd name="T88" fmla="*/ 2147483647 w 445"/>
              <a:gd name="T89" fmla="*/ 2147483647 h 474"/>
              <a:gd name="T90" fmla="*/ 2147483647 w 445"/>
              <a:gd name="T91" fmla="*/ 2147483647 h 474"/>
              <a:gd name="T92" fmla="*/ 2147483647 w 445"/>
              <a:gd name="T93" fmla="*/ 2147483647 h 474"/>
              <a:gd name="T94" fmla="*/ 2147483647 w 445"/>
              <a:gd name="T95" fmla="*/ 2147483647 h 474"/>
              <a:gd name="T96" fmla="*/ 2147483647 w 445"/>
              <a:gd name="T97" fmla="*/ 2147483647 h 474"/>
              <a:gd name="T98" fmla="*/ 2147483647 w 445"/>
              <a:gd name="T99" fmla="*/ 2147483647 h 474"/>
              <a:gd name="T100" fmla="*/ 2147483647 w 445"/>
              <a:gd name="T101" fmla="*/ 2147483647 h 474"/>
              <a:gd name="T102" fmla="*/ 2147483647 w 445"/>
              <a:gd name="T103" fmla="*/ 2147483647 h 474"/>
              <a:gd name="T104" fmla="*/ 2147483647 w 445"/>
              <a:gd name="T105" fmla="*/ 2147483647 h 474"/>
              <a:gd name="T106" fmla="*/ 2147483647 w 445"/>
              <a:gd name="T107" fmla="*/ 2147483647 h 474"/>
              <a:gd name="T108" fmla="*/ 2147483647 w 445"/>
              <a:gd name="T109" fmla="*/ 2147483647 h 474"/>
              <a:gd name="T110" fmla="*/ 2147483647 w 445"/>
              <a:gd name="T111" fmla="*/ 2147483647 h 474"/>
              <a:gd name="T112" fmla="*/ 2147483647 w 445"/>
              <a:gd name="T113" fmla="*/ 2147483647 h 474"/>
              <a:gd name="T114" fmla="*/ 2147483647 w 445"/>
              <a:gd name="T115" fmla="*/ 2147483647 h 474"/>
              <a:gd name="T116" fmla="*/ 2147483647 w 445"/>
              <a:gd name="T117" fmla="*/ 2147483647 h 474"/>
              <a:gd name="T118" fmla="*/ 2147483647 w 445"/>
              <a:gd name="T119" fmla="*/ 2147483647 h 474"/>
              <a:gd name="T120" fmla="*/ 2147483647 w 445"/>
              <a:gd name="T121" fmla="*/ 2147483647 h 474"/>
              <a:gd name="T122" fmla="*/ 0 w 445"/>
              <a:gd name="T123" fmla="*/ 2147483647 h 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45"/>
              <a:gd name="T187" fmla="*/ 0 h 474"/>
              <a:gd name="T188" fmla="*/ 445 w 445"/>
              <a:gd name="T189" fmla="*/ 474 h 47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45" h="474">
                <a:moveTo>
                  <a:pt x="0" y="214"/>
                </a:moveTo>
                <a:lnTo>
                  <a:pt x="12" y="204"/>
                </a:lnTo>
                <a:lnTo>
                  <a:pt x="46" y="204"/>
                </a:lnTo>
                <a:lnTo>
                  <a:pt x="23" y="155"/>
                </a:lnTo>
                <a:lnTo>
                  <a:pt x="37" y="142"/>
                </a:lnTo>
                <a:lnTo>
                  <a:pt x="56" y="142"/>
                </a:lnTo>
                <a:lnTo>
                  <a:pt x="101" y="89"/>
                </a:lnTo>
                <a:lnTo>
                  <a:pt x="98" y="74"/>
                </a:lnTo>
                <a:lnTo>
                  <a:pt x="109" y="65"/>
                </a:lnTo>
                <a:lnTo>
                  <a:pt x="90" y="50"/>
                </a:lnTo>
                <a:lnTo>
                  <a:pt x="89" y="22"/>
                </a:lnTo>
                <a:lnTo>
                  <a:pt x="133" y="22"/>
                </a:lnTo>
                <a:lnTo>
                  <a:pt x="145" y="10"/>
                </a:lnTo>
                <a:lnTo>
                  <a:pt x="169" y="0"/>
                </a:lnTo>
                <a:lnTo>
                  <a:pt x="185" y="8"/>
                </a:lnTo>
                <a:lnTo>
                  <a:pt x="164" y="36"/>
                </a:lnTo>
                <a:lnTo>
                  <a:pt x="174" y="59"/>
                </a:lnTo>
                <a:lnTo>
                  <a:pt x="157" y="62"/>
                </a:lnTo>
                <a:lnTo>
                  <a:pt x="165" y="90"/>
                </a:lnTo>
                <a:lnTo>
                  <a:pt x="196" y="102"/>
                </a:lnTo>
                <a:lnTo>
                  <a:pt x="181" y="129"/>
                </a:lnTo>
                <a:lnTo>
                  <a:pt x="222" y="153"/>
                </a:lnTo>
                <a:lnTo>
                  <a:pt x="301" y="169"/>
                </a:lnTo>
                <a:lnTo>
                  <a:pt x="304" y="144"/>
                </a:lnTo>
                <a:lnTo>
                  <a:pt x="313" y="142"/>
                </a:lnTo>
                <a:lnTo>
                  <a:pt x="315" y="153"/>
                </a:lnTo>
                <a:lnTo>
                  <a:pt x="320" y="164"/>
                </a:lnTo>
                <a:lnTo>
                  <a:pt x="361" y="160"/>
                </a:lnTo>
                <a:lnTo>
                  <a:pt x="358" y="144"/>
                </a:lnTo>
                <a:lnTo>
                  <a:pt x="423" y="116"/>
                </a:lnTo>
                <a:lnTo>
                  <a:pt x="428" y="133"/>
                </a:lnTo>
                <a:lnTo>
                  <a:pt x="444" y="140"/>
                </a:lnTo>
                <a:lnTo>
                  <a:pt x="437" y="157"/>
                </a:lnTo>
                <a:lnTo>
                  <a:pt x="410" y="168"/>
                </a:lnTo>
                <a:lnTo>
                  <a:pt x="371" y="245"/>
                </a:lnTo>
                <a:lnTo>
                  <a:pt x="363" y="214"/>
                </a:lnTo>
                <a:lnTo>
                  <a:pt x="356" y="225"/>
                </a:lnTo>
                <a:lnTo>
                  <a:pt x="347" y="211"/>
                </a:lnTo>
                <a:lnTo>
                  <a:pt x="365" y="192"/>
                </a:lnTo>
                <a:lnTo>
                  <a:pt x="330" y="189"/>
                </a:lnTo>
                <a:lnTo>
                  <a:pt x="308" y="168"/>
                </a:lnTo>
                <a:lnTo>
                  <a:pt x="302" y="178"/>
                </a:lnTo>
                <a:lnTo>
                  <a:pt x="309" y="189"/>
                </a:lnTo>
                <a:lnTo>
                  <a:pt x="299" y="196"/>
                </a:lnTo>
                <a:lnTo>
                  <a:pt x="309" y="205"/>
                </a:lnTo>
                <a:lnTo>
                  <a:pt x="315" y="250"/>
                </a:lnTo>
                <a:lnTo>
                  <a:pt x="302" y="242"/>
                </a:lnTo>
                <a:lnTo>
                  <a:pt x="276" y="277"/>
                </a:lnTo>
                <a:lnTo>
                  <a:pt x="185" y="349"/>
                </a:lnTo>
                <a:lnTo>
                  <a:pt x="177" y="437"/>
                </a:lnTo>
                <a:lnTo>
                  <a:pt x="139" y="473"/>
                </a:lnTo>
                <a:lnTo>
                  <a:pt x="105" y="405"/>
                </a:lnTo>
                <a:lnTo>
                  <a:pt x="91" y="350"/>
                </a:lnTo>
                <a:lnTo>
                  <a:pt x="79" y="338"/>
                </a:lnTo>
                <a:lnTo>
                  <a:pt x="70" y="240"/>
                </a:lnTo>
                <a:lnTo>
                  <a:pt x="63" y="237"/>
                </a:lnTo>
                <a:lnTo>
                  <a:pt x="57" y="258"/>
                </a:lnTo>
                <a:lnTo>
                  <a:pt x="35" y="264"/>
                </a:lnTo>
                <a:lnTo>
                  <a:pt x="12" y="238"/>
                </a:lnTo>
                <a:lnTo>
                  <a:pt x="35" y="224"/>
                </a:lnTo>
                <a:lnTo>
                  <a:pt x="12" y="230"/>
                </a:lnTo>
                <a:lnTo>
                  <a:pt x="0" y="214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87" name="Freeform 74"/>
          <p:cNvSpPr>
            <a:spLocks noChangeAspect="1"/>
          </p:cNvSpPr>
          <p:nvPr/>
        </p:nvSpPr>
        <p:spPr bwMode="gray">
          <a:xfrm>
            <a:off x="6181725" y="4529138"/>
            <a:ext cx="207963" cy="277812"/>
          </a:xfrm>
          <a:custGeom>
            <a:avLst/>
            <a:gdLst>
              <a:gd name="T0" fmla="*/ 0 w 167"/>
              <a:gd name="T1" fmla="*/ 0 h 185"/>
              <a:gd name="T2" fmla="*/ 2147483647 w 167"/>
              <a:gd name="T3" fmla="*/ 2147483647 h 185"/>
              <a:gd name="T4" fmla="*/ 2147483647 w 167"/>
              <a:gd name="T5" fmla="*/ 2147483647 h 185"/>
              <a:gd name="T6" fmla="*/ 2147483647 w 167"/>
              <a:gd name="T7" fmla="*/ 2147483647 h 185"/>
              <a:gd name="T8" fmla="*/ 2147483647 w 167"/>
              <a:gd name="T9" fmla="*/ 2147483647 h 185"/>
              <a:gd name="T10" fmla="*/ 2147483647 w 167"/>
              <a:gd name="T11" fmla="*/ 2147483647 h 185"/>
              <a:gd name="T12" fmla="*/ 2147483647 w 167"/>
              <a:gd name="T13" fmla="*/ 2147483647 h 185"/>
              <a:gd name="T14" fmla="*/ 2147483647 w 167"/>
              <a:gd name="T15" fmla="*/ 2147483647 h 185"/>
              <a:gd name="T16" fmla="*/ 2147483647 w 167"/>
              <a:gd name="T17" fmla="*/ 2147483647 h 185"/>
              <a:gd name="T18" fmla="*/ 2147483647 w 167"/>
              <a:gd name="T19" fmla="*/ 2147483647 h 185"/>
              <a:gd name="T20" fmla="*/ 2147483647 w 167"/>
              <a:gd name="T21" fmla="*/ 2147483647 h 185"/>
              <a:gd name="T22" fmla="*/ 2147483647 w 167"/>
              <a:gd name="T23" fmla="*/ 2147483647 h 185"/>
              <a:gd name="T24" fmla="*/ 0 w 167"/>
              <a:gd name="T25" fmla="*/ 0 h 1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"/>
              <a:gd name="T40" fmla="*/ 0 h 185"/>
              <a:gd name="T41" fmla="*/ 167 w 167"/>
              <a:gd name="T42" fmla="*/ 185 h 1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" h="185">
                <a:moveTo>
                  <a:pt x="0" y="0"/>
                </a:moveTo>
                <a:lnTo>
                  <a:pt x="36" y="6"/>
                </a:lnTo>
                <a:lnTo>
                  <a:pt x="83" y="55"/>
                </a:lnTo>
                <a:lnTo>
                  <a:pt x="119" y="73"/>
                </a:lnTo>
                <a:lnTo>
                  <a:pt x="115" y="86"/>
                </a:lnTo>
                <a:lnTo>
                  <a:pt x="128" y="84"/>
                </a:lnTo>
                <a:lnTo>
                  <a:pt x="127" y="102"/>
                </a:lnTo>
                <a:lnTo>
                  <a:pt x="166" y="136"/>
                </a:lnTo>
                <a:lnTo>
                  <a:pt x="161" y="183"/>
                </a:lnTo>
                <a:lnTo>
                  <a:pt x="144" y="184"/>
                </a:lnTo>
                <a:lnTo>
                  <a:pt x="111" y="157"/>
                </a:lnTo>
                <a:lnTo>
                  <a:pt x="56" y="63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8" name="Freeform 75"/>
          <p:cNvSpPr>
            <a:spLocks noChangeAspect="1"/>
          </p:cNvSpPr>
          <p:nvPr/>
        </p:nvSpPr>
        <p:spPr bwMode="gray">
          <a:xfrm>
            <a:off x="6373813" y="4810125"/>
            <a:ext cx="171450" cy="66675"/>
          </a:xfrm>
          <a:custGeom>
            <a:avLst/>
            <a:gdLst>
              <a:gd name="T0" fmla="*/ 0 w 138"/>
              <a:gd name="T1" fmla="*/ 2147483647 h 46"/>
              <a:gd name="T2" fmla="*/ 2147483647 w 138"/>
              <a:gd name="T3" fmla="*/ 0 h 46"/>
              <a:gd name="T4" fmla="*/ 2147483647 w 138"/>
              <a:gd name="T5" fmla="*/ 2147483647 h 46"/>
              <a:gd name="T6" fmla="*/ 2147483647 w 138"/>
              <a:gd name="T7" fmla="*/ 2147483647 h 46"/>
              <a:gd name="T8" fmla="*/ 2147483647 w 138"/>
              <a:gd name="T9" fmla="*/ 2147483647 h 46"/>
              <a:gd name="T10" fmla="*/ 2147483647 w 138"/>
              <a:gd name="T11" fmla="*/ 2147483647 h 46"/>
              <a:gd name="T12" fmla="*/ 2147483647 w 138"/>
              <a:gd name="T13" fmla="*/ 2147483647 h 46"/>
              <a:gd name="T14" fmla="*/ 0 w 138"/>
              <a:gd name="T15" fmla="*/ 214748364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46"/>
              <a:gd name="T26" fmla="*/ 138 w 138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46">
                <a:moveTo>
                  <a:pt x="0" y="12"/>
                </a:moveTo>
                <a:lnTo>
                  <a:pt x="9" y="0"/>
                </a:lnTo>
                <a:lnTo>
                  <a:pt x="105" y="13"/>
                </a:lnTo>
                <a:lnTo>
                  <a:pt x="115" y="25"/>
                </a:lnTo>
                <a:lnTo>
                  <a:pt x="134" y="28"/>
                </a:lnTo>
                <a:lnTo>
                  <a:pt x="137" y="45"/>
                </a:lnTo>
                <a:lnTo>
                  <a:pt x="24" y="23"/>
                </a:lnTo>
                <a:lnTo>
                  <a:pt x="0" y="12"/>
                </a:lnTo>
              </a:path>
            </a:pathLst>
          </a:custGeom>
          <a:solidFill>
            <a:srgbClr val="0000FF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89" name="Freeform 76"/>
          <p:cNvSpPr>
            <a:spLocks noChangeAspect="1"/>
          </p:cNvSpPr>
          <p:nvPr/>
        </p:nvSpPr>
        <p:spPr bwMode="gray">
          <a:xfrm>
            <a:off x="6443663" y="4559300"/>
            <a:ext cx="185737" cy="206375"/>
          </a:xfrm>
          <a:custGeom>
            <a:avLst/>
            <a:gdLst>
              <a:gd name="T0" fmla="*/ 0 w 148"/>
              <a:gd name="T1" fmla="*/ 2147483647 h 139"/>
              <a:gd name="T2" fmla="*/ 2147483647 w 148"/>
              <a:gd name="T3" fmla="*/ 2147483647 h 139"/>
              <a:gd name="T4" fmla="*/ 2147483647 w 148"/>
              <a:gd name="T5" fmla="*/ 2147483647 h 139"/>
              <a:gd name="T6" fmla="*/ 2147483647 w 148"/>
              <a:gd name="T7" fmla="*/ 2147483647 h 139"/>
              <a:gd name="T8" fmla="*/ 2147483647 w 148"/>
              <a:gd name="T9" fmla="*/ 2147483647 h 139"/>
              <a:gd name="T10" fmla="*/ 2147483647 w 148"/>
              <a:gd name="T11" fmla="*/ 0 h 139"/>
              <a:gd name="T12" fmla="*/ 2147483647 w 148"/>
              <a:gd name="T13" fmla="*/ 2147483647 h 139"/>
              <a:gd name="T14" fmla="*/ 2147483647 w 148"/>
              <a:gd name="T15" fmla="*/ 2147483647 h 139"/>
              <a:gd name="T16" fmla="*/ 2147483647 w 148"/>
              <a:gd name="T17" fmla="*/ 2147483647 h 139"/>
              <a:gd name="T18" fmla="*/ 2147483647 w 148"/>
              <a:gd name="T19" fmla="*/ 2147483647 h 139"/>
              <a:gd name="T20" fmla="*/ 2147483647 w 148"/>
              <a:gd name="T21" fmla="*/ 2147483647 h 139"/>
              <a:gd name="T22" fmla="*/ 2147483647 w 148"/>
              <a:gd name="T23" fmla="*/ 2147483647 h 139"/>
              <a:gd name="T24" fmla="*/ 2147483647 w 148"/>
              <a:gd name="T25" fmla="*/ 2147483647 h 139"/>
              <a:gd name="T26" fmla="*/ 2147483647 w 148"/>
              <a:gd name="T27" fmla="*/ 2147483647 h 139"/>
              <a:gd name="T28" fmla="*/ 2147483647 w 148"/>
              <a:gd name="T29" fmla="*/ 2147483647 h 139"/>
              <a:gd name="T30" fmla="*/ 2147483647 w 148"/>
              <a:gd name="T31" fmla="*/ 2147483647 h 139"/>
              <a:gd name="T32" fmla="*/ 2147483647 w 148"/>
              <a:gd name="T33" fmla="*/ 2147483647 h 139"/>
              <a:gd name="T34" fmla="*/ 0 w 148"/>
              <a:gd name="T35" fmla="*/ 2147483647 h 1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8"/>
              <a:gd name="T55" fmla="*/ 0 h 139"/>
              <a:gd name="T56" fmla="*/ 148 w 148"/>
              <a:gd name="T57" fmla="*/ 139 h 13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8" h="139">
                <a:moveTo>
                  <a:pt x="0" y="61"/>
                </a:moveTo>
                <a:lnTo>
                  <a:pt x="9" y="43"/>
                </a:lnTo>
                <a:lnTo>
                  <a:pt x="22" y="55"/>
                </a:lnTo>
                <a:lnTo>
                  <a:pt x="66" y="50"/>
                </a:lnTo>
                <a:lnTo>
                  <a:pt x="81" y="45"/>
                </a:lnTo>
                <a:lnTo>
                  <a:pt x="101" y="0"/>
                </a:lnTo>
                <a:lnTo>
                  <a:pt x="127" y="1"/>
                </a:lnTo>
                <a:lnTo>
                  <a:pt x="122" y="13"/>
                </a:lnTo>
                <a:lnTo>
                  <a:pt x="147" y="55"/>
                </a:lnTo>
                <a:lnTo>
                  <a:pt x="133" y="51"/>
                </a:lnTo>
                <a:lnTo>
                  <a:pt x="108" y="98"/>
                </a:lnTo>
                <a:lnTo>
                  <a:pt x="104" y="128"/>
                </a:lnTo>
                <a:lnTo>
                  <a:pt x="87" y="138"/>
                </a:lnTo>
                <a:lnTo>
                  <a:pt x="60" y="119"/>
                </a:lnTo>
                <a:lnTo>
                  <a:pt x="42" y="128"/>
                </a:lnTo>
                <a:lnTo>
                  <a:pt x="40" y="113"/>
                </a:lnTo>
                <a:lnTo>
                  <a:pt x="17" y="117"/>
                </a:lnTo>
                <a:lnTo>
                  <a:pt x="0" y="61"/>
                </a:lnTo>
              </a:path>
            </a:pathLst>
          </a:custGeom>
          <a:solidFill>
            <a:srgbClr val="0000FF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0" name="Freeform 77"/>
          <p:cNvSpPr>
            <a:spLocks noChangeAspect="1"/>
          </p:cNvSpPr>
          <p:nvPr/>
        </p:nvSpPr>
        <p:spPr bwMode="gray">
          <a:xfrm>
            <a:off x="6851650" y="4672013"/>
            <a:ext cx="201613" cy="211137"/>
          </a:xfrm>
          <a:custGeom>
            <a:avLst/>
            <a:gdLst>
              <a:gd name="T0" fmla="*/ 0 w 160"/>
              <a:gd name="T1" fmla="*/ 2147483647 h 142"/>
              <a:gd name="T2" fmla="*/ 2147483647 w 160"/>
              <a:gd name="T3" fmla="*/ 2147483647 h 142"/>
              <a:gd name="T4" fmla="*/ 2147483647 w 160"/>
              <a:gd name="T5" fmla="*/ 2147483647 h 142"/>
              <a:gd name="T6" fmla="*/ 2147483647 w 160"/>
              <a:gd name="T7" fmla="*/ 2147483647 h 142"/>
              <a:gd name="T8" fmla="*/ 2147483647 w 160"/>
              <a:gd name="T9" fmla="*/ 2147483647 h 142"/>
              <a:gd name="T10" fmla="*/ 2147483647 w 160"/>
              <a:gd name="T11" fmla="*/ 2147483647 h 142"/>
              <a:gd name="T12" fmla="*/ 2147483647 w 160"/>
              <a:gd name="T13" fmla="*/ 2147483647 h 142"/>
              <a:gd name="T14" fmla="*/ 2147483647 w 160"/>
              <a:gd name="T15" fmla="*/ 2147483647 h 142"/>
              <a:gd name="T16" fmla="*/ 2147483647 w 160"/>
              <a:gd name="T17" fmla="*/ 2147483647 h 142"/>
              <a:gd name="T18" fmla="*/ 2147483647 w 160"/>
              <a:gd name="T19" fmla="*/ 2147483647 h 142"/>
              <a:gd name="T20" fmla="*/ 2147483647 w 160"/>
              <a:gd name="T21" fmla="*/ 2147483647 h 142"/>
              <a:gd name="T22" fmla="*/ 2147483647 w 160"/>
              <a:gd name="T23" fmla="*/ 2147483647 h 142"/>
              <a:gd name="T24" fmla="*/ 2147483647 w 160"/>
              <a:gd name="T25" fmla="*/ 2147483647 h 142"/>
              <a:gd name="T26" fmla="*/ 2147483647 w 160"/>
              <a:gd name="T27" fmla="*/ 2147483647 h 142"/>
              <a:gd name="T28" fmla="*/ 2147483647 w 160"/>
              <a:gd name="T29" fmla="*/ 2147483647 h 142"/>
              <a:gd name="T30" fmla="*/ 2147483647 w 160"/>
              <a:gd name="T31" fmla="*/ 2147483647 h 142"/>
              <a:gd name="T32" fmla="*/ 2147483647 w 160"/>
              <a:gd name="T33" fmla="*/ 2147483647 h 142"/>
              <a:gd name="T34" fmla="*/ 2147483647 w 160"/>
              <a:gd name="T35" fmla="*/ 2147483647 h 142"/>
              <a:gd name="T36" fmla="*/ 2147483647 w 160"/>
              <a:gd name="T37" fmla="*/ 0 h 142"/>
              <a:gd name="T38" fmla="*/ 0 w 160"/>
              <a:gd name="T39" fmla="*/ 2147483647 h 1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0"/>
              <a:gd name="T61" fmla="*/ 0 h 142"/>
              <a:gd name="T62" fmla="*/ 160 w 160"/>
              <a:gd name="T63" fmla="*/ 142 h 1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0" h="142">
                <a:moveTo>
                  <a:pt x="0" y="17"/>
                </a:moveTo>
                <a:lnTo>
                  <a:pt x="24" y="31"/>
                </a:lnTo>
                <a:lnTo>
                  <a:pt x="46" y="27"/>
                </a:lnTo>
                <a:lnTo>
                  <a:pt x="16" y="37"/>
                </a:lnTo>
                <a:lnTo>
                  <a:pt x="31" y="60"/>
                </a:lnTo>
                <a:lnTo>
                  <a:pt x="44" y="40"/>
                </a:lnTo>
                <a:lnTo>
                  <a:pt x="54" y="60"/>
                </a:lnTo>
                <a:lnTo>
                  <a:pt x="111" y="81"/>
                </a:lnTo>
                <a:lnTo>
                  <a:pt x="124" y="115"/>
                </a:lnTo>
                <a:lnTo>
                  <a:pt x="114" y="114"/>
                </a:lnTo>
                <a:lnTo>
                  <a:pt x="105" y="130"/>
                </a:lnTo>
                <a:lnTo>
                  <a:pt x="139" y="123"/>
                </a:lnTo>
                <a:lnTo>
                  <a:pt x="159" y="141"/>
                </a:lnTo>
                <a:lnTo>
                  <a:pt x="156" y="35"/>
                </a:lnTo>
                <a:lnTo>
                  <a:pt x="107" y="17"/>
                </a:lnTo>
                <a:lnTo>
                  <a:pt x="67" y="48"/>
                </a:lnTo>
                <a:lnTo>
                  <a:pt x="51" y="32"/>
                </a:lnTo>
                <a:lnTo>
                  <a:pt x="46" y="6"/>
                </a:lnTo>
                <a:lnTo>
                  <a:pt x="24" y="0"/>
                </a:lnTo>
                <a:lnTo>
                  <a:pt x="0" y="17"/>
                </a:lnTo>
              </a:path>
            </a:pathLst>
          </a:custGeom>
          <a:solidFill>
            <a:srgbClr val="0000FF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1" name="Freeform 78"/>
          <p:cNvSpPr>
            <a:spLocks noChangeAspect="1"/>
          </p:cNvSpPr>
          <p:nvPr/>
        </p:nvSpPr>
        <p:spPr bwMode="gray">
          <a:xfrm>
            <a:off x="5211763" y="3644900"/>
            <a:ext cx="366712" cy="396875"/>
          </a:xfrm>
          <a:custGeom>
            <a:avLst/>
            <a:gdLst>
              <a:gd name="T0" fmla="*/ 0 w 291"/>
              <a:gd name="T1" fmla="*/ 2147483647 h 265"/>
              <a:gd name="T2" fmla="*/ 2147483647 w 291"/>
              <a:gd name="T3" fmla="*/ 0 h 265"/>
              <a:gd name="T4" fmla="*/ 2147483647 w 291"/>
              <a:gd name="T5" fmla="*/ 2147483647 h 265"/>
              <a:gd name="T6" fmla="*/ 2147483647 w 291"/>
              <a:gd name="T7" fmla="*/ 2147483647 h 265"/>
              <a:gd name="T8" fmla="*/ 2147483647 w 291"/>
              <a:gd name="T9" fmla="*/ 2147483647 h 265"/>
              <a:gd name="T10" fmla="*/ 2147483647 w 291"/>
              <a:gd name="T11" fmla="*/ 2147483647 h 265"/>
              <a:gd name="T12" fmla="*/ 2147483647 w 291"/>
              <a:gd name="T13" fmla="*/ 2147483647 h 265"/>
              <a:gd name="T14" fmla="*/ 2147483647 w 291"/>
              <a:gd name="T15" fmla="*/ 2147483647 h 265"/>
              <a:gd name="T16" fmla="*/ 2147483647 w 291"/>
              <a:gd name="T17" fmla="*/ 2147483647 h 265"/>
              <a:gd name="T18" fmla="*/ 2147483647 w 291"/>
              <a:gd name="T19" fmla="*/ 2147483647 h 265"/>
              <a:gd name="T20" fmla="*/ 2147483647 w 291"/>
              <a:gd name="T21" fmla="*/ 2147483647 h 265"/>
              <a:gd name="T22" fmla="*/ 2147483647 w 291"/>
              <a:gd name="T23" fmla="*/ 2147483647 h 265"/>
              <a:gd name="T24" fmla="*/ 2147483647 w 291"/>
              <a:gd name="T25" fmla="*/ 2147483647 h 265"/>
              <a:gd name="T26" fmla="*/ 2147483647 w 291"/>
              <a:gd name="T27" fmla="*/ 2147483647 h 265"/>
              <a:gd name="T28" fmla="*/ 2147483647 w 291"/>
              <a:gd name="T29" fmla="*/ 2147483647 h 265"/>
              <a:gd name="T30" fmla="*/ 2147483647 w 291"/>
              <a:gd name="T31" fmla="*/ 2147483647 h 265"/>
              <a:gd name="T32" fmla="*/ 2147483647 w 291"/>
              <a:gd name="T33" fmla="*/ 2147483647 h 265"/>
              <a:gd name="T34" fmla="*/ 2147483647 w 291"/>
              <a:gd name="T35" fmla="*/ 2147483647 h 265"/>
              <a:gd name="T36" fmla="*/ 2147483647 w 291"/>
              <a:gd name="T37" fmla="*/ 2147483647 h 265"/>
              <a:gd name="T38" fmla="*/ 2147483647 w 291"/>
              <a:gd name="T39" fmla="*/ 2147483647 h 265"/>
              <a:gd name="T40" fmla="*/ 2147483647 w 291"/>
              <a:gd name="T41" fmla="*/ 2147483647 h 265"/>
              <a:gd name="T42" fmla="*/ 2147483647 w 291"/>
              <a:gd name="T43" fmla="*/ 2147483647 h 265"/>
              <a:gd name="T44" fmla="*/ 2147483647 w 291"/>
              <a:gd name="T45" fmla="*/ 2147483647 h 265"/>
              <a:gd name="T46" fmla="*/ 2147483647 w 291"/>
              <a:gd name="T47" fmla="*/ 2147483647 h 265"/>
              <a:gd name="T48" fmla="*/ 2147483647 w 291"/>
              <a:gd name="T49" fmla="*/ 2147483647 h 265"/>
              <a:gd name="T50" fmla="*/ 2147483647 w 291"/>
              <a:gd name="T51" fmla="*/ 2147483647 h 265"/>
              <a:gd name="T52" fmla="*/ 2147483647 w 291"/>
              <a:gd name="T53" fmla="*/ 2147483647 h 265"/>
              <a:gd name="T54" fmla="*/ 2147483647 w 291"/>
              <a:gd name="T55" fmla="*/ 2147483647 h 265"/>
              <a:gd name="T56" fmla="*/ 2147483647 w 291"/>
              <a:gd name="T57" fmla="*/ 2147483647 h 265"/>
              <a:gd name="T58" fmla="*/ 2147483647 w 291"/>
              <a:gd name="T59" fmla="*/ 2147483647 h 265"/>
              <a:gd name="T60" fmla="*/ 2147483647 w 291"/>
              <a:gd name="T61" fmla="*/ 2147483647 h 265"/>
              <a:gd name="T62" fmla="*/ 0 w 291"/>
              <a:gd name="T63" fmla="*/ 2147483647 h 2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1"/>
              <a:gd name="T97" fmla="*/ 0 h 265"/>
              <a:gd name="T98" fmla="*/ 291 w 291"/>
              <a:gd name="T99" fmla="*/ 265 h 2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1" h="265">
                <a:moveTo>
                  <a:pt x="0" y="8"/>
                </a:moveTo>
                <a:lnTo>
                  <a:pt x="8" y="0"/>
                </a:lnTo>
                <a:lnTo>
                  <a:pt x="29" y="19"/>
                </a:lnTo>
                <a:lnTo>
                  <a:pt x="58" y="3"/>
                </a:lnTo>
                <a:lnTo>
                  <a:pt x="59" y="18"/>
                </a:lnTo>
                <a:lnTo>
                  <a:pt x="73" y="24"/>
                </a:lnTo>
                <a:lnTo>
                  <a:pt x="75" y="41"/>
                </a:lnTo>
                <a:lnTo>
                  <a:pt x="115" y="60"/>
                </a:lnTo>
                <a:lnTo>
                  <a:pt x="152" y="54"/>
                </a:lnTo>
                <a:lnTo>
                  <a:pt x="149" y="44"/>
                </a:lnTo>
                <a:lnTo>
                  <a:pt x="196" y="26"/>
                </a:lnTo>
                <a:lnTo>
                  <a:pt x="258" y="57"/>
                </a:lnTo>
                <a:lnTo>
                  <a:pt x="260" y="74"/>
                </a:lnTo>
                <a:lnTo>
                  <a:pt x="249" y="105"/>
                </a:lnTo>
                <a:lnTo>
                  <a:pt x="251" y="147"/>
                </a:lnTo>
                <a:lnTo>
                  <a:pt x="266" y="160"/>
                </a:lnTo>
                <a:lnTo>
                  <a:pt x="254" y="182"/>
                </a:lnTo>
                <a:lnTo>
                  <a:pt x="290" y="229"/>
                </a:lnTo>
                <a:lnTo>
                  <a:pt x="265" y="264"/>
                </a:lnTo>
                <a:lnTo>
                  <a:pt x="201" y="252"/>
                </a:lnTo>
                <a:lnTo>
                  <a:pt x="187" y="230"/>
                </a:lnTo>
                <a:lnTo>
                  <a:pt x="143" y="237"/>
                </a:lnTo>
                <a:lnTo>
                  <a:pt x="111" y="218"/>
                </a:lnTo>
                <a:lnTo>
                  <a:pt x="88" y="176"/>
                </a:lnTo>
                <a:lnTo>
                  <a:pt x="72" y="169"/>
                </a:lnTo>
                <a:lnTo>
                  <a:pt x="67" y="179"/>
                </a:lnTo>
                <a:lnTo>
                  <a:pt x="47" y="137"/>
                </a:lnTo>
                <a:lnTo>
                  <a:pt x="19" y="113"/>
                </a:lnTo>
                <a:lnTo>
                  <a:pt x="32" y="74"/>
                </a:lnTo>
                <a:lnTo>
                  <a:pt x="21" y="70"/>
                </a:lnTo>
                <a:lnTo>
                  <a:pt x="10" y="49"/>
                </a:lnTo>
                <a:lnTo>
                  <a:pt x="0" y="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2" name="Freeform 79"/>
          <p:cNvSpPr>
            <a:spLocks noChangeAspect="1"/>
          </p:cNvSpPr>
          <p:nvPr/>
        </p:nvSpPr>
        <p:spPr bwMode="gray">
          <a:xfrm>
            <a:off x="5121275" y="3686175"/>
            <a:ext cx="188913" cy="222250"/>
          </a:xfrm>
          <a:custGeom>
            <a:avLst/>
            <a:gdLst>
              <a:gd name="T0" fmla="*/ 0 w 152"/>
              <a:gd name="T1" fmla="*/ 2147483647 h 148"/>
              <a:gd name="T2" fmla="*/ 2147483647 w 152"/>
              <a:gd name="T3" fmla="*/ 2147483647 h 148"/>
              <a:gd name="T4" fmla="*/ 2147483647 w 152"/>
              <a:gd name="T5" fmla="*/ 2147483647 h 148"/>
              <a:gd name="T6" fmla="*/ 2147483647 w 152"/>
              <a:gd name="T7" fmla="*/ 2147483647 h 148"/>
              <a:gd name="T8" fmla="*/ 2147483647 w 152"/>
              <a:gd name="T9" fmla="*/ 2147483647 h 148"/>
              <a:gd name="T10" fmla="*/ 2147483647 w 152"/>
              <a:gd name="T11" fmla="*/ 2147483647 h 148"/>
              <a:gd name="T12" fmla="*/ 2147483647 w 152"/>
              <a:gd name="T13" fmla="*/ 2147483647 h 148"/>
              <a:gd name="T14" fmla="*/ 2147483647 w 152"/>
              <a:gd name="T15" fmla="*/ 2147483647 h 148"/>
              <a:gd name="T16" fmla="*/ 2147483647 w 152"/>
              <a:gd name="T17" fmla="*/ 2147483647 h 148"/>
              <a:gd name="T18" fmla="*/ 2147483647 w 152"/>
              <a:gd name="T19" fmla="*/ 2147483647 h 148"/>
              <a:gd name="T20" fmla="*/ 2147483647 w 152"/>
              <a:gd name="T21" fmla="*/ 2147483647 h 148"/>
              <a:gd name="T22" fmla="*/ 2147483647 w 152"/>
              <a:gd name="T23" fmla="*/ 2147483647 h 148"/>
              <a:gd name="T24" fmla="*/ 2147483647 w 152"/>
              <a:gd name="T25" fmla="*/ 0 h 148"/>
              <a:gd name="T26" fmla="*/ 2147483647 w 152"/>
              <a:gd name="T27" fmla="*/ 0 h 148"/>
              <a:gd name="T28" fmla="*/ 2147483647 w 152"/>
              <a:gd name="T29" fmla="*/ 2147483647 h 148"/>
              <a:gd name="T30" fmla="*/ 2147483647 w 152"/>
              <a:gd name="T31" fmla="*/ 2147483647 h 148"/>
              <a:gd name="T32" fmla="*/ 0 w 152"/>
              <a:gd name="T33" fmla="*/ 2147483647 h 1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"/>
              <a:gd name="T52" fmla="*/ 0 h 148"/>
              <a:gd name="T53" fmla="*/ 152 w 152"/>
              <a:gd name="T54" fmla="*/ 148 h 1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" h="148">
                <a:moveTo>
                  <a:pt x="0" y="72"/>
                </a:moveTo>
                <a:lnTo>
                  <a:pt x="7" y="91"/>
                </a:lnTo>
                <a:lnTo>
                  <a:pt x="75" y="125"/>
                </a:lnTo>
                <a:lnTo>
                  <a:pt x="75" y="137"/>
                </a:lnTo>
                <a:lnTo>
                  <a:pt x="92" y="145"/>
                </a:lnTo>
                <a:lnTo>
                  <a:pt x="120" y="147"/>
                </a:lnTo>
                <a:lnTo>
                  <a:pt x="142" y="131"/>
                </a:lnTo>
                <a:lnTo>
                  <a:pt x="151" y="130"/>
                </a:lnTo>
                <a:lnTo>
                  <a:pt x="130" y="89"/>
                </a:lnTo>
                <a:lnTo>
                  <a:pt x="102" y="64"/>
                </a:lnTo>
                <a:lnTo>
                  <a:pt x="115" y="25"/>
                </a:lnTo>
                <a:lnTo>
                  <a:pt x="103" y="20"/>
                </a:lnTo>
                <a:lnTo>
                  <a:pt x="93" y="0"/>
                </a:lnTo>
                <a:lnTo>
                  <a:pt x="59" y="0"/>
                </a:lnTo>
                <a:lnTo>
                  <a:pt x="42" y="15"/>
                </a:lnTo>
                <a:lnTo>
                  <a:pt x="37" y="50"/>
                </a:lnTo>
                <a:lnTo>
                  <a:pt x="0" y="7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3" name="Freeform 80"/>
          <p:cNvSpPr>
            <a:spLocks noChangeAspect="1"/>
          </p:cNvSpPr>
          <p:nvPr/>
        </p:nvSpPr>
        <p:spPr bwMode="gray">
          <a:xfrm>
            <a:off x="4513263" y="3398838"/>
            <a:ext cx="220662" cy="271462"/>
          </a:xfrm>
          <a:custGeom>
            <a:avLst/>
            <a:gdLst>
              <a:gd name="T0" fmla="*/ 0 w 177"/>
              <a:gd name="T1" fmla="*/ 2147483647 h 181"/>
              <a:gd name="T2" fmla="*/ 2147483647 w 177"/>
              <a:gd name="T3" fmla="*/ 2147483647 h 181"/>
              <a:gd name="T4" fmla="*/ 2147483647 w 177"/>
              <a:gd name="T5" fmla="*/ 2147483647 h 181"/>
              <a:gd name="T6" fmla="*/ 2147483647 w 177"/>
              <a:gd name="T7" fmla="*/ 2147483647 h 181"/>
              <a:gd name="T8" fmla="*/ 2147483647 w 177"/>
              <a:gd name="T9" fmla="*/ 2147483647 h 181"/>
              <a:gd name="T10" fmla="*/ 2147483647 w 177"/>
              <a:gd name="T11" fmla="*/ 0 h 181"/>
              <a:gd name="T12" fmla="*/ 2147483647 w 177"/>
              <a:gd name="T13" fmla="*/ 2147483647 h 181"/>
              <a:gd name="T14" fmla="*/ 2147483647 w 177"/>
              <a:gd name="T15" fmla="*/ 2147483647 h 181"/>
              <a:gd name="T16" fmla="*/ 2147483647 w 177"/>
              <a:gd name="T17" fmla="*/ 2147483647 h 181"/>
              <a:gd name="T18" fmla="*/ 2147483647 w 177"/>
              <a:gd name="T19" fmla="*/ 2147483647 h 181"/>
              <a:gd name="T20" fmla="*/ 2147483647 w 177"/>
              <a:gd name="T21" fmla="*/ 2147483647 h 181"/>
              <a:gd name="T22" fmla="*/ 2147483647 w 177"/>
              <a:gd name="T23" fmla="*/ 2147483647 h 181"/>
              <a:gd name="T24" fmla="*/ 2147483647 w 177"/>
              <a:gd name="T25" fmla="*/ 2147483647 h 181"/>
              <a:gd name="T26" fmla="*/ 2147483647 w 177"/>
              <a:gd name="T27" fmla="*/ 2147483647 h 181"/>
              <a:gd name="T28" fmla="*/ 2147483647 w 177"/>
              <a:gd name="T29" fmla="*/ 2147483647 h 181"/>
              <a:gd name="T30" fmla="*/ 2147483647 w 177"/>
              <a:gd name="T31" fmla="*/ 2147483647 h 181"/>
              <a:gd name="T32" fmla="*/ 2147483647 w 177"/>
              <a:gd name="T33" fmla="*/ 2147483647 h 181"/>
              <a:gd name="T34" fmla="*/ 2147483647 w 177"/>
              <a:gd name="T35" fmla="*/ 2147483647 h 181"/>
              <a:gd name="T36" fmla="*/ 2147483647 w 177"/>
              <a:gd name="T37" fmla="*/ 2147483647 h 181"/>
              <a:gd name="T38" fmla="*/ 2147483647 w 177"/>
              <a:gd name="T39" fmla="*/ 2147483647 h 181"/>
              <a:gd name="T40" fmla="*/ 2147483647 w 177"/>
              <a:gd name="T41" fmla="*/ 2147483647 h 181"/>
              <a:gd name="T42" fmla="*/ 2147483647 w 177"/>
              <a:gd name="T43" fmla="*/ 2147483647 h 181"/>
              <a:gd name="T44" fmla="*/ 0 w 177"/>
              <a:gd name="T45" fmla="*/ 2147483647 h 1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7"/>
              <a:gd name="T70" fmla="*/ 0 h 181"/>
              <a:gd name="T71" fmla="*/ 177 w 177"/>
              <a:gd name="T72" fmla="*/ 181 h 18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7" h="181">
                <a:moveTo>
                  <a:pt x="0" y="44"/>
                </a:moveTo>
                <a:lnTo>
                  <a:pt x="4" y="25"/>
                </a:lnTo>
                <a:lnTo>
                  <a:pt x="25" y="14"/>
                </a:lnTo>
                <a:lnTo>
                  <a:pt x="35" y="24"/>
                </a:lnTo>
                <a:lnTo>
                  <a:pt x="55" y="4"/>
                </a:lnTo>
                <a:lnTo>
                  <a:pt x="79" y="0"/>
                </a:lnTo>
                <a:lnTo>
                  <a:pt x="104" y="13"/>
                </a:lnTo>
                <a:lnTo>
                  <a:pt x="104" y="32"/>
                </a:lnTo>
                <a:lnTo>
                  <a:pt x="83" y="35"/>
                </a:lnTo>
                <a:lnTo>
                  <a:pt x="86" y="60"/>
                </a:lnTo>
                <a:lnTo>
                  <a:pt x="119" y="100"/>
                </a:lnTo>
                <a:lnTo>
                  <a:pt x="139" y="102"/>
                </a:lnTo>
                <a:lnTo>
                  <a:pt x="138" y="111"/>
                </a:lnTo>
                <a:lnTo>
                  <a:pt x="176" y="137"/>
                </a:lnTo>
                <a:lnTo>
                  <a:pt x="150" y="134"/>
                </a:lnTo>
                <a:lnTo>
                  <a:pt x="155" y="159"/>
                </a:lnTo>
                <a:lnTo>
                  <a:pt x="139" y="180"/>
                </a:lnTo>
                <a:lnTo>
                  <a:pt x="133" y="138"/>
                </a:lnTo>
                <a:lnTo>
                  <a:pt x="66" y="93"/>
                </a:lnTo>
                <a:lnTo>
                  <a:pt x="51" y="63"/>
                </a:lnTo>
                <a:lnTo>
                  <a:pt x="30" y="54"/>
                </a:lnTo>
                <a:lnTo>
                  <a:pt x="11" y="66"/>
                </a:lnTo>
                <a:lnTo>
                  <a:pt x="0" y="4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4" name="Freeform 81"/>
          <p:cNvSpPr>
            <a:spLocks noChangeAspect="1"/>
          </p:cNvSpPr>
          <p:nvPr/>
        </p:nvSpPr>
        <p:spPr bwMode="gray">
          <a:xfrm>
            <a:off x="4614863" y="3686175"/>
            <a:ext cx="58737" cy="47625"/>
          </a:xfrm>
          <a:custGeom>
            <a:avLst/>
            <a:gdLst>
              <a:gd name="T0" fmla="*/ 0 w 47"/>
              <a:gd name="T1" fmla="*/ 2147483647 h 30"/>
              <a:gd name="T2" fmla="*/ 2147483647 w 47"/>
              <a:gd name="T3" fmla="*/ 2147483647 h 30"/>
              <a:gd name="T4" fmla="*/ 2147483647 w 47"/>
              <a:gd name="T5" fmla="*/ 0 h 30"/>
              <a:gd name="T6" fmla="*/ 0 w 47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30"/>
              <a:gd name="T14" fmla="*/ 47 w 47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30">
                <a:moveTo>
                  <a:pt x="0" y="6"/>
                </a:moveTo>
                <a:lnTo>
                  <a:pt x="39" y="29"/>
                </a:lnTo>
                <a:lnTo>
                  <a:pt x="46" y="0"/>
                </a:lnTo>
                <a:lnTo>
                  <a:pt x="0" y="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5" name="Freeform 82"/>
          <p:cNvSpPr>
            <a:spLocks noChangeAspect="1"/>
          </p:cNvSpPr>
          <p:nvPr/>
        </p:nvSpPr>
        <p:spPr bwMode="gray">
          <a:xfrm>
            <a:off x="6834188" y="3811588"/>
            <a:ext cx="44450" cy="65087"/>
          </a:xfrm>
          <a:custGeom>
            <a:avLst/>
            <a:gdLst>
              <a:gd name="T0" fmla="*/ 0 w 37"/>
              <a:gd name="T1" fmla="*/ 2147483647 h 44"/>
              <a:gd name="T2" fmla="*/ 2147483647 w 37"/>
              <a:gd name="T3" fmla="*/ 2147483647 h 44"/>
              <a:gd name="T4" fmla="*/ 2147483647 w 37"/>
              <a:gd name="T5" fmla="*/ 2147483647 h 44"/>
              <a:gd name="T6" fmla="*/ 2147483647 w 37"/>
              <a:gd name="T7" fmla="*/ 2147483647 h 44"/>
              <a:gd name="T8" fmla="*/ 2147483647 w 37"/>
              <a:gd name="T9" fmla="*/ 2147483647 h 44"/>
              <a:gd name="T10" fmla="*/ 2147483647 w 37"/>
              <a:gd name="T11" fmla="*/ 2147483647 h 44"/>
              <a:gd name="T12" fmla="*/ 2147483647 w 37"/>
              <a:gd name="T13" fmla="*/ 2147483647 h 44"/>
              <a:gd name="T14" fmla="*/ 2147483647 w 37"/>
              <a:gd name="T15" fmla="*/ 2147483647 h 44"/>
              <a:gd name="T16" fmla="*/ 2147483647 w 37"/>
              <a:gd name="T17" fmla="*/ 0 h 44"/>
              <a:gd name="T18" fmla="*/ 0 w 37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4"/>
              <a:gd name="T32" fmla="*/ 37 w 3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4">
                <a:moveTo>
                  <a:pt x="0" y="11"/>
                </a:moveTo>
                <a:lnTo>
                  <a:pt x="1" y="22"/>
                </a:lnTo>
                <a:lnTo>
                  <a:pt x="9" y="11"/>
                </a:lnTo>
                <a:lnTo>
                  <a:pt x="12" y="18"/>
                </a:lnTo>
                <a:lnTo>
                  <a:pt x="9" y="43"/>
                </a:lnTo>
                <a:lnTo>
                  <a:pt x="25" y="43"/>
                </a:lnTo>
                <a:lnTo>
                  <a:pt x="36" y="16"/>
                </a:lnTo>
                <a:lnTo>
                  <a:pt x="29" y="1"/>
                </a:lnTo>
                <a:lnTo>
                  <a:pt x="13" y="0"/>
                </a:lnTo>
                <a:lnTo>
                  <a:pt x="0" y="1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6" name="Freeform 83"/>
          <p:cNvSpPr>
            <a:spLocks noChangeAspect="1"/>
          </p:cNvSpPr>
          <p:nvPr/>
        </p:nvSpPr>
        <p:spPr bwMode="gray">
          <a:xfrm>
            <a:off x="6818313" y="3568700"/>
            <a:ext cx="217487" cy="219075"/>
          </a:xfrm>
          <a:custGeom>
            <a:avLst/>
            <a:gdLst>
              <a:gd name="T0" fmla="*/ 0 w 172"/>
              <a:gd name="T1" fmla="*/ 2147483647 h 146"/>
              <a:gd name="T2" fmla="*/ 2147483647 w 172"/>
              <a:gd name="T3" fmla="*/ 2147483647 h 146"/>
              <a:gd name="T4" fmla="*/ 2147483647 w 172"/>
              <a:gd name="T5" fmla="*/ 2147483647 h 146"/>
              <a:gd name="T6" fmla="*/ 2147483647 w 172"/>
              <a:gd name="T7" fmla="*/ 2147483647 h 146"/>
              <a:gd name="T8" fmla="*/ 2147483647 w 172"/>
              <a:gd name="T9" fmla="*/ 2147483647 h 146"/>
              <a:gd name="T10" fmla="*/ 2147483647 w 172"/>
              <a:gd name="T11" fmla="*/ 2147483647 h 146"/>
              <a:gd name="T12" fmla="*/ 2147483647 w 172"/>
              <a:gd name="T13" fmla="*/ 2147483647 h 146"/>
              <a:gd name="T14" fmla="*/ 2147483647 w 172"/>
              <a:gd name="T15" fmla="*/ 2147483647 h 146"/>
              <a:gd name="T16" fmla="*/ 2147483647 w 172"/>
              <a:gd name="T17" fmla="*/ 2147483647 h 146"/>
              <a:gd name="T18" fmla="*/ 2147483647 w 172"/>
              <a:gd name="T19" fmla="*/ 2147483647 h 146"/>
              <a:gd name="T20" fmla="*/ 2147483647 w 172"/>
              <a:gd name="T21" fmla="*/ 0 h 146"/>
              <a:gd name="T22" fmla="*/ 2147483647 w 172"/>
              <a:gd name="T23" fmla="*/ 0 h 146"/>
              <a:gd name="T24" fmla="*/ 2147483647 w 172"/>
              <a:gd name="T25" fmla="*/ 2147483647 h 146"/>
              <a:gd name="T26" fmla="*/ 2147483647 w 172"/>
              <a:gd name="T27" fmla="*/ 2147483647 h 146"/>
              <a:gd name="T28" fmla="*/ 2147483647 w 172"/>
              <a:gd name="T29" fmla="*/ 2147483647 h 146"/>
              <a:gd name="T30" fmla="*/ 2147483647 w 172"/>
              <a:gd name="T31" fmla="*/ 2147483647 h 146"/>
              <a:gd name="T32" fmla="*/ 2147483647 w 172"/>
              <a:gd name="T33" fmla="*/ 2147483647 h 146"/>
              <a:gd name="T34" fmla="*/ 2147483647 w 172"/>
              <a:gd name="T35" fmla="*/ 2147483647 h 146"/>
              <a:gd name="T36" fmla="*/ 2147483647 w 172"/>
              <a:gd name="T37" fmla="*/ 2147483647 h 146"/>
              <a:gd name="T38" fmla="*/ 2147483647 w 172"/>
              <a:gd name="T39" fmla="*/ 2147483647 h 146"/>
              <a:gd name="T40" fmla="*/ 2147483647 w 172"/>
              <a:gd name="T41" fmla="*/ 2147483647 h 146"/>
              <a:gd name="T42" fmla="*/ 2147483647 w 172"/>
              <a:gd name="T43" fmla="*/ 2147483647 h 146"/>
              <a:gd name="T44" fmla="*/ 2147483647 w 172"/>
              <a:gd name="T45" fmla="*/ 2147483647 h 146"/>
              <a:gd name="T46" fmla="*/ 0 w 172"/>
              <a:gd name="T47" fmla="*/ 2147483647 h 1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2"/>
              <a:gd name="T73" fmla="*/ 0 h 146"/>
              <a:gd name="T74" fmla="*/ 172 w 172"/>
              <a:gd name="T75" fmla="*/ 146 h 14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2" h="146">
                <a:moveTo>
                  <a:pt x="0" y="136"/>
                </a:moveTo>
                <a:lnTo>
                  <a:pt x="30" y="109"/>
                </a:lnTo>
                <a:lnTo>
                  <a:pt x="73" y="109"/>
                </a:lnTo>
                <a:lnTo>
                  <a:pt x="91" y="76"/>
                </a:lnTo>
                <a:lnTo>
                  <a:pt x="98" y="73"/>
                </a:lnTo>
                <a:lnTo>
                  <a:pt x="99" y="87"/>
                </a:lnTo>
                <a:lnTo>
                  <a:pt x="119" y="73"/>
                </a:lnTo>
                <a:lnTo>
                  <a:pt x="135" y="48"/>
                </a:lnTo>
                <a:lnTo>
                  <a:pt x="143" y="7"/>
                </a:lnTo>
                <a:lnTo>
                  <a:pt x="156" y="9"/>
                </a:lnTo>
                <a:lnTo>
                  <a:pt x="151" y="0"/>
                </a:lnTo>
                <a:lnTo>
                  <a:pt x="160" y="0"/>
                </a:lnTo>
                <a:lnTo>
                  <a:pt x="171" y="35"/>
                </a:lnTo>
                <a:lnTo>
                  <a:pt x="156" y="59"/>
                </a:lnTo>
                <a:lnTo>
                  <a:pt x="156" y="81"/>
                </a:lnTo>
                <a:lnTo>
                  <a:pt x="145" y="115"/>
                </a:lnTo>
                <a:lnTo>
                  <a:pt x="138" y="119"/>
                </a:lnTo>
                <a:lnTo>
                  <a:pt x="137" y="106"/>
                </a:lnTo>
                <a:lnTo>
                  <a:pt x="112" y="125"/>
                </a:lnTo>
                <a:lnTo>
                  <a:pt x="91" y="117"/>
                </a:lnTo>
                <a:lnTo>
                  <a:pt x="92" y="132"/>
                </a:lnTo>
                <a:lnTo>
                  <a:pt x="73" y="145"/>
                </a:lnTo>
                <a:lnTo>
                  <a:pt x="69" y="124"/>
                </a:lnTo>
                <a:lnTo>
                  <a:pt x="0" y="136"/>
                </a:lnTo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7" name="Freeform 84"/>
          <p:cNvSpPr>
            <a:spLocks noChangeAspect="1"/>
          </p:cNvSpPr>
          <p:nvPr/>
        </p:nvSpPr>
        <p:spPr bwMode="gray">
          <a:xfrm>
            <a:off x="6880225" y="3797300"/>
            <a:ext cx="47625" cy="44450"/>
          </a:xfrm>
          <a:custGeom>
            <a:avLst/>
            <a:gdLst>
              <a:gd name="T0" fmla="*/ 0 w 36"/>
              <a:gd name="T1" fmla="*/ 2147483647 h 29"/>
              <a:gd name="T2" fmla="*/ 2147483647 w 36"/>
              <a:gd name="T3" fmla="*/ 2147483647 h 29"/>
              <a:gd name="T4" fmla="*/ 2147483647 w 36"/>
              <a:gd name="T5" fmla="*/ 2147483647 h 29"/>
              <a:gd name="T6" fmla="*/ 2147483647 w 36"/>
              <a:gd name="T7" fmla="*/ 0 h 29"/>
              <a:gd name="T8" fmla="*/ 0 w 36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9"/>
              <a:gd name="T17" fmla="*/ 36 w 36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9">
                <a:moveTo>
                  <a:pt x="0" y="15"/>
                </a:moveTo>
                <a:lnTo>
                  <a:pt x="11" y="28"/>
                </a:lnTo>
                <a:lnTo>
                  <a:pt x="32" y="18"/>
                </a:lnTo>
                <a:lnTo>
                  <a:pt x="35" y="0"/>
                </a:lnTo>
                <a:lnTo>
                  <a:pt x="0" y="15"/>
                </a:lnTo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8" name="Freeform 85"/>
          <p:cNvSpPr>
            <a:spLocks noChangeAspect="1"/>
          </p:cNvSpPr>
          <p:nvPr/>
        </p:nvSpPr>
        <p:spPr bwMode="gray">
          <a:xfrm>
            <a:off x="7021513" y="3497263"/>
            <a:ext cx="114300" cy="122237"/>
          </a:xfrm>
          <a:custGeom>
            <a:avLst/>
            <a:gdLst>
              <a:gd name="T0" fmla="*/ 0 w 91"/>
              <a:gd name="T1" fmla="*/ 2147483647 h 82"/>
              <a:gd name="T2" fmla="*/ 2147483647 w 91"/>
              <a:gd name="T3" fmla="*/ 2147483647 h 82"/>
              <a:gd name="T4" fmla="*/ 2147483647 w 91"/>
              <a:gd name="T5" fmla="*/ 2147483647 h 82"/>
              <a:gd name="T6" fmla="*/ 2147483647 w 91"/>
              <a:gd name="T7" fmla="*/ 2147483647 h 82"/>
              <a:gd name="T8" fmla="*/ 2147483647 w 91"/>
              <a:gd name="T9" fmla="*/ 2147483647 h 82"/>
              <a:gd name="T10" fmla="*/ 2147483647 w 91"/>
              <a:gd name="T11" fmla="*/ 2147483647 h 82"/>
              <a:gd name="T12" fmla="*/ 2147483647 w 91"/>
              <a:gd name="T13" fmla="*/ 2147483647 h 82"/>
              <a:gd name="T14" fmla="*/ 2147483647 w 91"/>
              <a:gd name="T15" fmla="*/ 2147483647 h 82"/>
              <a:gd name="T16" fmla="*/ 2147483647 w 91"/>
              <a:gd name="T17" fmla="*/ 2147483647 h 82"/>
              <a:gd name="T18" fmla="*/ 2147483647 w 91"/>
              <a:gd name="T19" fmla="*/ 2147483647 h 82"/>
              <a:gd name="T20" fmla="*/ 2147483647 w 91"/>
              <a:gd name="T21" fmla="*/ 0 h 82"/>
              <a:gd name="T22" fmla="*/ 2147483647 w 91"/>
              <a:gd name="T23" fmla="*/ 2147483647 h 82"/>
              <a:gd name="T24" fmla="*/ 2147483647 w 91"/>
              <a:gd name="T25" fmla="*/ 2147483647 h 82"/>
              <a:gd name="T26" fmla="*/ 0 w 91"/>
              <a:gd name="T27" fmla="*/ 2147483647 h 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1"/>
              <a:gd name="T43" fmla="*/ 0 h 82"/>
              <a:gd name="T44" fmla="*/ 91 w 91"/>
              <a:gd name="T45" fmla="*/ 82 h 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1" h="82">
                <a:moveTo>
                  <a:pt x="0" y="57"/>
                </a:moveTo>
                <a:lnTo>
                  <a:pt x="3" y="81"/>
                </a:lnTo>
                <a:lnTo>
                  <a:pt x="19" y="72"/>
                </a:lnTo>
                <a:lnTo>
                  <a:pt x="9" y="58"/>
                </a:lnTo>
                <a:lnTo>
                  <a:pt x="51" y="71"/>
                </a:lnTo>
                <a:lnTo>
                  <a:pt x="62" y="51"/>
                </a:lnTo>
                <a:lnTo>
                  <a:pt x="90" y="45"/>
                </a:lnTo>
                <a:lnTo>
                  <a:pt x="79" y="33"/>
                </a:lnTo>
                <a:lnTo>
                  <a:pt x="83" y="21"/>
                </a:lnTo>
                <a:lnTo>
                  <a:pt x="59" y="24"/>
                </a:lnTo>
                <a:lnTo>
                  <a:pt x="31" y="0"/>
                </a:lnTo>
                <a:lnTo>
                  <a:pt x="21" y="45"/>
                </a:lnTo>
                <a:lnTo>
                  <a:pt x="8" y="43"/>
                </a:lnTo>
                <a:lnTo>
                  <a:pt x="0" y="57"/>
                </a:lnTo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99" name="Freeform 86"/>
          <p:cNvSpPr>
            <a:spLocks noChangeAspect="1"/>
          </p:cNvSpPr>
          <p:nvPr/>
        </p:nvSpPr>
        <p:spPr bwMode="gray">
          <a:xfrm>
            <a:off x="6731000" y="3554413"/>
            <a:ext cx="119063" cy="150812"/>
          </a:xfrm>
          <a:custGeom>
            <a:avLst/>
            <a:gdLst>
              <a:gd name="T0" fmla="*/ 0 w 98"/>
              <a:gd name="T1" fmla="*/ 2147483647 h 100"/>
              <a:gd name="T2" fmla="*/ 2147483647 w 98"/>
              <a:gd name="T3" fmla="*/ 2147483647 h 100"/>
              <a:gd name="T4" fmla="*/ 2147483647 w 98"/>
              <a:gd name="T5" fmla="*/ 2147483647 h 100"/>
              <a:gd name="T6" fmla="*/ 2147483647 w 98"/>
              <a:gd name="T7" fmla="*/ 2147483647 h 100"/>
              <a:gd name="T8" fmla="*/ 2147483647 w 98"/>
              <a:gd name="T9" fmla="*/ 2147483647 h 100"/>
              <a:gd name="T10" fmla="*/ 2147483647 w 98"/>
              <a:gd name="T11" fmla="*/ 2147483647 h 100"/>
              <a:gd name="T12" fmla="*/ 2147483647 w 98"/>
              <a:gd name="T13" fmla="*/ 2147483647 h 100"/>
              <a:gd name="T14" fmla="*/ 2147483647 w 98"/>
              <a:gd name="T15" fmla="*/ 2147483647 h 100"/>
              <a:gd name="T16" fmla="*/ 2147483647 w 98"/>
              <a:gd name="T17" fmla="*/ 2147483647 h 100"/>
              <a:gd name="T18" fmla="*/ 2147483647 w 98"/>
              <a:gd name="T19" fmla="*/ 0 h 100"/>
              <a:gd name="T20" fmla="*/ 2147483647 w 98"/>
              <a:gd name="T21" fmla="*/ 2147483647 h 100"/>
              <a:gd name="T22" fmla="*/ 2147483647 w 98"/>
              <a:gd name="T23" fmla="*/ 2147483647 h 100"/>
              <a:gd name="T24" fmla="*/ 2147483647 w 98"/>
              <a:gd name="T25" fmla="*/ 2147483647 h 100"/>
              <a:gd name="T26" fmla="*/ 0 w 98"/>
              <a:gd name="T27" fmla="*/ 2147483647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"/>
              <a:gd name="T43" fmla="*/ 0 h 100"/>
              <a:gd name="T44" fmla="*/ 98 w 98"/>
              <a:gd name="T45" fmla="*/ 100 h 1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" h="100">
                <a:moveTo>
                  <a:pt x="0" y="55"/>
                </a:moveTo>
                <a:lnTo>
                  <a:pt x="17" y="64"/>
                </a:lnTo>
                <a:lnTo>
                  <a:pt x="6" y="93"/>
                </a:lnTo>
                <a:lnTo>
                  <a:pt x="33" y="99"/>
                </a:lnTo>
                <a:lnTo>
                  <a:pt x="62" y="82"/>
                </a:lnTo>
                <a:lnTo>
                  <a:pt x="48" y="59"/>
                </a:lnTo>
                <a:lnTo>
                  <a:pt x="82" y="37"/>
                </a:lnTo>
                <a:lnTo>
                  <a:pt x="97" y="9"/>
                </a:lnTo>
                <a:lnTo>
                  <a:pt x="95" y="4"/>
                </a:lnTo>
                <a:lnTo>
                  <a:pt x="88" y="0"/>
                </a:lnTo>
                <a:lnTo>
                  <a:pt x="60" y="18"/>
                </a:lnTo>
                <a:lnTo>
                  <a:pt x="60" y="29"/>
                </a:lnTo>
                <a:lnTo>
                  <a:pt x="39" y="26"/>
                </a:lnTo>
                <a:lnTo>
                  <a:pt x="0" y="5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0" name="Freeform 87"/>
          <p:cNvSpPr>
            <a:spLocks noChangeAspect="1"/>
          </p:cNvSpPr>
          <p:nvPr/>
        </p:nvSpPr>
        <p:spPr bwMode="gray">
          <a:xfrm>
            <a:off x="6769100" y="3679825"/>
            <a:ext cx="65088" cy="114300"/>
          </a:xfrm>
          <a:custGeom>
            <a:avLst/>
            <a:gdLst>
              <a:gd name="T0" fmla="*/ 0 w 53"/>
              <a:gd name="T1" fmla="*/ 2147483647 h 77"/>
              <a:gd name="T2" fmla="*/ 2147483647 w 53"/>
              <a:gd name="T3" fmla="*/ 2147483647 h 77"/>
              <a:gd name="T4" fmla="*/ 2147483647 w 53"/>
              <a:gd name="T5" fmla="*/ 0 h 77"/>
              <a:gd name="T6" fmla="*/ 2147483647 w 53"/>
              <a:gd name="T7" fmla="*/ 2147483647 h 77"/>
              <a:gd name="T8" fmla="*/ 2147483647 w 53"/>
              <a:gd name="T9" fmla="*/ 2147483647 h 77"/>
              <a:gd name="T10" fmla="*/ 0 w 53"/>
              <a:gd name="T11" fmla="*/ 214748364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77"/>
              <a:gd name="T20" fmla="*/ 53 w 53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77">
                <a:moveTo>
                  <a:pt x="0" y="76"/>
                </a:moveTo>
                <a:lnTo>
                  <a:pt x="5" y="16"/>
                </a:lnTo>
                <a:lnTo>
                  <a:pt x="32" y="0"/>
                </a:lnTo>
                <a:lnTo>
                  <a:pt x="52" y="47"/>
                </a:lnTo>
                <a:lnTo>
                  <a:pt x="32" y="68"/>
                </a:lnTo>
                <a:lnTo>
                  <a:pt x="0" y="7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1" name="Freeform 88"/>
          <p:cNvSpPr>
            <a:spLocks noChangeAspect="1"/>
          </p:cNvSpPr>
          <p:nvPr/>
        </p:nvSpPr>
        <p:spPr bwMode="gray">
          <a:xfrm>
            <a:off x="6300788" y="4110038"/>
            <a:ext cx="136525" cy="204787"/>
          </a:xfrm>
          <a:custGeom>
            <a:avLst/>
            <a:gdLst>
              <a:gd name="T0" fmla="*/ 0 w 108"/>
              <a:gd name="T1" fmla="*/ 2147483647 h 137"/>
              <a:gd name="T2" fmla="*/ 2147483647 w 108"/>
              <a:gd name="T3" fmla="*/ 2147483647 h 137"/>
              <a:gd name="T4" fmla="*/ 2147483647 w 108"/>
              <a:gd name="T5" fmla="*/ 2147483647 h 137"/>
              <a:gd name="T6" fmla="*/ 2147483647 w 108"/>
              <a:gd name="T7" fmla="*/ 2147483647 h 137"/>
              <a:gd name="T8" fmla="*/ 2147483647 w 108"/>
              <a:gd name="T9" fmla="*/ 2147483647 h 137"/>
              <a:gd name="T10" fmla="*/ 2147483647 w 108"/>
              <a:gd name="T11" fmla="*/ 2147483647 h 137"/>
              <a:gd name="T12" fmla="*/ 2147483647 w 108"/>
              <a:gd name="T13" fmla="*/ 2147483647 h 137"/>
              <a:gd name="T14" fmla="*/ 2147483647 w 108"/>
              <a:gd name="T15" fmla="*/ 2147483647 h 137"/>
              <a:gd name="T16" fmla="*/ 2147483647 w 108"/>
              <a:gd name="T17" fmla="*/ 2147483647 h 137"/>
              <a:gd name="T18" fmla="*/ 2147483647 w 108"/>
              <a:gd name="T19" fmla="*/ 2147483647 h 137"/>
              <a:gd name="T20" fmla="*/ 2147483647 w 108"/>
              <a:gd name="T21" fmla="*/ 2147483647 h 137"/>
              <a:gd name="T22" fmla="*/ 2147483647 w 108"/>
              <a:gd name="T23" fmla="*/ 2147483647 h 137"/>
              <a:gd name="T24" fmla="*/ 2147483647 w 108"/>
              <a:gd name="T25" fmla="*/ 0 h 137"/>
              <a:gd name="T26" fmla="*/ 2147483647 w 108"/>
              <a:gd name="T27" fmla="*/ 0 h 137"/>
              <a:gd name="T28" fmla="*/ 2147483647 w 108"/>
              <a:gd name="T29" fmla="*/ 2147483647 h 137"/>
              <a:gd name="T30" fmla="*/ 2147483647 w 108"/>
              <a:gd name="T31" fmla="*/ 2147483647 h 137"/>
              <a:gd name="T32" fmla="*/ 0 w 108"/>
              <a:gd name="T33" fmla="*/ 2147483647 h 1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137"/>
              <a:gd name="T53" fmla="*/ 108 w 108"/>
              <a:gd name="T54" fmla="*/ 137 h 1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137">
                <a:moveTo>
                  <a:pt x="0" y="29"/>
                </a:moveTo>
                <a:lnTo>
                  <a:pt x="13" y="49"/>
                </a:lnTo>
                <a:lnTo>
                  <a:pt x="9" y="82"/>
                </a:lnTo>
                <a:lnTo>
                  <a:pt x="47" y="67"/>
                </a:lnTo>
                <a:lnTo>
                  <a:pt x="64" y="82"/>
                </a:lnTo>
                <a:lnTo>
                  <a:pt x="78" y="115"/>
                </a:lnTo>
                <a:lnTo>
                  <a:pt x="73" y="136"/>
                </a:lnTo>
                <a:lnTo>
                  <a:pt x="107" y="130"/>
                </a:lnTo>
                <a:lnTo>
                  <a:pt x="91" y="86"/>
                </a:lnTo>
                <a:lnTo>
                  <a:pt x="54" y="54"/>
                </a:lnTo>
                <a:lnTo>
                  <a:pt x="64" y="34"/>
                </a:lnTo>
                <a:lnTo>
                  <a:pt x="44" y="25"/>
                </a:lnTo>
                <a:lnTo>
                  <a:pt x="28" y="0"/>
                </a:lnTo>
                <a:lnTo>
                  <a:pt x="19" y="0"/>
                </a:lnTo>
                <a:lnTo>
                  <a:pt x="20" y="18"/>
                </a:lnTo>
                <a:lnTo>
                  <a:pt x="13" y="14"/>
                </a:lnTo>
                <a:lnTo>
                  <a:pt x="0" y="29"/>
                </a:lnTo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2" name="Freeform 89"/>
          <p:cNvSpPr>
            <a:spLocks noChangeAspect="1"/>
          </p:cNvSpPr>
          <p:nvPr/>
        </p:nvSpPr>
        <p:spPr bwMode="gray">
          <a:xfrm>
            <a:off x="4489450" y="3333750"/>
            <a:ext cx="20638" cy="23813"/>
          </a:xfrm>
          <a:custGeom>
            <a:avLst/>
            <a:gdLst>
              <a:gd name="T0" fmla="*/ 0 w 17"/>
              <a:gd name="T1" fmla="*/ 2147483647 h 17"/>
              <a:gd name="T2" fmla="*/ 2147483647 w 17"/>
              <a:gd name="T3" fmla="*/ 0 h 17"/>
              <a:gd name="T4" fmla="*/ 2147483647 w 17"/>
              <a:gd name="T5" fmla="*/ 2147483647 h 17"/>
              <a:gd name="T6" fmla="*/ 0 w 17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7"/>
              <a:gd name="T14" fmla="*/ 17 w 1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7">
                <a:moveTo>
                  <a:pt x="0" y="13"/>
                </a:moveTo>
                <a:lnTo>
                  <a:pt x="12" y="0"/>
                </a:lnTo>
                <a:lnTo>
                  <a:pt x="16" y="16"/>
                </a:lnTo>
                <a:lnTo>
                  <a:pt x="0" y="1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3" name="Freeform 90"/>
          <p:cNvSpPr>
            <a:spLocks noChangeAspect="1"/>
          </p:cNvSpPr>
          <p:nvPr/>
        </p:nvSpPr>
        <p:spPr bwMode="gray">
          <a:xfrm>
            <a:off x="6276975" y="4498975"/>
            <a:ext cx="73025" cy="131763"/>
          </a:xfrm>
          <a:custGeom>
            <a:avLst/>
            <a:gdLst>
              <a:gd name="T0" fmla="*/ 0 w 57"/>
              <a:gd name="T1" fmla="*/ 0 h 88"/>
              <a:gd name="T2" fmla="*/ 2147483647 w 57"/>
              <a:gd name="T3" fmla="*/ 0 h 88"/>
              <a:gd name="T4" fmla="*/ 2147483647 w 57"/>
              <a:gd name="T5" fmla="*/ 2147483647 h 88"/>
              <a:gd name="T6" fmla="*/ 2147483647 w 57"/>
              <a:gd name="T7" fmla="*/ 2147483647 h 88"/>
              <a:gd name="T8" fmla="*/ 2147483647 w 57"/>
              <a:gd name="T9" fmla="*/ 2147483647 h 88"/>
              <a:gd name="T10" fmla="*/ 2147483647 w 57"/>
              <a:gd name="T11" fmla="*/ 2147483647 h 88"/>
              <a:gd name="T12" fmla="*/ 2147483647 w 57"/>
              <a:gd name="T13" fmla="*/ 2147483647 h 88"/>
              <a:gd name="T14" fmla="*/ 2147483647 w 57"/>
              <a:gd name="T15" fmla="*/ 2147483647 h 88"/>
              <a:gd name="T16" fmla="*/ 0 w 57"/>
              <a:gd name="T17" fmla="*/ 0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"/>
              <a:gd name="T28" fmla="*/ 0 h 88"/>
              <a:gd name="T29" fmla="*/ 57 w 57"/>
              <a:gd name="T30" fmla="*/ 88 h 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" h="88">
                <a:moveTo>
                  <a:pt x="0" y="0"/>
                </a:moveTo>
                <a:lnTo>
                  <a:pt x="11" y="0"/>
                </a:lnTo>
                <a:lnTo>
                  <a:pt x="14" y="16"/>
                </a:lnTo>
                <a:lnTo>
                  <a:pt x="28" y="6"/>
                </a:lnTo>
                <a:lnTo>
                  <a:pt x="47" y="26"/>
                </a:lnTo>
                <a:lnTo>
                  <a:pt x="56" y="87"/>
                </a:lnTo>
                <a:lnTo>
                  <a:pt x="55" y="87"/>
                </a:lnTo>
                <a:lnTo>
                  <a:pt x="16" y="60"/>
                </a:lnTo>
                <a:lnTo>
                  <a:pt x="0" y="0"/>
                </a:lnTo>
              </a:path>
            </a:pathLst>
          </a:custGeom>
          <a:solidFill>
            <a:srgbClr val="0000CC"/>
          </a:solidFill>
          <a:ln w="9525">
            <a:solidFill>
              <a:srgbClr val="CBC7B7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4" name="Freeform 91"/>
          <p:cNvSpPr>
            <a:spLocks noChangeAspect="1"/>
          </p:cNvSpPr>
          <p:nvPr/>
        </p:nvSpPr>
        <p:spPr bwMode="gray">
          <a:xfrm>
            <a:off x="6453188" y="4494213"/>
            <a:ext cx="184150" cy="150812"/>
          </a:xfrm>
          <a:custGeom>
            <a:avLst/>
            <a:gdLst>
              <a:gd name="T0" fmla="*/ 0 w 147"/>
              <a:gd name="T1" fmla="*/ 2147483647 h 100"/>
              <a:gd name="T2" fmla="*/ 2147483647 w 147"/>
              <a:gd name="T3" fmla="*/ 2147483647 h 100"/>
              <a:gd name="T4" fmla="*/ 2147483647 w 147"/>
              <a:gd name="T5" fmla="*/ 2147483647 h 100"/>
              <a:gd name="T6" fmla="*/ 2147483647 w 147"/>
              <a:gd name="T7" fmla="*/ 2147483647 h 100"/>
              <a:gd name="T8" fmla="*/ 2147483647 w 147"/>
              <a:gd name="T9" fmla="*/ 2147483647 h 100"/>
              <a:gd name="T10" fmla="*/ 2147483647 w 147"/>
              <a:gd name="T11" fmla="*/ 2147483647 h 100"/>
              <a:gd name="T12" fmla="*/ 2147483647 w 147"/>
              <a:gd name="T13" fmla="*/ 2147483647 h 100"/>
              <a:gd name="T14" fmla="*/ 2147483647 w 147"/>
              <a:gd name="T15" fmla="*/ 2147483647 h 100"/>
              <a:gd name="T16" fmla="*/ 2147483647 w 147"/>
              <a:gd name="T17" fmla="*/ 0 h 100"/>
              <a:gd name="T18" fmla="*/ 2147483647 w 147"/>
              <a:gd name="T19" fmla="*/ 2147483647 h 100"/>
              <a:gd name="T20" fmla="*/ 2147483647 w 147"/>
              <a:gd name="T21" fmla="*/ 2147483647 h 100"/>
              <a:gd name="T22" fmla="*/ 2147483647 w 147"/>
              <a:gd name="T23" fmla="*/ 2147483647 h 100"/>
              <a:gd name="T24" fmla="*/ 2147483647 w 147"/>
              <a:gd name="T25" fmla="*/ 2147483647 h 100"/>
              <a:gd name="T26" fmla="*/ 2147483647 w 147"/>
              <a:gd name="T27" fmla="*/ 2147483647 h 100"/>
              <a:gd name="T28" fmla="*/ 2147483647 w 147"/>
              <a:gd name="T29" fmla="*/ 2147483647 h 100"/>
              <a:gd name="T30" fmla="*/ 0 w 147"/>
              <a:gd name="T31" fmla="*/ 2147483647 h 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7"/>
              <a:gd name="T49" fmla="*/ 0 h 100"/>
              <a:gd name="T50" fmla="*/ 147 w 147"/>
              <a:gd name="T51" fmla="*/ 100 h 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7" h="100">
                <a:moveTo>
                  <a:pt x="0" y="87"/>
                </a:moveTo>
                <a:lnTo>
                  <a:pt x="12" y="99"/>
                </a:lnTo>
                <a:lnTo>
                  <a:pt x="58" y="95"/>
                </a:lnTo>
                <a:lnTo>
                  <a:pt x="73" y="89"/>
                </a:lnTo>
                <a:lnTo>
                  <a:pt x="93" y="44"/>
                </a:lnTo>
                <a:lnTo>
                  <a:pt x="119" y="45"/>
                </a:lnTo>
                <a:lnTo>
                  <a:pt x="146" y="28"/>
                </a:lnTo>
                <a:lnTo>
                  <a:pt x="120" y="16"/>
                </a:lnTo>
                <a:lnTo>
                  <a:pt x="114" y="0"/>
                </a:lnTo>
                <a:lnTo>
                  <a:pt x="82" y="31"/>
                </a:lnTo>
                <a:lnTo>
                  <a:pt x="75" y="47"/>
                </a:lnTo>
                <a:lnTo>
                  <a:pt x="65" y="38"/>
                </a:lnTo>
                <a:lnTo>
                  <a:pt x="47" y="63"/>
                </a:lnTo>
                <a:lnTo>
                  <a:pt x="27" y="66"/>
                </a:lnTo>
                <a:lnTo>
                  <a:pt x="22" y="89"/>
                </a:lnTo>
                <a:lnTo>
                  <a:pt x="0" y="87"/>
                </a:lnTo>
              </a:path>
            </a:pathLst>
          </a:custGeom>
          <a:solidFill>
            <a:srgbClr val="0000CC"/>
          </a:solidFill>
          <a:ln w="9525">
            <a:solidFill>
              <a:srgbClr val="CBC7B7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5" name="Freeform 92"/>
          <p:cNvSpPr>
            <a:spLocks noChangeAspect="1"/>
          </p:cNvSpPr>
          <p:nvPr/>
        </p:nvSpPr>
        <p:spPr bwMode="gray">
          <a:xfrm>
            <a:off x="1787525" y="3857625"/>
            <a:ext cx="569913" cy="488950"/>
          </a:xfrm>
          <a:custGeom>
            <a:avLst/>
            <a:gdLst>
              <a:gd name="T0" fmla="*/ 0 w 457"/>
              <a:gd name="T1" fmla="*/ 2147483647 h 324"/>
              <a:gd name="T2" fmla="*/ 2147483647 w 457"/>
              <a:gd name="T3" fmla="*/ 2147483647 h 324"/>
              <a:gd name="T4" fmla="*/ 2147483647 w 457"/>
              <a:gd name="T5" fmla="*/ 2147483647 h 324"/>
              <a:gd name="T6" fmla="*/ 2147483647 w 457"/>
              <a:gd name="T7" fmla="*/ 2147483647 h 324"/>
              <a:gd name="T8" fmla="*/ 2147483647 w 457"/>
              <a:gd name="T9" fmla="*/ 2147483647 h 324"/>
              <a:gd name="T10" fmla="*/ 2147483647 w 457"/>
              <a:gd name="T11" fmla="*/ 2147483647 h 324"/>
              <a:gd name="T12" fmla="*/ 2147483647 w 457"/>
              <a:gd name="T13" fmla="*/ 2147483647 h 324"/>
              <a:gd name="T14" fmla="*/ 2147483647 w 457"/>
              <a:gd name="T15" fmla="*/ 2147483647 h 324"/>
              <a:gd name="T16" fmla="*/ 2147483647 w 457"/>
              <a:gd name="T17" fmla="*/ 2147483647 h 324"/>
              <a:gd name="T18" fmla="*/ 2147483647 w 457"/>
              <a:gd name="T19" fmla="*/ 2147483647 h 324"/>
              <a:gd name="T20" fmla="*/ 2147483647 w 457"/>
              <a:gd name="T21" fmla="*/ 2147483647 h 324"/>
              <a:gd name="T22" fmla="*/ 2147483647 w 457"/>
              <a:gd name="T23" fmla="*/ 2147483647 h 324"/>
              <a:gd name="T24" fmla="*/ 2147483647 w 457"/>
              <a:gd name="T25" fmla="*/ 2147483647 h 324"/>
              <a:gd name="T26" fmla="*/ 2147483647 w 457"/>
              <a:gd name="T27" fmla="*/ 2147483647 h 324"/>
              <a:gd name="T28" fmla="*/ 2147483647 w 457"/>
              <a:gd name="T29" fmla="*/ 2147483647 h 324"/>
              <a:gd name="T30" fmla="*/ 2147483647 w 457"/>
              <a:gd name="T31" fmla="*/ 2147483647 h 324"/>
              <a:gd name="T32" fmla="*/ 2147483647 w 457"/>
              <a:gd name="T33" fmla="*/ 2147483647 h 324"/>
              <a:gd name="T34" fmla="*/ 2147483647 w 457"/>
              <a:gd name="T35" fmla="*/ 2147483647 h 324"/>
              <a:gd name="T36" fmla="*/ 2147483647 w 457"/>
              <a:gd name="T37" fmla="*/ 2147483647 h 324"/>
              <a:gd name="T38" fmla="*/ 2147483647 w 457"/>
              <a:gd name="T39" fmla="*/ 2147483647 h 324"/>
              <a:gd name="T40" fmla="*/ 2147483647 w 457"/>
              <a:gd name="T41" fmla="*/ 2147483647 h 324"/>
              <a:gd name="T42" fmla="*/ 2147483647 w 457"/>
              <a:gd name="T43" fmla="*/ 2147483647 h 324"/>
              <a:gd name="T44" fmla="*/ 2147483647 w 457"/>
              <a:gd name="T45" fmla="*/ 2147483647 h 324"/>
              <a:gd name="T46" fmla="*/ 2147483647 w 457"/>
              <a:gd name="T47" fmla="*/ 2147483647 h 324"/>
              <a:gd name="T48" fmla="*/ 2147483647 w 457"/>
              <a:gd name="T49" fmla="*/ 2147483647 h 324"/>
              <a:gd name="T50" fmla="*/ 2147483647 w 457"/>
              <a:gd name="T51" fmla="*/ 2147483647 h 324"/>
              <a:gd name="T52" fmla="*/ 2147483647 w 457"/>
              <a:gd name="T53" fmla="*/ 2147483647 h 324"/>
              <a:gd name="T54" fmla="*/ 2147483647 w 457"/>
              <a:gd name="T55" fmla="*/ 2147483647 h 324"/>
              <a:gd name="T56" fmla="*/ 2147483647 w 457"/>
              <a:gd name="T57" fmla="*/ 2147483647 h 324"/>
              <a:gd name="T58" fmla="*/ 2147483647 w 457"/>
              <a:gd name="T59" fmla="*/ 2147483647 h 324"/>
              <a:gd name="T60" fmla="*/ 2147483647 w 457"/>
              <a:gd name="T61" fmla="*/ 2147483647 h 324"/>
              <a:gd name="T62" fmla="*/ 2147483647 w 457"/>
              <a:gd name="T63" fmla="*/ 2147483647 h 324"/>
              <a:gd name="T64" fmla="*/ 2147483647 w 457"/>
              <a:gd name="T65" fmla="*/ 2147483647 h 324"/>
              <a:gd name="T66" fmla="*/ 2147483647 w 457"/>
              <a:gd name="T67" fmla="*/ 2147483647 h 324"/>
              <a:gd name="T68" fmla="*/ 2147483647 w 457"/>
              <a:gd name="T69" fmla="*/ 2147483647 h 324"/>
              <a:gd name="T70" fmla="*/ 2147483647 w 457"/>
              <a:gd name="T71" fmla="*/ 2147483647 h 324"/>
              <a:gd name="T72" fmla="*/ 2147483647 w 457"/>
              <a:gd name="T73" fmla="*/ 2147483647 h 324"/>
              <a:gd name="T74" fmla="*/ 2147483647 w 457"/>
              <a:gd name="T75" fmla="*/ 2147483647 h 324"/>
              <a:gd name="T76" fmla="*/ 2147483647 w 457"/>
              <a:gd name="T77" fmla="*/ 2147483647 h 324"/>
              <a:gd name="T78" fmla="*/ 2147483647 w 457"/>
              <a:gd name="T79" fmla="*/ 2147483647 h 324"/>
              <a:gd name="T80" fmla="*/ 2147483647 w 457"/>
              <a:gd name="T81" fmla="*/ 2147483647 h 324"/>
              <a:gd name="T82" fmla="*/ 2147483647 w 457"/>
              <a:gd name="T83" fmla="*/ 2147483647 h 324"/>
              <a:gd name="T84" fmla="*/ 2147483647 w 457"/>
              <a:gd name="T85" fmla="*/ 2147483647 h 324"/>
              <a:gd name="T86" fmla="*/ 2147483647 w 457"/>
              <a:gd name="T87" fmla="*/ 2147483647 h 324"/>
              <a:gd name="T88" fmla="*/ 2147483647 w 457"/>
              <a:gd name="T89" fmla="*/ 0 h 324"/>
              <a:gd name="T90" fmla="*/ 0 w 457"/>
              <a:gd name="T91" fmla="*/ 2147483647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7"/>
              <a:gd name="T139" fmla="*/ 0 h 324"/>
              <a:gd name="T140" fmla="*/ 457 w 457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7" h="324">
                <a:moveTo>
                  <a:pt x="0" y="2"/>
                </a:moveTo>
                <a:lnTo>
                  <a:pt x="22" y="53"/>
                </a:lnTo>
                <a:lnTo>
                  <a:pt x="47" y="77"/>
                </a:lnTo>
                <a:lnTo>
                  <a:pt x="44" y="90"/>
                </a:lnTo>
                <a:lnTo>
                  <a:pt x="32" y="93"/>
                </a:lnTo>
                <a:lnTo>
                  <a:pt x="60" y="104"/>
                </a:lnTo>
                <a:lnTo>
                  <a:pt x="76" y="127"/>
                </a:lnTo>
                <a:lnTo>
                  <a:pt x="75" y="145"/>
                </a:lnTo>
                <a:lnTo>
                  <a:pt x="107" y="178"/>
                </a:lnTo>
                <a:lnTo>
                  <a:pt x="116" y="167"/>
                </a:lnTo>
                <a:lnTo>
                  <a:pt x="39" y="46"/>
                </a:lnTo>
                <a:lnTo>
                  <a:pt x="33" y="12"/>
                </a:lnTo>
                <a:lnTo>
                  <a:pt x="50" y="21"/>
                </a:lnTo>
                <a:lnTo>
                  <a:pt x="78" y="73"/>
                </a:lnTo>
                <a:lnTo>
                  <a:pt x="118" y="114"/>
                </a:lnTo>
                <a:lnTo>
                  <a:pt x="117" y="129"/>
                </a:lnTo>
                <a:lnTo>
                  <a:pt x="173" y="183"/>
                </a:lnTo>
                <a:lnTo>
                  <a:pt x="181" y="207"/>
                </a:lnTo>
                <a:lnTo>
                  <a:pt x="173" y="222"/>
                </a:lnTo>
                <a:lnTo>
                  <a:pt x="186" y="242"/>
                </a:lnTo>
                <a:lnTo>
                  <a:pt x="295" y="299"/>
                </a:lnTo>
                <a:lnTo>
                  <a:pt x="342" y="295"/>
                </a:lnTo>
                <a:lnTo>
                  <a:pt x="373" y="323"/>
                </a:lnTo>
                <a:lnTo>
                  <a:pt x="386" y="296"/>
                </a:lnTo>
                <a:lnTo>
                  <a:pt x="401" y="295"/>
                </a:lnTo>
                <a:lnTo>
                  <a:pt x="385" y="273"/>
                </a:lnTo>
                <a:lnTo>
                  <a:pt x="420" y="263"/>
                </a:lnTo>
                <a:lnTo>
                  <a:pt x="432" y="254"/>
                </a:lnTo>
                <a:lnTo>
                  <a:pt x="437" y="249"/>
                </a:lnTo>
                <a:lnTo>
                  <a:pt x="441" y="261"/>
                </a:lnTo>
                <a:lnTo>
                  <a:pt x="456" y="207"/>
                </a:lnTo>
                <a:lnTo>
                  <a:pt x="436" y="199"/>
                </a:lnTo>
                <a:lnTo>
                  <a:pt x="402" y="207"/>
                </a:lnTo>
                <a:lnTo>
                  <a:pt x="384" y="254"/>
                </a:lnTo>
                <a:lnTo>
                  <a:pt x="339" y="260"/>
                </a:lnTo>
                <a:lnTo>
                  <a:pt x="322" y="248"/>
                </a:lnTo>
                <a:lnTo>
                  <a:pt x="292" y="190"/>
                </a:lnTo>
                <a:lnTo>
                  <a:pt x="291" y="145"/>
                </a:lnTo>
                <a:lnTo>
                  <a:pt x="301" y="124"/>
                </a:lnTo>
                <a:lnTo>
                  <a:pt x="272" y="113"/>
                </a:lnTo>
                <a:lnTo>
                  <a:pt x="234" y="53"/>
                </a:lnTo>
                <a:lnTo>
                  <a:pt x="201" y="66"/>
                </a:lnTo>
                <a:lnTo>
                  <a:pt x="160" y="16"/>
                </a:lnTo>
                <a:lnTo>
                  <a:pt x="91" y="26"/>
                </a:lnTo>
                <a:lnTo>
                  <a:pt x="34" y="0"/>
                </a:lnTo>
                <a:lnTo>
                  <a:pt x="0" y="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6" name="Freeform 93"/>
          <p:cNvSpPr>
            <a:spLocks noChangeAspect="1"/>
          </p:cNvSpPr>
          <p:nvPr/>
        </p:nvSpPr>
        <p:spPr bwMode="gray">
          <a:xfrm>
            <a:off x="6040438" y="3267075"/>
            <a:ext cx="598487" cy="327025"/>
          </a:xfrm>
          <a:custGeom>
            <a:avLst/>
            <a:gdLst>
              <a:gd name="T0" fmla="*/ 0 w 479"/>
              <a:gd name="T1" fmla="*/ 2147483647 h 217"/>
              <a:gd name="T2" fmla="*/ 2147483647 w 479"/>
              <a:gd name="T3" fmla="*/ 2147483647 h 217"/>
              <a:gd name="T4" fmla="*/ 2147483647 w 479"/>
              <a:gd name="T5" fmla="*/ 2147483647 h 217"/>
              <a:gd name="T6" fmla="*/ 2147483647 w 479"/>
              <a:gd name="T7" fmla="*/ 2147483647 h 217"/>
              <a:gd name="T8" fmla="*/ 2147483647 w 479"/>
              <a:gd name="T9" fmla="*/ 2147483647 h 217"/>
              <a:gd name="T10" fmla="*/ 2147483647 w 479"/>
              <a:gd name="T11" fmla="*/ 2147483647 h 217"/>
              <a:gd name="T12" fmla="*/ 2147483647 w 479"/>
              <a:gd name="T13" fmla="*/ 2147483647 h 217"/>
              <a:gd name="T14" fmla="*/ 2147483647 w 479"/>
              <a:gd name="T15" fmla="*/ 2147483647 h 217"/>
              <a:gd name="T16" fmla="*/ 2147483647 w 479"/>
              <a:gd name="T17" fmla="*/ 2147483647 h 217"/>
              <a:gd name="T18" fmla="*/ 2147483647 w 479"/>
              <a:gd name="T19" fmla="*/ 2147483647 h 217"/>
              <a:gd name="T20" fmla="*/ 2147483647 w 479"/>
              <a:gd name="T21" fmla="*/ 2147483647 h 217"/>
              <a:gd name="T22" fmla="*/ 2147483647 w 479"/>
              <a:gd name="T23" fmla="*/ 2147483647 h 217"/>
              <a:gd name="T24" fmla="*/ 2147483647 w 479"/>
              <a:gd name="T25" fmla="*/ 2147483647 h 217"/>
              <a:gd name="T26" fmla="*/ 2147483647 w 479"/>
              <a:gd name="T27" fmla="*/ 2147483647 h 217"/>
              <a:gd name="T28" fmla="*/ 2147483647 w 479"/>
              <a:gd name="T29" fmla="*/ 2147483647 h 217"/>
              <a:gd name="T30" fmla="*/ 2147483647 w 479"/>
              <a:gd name="T31" fmla="*/ 2147483647 h 217"/>
              <a:gd name="T32" fmla="*/ 2147483647 w 479"/>
              <a:gd name="T33" fmla="*/ 2147483647 h 217"/>
              <a:gd name="T34" fmla="*/ 2147483647 w 479"/>
              <a:gd name="T35" fmla="*/ 2147483647 h 217"/>
              <a:gd name="T36" fmla="*/ 2147483647 w 479"/>
              <a:gd name="T37" fmla="*/ 2147483647 h 217"/>
              <a:gd name="T38" fmla="*/ 2147483647 w 479"/>
              <a:gd name="T39" fmla="*/ 2147483647 h 217"/>
              <a:gd name="T40" fmla="*/ 2147483647 w 479"/>
              <a:gd name="T41" fmla="*/ 2147483647 h 217"/>
              <a:gd name="T42" fmla="*/ 2147483647 w 479"/>
              <a:gd name="T43" fmla="*/ 2147483647 h 217"/>
              <a:gd name="T44" fmla="*/ 2147483647 w 479"/>
              <a:gd name="T45" fmla="*/ 2147483647 h 217"/>
              <a:gd name="T46" fmla="*/ 2147483647 w 479"/>
              <a:gd name="T47" fmla="*/ 0 h 217"/>
              <a:gd name="T48" fmla="*/ 2147483647 w 479"/>
              <a:gd name="T49" fmla="*/ 2147483647 h 217"/>
              <a:gd name="T50" fmla="*/ 2147483647 w 479"/>
              <a:gd name="T51" fmla="*/ 2147483647 h 217"/>
              <a:gd name="T52" fmla="*/ 2147483647 w 479"/>
              <a:gd name="T53" fmla="*/ 2147483647 h 217"/>
              <a:gd name="T54" fmla="*/ 0 w 479"/>
              <a:gd name="T55" fmla="*/ 2147483647 h 2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9"/>
              <a:gd name="T85" fmla="*/ 0 h 217"/>
              <a:gd name="T86" fmla="*/ 479 w 479"/>
              <a:gd name="T87" fmla="*/ 217 h 2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9" h="217">
                <a:moveTo>
                  <a:pt x="0" y="67"/>
                </a:moveTo>
                <a:lnTo>
                  <a:pt x="14" y="89"/>
                </a:lnTo>
                <a:lnTo>
                  <a:pt x="36" y="97"/>
                </a:lnTo>
                <a:lnTo>
                  <a:pt x="44" y="144"/>
                </a:lnTo>
                <a:lnTo>
                  <a:pt x="111" y="162"/>
                </a:lnTo>
                <a:lnTo>
                  <a:pt x="139" y="193"/>
                </a:lnTo>
                <a:lnTo>
                  <a:pt x="193" y="191"/>
                </a:lnTo>
                <a:lnTo>
                  <a:pt x="256" y="216"/>
                </a:lnTo>
                <a:lnTo>
                  <a:pt x="338" y="193"/>
                </a:lnTo>
                <a:lnTo>
                  <a:pt x="363" y="175"/>
                </a:lnTo>
                <a:lnTo>
                  <a:pt x="363" y="150"/>
                </a:lnTo>
                <a:lnTo>
                  <a:pt x="387" y="153"/>
                </a:lnTo>
                <a:lnTo>
                  <a:pt x="438" y="116"/>
                </a:lnTo>
                <a:lnTo>
                  <a:pt x="478" y="114"/>
                </a:lnTo>
                <a:lnTo>
                  <a:pt x="458" y="87"/>
                </a:lnTo>
                <a:lnTo>
                  <a:pt x="420" y="94"/>
                </a:lnTo>
                <a:lnTo>
                  <a:pt x="420" y="64"/>
                </a:lnTo>
                <a:lnTo>
                  <a:pt x="429" y="47"/>
                </a:lnTo>
                <a:lnTo>
                  <a:pt x="402" y="42"/>
                </a:lnTo>
                <a:lnTo>
                  <a:pt x="331" y="61"/>
                </a:lnTo>
                <a:lnTo>
                  <a:pt x="268" y="34"/>
                </a:lnTo>
                <a:lnTo>
                  <a:pt x="227" y="37"/>
                </a:lnTo>
                <a:lnTo>
                  <a:pt x="212" y="15"/>
                </a:lnTo>
                <a:lnTo>
                  <a:pt x="173" y="0"/>
                </a:lnTo>
                <a:lnTo>
                  <a:pt x="152" y="16"/>
                </a:lnTo>
                <a:lnTo>
                  <a:pt x="150" y="46"/>
                </a:lnTo>
                <a:lnTo>
                  <a:pt x="59" y="33"/>
                </a:lnTo>
                <a:lnTo>
                  <a:pt x="0" y="6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7" name="Freeform 94"/>
          <p:cNvSpPr>
            <a:spLocks noChangeAspect="1"/>
          </p:cNvSpPr>
          <p:nvPr/>
        </p:nvSpPr>
        <p:spPr bwMode="gray">
          <a:xfrm>
            <a:off x="5362575" y="4044950"/>
            <a:ext cx="147638" cy="215900"/>
          </a:xfrm>
          <a:custGeom>
            <a:avLst/>
            <a:gdLst>
              <a:gd name="T0" fmla="*/ 0 w 118"/>
              <a:gd name="T1" fmla="*/ 2147483647 h 143"/>
              <a:gd name="T2" fmla="*/ 2147483647 w 118"/>
              <a:gd name="T3" fmla="*/ 2147483647 h 143"/>
              <a:gd name="T4" fmla="*/ 2147483647 w 118"/>
              <a:gd name="T5" fmla="*/ 2147483647 h 143"/>
              <a:gd name="T6" fmla="*/ 2147483647 w 118"/>
              <a:gd name="T7" fmla="*/ 2147483647 h 143"/>
              <a:gd name="T8" fmla="*/ 2147483647 w 118"/>
              <a:gd name="T9" fmla="*/ 2147483647 h 143"/>
              <a:gd name="T10" fmla="*/ 2147483647 w 118"/>
              <a:gd name="T11" fmla="*/ 2147483647 h 143"/>
              <a:gd name="T12" fmla="*/ 2147483647 w 118"/>
              <a:gd name="T13" fmla="*/ 2147483647 h 143"/>
              <a:gd name="T14" fmla="*/ 2147483647 w 118"/>
              <a:gd name="T15" fmla="*/ 2147483647 h 143"/>
              <a:gd name="T16" fmla="*/ 2147483647 w 118"/>
              <a:gd name="T17" fmla="*/ 0 h 143"/>
              <a:gd name="T18" fmla="*/ 2147483647 w 118"/>
              <a:gd name="T19" fmla="*/ 0 h 143"/>
              <a:gd name="T20" fmla="*/ 2147483647 w 118"/>
              <a:gd name="T21" fmla="*/ 2147483647 h 143"/>
              <a:gd name="T22" fmla="*/ 2147483647 w 118"/>
              <a:gd name="T23" fmla="*/ 2147483647 h 143"/>
              <a:gd name="T24" fmla="*/ 2147483647 w 118"/>
              <a:gd name="T25" fmla="*/ 2147483647 h 143"/>
              <a:gd name="T26" fmla="*/ 2147483647 w 118"/>
              <a:gd name="T27" fmla="*/ 2147483647 h 143"/>
              <a:gd name="T28" fmla="*/ 0 w 118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43"/>
              <a:gd name="T47" fmla="*/ 118 w 118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43">
                <a:moveTo>
                  <a:pt x="0" y="100"/>
                </a:moveTo>
                <a:lnTo>
                  <a:pt x="14" y="142"/>
                </a:lnTo>
                <a:lnTo>
                  <a:pt x="43" y="135"/>
                </a:lnTo>
                <a:lnTo>
                  <a:pt x="87" y="100"/>
                </a:lnTo>
                <a:lnTo>
                  <a:pt x="87" y="83"/>
                </a:lnTo>
                <a:lnTo>
                  <a:pt x="115" y="53"/>
                </a:lnTo>
                <a:lnTo>
                  <a:pt x="117" y="42"/>
                </a:lnTo>
                <a:lnTo>
                  <a:pt x="101" y="24"/>
                </a:lnTo>
                <a:lnTo>
                  <a:pt x="65" y="0"/>
                </a:lnTo>
                <a:lnTo>
                  <a:pt x="55" y="0"/>
                </a:lnTo>
                <a:lnTo>
                  <a:pt x="60" y="13"/>
                </a:lnTo>
                <a:lnTo>
                  <a:pt x="48" y="38"/>
                </a:lnTo>
                <a:lnTo>
                  <a:pt x="55" y="50"/>
                </a:lnTo>
                <a:lnTo>
                  <a:pt x="44" y="84"/>
                </a:lnTo>
                <a:lnTo>
                  <a:pt x="0" y="10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8" name="Freeform 95"/>
          <p:cNvSpPr>
            <a:spLocks noChangeAspect="1"/>
          </p:cNvSpPr>
          <p:nvPr/>
        </p:nvSpPr>
        <p:spPr bwMode="gray">
          <a:xfrm>
            <a:off x="5891213" y="3903663"/>
            <a:ext cx="153987" cy="104775"/>
          </a:xfrm>
          <a:custGeom>
            <a:avLst/>
            <a:gdLst>
              <a:gd name="T0" fmla="*/ 0 w 122"/>
              <a:gd name="T1" fmla="*/ 2147483647 h 69"/>
              <a:gd name="T2" fmla="*/ 2147483647 w 122"/>
              <a:gd name="T3" fmla="*/ 0 h 69"/>
              <a:gd name="T4" fmla="*/ 2147483647 w 122"/>
              <a:gd name="T5" fmla="*/ 2147483647 h 69"/>
              <a:gd name="T6" fmla="*/ 2147483647 w 122"/>
              <a:gd name="T7" fmla="*/ 2147483647 h 69"/>
              <a:gd name="T8" fmla="*/ 2147483647 w 122"/>
              <a:gd name="T9" fmla="*/ 2147483647 h 69"/>
              <a:gd name="T10" fmla="*/ 2147483647 w 122"/>
              <a:gd name="T11" fmla="*/ 2147483647 h 69"/>
              <a:gd name="T12" fmla="*/ 2147483647 w 122"/>
              <a:gd name="T13" fmla="*/ 2147483647 h 69"/>
              <a:gd name="T14" fmla="*/ 0 w 122"/>
              <a:gd name="T15" fmla="*/ 2147483647 h 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2"/>
              <a:gd name="T25" fmla="*/ 0 h 69"/>
              <a:gd name="T26" fmla="*/ 122 w 122"/>
              <a:gd name="T27" fmla="*/ 69 h 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2" h="69">
                <a:moveTo>
                  <a:pt x="0" y="26"/>
                </a:moveTo>
                <a:lnTo>
                  <a:pt x="14" y="0"/>
                </a:lnTo>
                <a:lnTo>
                  <a:pt x="62" y="17"/>
                </a:lnTo>
                <a:lnTo>
                  <a:pt x="87" y="42"/>
                </a:lnTo>
                <a:lnTo>
                  <a:pt x="121" y="42"/>
                </a:lnTo>
                <a:lnTo>
                  <a:pt x="118" y="68"/>
                </a:lnTo>
                <a:lnTo>
                  <a:pt x="39" y="51"/>
                </a:lnTo>
                <a:lnTo>
                  <a:pt x="0" y="2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09" name="Freeform 96"/>
          <p:cNvSpPr>
            <a:spLocks noChangeAspect="1"/>
          </p:cNvSpPr>
          <p:nvPr/>
        </p:nvSpPr>
        <p:spPr bwMode="gray">
          <a:xfrm>
            <a:off x="4449763" y="3235325"/>
            <a:ext cx="65087" cy="87313"/>
          </a:xfrm>
          <a:custGeom>
            <a:avLst/>
            <a:gdLst>
              <a:gd name="T0" fmla="*/ 0 w 54"/>
              <a:gd name="T1" fmla="*/ 2147483647 h 60"/>
              <a:gd name="T2" fmla="*/ 2147483647 w 54"/>
              <a:gd name="T3" fmla="*/ 2147483647 h 60"/>
              <a:gd name="T4" fmla="*/ 2147483647 w 54"/>
              <a:gd name="T5" fmla="*/ 2147483647 h 60"/>
              <a:gd name="T6" fmla="*/ 2147483647 w 54"/>
              <a:gd name="T7" fmla="*/ 2147483647 h 60"/>
              <a:gd name="T8" fmla="*/ 2147483647 w 54"/>
              <a:gd name="T9" fmla="*/ 2147483647 h 60"/>
              <a:gd name="T10" fmla="*/ 2147483647 w 54"/>
              <a:gd name="T11" fmla="*/ 0 h 60"/>
              <a:gd name="T12" fmla="*/ 2147483647 w 54"/>
              <a:gd name="T13" fmla="*/ 0 h 60"/>
              <a:gd name="T14" fmla="*/ 2147483647 w 54"/>
              <a:gd name="T15" fmla="*/ 2147483647 h 60"/>
              <a:gd name="T16" fmla="*/ 2147483647 w 54"/>
              <a:gd name="T17" fmla="*/ 2147483647 h 60"/>
              <a:gd name="T18" fmla="*/ 2147483647 w 54"/>
              <a:gd name="T19" fmla="*/ 2147483647 h 60"/>
              <a:gd name="T20" fmla="*/ 2147483647 w 54"/>
              <a:gd name="T21" fmla="*/ 2147483647 h 60"/>
              <a:gd name="T22" fmla="*/ 0 w 54"/>
              <a:gd name="T23" fmla="*/ 2147483647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4"/>
              <a:gd name="T37" fmla="*/ 0 h 60"/>
              <a:gd name="T38" fmla="*/ 54 w 54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4" h="60">
                <a:moveTo>
                  <a:pt x="0" y="44"/>
                </a:moveTo>
                <a:lnTo>
                  <a:pt x="20" y="37"/>
                </a:lnTo>
                <a:lnTo>
                  <a:pt x="9" y="29"/>
                </a:lnTo>
                <a:lnTo>
                  <a:pt x="19" y="9"/>
                </a:lnTo>
                <a:lnTo>
                  <a:pt x="27" y="22"/>
                </a:lnTo>
                <a:lnTo>
                  <a:pt x="27" y="0"/>
                </a:lnTo>
                <a:lnTo>
                  <a:pt x="53" y="0"/>
                </a:lnTo>
                <a:lnTo>
                  <a:pt x="50" y="22"/>
                </a:lnTo>
                <a:lnTo>
                  <a:pt x="35" y="30"/>
                </a:lnTo>
                <a:lnTo>
                  <a:pt x="36" y="59"/>
                </a:lnTo>
                <a:lnTo>
                  <a:pt x="21" y="42"/>
                </a:lnTo>
                <a:lnTo>
                  <a:pt x="0" y="44"/>
                </a:lnTo>
              </a:path>
            </a:pathLst>
          </a:custGeom>
          <a:solidFill>
            <a:srgbClr val="B2B2B2"/>
          </a:solidFill>
          <a:ln w="9525">
            <a:solidFill>
              <a:srgbClr val="EAE8D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0" name="Freeform 97"/>
          <p:cNvSpPr>
            <a:spLocks noChangeAspect="1"/>
          </p:cNvSpPr>
          <p:nvPr/>
        </p:nvSpPr>
        <p:spPr bwMode="gray">
          <a:xfrm>
            <a:off x="2347913" y="4295775"/>
            <a:ext cx="77787" cy="104775"/>
          </a:xfrm>
          <a:custGeom>
            <a:avLst/>
            <a:gdLst>
              <a:gd name="T0" fmla="*/ 0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0 h 69"/>
              <a:gd name="T8" fmla="*/ 2147483647 w 62"/>
              <a:gd name="T9" fmla="*/ 2147483647 h 69"/>
              <a:gd name="T10" fmla="*/ 0 w 62"/>
              <a:gd name="T11" fmla="*/ 2147483647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69"/>
              <a:gd name="T20" fmla="*/ 62 w 62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69">
                <a:moveTo>
                  <a:pt x="0" y="34"/>
                </a:moveTo>
                <a:lnTo>
                  <a:pt x="24" y="66"/>
                </a:lnTo>
                <a:lnTo>
                  <a:pt x="55" y="68"/>
                </a:lnTo>
                <a:lnTo>
                  <a:pt x="61" y="0"/>
                </a:lnTo>
                <a:lnTo>
                  <a:pt x="38" y="3"/>
                </a:lnTo>
                <a:lnTo>
                  <a:pt x="0" y="3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1" name="Freeform 98"/>
          <p:cNvSpPr>
            <a:spLocks noChangeAspect="1"/>
          </p:cNvSpPr>
          <p:nvPr/>
        </p:nvSpPr>
        <p:spPr bwMode="gray">
          <a:xfrm>
            <a:off x="4476750" y="2557463"/>
            <a:ext cx="490538" cy="506412"/>
          </a:xfrm>
          <a:custGeom>
            <a:avLst/>
            <a:gdLst>
              <a:gd name="T0" fmla="*/ 0 w 393"/>
              <a:gd name="T1" fmla="*/ 2147483647 h 337"/>
              <a:gd name="T2" fmla="*/ 2147483647 w 393"/>
              <a:gd name="T3" fmla="*/ 2147483647 h 337"/>
              <a:gd name="T4" fmla="*/ 2147483647 w 393"/>
              <a:gd name="T5" fmla="*/ 2147483647 h 337"/>
              <a:gd name="T6" fmla="*/ 2147483647 w 393"/>
              <a:gd name="T7" fmla="*/ 2147483647 h 337"/>
              <a:gd name="T8" fmla="*/ 2147483647 w 393"/>
              <a:gd name="T9" fmla="*/ 2147483647 h 337"/>
              <a:gd name="T10" fmla="*/ 2147483647 w 393"/>
              <a:gd name="T11" fmla="*/ 2147483647 h 337"/>
              <a:gd name="T12" fmla="*/ 2147483647 w 393"/>
              <a:gd name="T13" fmla="*/ 2147483647 h 337"/>
              <a:gd name="T14" fmla="*/ 2147483647 w 393"/>
              <a:gd name="T15" fmla="*/ 2147483647 h 337"/>
              <a:gd name="T16" fmla="*/ 2147483647 w 393"/>
              <a:gd name="T17" fmla="*/ 2147483647 h 337"/>
              <a:gd name="T18" fmla="*/ 2147483647 w 393"/>
              <a:gd name="T19" fmla="*/ 2147483647 h 337"/>
              <a:gd name="T20" fmla="*/ 2147483647 w 393"/>
              <a:gd name="T21" fmla="*/ 2147483647 h 337"/>
              <a:gd name="T22" fmla="*/ 2147483647 w 393"/>
              <a:gd name="T23" fmla="*/ 2147483647 h 337"/>
              <a:gd name="T24" fmla="*/ 2147483647 w 393"/>
              <a:gd name="T25" fmla="*/ 2147483647 h 337"/>
              <a:gd name="T26" fmla="*/ 2147483647 w 393"/>
              <a:gd name="T27" fmla="*/ 2147483647 h 337"/>
              <a:gd name="T28" fmla="*/ 2147483647 w 393"/>
              <a:gd name="T29" fmla="*/ 2147483647 h 337"/>
              <a:gd name="T30" fmla="*/ 2147483647 w 393"/>
              <a:gd name="T31" fmla="*/ 2147483647 h 337"/>
              <a:gd name="T32" fmla="*/ 2147483647 w 393"/>
              <a:gd name="T33" fmla="*/ 2147483647 h 337"/>
              <a:gd name="T34" fmla="*/ 2147483647 w 393"/>
              <a:gd name="T35" fmla="*/ 2147483647 h 337"/>
              <a:gd name="T36" fmla="*/ 2147483647 w 393"/>
              <a:gd name="T37" fmla="*/ 2147483647 h 337"/>
              <a:gd name="T38" fmla="*/ 2147483647 w 393"/>
              <a:gd name="T39" fmla="*/ 2147483647 h 337"/>
              <a:gd name="T40" fmla="*/ 2147483647 w 393"/>
              <a:gd name="T41" fmla="*/ 2147483647 h 337"/>
              <a:gd name="T42" fmla="*/ 2147483647 w 393"/>
              <a:gd name="T43" fmla="*/ 2147483647 h 337"/>
              <a:gd name="T44" fmla="*/ 2147483647 w 393"/>
              <a:gd name="T45" fmla="*/ 2147483647 h 337"/>
              <a:gd name="T46" fmla="*/ 2147483647 w 393"/>
              <a:gd name="T47" fmla="*/ 2147483647 h 337"/>
              <a:gd name="T48" fmla="*/ 2147483647 w 393"/>
              <a:gd name="T49" fmla="*/ 2147483647 h 337"/>
              <a:gd name="T50" fmla="*/ 2147483647 w 393"/>
              <a:gd name="T51" fmla="*/ 2147483647 h 337"/>
              <a:gd name="T52" fmla="*/ 2147483647 w 393"/>
              <a:gd name="T53" fmla="*/ 2147483647 h 337"/>
              <a:gd name="T54" fmla="*/ 2147483647 w 393"/>
              <a:gd name="T55" fmla="*/ 2147483647 h 337"/>
              <a:gd name="T56" fmla="*/ 2147483647 w 393"/>
              <a:gd name="T57" fmla="*/ 2147483647 h 337"/>
              <a:gd name="T58" fmla="*/ 2147483647 w 393"/>
              <a:gd name="T59" fmla="*/ 2147483647 h 337"/>
              <a:gd name="T60" fmla="*/ 2147483647 w 393"/>
              <a:gd name="T61" fmla="*/ 2147483647 h 337"/>
              <a:gd name="T62" fmla="*/ 2147483647 w 393"/>
              <a:gd name="T63" fmla="*/ 2147483647 h 337"/>
              <a:gd name="T64" fmla="*/ 2147483647 w 393"/>
              <a:gd name="T65" fmla="*/ 2147483647 h 337"/>
              <a:gd name="T66" fmla="*/ 2147483647 w 393"/>
              <a:gd name="T67" fmla="*/ 2147483647 h 337"/>
              <a:gd name="T68" fmla="*/ 2147483647 w 393"/>
              <a:gd name="T69" fmla="*/ 2147483647 h 337"/>
              <a:gd name="T70" fmla="*/ 2147483647 w 393"/>
              <a:gd name="T71" fmla="*/ 2147483647 h 337"/>
              <a:gd name="T72" fmla="*/ 2147483647 w 393"/>
              <a:gd name="T73" fmla="*/ 2147483647 h 337"/>
              <a:gd name="T74" fmla="*/ 2147483647 w 393"/>
              <a:gd name="T75" fmla="*/ 2147483647 h 337"/>
              <a:gd name="T76" fmla="*/ 2147483647 w 393"/>
              <a:gd name="T77" fmla="*/ 2147483647 h 337"/>
              <a:gd name="T78" fmla="*/ 2147483647 w 393"/>
              <a:gd name="T79" fmla="*/ 2147483647 h 337"/>
              <a:gd name="T80" fmla="*/ 0 w 393"/>
              <a:gd name="T81" fmla="*/ 2147483647 h 33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93"/>
              <a:gd name="T124" fmla="*/ 0 h 337"/>
              <a:gd name="T125" fmla="*/ 393 w 393"/>
              <a:gd name="T126" fmla="*/ 337 h 33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93" h="337">
                <a:moveTo>
                  <a:pt x="0" y="251"/>
                </a:moveTo>
                <a:lnTo>
                  <a:pt x="0" y="264"/>
                </a:lnTo>
                <a:lnTo>
                  <a:pt x="36" y="255"/>
                </a:lnTo>
                <a:lnTo>
                  <a:pt x="38" y="261"/>
                </a:lnTo>
                <a:lnTo>
                  <a:pt x="0" y="272"/>
                </a:lnTo>
                <a:lnTo>
                  <a:pt x="9" y="276"/>
                </a:lnTo>
                <a:lnTo>
                  <a:pt x="6" y="294"/>
                </a:lnTo>
                <a:lnTo>
                  <a:pt x="30" y="279"/>
                </a:lnTo>
                <a:lnTo>
                  <a:pt x="3" y="304"/>
                </a:lnTo>
                <a:lnTo>
                  <a:pt x="19" y="304"/>
                </a:lnTo>
                <a:lnTo>
                  <a:pt x="9" y="326"/>
                </a:lnTo>
                <a:lnTo>
                  <a:pt x="46" y="336"/>
                </a:lnTo>
                <a:lnTo>
                  <a:pt x="77" y="314"/>
                </a:lnTo>
                <a:lnTo>
                  <a:pt x="83" y="295"/>
                </a:lnTo>
                <a:lnTo>
                  <a:pt x="92" y="314"/>
                </a:lnTo>
                <a:lnTo>
                  <a:pt x="110" y="290"/>
                </a:lnTo>
                <a:lnTo>
                  <a:pt x="107" y="269"/>
                </a:lnTo>
                <a:lnTo>
                  <a:pt x="115" y="260"/>
                </a:lnTo>
                <a:lnTo>
                  <a:pt x="107" y="250"/>
                </a:lnTo>
                <a:lnTo>
                  <a:pt x="108" y="201"/>
                </a:lnTo>
                <a:lnTo>
                  <a:pt x="136" y="190"/>
                </a:lnTo>
                <a:lnTo>
                  <a:pt x="130" y="176"/>
                </a:lnTo>
                <a:lnTo>
                  <a:pt x="143" y="139"/>
                </a:lnTo>
                <a:lnTo>
                  <a:pt x="169" y="113"/>
                </a:lnTo>
                <a:lnTo>
                  <a:pt x="175" y="90"/>
                </a:lnTo>
                <a:lnTo>
                  <a:pt x="194" y="86"/>
                </a:lnTo>
                <a:lnTo>
                  <a:pt x="199" y="72"/>
                </a:lnTo>
                <a:lnTo>
                  <a:pt x="228" y="76"/>
                </a:lnTo>
                <a:lnTo>
                  <a:pt x="228" y="58"/>
                </a:lnTo>
                <a:lnTo>
                  <a:pt x="235" y="58"/>
                </a:lnTo>
                <a:lnTo>
                  <a:pt x="246" y="50"/>
                </a:lnTo>
                <a:lnTo>
                  <a:pt x="263" y="65"/>
                </a:lnTo>
                <a:lnTo>
                  <a:pt x="295" y="68"/>
                </a:lnTo>
                <a:lnTo>
                  <a:pt x="313" y="58"/>
                </a:lnTo>
                <a:lnTo>
                  <a:pt x="318" y="36"/>
                </a:lnTo>
                <a:lnTo>
                  <a:pt x="349" y="31"/>
                </a:lnTo>
                <a:lnTo>
                  <a:pt x="365" y="39"/>
                </a:lnTo>
                <a:lnTo>
                  <a:pt x="363" y="58"/>
                </a:lnTo>
                <a:lnTo>
                  <a:pt x="391" y="36"/>
                </a:lnTo>
                <a:lnTo>
                  <a:pt x="372" y="40"/>
                </a:lnTo>
                <a:lnTo>
                  <a:pt x="377" y="35"/>
                </a:lnTo>
                <a:lnTo>
                  <a:pt x="357" y="28"/>
                </a:lnTo>
                <a:lnTo>
                  <a:pt x="392" y="18"/>
                </a:lnTo>
                <a:lnTo>
                  <a:pt x="365" y="6"/>
                </a:lnTo>
                <a:lnTo>
                  <a:pt x="347" y="18"/>
                </a:lnTo>
                <a:lnTo>
                  <a:pt x="355" y="1"/>
                </a:lnTo>
                <a:lnTo>
                  <a:pt x="341" y="0"/>
                </a:lnTo>
                <a:lnTo>
                  <a:pt x="332" y="18"/>
                </a:lnTo>
                <a:lnTo>
                  <a:pt x="327" y="19"/>
                </a:lnTo>
                <a:lnTo>
                  <a:pt x="327" y="3"/>
                </a:lnTo>
                <a:lnTo>
                  <a:pt x="301" y="31"/>
                </a:lnTo>
                <a:lnTo>
                  <a:pt x="314" y="6"/>
                </a:lnTo>
                <a:lnTo>
                  <a:pt x="301" y="2"/>
                </a:lnTo>
                <a:lnTo>
                  <a:pt x="275" y="32"/>
                </a:lnTo>
                <a:lnTo>
                  <a:pt x="248" y="22"/>
                </a:lnTo>
                <a:lnTo>
                  <a:pt x="256" y="39"/>
                </a:lnTo>
                <a:lnTo>
                  <a:pt x="246" y="31"/>
                </a:lnTo>
                <a:lnTo>
                  <a:pt x="228" y="51"/>
                </a:lnTo>
                <a:lnTo>
                  <a:pt x="230" y="34"/>
                </a:lnTo>
                <a:lnTo>
                  <a:pt x="221" y="47"/>
                </a:lnTo>
                <a:lnTo>
                  <a:pt x="212" y="37"/>
                </a:lnTo>
                <a:lnTo>
                  <a:pt x="218" y="53"/>
                </a:lnTo>
                <a:lnTo>
                  <a:pt x="197" y="46"/>
                </a:lnTo>
                <a:lnTo>
                  <a:pt x="192" y="66"/>
                </a:lnTo>
                <a:lnTo>
                  <a:pt x="173" y="74"/>
                </a:lnTo>
                <a:lnTo>
                  <a:pt x="191" y="75"/>
                </a:lnTo>
                <a:lnTo>
                  <a:pt x="159" y="85"/>
                </a:lnTo>
                <a:lnTo>
                  <a:pt x="154" y="99"/>
                </a:lnTo>
                <a:lnTo>
                  <a:pt x="163" y="99"/>
                </a:lnTo>
                <a:lnTo>
                  <a:pt x="125" y="122"/>
                </a:lnTo>
                <a:lnTo>
                  <a:pt x="110" y="162"/>
                </a:lnTo>
                <a:lnTo>
                  <a:pt x="69" y="196"/>
                </a:lnTo>
                <a:lnTo>
                  <a:pt x="77" y="204"/>
                </a:lnTo>
                <a:lnTo>
                  <a:pt x="94" y="199"/>
                </a:lnTo>
                <a:lnTo>
                  <a:pt x="53" y="208"/>
                </a:lnTo>
                <a:lnTo>
                  <a:pt x="30" y="221"/>
                </a:lnTo>
                <a:lnTo>
                  <a:pt x="36" y="229"/>
                </a:lnTo>
                <a:lnTo>
                  <a:pt x="20" y="229"/>
                </a:lnTo>
                <a:lnTo>
                  <a:pt x="21" y="239"/>
                </a:lnTo>
                <a:lnTo>
                  <a:pt x="1" y="239"/>
                </a:lnTo>
                <a:lnTo>
                  <a:pt x="20" y="245"/>
                </a:lnTo>
                <a:lnTo>
                  <a:pt x="0" y="25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2" name="Freeform 99"/>
          <p:cNvSpPr>
            <a:spLocks noChangeAspect="1"/>
          </p:cNvSpPr>
          <p:nvPr/>
        </p:nvSpPr>
        <p:spPr bwMode="gray">
          <a:xfrm>
            <a:off x="5530850" y="3719513"/>
            <a:ext cx="320675" cy="360362"/>
          </a:xfrm>
          <a:custGeom>
            <a:avLst/>
            <a:gdLst>
              <a:gd name="T0" fmla="*/ 0 w 256"/>
              <a:gd name="T1" fmla="*/ 2147483647 h 240"/>
              <a:gd name="T2" fmla="*/ 2147483647 w 256"/>
              <a:gd name="T3" fmla="*/ 2147483647 h 240"/>
              <a:gd name="T4" fmla="*/ 2147483647 w 256"/>
              <a:gd name="T5" fmla="*/ 2147483647 h 240"/>
              <a:gd name="T6" fmla="*/ 2147483647 w 256"/>
              <a:gd name="T7" fmla="*/ 2147483647 h 240"/>
              <a:gd name="T8" fmla="*/ 2147483647 w 256"/>
              <a:gd name="T9" fmla="*/ 2147483647 h 240"/>
              <a:gd name="T10" fmla="*/ 2147483647 w 256"/>
              <a:gd name="T11" fmla="*/ 2147483647 h 240"/>
              <a:gd name="T12" fmla="*/ 2147483647 w 256"/>
              <a:gd name="T13" fmla="*/ 2147483647 h 240"/>
              <a:gd name="T14" fmla="*/ 2147483647 w 256"/>
              <a:gd name="T15" fmla="*/ 2147483647 h 240"/>
              <a:gd name="T16" fmla="*/ 2147483647 w 256"/>
              <a:gd name="T17" fmla="*/ 2147483647 h 240"/>
              <a:gd name="T18" fmla="*/ 2147483647 w 256"/>
              <a:gd name="T19" fmla="*/ 2147483647 h 240"/>
              <a:gd name="T20" fmla="*/ 2147483647 w 256"/>
              <a:gd name="T21" fmla="*/ 2147483647 h 240"/>
              <a:gd name="T22" fmla="*/ 2147483647 w 256"/>
              <a:gd name="T23" fmla="*/ 0 h 240"/>
              <a:gd name="T24" fmla="*/ 2147483647 w 256"/>
              <a:gd name="T25" fmla="*/ 2147483647 h 240"/>
              <a:gd name="T26" fmla="*/ 2147483647 w 256"/>
              <a:gd name="T27" fmla="*/ 2147483647 h 240"/>
              <a:gd name="T28" fmla="*/ 2147483647 w 256"/>
              <a:gd name="T29" fmla="*/ 2147483647 h 240"/>
              <a:gd name="T30" fmla="*/ 2147483647 w 256"/>
              <a:gd name="T31" fmla="*/ 2147483647 h 240"/>
              <a:gd name="T32" fmla="*/ 2147483647 w 256"/>
              <a:gd name="T33" fmla="*/ 2147483647 h 240"/>
              <a:gd name="T34" fmla="*/ 2147483647 w 256"/>
              <a:gd name="T35" fmla="*/ 2147483647 h 240"/>
              <a:gd name="T36" fmla="*/ 2147483647 w 256"/>
              <a:gd name="T37" fmla="*/ 2147483647 h 240"/>
              <a:gd name="T38" fmla="*/ 2147483647 w 256"/>
              <a:gd name="T39" fmla="*/ 2147483647 h 240"/>
              <a:gd name="T40" fmla="*/ 2147483647 w 256"/>
              <a:gd name="T41" fmla="*/ 2147483647 h 240"/>
              <a:gd name="T42" fmla="*/ 2147483647 w 256"/>
              <a:gd name="T43" fmla="*/ 2147483647 h 240"/>
              <a:gd name="T44" fmla="*/ 2147483647 w 256"/>
              <a:gd name="T45" fmla="*/ 2147483647 h 240"/>
              <a:gd name="T46" fmla="*/ 2147483647 w 256"/>
              <a:gd name="T47" fmla="*/ 2147483647 h 240"/>
              <a:gd name="T48" fmla="*/ 2147483647 w 256"/>
              <a:gd name="T49" fmla="*/ 2147483647 h 240"/>
              <a:gd name="T50" fmla="*/ 2147483647 w 256"/>
              <a:gd name="T51" fmla="*/ 2147483647 h 240"/>
              <a:gd name="T52" fmla="*/ 2147483647 w 256"/>
              <a:gd name="T53" fmla="*/ 2147483647 h 240"/>
              <a:gd name="T54" fmla="*/ 2147483647 w 256"/>
              <a:gd name="T55" fmla="*/ 2147483647 h 240"/>
              <a:gd name="T56" fmla="*/ 0 w 256"/>
              <a:gd name="T57" fmla="*/ 2147483647 h 2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56"/>
              <a:gd name="T88" fmla="*/ 0 h 240"/>
              <a:gd name="T89" fmla="*/ 256 w 256"/>
              <a:gd name="T90" fmla="*/ 240 h 24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56" h="240">
                <a:moveTo>
                  <a:pt x="0" y="131"/>
                </a:moveTo>
                <a:lnTo>
                  <a:pt x="24" y="139"/>
                </a:lnTo>
                <a:lnTo>
                  <a:pt x="79" y="131"/>
                </a:lnTo>
                <a:lnTo>
                  <a:pt x="89" y="107"/>
                </a:lnTo>
                <a:lnTo>
                  <a:pt x="127" y="93"/>
                </a:lnTo>
                <a:lnTo>
                  <a:pt x="131" y="73"/>
                </a:lnTo>
                <a:lnTo>
                  <a:pt x="143" y="68"/>
                </a:lnTo>
                <a:lnTo>
                  <a:pt x="138" y="57"/>
                </a:lnTo>
                <a:lnTo>
                  <a:pt x="152" y="56"/>
                </a:lnTo>
                <a:lnTo>
                  <a:pt x="162" y="35"/>
                </a:lnTo>
                <a:lnTo>
                  <a:pt x="157" y="15"/>
                </a:lnTo>
                <a:lnTo>
                  <a:pt x="208" y="0"/>
                </a:lnTo>
                <a:lnTo>
                  <a:pt x="255" y="30"/>
                </a:lnTo>
                <a:lnTo>
                  <a:pt x="242" y="43"/>
                </a:lnTo>
                <a:lnTo>
                  <a:pt x="198" y="43"/>
                </a:lnTo>
                <a:lnTo>
                  <a:pt x="199" y="71"/>
                </a:lnTo>
                <a:lnTo>
                  <a:pt x="218" y="87"/>
                </a:lnTo>
                <a:lnTo>
                  <a:pt x="207" y="95"/>
                </a:lnTo>
                <a:lnTo>
                  <a:pt x="210" y="110"/>
                </a:lnTo>
                <a:lnTo>
                  <a:pt x="165" y="165"/>
                </a:lnTo>
                <a:lnTo>
                  <a:pt x="145" y="165"/>
                </a:lnTo>
                <a:lnTo>
                  <a:pt x="131" y="178"/>
                </a:lnTo>
                <a:lnTo>
                  <a:pt x="154" y="228"/>
                </a:lnTo>
                <a:lnTo>
                  <a:pt x="120" y="228"/>
                </a:lnTo>
                <a:lnTo>
                  <a:pt x="108" y="239"/>
                </a:lnTo>
                <a:lnTo>
                  <a:pt x="82" y="209"/>
                </a:lnTo>
                <a:lnTo>
                  <a:pt x="11" y="214"/>
                </a:lnTo>
                <a:lnTo>
                  <a:pt x="35" y="180"/>
                </a:lnTo>
                <a:lnTo>
                  <a:pt x="0" y="13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3" name="Freeform 100"/>
          <p:cNvSpPr>
            <a:spLocks noChangeAspect="1"/>
          </p:cNvSpPr>
          <p:nvPr/>
        </p:nvSpPr>
        <p:spPr bwMode="gray">
          <a:xfrm>
            <a:off x="2433638" y="4429125"/>
            <a:ext cx="103187" cy="60325"/>
          </a:xfrm>
          <a:custGeom>
            <a:avLst/>
            <a:gdLst>
              <a:gd name="T0" fmla="*/ 0 w 84"/>
              <a:gd name="T1" fmla="*/ 2147483647 h 40"/>
              <a:gd name="T2" fmla="*/ 2147483647 w 84"/>
              <a:gd name="T3" fmla="*/ 0 h 40"/>
              <a:gd name="T4" fmla="*/ 2147483647 w 84"/>
              <a:gd name="T5" fmla="*/ 2147483647 h 40"/>
              <a:gd name="T6" fmla="*/ 2147483647 w 84"/>
              <a:gd name="T7" fmla="*/ 0 h 40"/>
              <a:gd name="T8" fmla="*/ 2147483647 w 84"/>
              <a:gd name="T9" fmla="*/ 2147483647 h 40"/>
              <a:gd name="T10" fmla="*/ 2147483647 w 84"/>
              <a:gd name="T11" fmla="*/ 2147483647 h 40"/>
              <a:gd name="T12" fmla="*/ 2147483647 w 84"/>
              <a:gd name="T13" fmla="*/ 2147483647 h 40"/>
              <a:gd name="T14" fmla="*/ 2147483647 w 84"/>
              <a:gd name="T15" fmla="*/ 2147483647 h 40"/>
              <a:gd name="T16" fmla="*/ 2147483647 w 84"/>
              <a:gd name="T17" fmla="*/ 2147483647 h 40"/>
              <a:gd name="T18" fmla="*/ 2147483647 w 84"/>
              <a:gd name="T19" fmla="*/ 2147483647 h 40"/>
              <a:gd name="T20" fmla="*/ 2147483647 w 84"/>
              <a:gd name="T21" fmla="*/ 2147483647 h 40"/>
              <a:gd name="T22" fmla="*/ 0 w 84"/>
              <a:gd name="T23" fmla="*/ 2147483647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"/>
              <a:gd name="T37" fmla="*/ 0 h 40"/>
              <a:gd name="T38" fmla="*/ 84 w 84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" h="40">
                <a:moveTo>
                  <a:pt x="0" y="21"/>
                </a:moveTo>
                <a:lnTo>
                  <a:pt x="6" y="0"/>
                </a:lnTo>
                <a:lnTo>
                  <a:pt x="25" y="12"/>
                </a:lnTo>
                <a:lnTo>
                  <a:pt x="55" y="0"/>
                </a:lnTo>
                <a:lnTo>
                  <a:pt x="83" y="15"/>
                </a:lnTo>
                <a:lnTo>
                  <a:pt x="76" y="37"/>
                </a:lnTo>
                <a:lnTo>
                  <a:pt x="73" y="18"/>
                </a:lnTo>
                <a:lnTo>
                  <a:pt x="55" y="11"/>
                </a:lnTo>
                <a:lnTo>
                  <a:pt x="39" y="23"/>
                </a:lnTo>
                <a:lnTo>
                  <a:pt x="43" y="33"/>
                </a:lnTo>
                <a:lnTo>
                  <a:pt x="36" y="39"/>
                </a:lnTo>
                <a:lnTo>
                  <a:pt x="0" y="2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4" name="Freeform 101"/>
          <p:cNvSpPr>
            <a:spLocks noChangeAspect="1"/>
          </p:cNvSpPr>
          <p:nvPr/>
        </p:nvSpPr>
        <p:spPr bwMode="gray">
          <a:xfrm>
            <a:off x="7048500" y="4729163"/>
            <a:ext cx="190500" cy="185737"/>
          </a:xfrm>
          <a:custGeom>
            <a:avLst/>
            <a:gdLst>
              <a:gd name="T0" fmla="*/ 0 w 150"/>
              <a:gd name="T1" fmla="*/ 0 h 125"/>
              <a:gd name="T2" fmla="*/ 2147483647 w 150"/>
              <a:gd name="T3" fmla="*/ 2147483647 h 125"/>
              <a:gd name="T4" fmla="*/ 2147483647 w 150"/>
              <a:gd name="T5" fmla="*/ 2147483647 h 125"/>
              <a:gd name="T6" fmla="*/ 2147483647 w 150"/>
              <a:gd name="T7" fmla="*/ 2147483647 h 125"/>
              <a:gd name="T8" fmla="*/ 2147483647 w 150"/>
              <a:gd name="T9" fmla="*/ 2147483647 h 125"/>
              <a:gd name="T10" fmla="*/ 2147483647 w 150"/>
              <a:gd name="T11" fmla="*/ 2147483647 h 125"/>
              <a:gd name="T12" fmla="*/ 2147483647 w 150"/>
              <a:gd name="T13" fmla="*/ 2147483647 h 125"/>
              <a:gd name="T14" fmla="*/ 2147483647 w 150"/>
              <a:gd name="T15" fmla="*/ 2147483647 h 125"/>
              <a:gd name="T16" fmla="*/ 2147483647 w 150"/>
              <a:gd name="T17" fmla="*/ 2147483647 h 125"/>
              <a:gd name="T18" fmla="*/ 2147483647 w 150"/>
              <a:gd name="T19" fmla="*/ 2147483647 h 125"/>
              <a:gd name="T20" fmla="*/ 2147483647 w 150"/>
              <a:gd name="T21" fmla="*/ 2147483647 h 125"/>
              <a:gd name="T22" fmla="*/ 0 w 150"/>
              <a:gd name="T23" fmla="*/ 0 h 1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"/>
              <a:gd name="T37" fmla="*/ 0 h 125"/>
              <a:gd name="T38" fmla="*/ 150 w 150"/>
              <a:gd name="T39" fmla="*/ 125 h 1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" h="125">
                <a:moveTo>
                  <a:pt x="0" y="0"/>
                </a:moveTo>
                <a:lnTo>
                  <a:pt x="2" y="104"/>
                </a:lnTo>
                <a:lnTo>
                  <a:pt x="26" y="106"/>
                </a:lnTo>
                <a:lnTo>
                  <a:pt x="50" y="79"/>
                </a:lnTo>
                <a:lnTo>
                  <a:pt x="76" y="90"/>
                </a:lnTo>
                <a:lnTo>
                  <a:pt x="101" y="119"/>
                </a:lnTo>
                <a:lnTo>
                  <a:pt x="149" y="124"/>
                </a:lnTo>
                <a:lnTo>
                  <a:pt x="94" y="78"/>
                </a:lnTo>
                <a:lnTo>
                  <a:pt x="98" y="55"/>
                </a:lnTo>
                <a:lnTo>
                  <a:pt x="73" y="47"/>
                </a:lnTo>
                <a:lnTo>
                  <a:pt x="49" y="18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5" name="Freeform 102"/>
          <p:cNvSpPr>
            <a:spLocks noChangeAspect="1"/>
          </p:cNvSpPr>
          <p:nvPr/>
        </p:nvSpPr>
        <p:spPr bwMode="gray">
          <a:xfrm>
            <a:off x="7188200" y="4765675"/>
            <a:ext cx="77788" cy="50800"/>
          </a:xfrm>
          <a:custGeom>
            <a:avLst/>
            <a:gdLst>
              <a:gd name="T0" fmla="*/ 0 w 63"/>
              <a:gd name="T1" fmla="*/ 2147483647 h 34"/>
              <a:gd name="T2" fmla="*/ 2147483647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0 h 34"/>
              <a:gd name="T8" fmla="*/ 2147483647 w 63"/>
              <a:gd name="T9" fmla="*/ 2147483647 h 34"/>
              <a:gd name="T10" fmla="*/ 0 w 63"/>
              <a:gd name="T11" fmla="*/ 2147483647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34"/>
              <a:gd name="T20" fmla="*/ 63 w 63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34">
                <a:moveTo>
                  <a:pt x="0" y="21"/>
                </a:moveTo>
                <a:lnTo>
                  <a:pt x="37" y="33"/>
                </a:lnTo>
                <a:lnTo>
                  <a:pt x="62" y="10"/>
                </a:lnTo>
                <a:lnTo>
                  <a:pt x="51" y="0"/>
                </a:lnTo>
                <a:lnTo>
                  <a:pt x="43" y="12"/>
                </a:lnTo>
                <a:lnTo>
                  <a:pt x="0" y="2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6" name="Freeform 103"/>
          <p:cNvSpPr>
            <a:spLocks noChangeAspect="1"/>
          </p:cNvSpPr>
          <p:nvPr/>
        </p:nvSpPr>
        <p:spPr bwMode="gray">
          <a:xfrm>
            <a:off x="7235825" y="4732338"/>
            <a:ext cx="41275" cy="47625"/>
          </a:xfrm>
          <a:custGeom>
            <a:avLst/>
            <a:gdLst>
              <a:gd name="T0" fmla="*/ 0 w 34"/>
              <a:gd name="T1" fmla="*/ 0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0 w 34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1"/>
              <a:gd name="T17" fmla="*/ 34 w 34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1">
                <a:moveTo>
                  <a:pt x="0" y="0"/>
                </a:moveTo>
                <a:lnTo>
                  <a:pt x="24" y="13"/>
                </a:lnTo>
                <a:lnTo>
                  <a:pt x="33" y="30"/>
                </a:lnTo>
                <a:lnTo>
                  <a:pt x="32" y="17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7" name="Freeform 104"/>
          <p:cNvSpPr>
            <a:spLocks noChangeAspect="1"/>
          </p:cNvSpPr>
          <p:nvPr/>
        </p:nvSpPr>
        <p:spPr bwMode="gray">
          <a:xfrm>
            <a:off x="2816225" y="5137150"/>
            <a:ext cx="155575" cy="209550"/>
          </a:xfrm>
          <a:custGeom>
            <a:avLst/>
            <a:gdLst>
              <a:gd name="T0" fmla="*/ 0 w 125"/>
              <a:gd name="T1" fmla="*/ 2147483647 h 139"/>
              <a:gd name="T2" fmla="*/ 2147483647 w 125"/>
              <a:gd name="T3" fmla="*/ 2147483647 h 139"/>
              <a:gd name="T4" fmla="*/ 2147483647 w 125"/>
              <a:gd name="T5" fmla="*/ 0 h 139"/>
              <a:gd name="T6" fmla="*/ 2147483647 w 125"/>
              <a:gd name="T7" fmla="*/ 2147483647 h 139"/>
              <a:gd name="T8" fmla="*/ 2147483647 w 125"/>
              <a:gd name="T9" fmla="*/ 2147483647 h 139"/>
              <a:gd name="T10" fmla="*/ 2147483647 w 125"/>
              <a:gd name="T11" fmla="*/ 2147483647 h 139"/>
              <a:gd name="T12" fmla="*/ 2147483647 w 125"/>
              <a:gd name="T13" fmla="*/ 2147483647 h 139"/>
              <a:gd name="T14" fmla="*/ 2147483647 w 125"/>
              <a:gd name="T15" fmla="*/ 2147483647 h 139"/>
              <a:gd name="T16" fmla="*/ 2147483647 w 125"/>
              <a:gd name="T17" fmla="*/ 2147483647 h 139"/>
              <a:gd name="T18" fmla="*/ 2147483647 w 125"/>
              <a:gd name="T19" fmla="*/ 2147483647 h 139"/>
              <a:gd name="T20" fmla="*/ 2147483647 w 125"/>
              <a:gd name="T21" fmla="*/ 2147483647 h 139"/>
              <a:gd name="T22" fmla="*/ 2147483647 w 125"/>
              <a:gd name="T23" fmla="*/ 2147483647 h 139"/>
              <a:gd name="T24" fmla="*/ 0 w 125"/>
              <a:gd name="T25" fmla="*/ 2147483647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139"/>
              <a:gd name="T41" fmla="*/ 125 w 125"/>
              <a:gd name="T42" fmla="*/ 139 h 1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139">
                <a:moveTo>
                  <a:pt x="0" y="51"/>
                </a:moveTo>
                <a:lnTo>
                  <a:pt x="9" y="7"/>
                </a:lnTo>
                <a:lnTo>
                  <a:pt x="53" y="0"/>
                </a:lnTo>
                <a:lnTo>
                  <a:pt x="68" y="15"/>
                </a:lnTo>
                <a:lnTo>
                  <a:pt x="73" y="47"/>
                </a:lnTo>
                <a:lnTo>
                  <a:pt x="103" y="52"/>
                </a:lnTo>
                <a:lnTo>
                  <a:pt x="108" y="76"/>
                </a:lnTo>
                <a:lnTo>
                  <a:pt x="124" y="79"/>
                </a:lnTo>
                <a:lnTo>
                  <a:pt x="121" y="108"/>
                </a:lnTo>
                <a:lnTo>
                  <a:pt x="105" y="138"/>
                </a:lnTo>
                <a:lnTo>
                  <a:pt x="63" y="136"/>
                </a:lnTo>
                <a:lnTo>
                  <a:pt x="73" y="103"/>
                </a:lnTo>
                <a:lnTo>
                  <a:pt x="0" y="5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8" name="Freeform 105"/>
          <p:cNvSpPr>
            <a:spLocks noChangeAspect="1"/>
          </p:cNvSpPr>
          <p:nvPr/>
        </p:nvSpPr>
        <p:spPr bwMode="gray">
          <a:xfrm>
            <a:off x="2459038" y="4667250"/>
            <a:ext cx="238125" cy="438150"/>
          </a:xfrm>
          <a:custGeom>
            <a:avLst/>
            <a:gdLst>
              <a:gd name="T0" fmla="*/ 0 w 189"/>
              <a:gd name="T1" fmla="*/ 2147483647 h 292"/>
              <a:gd name="T2" fmla="*/ 2147483647 w 189"/>
              <a:gd name="T3" fmla="*/ 2147483647 h 292"/>
              <a:gd name="T4" fmla="*/ 2147483647 w 189"/>
              <a:gd name="T5" fmla="*/ 2147483647 h 292"/>
              <a:gd name="T6" fmla="*/ 2147483647 w 189"/>
              <a:gd name="T7" fmla="*/ 2147483647 h 292"/>
              <a:gd name="T8" fmla="*/ 2147483647 w 189"/>
              <a:gd name="T9" fmla="*/ 2147483647 h 292"/>
              <a:gd name="T10" fmla="*/ 2147483647 w 189"/>
              <a:gd name="T11" fmla="*/ 2147483647 h 292"/>
              <a:gd name="T12" fmla="*/ 2147483647 w 189"/>
              <a:gd name="T13" fmla="*/ 2147483647 h 292"/>
              <a:gd name="T14" fmla="*/ 2147483647 w 189"/>
              <a:gd name="T15" fmla="*/ 2147483647 h 292"/>
              <a:gd name="T16" fmla="*/ 2147483647 w 189"/>
              <a:gd name="T17" fmla="*/ 2147483647 h 292"/>
              <a:gd name="T18" fmla="*/ 2147483647 w 189"/>
              <a:gd name="T19" fmla="*/ 2147483647 h 292"/>
              <a:gd name="T20" fmla="*/ 2147483647 w 189"/>
              <a:gd name="T21" fmla="*/ 2147483647 h 292"/>
              <a:gd name="T22" fmla="*/ 2147483647 w 189"/>
              <a:gd name="T23" fmla="*/ 2147483647 h 292"/>
              <a:gd name="T24" fmla="*/ 2147483647 w 189"/>
              <a:gd name="T25" fmla="*/ 2147483647 h 292"/>
              <a:gd name="T26" fmla="*/ 2147483647 w 189"/>
              <a:gd name="T27" fmla="*/ 2147483647 h 292"/>
              <a:gd name="T28" fmla="*/ 2147483647 w 189"/>
              <a:gd name="T29" fmla="*/ 2147483647 h 292"/>
              <a:gd name="T30" fmla="*/ 2147483647 w 189"/>
              <a:gd name="T31" fmla="*/ 2147483647 h 292"/>
              <a:gd name="T32" fmla="*/ 2147483647 w 189"/>
              <a:gd name="T33" fmla="*/ 2147483647 h 292"/>
              <a:gd name="T34" fmla="*/ 2147483647 w 189"/>
              <a:gd name="T35" fmla="*/ 2147483647 h 292"/>
              <a:gd name="T36" fmla="*/ 2147483647 w 189"/>
              <a:gd name="T37" fmla="*/ 2147483647 h 292"/>
              <a:gd name="T38" fmla="*/ 2147483647 w 189"/>
              <a:gd name="T39" fmla="*/ 2147483647 h 292"/>
              <a:gd name="T40" fmla="*/ 2147483647 w 189"/>
              <a:gd name="T41" fmla="*/ 2147483647 h 292"/>
              <a:gd name="T42" fmla="*/ 2147483647 w 189"/>
              <a:gd name="T43" fmla="*/ 0 h 292"/>
              <a:gd name="T44" fmla="*/ 2147483647 w 189"/>
              <a:gd name="T45" fmla="*/ 2147483647 h 292"/>
              <a:gd name="T46" fmla="*/ 2147483647 w 189"/>
              <a:gd name="T47" fmla="*/ 2147483647 h 292"/>
              <a:gd name="T48" fmla="*/ 2147483647 w 189"/>
              <a:gd name="T49" fmla="*/ 2147483647 h 292"/>
              <a:gd name="T50" fmla="*/ 2147483647 w 189"/>
              <a:gd name="T51" fmla="*/ 2147483647 h 292"/>
              <a:gd name="T52" fmla="*/ 2147483647 w 189"/>
              <a:gd name="T53" fmla="*/ 2147483647 h 292"/>
              <a:gd name="T54" fmla="*/ 0 w 189"/>
              <a:gd name="T55" fmla="*/ 2147483647 h 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9"/>
              <a:gd name="T85" fmla="*/ 0 h 292"/>
              <a:gd name="T86" fmla="*/ 189 w 189"/>
              <a:gd name="T87" fmla="*/ 292 h 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9" h="292">
                <a:moveTo>
                  <a:pt x="0" y="68"/>
                </a:moveTo>
                <a:lnTo>
                  <a:pt x="3" y="90"/>
                </a:lnTo>
                <a:lnTo>
                  <a:pt x="38" y="132"/>
                </a:lnTo>
                <a:lnTo>
                  <a:pt x="75" y="227"/>
                </a:lnTo>
                <a:lnTo>
                  <a:pt x="161" y="291"/>
                </a:lnTo>
                <a:lnTo>
                  <a:pt x="175" y="279"/>
                </a:lnTo>
                <a:lnTo>
                  <a:pt x="183" y="259"/>
                </a:lnTo>
                <a:lnTo>
                  <a:pt x="170" y="251"/>
                </a:lnTo>
                <a:lnTo>
                  <a:pt x="178" y="246"/>
                </a:lnTo>
                <a:lnTo>
                  <a:pt x="188" y="197"/>
                </a:lnTo>
                <a:lnTo>
                  <a:pt x="174" y="173"/>
                </a:lnTo>
                <a:lnTo>
                  <a:pt x="161" y="173"/>
                </a:lnTo>
                <a:lnTo>
                  <a:pt x="161" y="147"/>
                </a:lnTo>
                <a:lnTo>
                  <a:pt x="145" y="158"/>
                </a:lnTo>
                <a:lnTo>
                  <a:pt x="124" y="148"/>
                </a:lnTo>
                <a:lnTo>
                  <a:pt x="111" y="118"/>
                </a:lnTo>
                <a:lnTo>
                  <a:pt x="133" y="81"/>
                </a:lnTo>
                <a:lnTo>
                  <a:pt x="170" y="64"/>
                </a:lnTo>
                <a:lnTo>
                  <a:pt x="160" y="58"/>
                </a:lnTo>
                <a:lnTo>
                  <a:pt x="166" y="39"/>
                </a:lnTo>
                <a:lnTo>
                  <a:pt x="123" y="36"/>
                </a:lnTo>
                <a:lnTo>
                  <a:pt x="91" y="0"/>
                </a:lnTo>
                <a:lnTo>
                  <a:pt x="83" y="26"/>
                </a:lnTo>
                <a:lnTo>
                  <a:pt x="50" y="48"/>
                </a:lnTo>
                <a:lnTo>
                  <a:pt x="32" y="75"/>
                </a:lnTo>
                <a:lnTo>
                  <a:pt x="13" y="71"/>
                </a:lnTo>
                <a:lnTo>
                  <a:pt x="15" y="54"/>
                </a:lnTo>
                <a:lnTo>
                  <a:pt x="0" y="6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9" name="Freeform 106"/>
          <p:cNvSpPr>
            <a:spLocks noChangeAspect="1"/>
          </p:cNvSpPr>
          <p:nvPr/>
        </p:nvSpPr>
        <p:spPr bwMode="gray">
          <a:xfrm>
            <a:off x="6648450" y="4208463"/>
            <a:ext cx="77788" cy="153987"/>
          </a:xfrm>
          <a:custGeom>
            <a:avLst/>
            <a:gdLst>
              <a:gd name="T0" fmla="*/ 0 w 63"/>
              <a:gd name="T1" fmla="*/ 2147483647 h 103"/>
              <a:gd name="T2" fmla="*/ 2147483647 w 63"/>
              <a:gd name="T3" fmla="*/ 0 h 103"/>
              <a:gd name="T4" fmla="*/ 2147483647 w 63"/>
              <a:gd name="T5" fmla="*/ 2147483647 h 103"/>
              <a:gd name="T6" fmla="*/ 2147483647 w 63"/>
              <a:gd name="T7" fmla="*/ 2147483647 h 103"/>
              <a:gd name="T8" fmla="*/ 2147483647 w 63"/>
              <a:gd name="T9" fmla="*/ 2147483647 h 103"/>
              <a:gd name="T10" fmla="*/ 2147483647 w 63"/>
              <a:gd name="T11" fmla="*/ 2147483647 h 103"/>
              <a:gd name="T12" fmla="*/ 2147483647 w 63"/>
              <a:gd name="T13" fmla="*/ 2147483647 h 103"/>
              <a:gd name="T14" fmla="*/ 2147483647 w 63"/>
              <a:gd name="T15" fmla="*/ 2147483647 h 103"/>
              <a:gd name="T16" fmla="*/ 2147483647 w 63"/>
              <a:gd name="T17" fmla="*/ 2147483647 h 103"/>
              <a:gd name="T18" fmla="*/ 2147483647 w 63"/>
              <a:gd name="T19" fmla="*/ 2147483647 h 103"/>
              <a:gd name="T20" fmla="*/ 2147483647 w 63"/>
              <a:gd name="T21" fmla="*/ 2147483647 h 103"/>
              <a:gd name="T22" fmla="*/ 0 w 63"/>
              <a:gd name="T23" fmla="*/ 2147483647 h 1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"/>
              <a:gd name="T37" fmla="*/ 0 h 103"/>
              <a:gd name="T38" fmla="*/ 63 w 63"/>
              <a:gd name="T39" fmla="*/ 103 h 1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" h="103">
                <a:moveTo>
                  <a:pt x="0" y="39"/>
                </a:moveTo>
                <a:lnTo>
                  <a:pt x="12" y="0"/>
                </a:lnTo>
                <a:lnTo>
                  <a:pt x="33" y="1"/>
                </a:lnTo>
                <a:lnTo>
                  <a:pt x="39" y="27"/>
                </a:lnTo>
                <a:lnTo>
                  <a:pt x="23" y="55"/>
                </a:lnTo>
                <a:lnTo>
                  <a:pt x="26" y="71"/>
                </a:lnTo>
                <a:lnTo>
                  <a:pt x="60" y="80"/>
                </a:lnTo>
                <a:lnTo>
                  <a:pt x="62" y="102"/>
                </a:lnTo>
                <a:lnTo>
                  <a:pt x="42" y="80"/>
                </a:lnTo>
                <a:lnTo>
                  <a:pt x="42" y="90"/>
                </a:lnTo>
                <a:lnTo>
                  <a:pt x="12" y="80"/>
                </a:lnTo>
                <a:lnTo>
                  <a:pt x="0" y="3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0" name="Freeform 107"/>
          <p:cNvSpPr>
            <a:spLocks noChangeAspect="1"/>
          </p:cNvSpPr>
          <p:nvPr/>
        </p:nvSpPr>
        <p:spPr bwMode="gray">
          <a:xfrm>
            <a:off x="6654800" y="4333875"/>
            <a:ext cx="22225" cy="33338"/>
          </a:xfrm>
          <a:custGeom>
            <a:avLst/>
            <a:gdLst>
              <a:gd name="T0" fmla="*/ 0 w 18"/>
              <a:gd name="T1" fmla="*/ 0 h 22"/>
              <a:gd name="T2" fmla="*/ 2147483647 w 18"/>
              <a:gd name="T3" fmla="*/ 0 h 22"/>
              <a:gd name="T4" fmla="*/ 2147483647 w 18"/>
              <a:gd name="T5" fmla="*/ 2147483647 h 22"/>
              <a:gd name="T6" fmla="*/ 2147483647 w 18"/>
              <a:gd name="T7" fmla="*/ 2147483647 h 22"/>
              <a:gd name="T8" fmla="*/ 0 w 18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2"/>
              <a:gd name="T17" fmla="*/ 18 w 18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2">
                <a:moveTo>
                  <a:pt x="0" y="0"/>
                </a:moveTo>
                <a:lnTo>
                  <a:pt x="8" y="0"/>
                </a:lnTo>
                <a:lnTo>
                  <a:pt x="17" y="4"/>
                </a:lnTo>
                <a:lnTo>
                  <a:pt x="12" y="21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1" name="Freeform 108"/>
          <p:cNvSpPr>
            <a:spLocks noChangeAspect="1"/>
          </p:cNvSpPr>
          <p:nvPr/>
        </p:nvSpPr>
        <p:spPr bwMode="gray">
          <a:xfrm>
            <a:off x="6689725" y="4427538"/>
            <a:ext cx="82550" cy="103187"/>
          </a:xfrm>
          <a:custGeom>
            <a:avLst/>
            <a:gdLst>
              <a:gd name="T0" fmla="*/ 0 w 67"/>
              <a:gd name="T1" fmla="*/ 2147483647 h 68"/>
              <a:gd name="T2" fmla="*/ 2147483647 w 67"/>
              <a:gd name="T3" fmla="*/ 2147483647 h 68"/>
              <a:gd name="T4" fmla="*/ 2147483647 w 67"/>
              <a:gd name="T5" fmla="*/ 2147483647 h 68"/>
              <a:gd name="T6" fmla="*/ 2147483647 w 67"/>
              <a:gd name="T7" fmla="*/ 0 h 68"/>
              <a:gd name="T8" fmla="*/ 2147483647 w 67"/>
              <a:gd name="T9" fmla="*/ 2147483647 h 68"/>
              <a:gd name="T10" fmla="*/ 2147483647 w 67"/>
              <a:gd name="T11" fmla="*/ 2147483647 h 68"/>
              <a:gd name="T12" fmla="*/ 2147483647 w 67"/>
              <a:gd name="T13" fmla="*/ 2147483647 h 68"/>
              <a:gd name="T14" fmla="*/ 2147483647 w 67"/>
              <a:gd name="T15" fmla="*/ 2147483647 h 68"/>
              <a:gd name="T16" fmla="*/ 2147483647 w 67"/>
              <a:gd name="T17" fmla="*/ 2147483647 h 68"/>
              <a:gd name="T18" fmla="*/ 2147483647 w 67"/>
              <a:gd name="T19" fmla="*/ 2147483647 h 68"/>
              <a:gd name="T20" fmla="*/ 0 w 67"/>
              <a:gd name="T21" fmla="*/ 214748364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"/>
              <a:gd name="T34" fmla="*/ 0 h 68"/>
              <a:gd name="T35" fmla="*/ 67 w 67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" h="68">
                <a:moveTo>
                  <a:pt x="0" y="45"/>
                </a:moveTo>
                <a:lnTo>
                  <a:pt x="13" y="22"/>
                </a:lnTo>
                <a:lnTo>
                  <a:pt x="30" y="25"/>
                </a:lnTo>
                <a:lnTo>
                  <a:pt x="54" y="0"/>
                </a:lnTo>
                <a:lnTo>
                  <a:pt x="66" y="16"/>
                </a:lnTo>
                <a:lnTo>
                  <a:pt x="64" y="54"/>
                </a:lnTo>
                <a:lnTo>
                  <a:pt x="57" y="38"/>
                </a:lnTo>
                <a:lnTo>
                  <a:pt x="52" y="67"/>
                </a:lnTo>
                <a:lnTo>
                  <a:pt x="35" y="58"/>
                </a:lnTo>
                <a:lnTo>
                  <a:pt x="25" y="29"/>
                </a:lnTo>
                <a:lnTo>
                  <a:pt x="0" y="4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2" name="Freeform 109"/>
          <p:cNvSpPr>
            <a:spLocks noChangeAspect="1"/>
          </p:cNvSpPr>
          <p:nvPr/>
        </p:nvSpPr>
        <p:spPr bwMode="gray">
          <a:xfrm>
            <a:off x="6699250" y="4400550"/>
            <a:ext cx="19050" cy="44450"/>
          </a:xfrm>
          <a:custGeom>
            <a:avLst/>
            <a:gdLst>
              <a:gd name="T0" fmla="*/ 0 w 17"/>
              <a:gd name="T1" fmla="*/ 2147483647 h 29"/>
              <a:gd name="T2" fmla="*/ 2147483647 w 17"/>
              <a:gd name="T3" fmla="*/ 2147483647 h 29"/>
              <a:gd name="T4" fmla="*/ 2147483647 w 17"/>
              <a:gd name="T5" fmla="*/ 0 h 29"/>
              <a:gd name="T6" fmla="*/ 2147483647 w 17"/>
              <a:gd name="T7" fmla="*/ 2147483647 h 29"/>
              <a:gd name="T8" fmla="*/ 0 w 17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9"/>
              <a:gd name="T17" fmla="*/ 17 w 17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9">
                <a:moveTo>
                  <a:pt x="0" y="17"/>
                </a:moveTo>
                <a:lnTo>
                  <a:pt x="3" y="11"/>
                </a:lnTo>
                <a:lnTo>
                  <a:pt x="16" y="0"/>
                </a:lnTo>
                <a:lnTo>
                  <a:pt x="10" y="28"/>
                </a:lnTo>
                <a:lnTo>
                  <a:pt x="0" y="1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3" name="Freeform 110"/>
          <p:cNvSpPr>
            <a:spLocks noChangeAspect="1"/>
          </p:cNvSpPr>
          <p:nvPr/>
        </p:nvSpPr>
        <p:spPr bwMode="gray">
          <a:xfrm>
            <a:off x="4643438" y="3187700"/>
            <a:ext cx="193675" cy="180975"/>
          </a:xfrm>
          <a:custGeom>
            <a:avLst/>
            <a:gdLst>
              <a:gd name="T0" fmla="*/ 0 w 154"/>
              <a:gd name="T1" fmla="*/ 2147483647 h 120"/>
              <a:gd name="T2" fmla="*/ 2147483647 w 154"/>
              <a:gd name="T3" fmla="*/ 2147483647 h 120"/>
              <a:gd name="T4" fmla="*/ 2147483647 w 154"/>
              <a:gd name="T5" fmla="*/ 2147483647 h 120"/>
              <a:gd name="T6" fmla="*/ 2147483647 w 154"/>
              <a:gd name="T7" fmla="*/ 2147483647 h 120"/>
              <a:gd name="T8" fmla="*/ 2147483647 w 154"/>
              <a:gd name="T9" fmla="*/ 2147483647 h 120"/>
              <a:gd name="T10" fmla="*/ 2147483647 w 154"/>
              <a:gd name="T11" fmla="*/ 2147483647 h 120"/>
              <a:gd name="T12" fmla="*/ 2147483647 w 154"/>
              <a:gd name="T13" fmla="*/ 2147483647 h 120"/>
              <a:gd name="T14" fmla="*/ 2147483647 w 154"/>
              <a:gd name="T15" fmla="*/ 2147483647 h 120"/>
              <a:gd name="T16" fmla="*/ 2147483647 w 154"/>
              <a:gd name="T17" fmla="*/ 2147483647 h 120"/>
              <a:gd name="T18" fmla="*/ 2147483647 w 154"/>
              <a:gd name="T19" fmla="*/ 0 h 120"/>
              <a:gd name="T20" fmla="*/ 0 w 154"/>
              <a:gd name="T21" fmla="*/ 2147483647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120"/>
              <a:gd name="T35" fmla="*/ 154 w 154"/>
              <a:gd name="T36" fmla="*/ 120 h 1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120">
                <a:moveTo>
                  <a:pt x="0" y="21"/>
                </a:moveTo>
                <a:lnTo>
                  <a:pt x="9" y="83"/>
                </a:lnTo>
                <a:lnTo>
                  <a:pt x="88" y="115"/>
                </a:lnTo>
                <a:lnTo>
                  <a:pt x="126" y="119"/>
                </a:lnTo>
                <a:lnTo>
                  <a:pt x="153" y="87"/>
                </a:lnTo>
                <a:lnTo>
                  <a:pt x="140" y="51"/>
                </a:lnTo>
                <a:lnTo>
                  <a:pt x="149" y="42"/>
                </a:lnTo>
                <a:lnTo>
                  <a:pt x="143" y="15"/>
                </a:lnTo>
                <a:lnTo>
                  <a:pt x="85" y="6"/>
                </a:lnTo>
                <a:lnTo>
                  <a:pt x="47" y="0"/>
                </a:lnTo>
                <a:lnTo>
                  <a:pt x="0" y="21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24" name="Freeform 111"/>
          <p:cNvSpPr>
            <a:spLocks noChangeAspect="1"/>
          </p:cNvSpPr>
          <p:nvPr/>
        </p:nvSpPr>
        <p:spPr bwMode="gray">
          <a:xfrm>
            <a:off x="4203700" y="3587750"/>
            <a:ext cx="61913" cy="131763"/>
          </a:xfrm>
          <a:custGeom>
            <a:avLst/>
            <a:gdLst>
              <a:gd name="T0" fmla="*/ 0 w 48"/>
              <a:gd name="T1" fmla="*/ 2147483647 h 88"/>
              <a:gd name="T2" fmla="*/ 2147483647 w 48"/>
              <a:gd name="T3" fmla="*/ 0 h 88"/>
              <a:gd name="T4" fmla="*/ 2147483647 w 48"/>
              <a:gd name="T5" fmla="*/ 2147483647 h 88"/>
              <a:gd name="T6" fmla="*/ 2147483647 w 48"/>
              <a:gd name="T7" fmla="*/ 2147483647 h 88"/>
              <a:gd name="T8" fmla="*/ 2147483647 w 48"/>
              <a:gd name="T9" fmla="*/ 2147483647 h 88"/>
              <a:gd name="T10" fmla="*/ 2147483647 w 48"/>
              <a:gd name="T11" fmla="*/ 2147483647 h 88"/>
              <a:gd name="T12" fmla="*/ 2147483647 w 48"/>
              <a:gd name="T13" fmla="*/ 2147483647 h 88"/>
              <a:gd name="T14" fmla="*/ 0 w 48"/>
              <a:gd name="T15" fmla="*/ 2147483647 h 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88"/>
              <a:gd name="T26" fmla="*/ 48 w 48"/>
              <a:gd name="T27" fmla="*/ 88 h 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88">
                <a:moveTo>
                  <a:pt x="0" y="56"/>
                </a:moveTo>
                <a:lnTo>
                  <a:pt x="7" y="0"/>
                </a:lnTo>
                <a:lnTo>
                  <a:pt x="47" y="3"/>
                </a:lnTo>
                <a:lnTo>
                  <a:pt x="29" y="40"/>
                </a:lnTo>
                <a:lnTo>
                  <a:pt x="29" y="84"/>
                </a:lnTo>
                <a:lnTo>
                  <a:pt x="6" y="87"/>
                </a:lnTo>
                <a:lnTo>
                  <a:pt x="9" y="60"/>
                </a:lnTo>
                <a:lnTo>
                  <a:pt x="0" y="5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5" name="Freeform 112"/>
          <p:cNvSpPr>
            <a:spLocks noChangeAspect="1"/>
          </p:cNvSpPr>
          <p:nvPr/>
        </p:nvSpPr>
        <p:spPr bwMode="gray">
          <a:xfrm>
            <a:off x="4757738" y="3390900"/>
            <a:ext cx="184150" cy="134938"/>
          </a:xfrm>
          <a:custGeom>
            <a:avLst/>
            <a:gdLst>
              <a:gd name="T0" fmla="*/ 0 w 146"/>
              <a:gd name="T1" fmla="*/ 2147483647 h 91"/>
              <a:gd name="T2" fmla="*/ 2147483647 w 146"/>
              <a:gd name="T3" fmla="*/ 2147483647 h 91"/>
              <a:gd name="T4" fmla="*/ 2147483647 w 146"/>
              <a:gd name="T5" fmla="*/ 2147483647 h 91"/>
              <a:gd name="T6" fmla="*/ 2147483647 w 146"/>
              <a:gd name="T7" fmla="*/ 2147483647 h 91"/>
              <a:gd name="T8" fmla="*/ 2147483647 w 146"/>
              <a:gd name="T9" fmla="*/ 2147483647 h 91"/>
              <a:gd name="T10" fmla="*/ 2147483647 w 146"/>
              <a:gd name="T11" fmla="*/ 2147483647 h 91"/>
              <a:gd name="T12" fmla="*/ 2147483647 w 146"/>
              <a:gd name="T13" fmla="*/ 0 h 91"/>
              <a:gd name="T14" fmla="*/ 2147483647 w 146"/>
              <a:gd name="T15" fmla="*/ 2147483647 h 91"/>
              <a:gd name="T16" fmla="*/ 0 w 14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"/>
              <a:gd name="T28" fmla="*/ 0 h 91"/>
              <a:gd name="T29" fmla="*/ 146 w 14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" h="91">
                <a:moveTo>
                  <a:pt x="0" y="44"/>
                </a:moveTo>
                <a:lnTo>
                  <a:pt x="39" y="81"/>
                </a:lnTo>
                <a:lnTo>
                  <a:pt x="129" y="90"/>
                </a:lnTo>
                <a:lnTo>
                  <a:pt x="145" y="59"/>
                </a:lnTo>
                <a:lnTo>
                  <a:pt x="122" y="56"/>
                </a:lnTo>
                <a:lnTo>
                  <a:pt x="119" y="28"/>
                </a:lnTo>
                <a:lnTo>
                  <a:pt x="99" y="0"/>
                </a:lnTo>
                <a:lnTo>
                  <a:pt x="39" y="6"/>
                </a:lnTo>
                <a:lnTo>
                  <a:pt x="0" y="4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6" name="Freeform 113"/>
          <p:cNvSpPr>
            <a:spLocks noChangeAspect="1"/>
          </p:cNvSpPr>
          <p:nvPr/>
        </p:nvSpPr>
        <p:spPr bwMode="gray">
          <a:xfrm>
            <a:off x="5033963" y="3848100"/>
            <a:ext cx="398462" cy="433388"/>
          </a:xfrm>
          <a:custGeom>
            <a:avLst/>
            <a:gdLst>
              <a:gd name="T0" fmla="*/ 0 w 320"/>
              <a:gd name="T1" fmla="*/ 2147483647 h 286"/>
              <a:gd name="T2" fmla="*/ 2147483647 w 320"/>
              <a:gd name="T3" fmla="*/ 2147483647 h 286"/>
              <a:gd name="T4" fmla="*/ 2147483647 w 320"/>
              <a:gd name="T5" fmla="*/ 2147483647 h 286"/>
              <a:gd name="T6" fmla="*/ 2147483647 w 320"/>
              <a:gd name="T7" fmla="*/ 2147483647 h 286"/>
              <a:gd name="T8" fmla="*/ 2147483647 w 320"/>
              <a:gd name="T9" fmla="*/ 2147483647 h 286"/>
              <a:gd name="T10" fmla="*/ 2147483647 w 320"/>
              <a:gd name="T11" fmla="*/ 2147483647 h 286"/>
              <a:gd name="T12" fmla="*/ 2147483647 w 320"/>
              <a:gd name="T13" fmla="*/ 0 h 286"/>
              <a:gd name="T14" fmla="*/ 2147483647 w 320"/>
              <a:gd name="T15" fmla="*/ 2147483647 h 286"/>
              <a:gd name="T16" fmla="*/ 2147483647 w 320"/>
              <a:gd name="T17" fmla="*/ 2147483647 h 286"/>
              <a:gd name="T18" fmla="*/ 2147483647 w 320"/>
              <a:gd name="T19" fmla="*/ 2147483647 h 286"/>
              <a:gd name="T20" fmla="*/ 2147483647 w 320"/>
              <a:gd name="T21" fmla="*/ 2147483647 h 286"/>
              <a:gd name="T22" fmla="*/ 2147483647 w 320"/>
              <a:gd name="T23" fmla="*/ 2147483647 h 286"/>
              <a:gd name="T24" fmla="*/ 2147483647 w 320"/>
              <a:gd name="T25" fmla="*/ 2147483647 h 286"/>
              <a:gd name="T26" fmla="*/ 2147483647 w 320"/>
              <a:gd name="T27" fmla="*/ 2147483647 h 286"/>
              <a:gd name="T28" fmla="*/ 2147483647 w 320"/>
              <a:gd name="T29" fmla="*/ 2147483647 h 286"/>
              <a:gd name="T30" fmla="*/ 2147483647 w 320"/>
              <a:gd name="T31" fmla="*/ 2147483647 h 286"/>
              <a:gd name="T32" fmla="*/ 2147483647 w 320"/>
              <a:gd name="T33" fmla="*/ 2147483647 h 286"/>
              <a:gd name="T34" fmla="*/ 2147483647 w 320"/>
              <a:gd name="T35" fmla="*/ 2147483647 h 286"/>
              <a:gd name="T36" fmla="*/ 2147483647 w 320"/>
              <a:gd name="T37" fmla="*/ 2147483647 h 286"/>
              <a:gd name="T38" fmla="*/ 2147483647 w 320"/>
              <a:gd name="T39" fmla="*/ 2147483647 h 286"/>
              <a:gd name="T40" fmla="*/ 2147483647 w 320"/>
              <a:gd name="T41" fmla="*/ 2147483647 h 286"/>
              <a:gd name="T42" fmla="*/ 2147483647 w 320"/>
              <a:gd name="T43" fmla="*/ 2147483647 h 286"/>
              <a:gd name="T44" fmla="*/ 2147483647 w 320"/>
              <a:gd name="T45" fmla="*/ 2147483647 h 286"/>
              <a:gd name="T46" fmla="*/ 2147483647 w 320"/>
              <a:gd name="T47" fmla="*/ 2147483647 h 286"/>
              <a:gd name="T48" fmla="*/ 2147483647 w 320"/>
              <a:gd name="T49" fmla="*/ 2147483647 h 286"/>
              <a:gd name="T50" fmla="*/ 2147483647 w 320"/>
              <a:gd name="T51" fmla="*/ 2147483647 h 286"/>
              <a:gd name="T52" fmla="*/ 2147483647 w 320"/>
              <a:gd name="T53" fmla="*/ 2147483647 h 286"/>
              <a:gd name="T54" fmla="*/ 2147483647 w 320"/>
              <a:gd name="T55" fmla="*/ 2147483647 h 286"/>
              <a:gd name="T56" fmla="*/ 0 w 320"/>
              <a:gd name="T57" fmla="*/ 2147483647 h 2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20"/>
              <a:gd name="T88" fmla="*/ 0 h 286"/>
              <a:gd name="T89" fmla="*/ 320 w 320"/>
              <a:gd name="T90" fmla="*/ 286 h 2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20" h="286">
                <a:moveTo>
                  <a:pt x="0" y="74"/>
                </a:moveTo>
                <a:lnTo>
                  <a:pt x="4" y="50"/>
                </a:lnTo>
                <a:lnTo>
                  <a:pt x="21" y="55"/>
                </a:lnTo>
                <a:lnTo>
                  <a:pt x="41" y="39"/>
                </a:lnTo>
                <a:lnTo>
                  <a:pt x="50" y="29"/>
                </a:lnTo>
                <a:lnTo>
                  <a:pt x="33" y="12"/>
                </a:lnTo>
                <a:lnTo>
                  <a:pt x="67" y="0"/>
                </a:lnTo>
                <a:lnTo>
                  <a:pt x="136" y="33"/>
                </a:lnTo>
                <a:lnTo>
                  <a:pt x="136" y="45"/>
                </a:lnTo>
                <a:lnTo>
                  <a:pt x="153" y="53"/>
                </a:lnTo>
                <a:lnTo>
                  <a:pt x="166" y="61"/>
                </a:lnTo>
                <a:lnTo>
                  <a:pt x="179" y="55"/>
                </a:lnTo>
                <a:lnTo>
                  <a:pt x="207" y="64"/>
                </a:lnTo>
                <a:lnTo>
                  <a:pt x="243" y="129"/>
                </a:lnTo>
                <a:lnTo>
                  <a:pt x="248" y="135"/>
                </a:lnTo>
                <a:lnTo>
                  <a:pt x="263" y="159"/>
                </a:lnTo>
                <a:lnTo>
                  <a:pt x="310" y="165"/>
                </a:lnTo>
                <a:lnTo>
                  <a:pt x="319" y="177"/>
                </a:lnTo>
                <a:lnTo>
                  <a:pt x="307" y="211"/>
                </a:lnTo>
                <a:lnTo>
                  <a:pt x="263" y="228"/>
                </a:lnTo>
                <a:lnTo>
                  <a:pt x="214" y="239"/>
                </a:lnTo>
                <a:lnTo>
                  <a:pt x="176" y="285"/>
                </a:lnTo>
                <a:lnTo>
                  <a:pt x="176" y="267"/>
                </a:lnTo>
                <a:lnTo>
                  <a:pt x="148" y="256"/>
                </a:lnTo>
                <a:lnTo>
                  <a:pt x="121" y="271"/>
                </a:lnTo>
                <a:lnTo>
                  <a:pt x="92" y="220"/>
                </a:lnTo>
                <a:lnTo>
                  <a:pt x="71" y="200"/>
                </a:lnTo>
                <a:lnTo>
                  <a:pt x="57" y="146"/>
                </a:lnTo>
                <a:lnTo>
                  <a:pt x="0" y="74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427" name="Freeform 114"/>
          <p:cNvSpPr>
            <a:spLocks noChangeAspect="1"/>
          </p:cNvSpPr>
          <p:nvPr/>
        </p:nvSpPr>
        <p:spPr bwMode="gray">
          <a:xfrm>
            <a:off x="4752975" y="2244725"/>
            <a:ext cx="3228975" cy="1343025"/>
          </a:xfrm>
          <a:custGeom>
            <a:avLst/>
            <a:gdLst>
              <a:gd name="T0" fmla="*/ 2147483647 w 2582"/>
              <a:gd name="T1" fmla="*/ 2147483647 h 891"/>
              <a:gd name="T2" fmla="*/ 2147483647 w 2582"/>
              <a:gd name="T3" fmla="*/ 2147483647 h 891"/>
              <a:gd name="T4" fmla="*/ 2147483647 w 2582"/>
              <a:gd name="T5" fmla="*/ 2147483647 h 891"/>
              <a:gd name="T6" fmla="*/ 2147483647 w 2582"/>
              <a:gd name="T7" fmla="*/ 2147483647 h 891"/>
              <a:gd name="T8" fmla="*/ 2147483647 w 2582"/>
              <a:gd name="T9" fmla="*/ 2147483647 h 891"/>
              <a:gd name="T10" fmla="*/ 2147483647 w 2582"/>
              <a:gd name="T11" fmla="*/ 2147483647 h 891"/>
              <a:gd name="T12" fmla="*/ 2147483647 w 2582"/>
              <a:gd name="T13" fmla="*/ 2147483647 h 891"/>
              <a:gd name="T14" fmla="*/ 2147483647 w 2582"/>
              <a:gd name="T15" fmla="*/ 2147483647 h 891"/>
              <a:gd name="T16" fmla="*/ 2147483647 w 2582"/>
              <a:gd name="T17" fmla="*/ 2147483647 h 891"/>
              <a:gd name="T18" fmla="*/ 2147483647 w 2582"/>
              <a:gd name="T19" fmla="*/ 2147483647 h 891"/>
              <a:gd name="T20" fmla="*/ 2147483647 w 2582"/>
              <a:gd name="T21" fmla="*/ 2147483647 h 891"/>
              <a:gd name="T22" fmla="*/ 2147483647 w 2582"/>
              <a:gd name="T23" fmla="*/ 2147483647 h 891"/>
              <a:gd name="T24" fmla="*/ 2147483647 w 2582"/>
              <a:gd name="T25" fmla="*/ 2147483647 h 891"/>
              <a:gd name="T26" fmla="*/ 2147483647 w 2582"/>
              <a:gd name="T27" fmla="*/ 2147483647 h 891"/>
              <a:gd name="T28" fmla="*/ 2147483647 w 2582"/>
              <a:gd name="T29" fmla="*/ 2147483647 h 891"/>
              <a:gd name="T30" fmla="*/ 2147483647 w 2582"/>
              <a:gd name="T31" fmla="*/ 2147483647 h 891"/>
              <a:gd name="T32" fmla="*/ 2147483647 w 2582"/>
              <a:gd name="T33" fmla="*/ 2147483647 h 891"/>
              <a:gd name="T34" fmla="*/ 2147483647 w 2582"/>
              <a:gd name="T35" fmla="*/ 2147483647 h 891"/>
              <a:gd name="T36" fmla="*/ 2147483647 w 2582"/>
              <a:gd name="T37" fmla="*/ 2147483647 h 891"/>
              <a:gd name="T38" fmla="*/ 2147483647 w 2582"/>
              <a:gd name="T39" fmla="*/ 2147483647 h 891"/>
              <a:gd name="T40" fmla="*/ 2147483647 w 2582"/>
              <a:gd name="T41" fmla="*/ 2147483647 h 891"/>
              <a:gd name="T42" fmla="*/ 2147483647 w 2582"/>
              <a:gd name="T43" fmla="*/ 2147483647 h 891"/>
              <a:gd name="T44" fmla="*/ 2147483647 w 2582"/>
              <a:gd name="T45" fmla="*/ 2147483647 h 891"/>
              <a:gd name="T46" fmla="*/ 2147483647 w 2582"/>
              <a:gd name="T47" fmla="*/ 2147483647 h 891"/>
              <a:gd name="T48" fmla="*/ 2147483647 w 2582"/>
              <a:gd name="T49" fmla="*/ 2147483647 h 891"/>
              <a:gd name="T50" fmla="*/ 2147483647 w 2582"/>
              <a:gd name="T51" fmla="*/ 2147483647 h 891"/>
              <a:gd name="T52" fmla="*/ 2147483647 w 2582"/>
              <a:gd name="T53" fmla="*/ 2147483647 h 891"/>
              <a:gd name="T54" fmla="*/ 2147483647 w 2582"/>
              <a:gd name="T55" fmla="*/ 2147483647 h 891"/>
              <a:gd name="T56" fmla="*/ 2147483647 w 2582"/>
              <a:gd name="T57" fmla="*/ 2147483647 h 891"/>
              <a:gd name="T58" fmla="*/ 2147483647 w 2582"/>
              <a:gd name="T59" fmla="*/ 2147483647 h 891"/>
              <a:gd name="T60" fmla="*/ 2147483647 w 2582"/>
              <a:gd name="T61" fmla="*/ 2147483647 h 891"/>
              <a:gd name="T62" fmla="*/ 2147483647 w 2582"/>
              <a:gd name="T63" fmla="*/ 2147483647 h 891"/>
              <a:gd name="T64" fmla="*/ 2147483647 w 2582"/>
              <a:gd name="T65" fmla="*/ 2147483647 h 891"/>
              <a:gd name="T66" fmla="*/ 2147483647 w 2582"/>
              <a:gd name="T67" fmla="*/ 2147483647 h 891"/>
              <a:gd name="T68" fmla="*/ 2147483647 w 2582"/>
              <a:gd name="T69" fmla="*/ 2147483647 h 891"/>
              <a:gd name="T70" fmla="*/ 2147483647 w 2582"/>
              <a:gd name="T71" fmla="*/ 2147483647 h 891"/>
              <a:gd name="T72" fmla="*/ 2147483647 w 2582"/>
              <a:gd name="T73" fmla="*/ 2147483647 h 891"/>
              <a:gd name="T74" fmla="*/ 2147483647 w 2582"/>
              <a:gd name="T75" fmla="*/ 2147483647 h 891"/>
              <a:gd name="T76" fmla="*/ 2147483647 w 2582"/>
              <a:gd name="T77" fmla="*/ 2147483647 h 891"/>
              <a:gd name="T78" fmla="*/ 2147483647 w 2582"/>
              <a:gd name="T79" fmla="*/ 2147483647 h 891"/>
              <a:gd name="T80" fmla="*/ 2147483647 w 2582"/>
              <a:gd name="T81" fmla="*/ 2147483647 h 891"/>
              <a:gd name="T82" fmla="*/ 2147483647 w 2582"/>
              <a:gd name="T83" fmla="*/ 2147483647 h 891"/>
              <a:gd name="T84" fmla="*/ 2147483647 w 2582"/>
              <a:gd name="T85" fmla="*/ 2147483647 h 891"/>
              <a:gd name="T86" fmla="*/ 2147483647 w 2582"/>
              <a:gd name="T87" fmla="*/ 2147483647 h 891"/>
              <a:gd name="T88" fmla="*/ 2147483647 w 2582"/>
              <a:gd name="T89" fmla="*/ 2147483647 h 891"/>
              <a:gd name="T90" fmla="*/ 2147483647 w 2582"/>
              <a:gd name="T91" fmla="*/ 2147483647 h 891"/>
              <a:gd name="T92" fmla="*/ 2147483647 w 2582"/>
              <a:gd name="T93" fmla="*/ 2147483647 h 891"/>
              <a:gd name="T94" fmla="*/ 2147483647 w 2582"/>
              <a:gd name="T95" fmla="*/ 2147483647 h 891"/>
              <a:gd name="T96" fmla="*/ 2147483647 w 2582"/>
              <a:gd name="T97" fmla="*/ 2147483647 h 891"/>
              <a:gd name="T98" fmla="*/ 2147483647 w 2582"/>
              <a:gd name="T99" fmla="*/ 2147483647 h 891"/>
              <a:gd name="T100" fmla="*/ 2147483647 w 2582"/>
              <a:gd name="T101" fmla="*/ 2147483647 h 891"/>
              <a:gd name="T102" fmla="*/ 2147483647 w 2582"/>
              <a:gd name="T103" fmla="*/ 2147483647 h 891"/>
              <a:gd name="T104" fmla="*/ 2147483647 w 2582"/>
              <a:gd name="T105" fmla="*/ 2147483647 h 891"/>
              <a:gd name="T106" fmla="*/ 2147483647 w 2582"/>
              <a:gd name="T107" fmla="*/ 2147483647 h 891"/>
              <a:gd name="T108" fmla="*/ 2147483647 w 2582"/>
              <a:gd name="T109" fmla="*/ 2147483647 h 891"/>
              <a:gd name="T110" fmla="*/ 2147483647 w 2582"/>
              <a:gd name="T111" fmla="*/ 2147483647 h 891"/>
              <a:gd name="T112" fmla="*/ 2147483647 w 2582"/>
              <a:gd name="T113" fmla="*/ 2147483647 h 891"/>
              <a:gd name="T114" fmla="*/ 2147483647 w 2582"/>
              <a:gd name="T115" fmla="*/ 2147483647 h 8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82"/>
              <a:gd name="T175" fmla="*/ 0 h 891"/>
              <a:gd name="T176" fmla="*/ 2582 w 2582"/>
              <a:gd name="T177" fmla="*/ 891 h 89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82" h="891">
                <a:moveTo>
                  <a:pt x="0" y="632"/>
                </a:moveTo>
                <a:lnTo>
                  <a:pt x="21" y="611"/>
                </a:lnTo>
                <a:lnTo>
                  <a:pt x="13" y="620"/>
                </a:lnTo>
                <a:lnTo>
                  <a:pt x="23" y="622"/>
                </a:lnTo>
                <a:lnTo>
                  <a:pt x="21" y="581"/>
                </a:lnTo>
                <a:lnTo>
                  <a:pt x="29" y="561"/>
                </a:lnTo>
                <a:lnTo>
                  <a:pt x="41" y="557"/>
                </a:lnTo>
                <a:lnTo>
                  <a:pt x="67" y="575"/>
                </a:lnTo>
                <a:lnTo>
                  <a:pt x="72" y="541"/>
                </a:lnTo>
                <a:lnTo>
                  <a:pt x="62" y="541"/>
                </a:lnTo>
                <a:lnTo>
                  <a:pt x="57" y="521"/>
                </a:lnTo>
                <a:lnTo>
                  <a:pt x="159" y="503"/>
                </a:lnTo>
                <a:lnTo>
                  <a:pt x="134" y="496"/>
                </a:lnTo>
                <a:lnTo>
                  <a:pt x="135" y="486"/>
                </a:lnTo>
                <a:lnTo>
                  <a:pt x="120" y="490"/>
                </a:lnTo>
                <a:lnTo>
                  <a:pt x="179" y="438"/>
                </a:lnTo>
                <a:lnTo>
                  <a:pt x="152" y="383"/>
                </a:lnTo>
                <a:lnTo>
                  <a:pt x="159" y="356"/>
                </a:lnTo>
                <a:lnTo>
                  <a:pt x="143" y="326"/>
                </a:lnTo>
                <a:lnTo>
                  <a:pt x="155" y="309"/>
                </a:lnTo>
                <a:lnTo>
                  <a:pt x="134" y="287"/>
                </a:lnTo>
                <a:lnTo>
                  <a:pt x="141" y="269"/>
                </a:lnTo>
                <a:lnTo>
                  <a:pt x="168" y="247"/>
                </a:lnTo>
                <a:lnTo>
                  <a:pt x="184" y="244"/>
                </a:lnTo>
                <a:lnTo>
                  <a:pt x="204" y="249"/>
                </a:lnTo>
                <a:lnTo>
                  <a:pt x="187" y="253"/>
                </a:lnTo>
                <a:lnTo>
                  <a:pt x="199" y="262"/>
                </a:lnTo>
                <a:lnTo>
                  <a:pt x="245" y="264"/>
                </a:lnTo>
                <a:lnTo>
                  <a:pt x="324" y="309"/>
                </a:lnTo>
                <a:lnTo>
                  <a:pt x="325" y="331"/>
                </a:lnTo>
                <a:lnTo>
                  <a:pt x="291" y="350"/>
                </a:lnTo>
                <a:lnTo>
                  <a:pt x="184" y="323"/>
                </a:lnTo>
                <a:lnTo>
                  <a:pt x="228" y="355"/>
                </a:lnTo>
                <a:lnTo>
                  <a:pt x="228" y="392"/>
                </a:lnTo>
                <a:lnTo>
                  <a:pt x="271" y="410"/>
                </a:lnTo>
                <a:lnTo>
                  <a:pt x="281" y="407"/>
                </a:lnTo>
                <a:lnTo>
                  <a:pt x="275" y="392"/>
                </a:lnTo>
                <a:lnTo>
                  <a:pt x="256" y="386"/>
                </a:lnTo>
                <a:lnTo>
                  <a:pt x="260" y="373"/>
                </a:lnTo>
                <a:lnTo>
                  <a:pt x="280" y="387"/>
                </a:lnTo>
                <a:lnTo>
                  <a:pt x="323" y="392"/>
                </a:lnTo>
                <a:lnTo>
                  <a:pt x="304" y="362"/>
                </a:lnTo>
                <a:lnTo>
                  <a:pt x="342" y="338"/>
                </a:lnTo>
                <a:lnTo>
                  <a:pt x="370" y="355"/>
                </a:lnTo>
                <a:lnTo>
                  <a:pt x="369" y="289"/>
                </a:lnTo>
                <a:lnTo>
                  <a:pt x="358" y="279"/>
                </a:lnTo>
                <a:lnTo>
                  <a:pt x="404" y="294"/>
                </a:lnTo>
                <a:lnTo>
                  <a:pt x="408" y="302"/>
                </a:lnTo>
                <a:lnTo>
                  <a:pt x="383" y="314"/>
                </a:lnTo>
                <a:lnTo>
                  <a:pt x="408" y="335"/>
                </a:lnTo>
                <a:lnTo>
                  <a:pt x="429" y="309"/>
                </a:lnTo>
                <a:lnTo>
                  <a:pt x="516" y="270"/>
                </a:lnTo>
                <a:lnTo>
                  <a:pt x="529" y="269"/>
                </a:lnTo>
                <a:lnTo>
                  <a:pt x="516" y="275"/>
                </a:lnTo>
                <a:lnTo>
                  <a:pt x="530" y="295"/>
                </a:lnTo>
                <a:lnTo>
                  <a:pt x="593" y="269"/>
                </a:lnTo>
                <a:lnTo>
                  <a:pt x="608" y="287"/>
                </a:lnTo>
                <a:lnTo>
                  <a:pt x="622" y="273"/>
                </a:lnTo>
                <a:lnTo>
                  <a:pt x="615" y="252"/>
                </a:lnTo>
                <a:lnTo>
                  <a:pt x="623" y="246"/>
                </a:lnTo>
                <a:lnTo>
                  <a:pt x="672" y="255"/>
                </a:lnTo>
                <a:lnTo>
                  <a:pt x="735" y="294"/>
                </a:lnTo>
                <a:lnTo>
                  <a:pt x="747" y="275"/>
                </a:lnTo>
                <a:lnTo>
                  <a:pt x="734" y="256"/>
                </a:lnTo>
                <a:lnTo>
                  <a:pt x="715" y="251"/>
                </a:lnTo>
                <a:lnTo>
                  <a:pt x="722" y="221"/>
                </a:lnTo>
                <a:lnTo>
                  <a:pt x="709" y="217"/>
                </a:lnTo>
                <a:lnTo>
                  <a:pt x="713" y="205"/>
                </a:lnTo>
                <a:lnTo>
                  <a:pt x="736" y="189"/>
                </a:lnTo>
                <a:lnTo>
                  <a:pt x="752" y="154"/>
                </a:lnTo>
                <a:lnTo>
                  <a:pt x="784" y="155"/>
                </a:lnTo>
                <a:lnTo>
                  <a:pt x="800" y="160"/>
                </a:lnTo>
                <a:lnTo>
                  <a:pt x="788" y="197"/>
                </a:lnTo>
                <a:lnTo>
                  <a:pt x="802" y="216"/>
                </a:lnTo>
                <a:lnTo>
                  <a:pt x="797" y="269"/>
                </a:lnTo>
                <a:lnTo>
                  <a:pt x="814" y="287"/>
                </a:lnTo>
                <a:lnTo>
                  <a:pt x="807" y="305"/>
                </a:lnTo>
                <a:lnTo>
                  <a:pt x="782" y="320"/>
                </a:lnTo>
                <a:lnTo>
                  <a:pt x="791" y="326"/>
                </a:lnTo>
                <a:lnTo>
                  <a:pt x="758" y="334"/>
                </a:lnTo>
                <a:lnTo>
                  <a:pt x="792" y="346"/>
                </a:lnTo>
                <a:lnTo>
                  <a:pt x="831" y="305"/>
                </a:lnTo>
                <a:lnTo>
                  <a:pt x="827" y="279"/>
                </a:lnTo>
                <a:lnTo>
                  <a:pt x="842" y="275"/>
                </a:lnTo>
                <a:lnTo>
                  <a:pt x="861" y="270"/>
                </a:lnTo>
                <a:lnTo>
                  <a:pt x="872" y="285"/>
                </a:lnTo>
                <a:lnTo>
                  <a:pt x="870" y="305"/>
                </a:lnTo>
                <a:lnTo>
                  <a:pt x="895" y="310"/>
                </a:lnTo>
                <a:lnTo>
                  <a:pt x="876" y="304"/>
                </a:lnTo>
                <a:lnTo>
                  <a:pt x="884" y="292"/>
                </a:lnTo>
                <a:lnTo>
                  <a:pt x="877" y="275"/>
                </a:lnTo>
                <a:lnTo>
                  <a:pt x="817" y="264"/>
                </a:lnTo>
                <a:lnTo>
                  <a:pt x="827" y="224"/>
                </a:lnTo>
                <a:lnTo>
                  <a:pt x="807" y="197"/>
                </a:lnTo>
                <a:lnTo>
                  <a:pt x="836" y="174"/>
                </a:lnTo>
                <a:lnTo>
                  <a:pt x="832" y="157"/>
                </a:lnTo>
                <a:lnTo>
                  <a:pt x="845" y="166"/>
                </a:lnTo>
                <a:lnTo>
                  <a:pt x="840" y="199"/>
                </a:lnTo>
                <a:lnTo>
                  <a:pt x="848" y="205"/>
                </a:lnTo>
                <a:lnTo>
                  <a:pt x="889" y="214"/>
                </a:lnTo>
                <a:lnTo>
                  <a:pt x="853" y="188"/>
                </a:lnTo>
                <a:lnTo>
                  <a:pt x="880" y="188"/>
                </a:lnTo>
                <a:lnTo>
                  <a:pt x="873" y="178"/>
                </a:lnTo>
                <a:lnTo>
                  <a:pt x="889" y="172"/>
                </a:lnTo>
                <a:lnTo>
                  <a:pt x="961" y="194"/>
                </a:lnTo>
                <a:lnTo>
                  <a:pt x="947" y="207"/>
                </a:lnTo>
                <a:lnTo>
                  <a:pt x="946" y="229"/>
                </a:lnTo>
                <a:lnTo>
                  <a:pt x="960" y="242"/>
                </a:lnTo>
                <a:lnTo>
                  <a:pt x="968" y="194"/>
                </a:lnTo>
                <a:lnTo>
                  <a:pt x="928" y="170"/>
                </a:lnTo>
                <a:lnTo>
                  <a:pt x="920" y="137"/>
                </a:lnTo>
                <a:lnTo>
                  <a:pt x="1013" y="125"/>
                </a:lnTo>
                <a:lnTo>
                  <a:pt x="1000" y="94"/>
                </a:lnTo>
                <a:lnTo>
                  <a:pt x="1013" y="101"/>
                </a:lnTo>
                <a:lnTo>
                  <a:pt x="1028" y="89"/>
                </a:lnTo>
                <a:lnTo>
                  <a:pt x="1017" y="86"/>
                </a:lnTo>
                <a:lnTo>
                  <a:pt x="1114" y="61"/>
                </a:lnTo>
                <a:lnTo>
                  <a:pt x="1106" y="54"/>
                </a:lnTo>
                <a:lnTo>
                  <a:pt x="1151" y="52"/>
                </a:lnTo>
                <a:lnTo>
                  <a:pt x="1151" y="59"/>
                </a:lnTo>
                <a:lnTo>
                  <a:pt x="1161" y="59"/>
                </a:lnTo>
                <a:lnTo>
                  <a:pt x="1193" y="49"/>
                </a:lnTo>
                <a:lnTo>
                  <a:pt x="1209" y="54"/>
                </a:lnTo>
                <a:lnTo>
                  <a:pt x="1195" y="41"/>
                </a:lnTo>
                <a:lnTo>
                  <a:pt x="1232" y="39"/>
                </a:lnTo>
                <a:lnTo>
                  <a:pt x="1233" y="22"/>
                </a:lnTo>
                <a:lnTo>
                  <a:pt x="1277" y="0"/>
                </a:lnTo>
                <a:lnTo>
                  <a:pt x="1307" y="13"/>
                </a:lnTo>
                <a:lnTo>
                  <a:pt x="1282" y="25"/>
                </a:lnTo>
                <a:lnTo>
                  <a:pt x="1324" y="24"/>
                </a:lnTo>
                <a:lnTo>
                  <a:pt x="1308" y="41"/>
                </a:lnTo>
                <a:lnTo>
                  <a:pt x="1382" y="33"/>
                </a:lnTo>
                <a:lnTo>
                  <a:pt x="1424" y="59"/>
                </a:lnTo>
                <a:lnTo>
                  <a:pt x="1416" y="70"/>
                </a:lnTo>
                <a:lnTo>
                  <a:pt x="1403" y="64"/>
                </a:lnTo>
                <a:lnTo>
                  <a:pt x="1422" y="72"/>
                </a:lnTo>
                <a:lnTo>
                  <a:pt x="1413" y="89"/>
                </a:lnTo>
                <a:lnTo>
                  <a:pt x="1277" y="166"/>
                </a:lnTo>
                <a:lnTo>
                  <a:pt x="1320" y="156"/>
                </a:lnTo>
                <a:lnTo>
                  <a:pt x="1311" y="145"/>
                </a:lnTo>
                <a:lnTo>
                  <a:pt x="1379" y="131"/>
                </a:lnTo>
                <a:lnTo>
                  <a:pt x="1361" y="134"/>
                </a:lnTo>
                <a:lnTo>
                  <a:pt x="1365" y="121"/>
                </a:lnTo>
                <a:lnTo>
                  <a:pt x="1403" y="131"/>
                </a:lnTo>
                <a:lnTo>
                  <a:pt x="1408" y="121"/>
                </a:lnTo>
                <a:lnTo>
                  <a:pt x="1417" y="145"/>
                </a:lnTo>
                <a:lnTo>
                  <a:pt x="1437" y="147"/>
                </a:lnTo>
                <a:lnTo>
                  <a:pt x="1419" y="137"/>
                </a:lnTo>
                <a:lnTo>
                  <a:pt x="1455" y="130"/>
                </a:lnTo>
                <a:lnTo>
                  <a:pt x="1499" y="137"/>
                </a:lnTo>
                <a:lnTo>
                  <a:pt x="1494" y="145"/>
                </a:lnTo>
                <a:lnTo>
                  <a:pt x="1533" y="154"/>
                </a:lnTo>
                <a:lnTo>
                  <a:pt x="1566" y="152"/>
                </a:lnTo>
                <a:lnTo>
                  <a:pt x="1567" y="127"/>
                </a:lnTo>
                <a:lnTo>
                  <a:pt x="1577" y="125"/>
                </a:lnTo>
                <a:lnTo>
                  <a:pt x="1660" y="152"/>
                </a:lnTo>
                <a:lnTo>
                  <a:pt x="1648" y="194"/>
                </a:lnTo>
                <a:lnTo>
                  <a:pt x="1688" y="221"/>
                </a:lnTo>
                <a:lnTo>
                  <a:pt x="1709" y="182"/>
                </a:lnTo>
                <a:lnTo>
                  <a:pt x="1724" y="199"/>
                </a:lnTo>
                <a:lnTo>
                  <a:pt x="1751" y="194"/>
                </a:lnTo>
                <a:lnTo>
                  <a:pt x="1789" y="207"/>
                </a:lnTo>
                <a:lnTo>
                  <a:pt x="1819" y="198"/>
                </a:lnTo>
                <a:lnTo>
                  <a:pt x="1816" y="182"/>
                </a:lnTo>
                <a:lnTo>
                  <a:pt x="1837" y="157"/>
                </a:lnTo>
                <a:lnTo>
                  <a:pt x="1962" y="176"/>
                </a:lnTo>
                <a:lnTo>
                  <a:pt x="1971" y="188"/>
                </a:lnTo>
                <a:lnTo>
                  <a:pt x="1956" y="193"/>
                </a:lnTo>
                <a:lnTo>
                  <a:pt x="1996" y="198"/>
                </a:lnTo>
                <a:lnTo>
                  <a:pt x="2010" y="217"/>
                </a:lnTo>
                <a:lnTo>
                  <a:pt x="2105" y="214"/>
                </a:lnTo>
                <a:lnTo>
                  <a:pt x="2123" y="229"/>
                </a:lnTo>
                <a:lnTo>
                  <a:pt x="2116" y="247"/>
                </a:lnTo>
                <a:lnTo>
                  <a:pt x="2144" y="260"/>
                </a:lnTo>
                <a:lnTo>
                  <a:pt x="2158" y="250"/>
                </a:lnTo>
                <a:lnTo>
                  <a:pt x="2226" y="257"/>
                </a:lnTo>
                <a:lnTo>
                  <a:pt x="2239" y="247"/>
                </a:lnTo>
                <a:lnTo>
                  <a:pt x="2247" y="263"/>
                </a:lnTo>
                <a:lnTo>
                  <a:pt x="2275" y="277"/>
                </a:lnTo>
                <a:lnTo>
                  <a:pt x="2288" y="267"/>
                </a:lnTo>
                <a:lnTo>
                  <a:pt x="2274" y="252"/>
                </a:lnTo>
                <a:lnTo>
                  <a:pt x="2282" y="242"/>
                </a:lnTo>
                <a:lnTo>
                  <a:pt x="2399" y="260"/>
                </a:lnTo>
                <a:lnTo>
                  <a:pt x="2478" y="305"/>
                </a:lnTo>
                <a:lnTo>
                  <a:pt x="2494" y="305"/>
                </a:lnTo>
                <a:lnTo>
                  <a:pt x="2514" y="343"/>
                </a:lnTo>
                <a:lnTo>
                  <a:pt x="2506" y="323"/>
                </a:lnTo>
                <a:lnTo>
                  <a:pt x="2518" y="321"/>
                </a:lnTo>
                <a:lnTo>
                  <a:pt x="2526" y="330"/>
                </a:lnTo>
                <a:lnTo>
                  <a:pt x="2549" y="326"/>
                </a:lnTo>
                <a:lnTo>
                  <a:pt x="2581" y="349"/>
                </a:lnTo>
                <a:lnTo>
                  <a:pt x="2535" y="373"/>
                </a:lnTo>
                <a:lnTo>
                  <a:pt x="2544" y="379"/>
                </a:lnTo>
                <a:lnTo>
                  <a:pt x="2529" y="385"/>
                </a:lnTo>
                <a:lnTo>
                  <a:pt x="2542" y="393"/>
                </a:lnTo>
                <a:lnTo>
                  <a:pt x="2514" y="394"/>
                </a:lnTo>
                <a:lnTo>
                  <a:pt x="2505" y="379"/>
                </a:lnTo>
                <a:lnTo>
                  <a:pt x="2494" y="385"/>
                </a:lnTo>
                <a:lnTo>
                  <a:pt x="2477" y="362"/>
                </a:lnTo>
                <a:lnTo>
                  <a:pt x="2447" y="363"/>
                </a:lnTo>
                <a:lnTo>
                  <a:pt x="2438" y="350"/>
                </a:lnTo>
                <a:lnTo>
                  <a:pt x="2447" y="343"/>
                </a:lnTo>
                <a:lnTo>
                  <a:pt x="2434" y="343"/>
                </a:lnTo>
                <a:lnTo>
                  <a:pt x="2425" y="349"/>
                </a:lnTo>
                <a:lnTo>
                  <a:pt x="2436" y="365"/>
                </a:lnTo>
                <a:lnTo>
                  <a:pt x="2429" y="373"/>
                </a:lnTo>
                <a:lnTo>
                  <a:pt x="2402" y="389"/>
                </a:lnTo>
                <a:lnTo>
                  <a:pt x="2385" y="386"/>
                </a:lnTo>
                <a:lnTo>
                  <a:pt x="2415" y="429"/>
                </a:lnTo>
                <a:lnTo>
                  <a:pt x="2410" y="446"/>
                </a:lnTo>
                <a:lnTo>
                  <a:pt x="2380" y="433"/>
                </a:lnTo>
                <a:lnTo>
                  <a:pt x="2381" y="440"/>
                </a:lnTo>
                <a:lnTo>
                  <a:pt x="2326" y="462"/>
                </a:lnTo>
                <a:lnTo>
                  <a:pt x="2277" y="505"/>
                </a:lnTo>
                <a:lnTo>
                  <a:pt x="2244" y="490"/>
                </a:lnTo>
                <a:lnTo>
                  <a:pt x="2214" y="508"/>
                </a:lnTo>
                <a:lnTo>
                  <a:pt x="2214" y="492"/>
                </a:lnTo>
                <a:lnTo>
                  <a:pt x="2196" y="508"/>
                </a:lnTo>
                <a:lnTo>
                  <a:pt x="2176" y="506"/>
                </a:lnTo>
                <a:lnTo>
                  <a:pt x="2152" y="549"/>
                </a:lnTo>
                <a:lnTo>
                  <a:pt x="2170" y="557"/>
                </a:lnTo>
                <a:lnTo>
                  <a:pt x="2164" y="572"/>
                </a:lnTo>
                <a:lnTo>
                  <a:pt x="2172" y="593"/>
                </a:lnTo>
                <a:lnTo>
                  <a:pt x="2156" y="590"/>
                </a:lnTo>
                <a:lnTo>
                  <a:pt x="2147" y="610"/>
                </a:lnTo>
                <a:lnTo>
                  <a:pt x="2152" y="627"/>
                </a:lnTo>
                <a:lnTo>
                  <a:pt x="2120" y="642"/>
                </a:lnTo>
                <a:lnTo>
                  <a:pt x="2123" y="661"/>
                </a:lnTo>
                <a:lnTo>
                  <a:pt x="2101" y="666"/>
                </a:lnTo>
                <a:lnTo>
                  <a:pt x="2095" y="688"/>
                </a:lnTo>
                <a:lnTo>
                  <a:pt x="2075" y="710"/>
                </a:lnTo>
                <a:lnTo>
                  <a:pt x="2058" y="627"/>
                </a:lnTo>
                <a:lnTo>
                  <a:pt x="2060" y="583"/>
                </a:lnTo>
                <a:lnTo>
                  <a:pt x="2075" y="555"/>
                </a:lnTo>
                <a:lnTo>
                  <a:pt x="2098" y="550"/>
                </a:lnTo>
                <a:lnTo>
                  <a:pt x="2151" y="494"/>
                </a:lnTo>
                <a:lnTo>
                  <a:pt x="2177" y="483"/>
                </a:lnTo>
                <a:lnTo>
                  <a:pt x="2185" y="449"/>
                </a:lnTo>
                <a:lnTo>
                  <a:pt x="2196" y="441"/>
                </a:lnTo>
                <a:lnTo>
                  <a:pt x="2177" y="440"/>
                </a:lnTo>
                <a:lnTo>
                  <a:pt x="2170" y="467"/>
                </a:lnTo>
                <a:lnTo>
                  <a:pt x="2125" y="490"/>
                </a:lnTo>
                <a:lnTo>
                  <a:pt x="2129" y="456"/>
                </a:lnTo>
                <a:lnTo>
                  <a:pt x="2080" y="463"/>
                </a:lnTo>
                <a:lnTo>
                  <a:pt x="2035" y="508"/>
                </a:lnTo>
                <a:lnTo>
                  <a:pt x="2043" y="526"/>
                </a:lnTo>
                <a:lnTo>
                  <a:pt x="1994" y="531"/>
                </a:lnTo>
                <a:lnTo>
                  <a:pt x="1988" y="526"/>
                </a:lnTo>
                <a:lnTo>
                  <a:pt x="2005" y="523"/>
                </a:lnTo>
                <a:lnTo>
                  <a:pt x="1963" y="512"/>
                </a:lnTo>
                <a:lnTo>
                  <a:pt x="1952" y="523"/>
                </a:lnTo>
                <a:lnTo>
                  <a:pt x="1859" y="523"/>
                </a:lnTo>
                <a:lnTo>
                  <a:pt x="1749" y="626"/>
                </a:lnTo>
                <a:lnTo>
                  <a:pt x="1770" y="629"/>
                </a:lnTo>
                <a:lnTo>
                  <a:pt x="1770" y="647"/>
                </a:lnTo>
                <a:lnTo>
                  <a:pt x="1784" y="637"/>
                </a:lnTo>
                <a:lnTo>
                  <a:pt x="1780" y="652"/>
                </a:lnTo>
                <a:lnTo>
                  <a:pt x="1797" y="643"/>
                </a:lnTo>
                <a:lnTo>
                  <a:pt x="1795" y="654"/>
                </a:lnTo>
                <a:lnTo>
                  <a:pt x="1801" y="637"/>
                </a:lnTo>
                <a:lnTo>
                  <a:pt x="1816" y="638"/>
                </a:lnTo>
                <a:lnTo>
                  <a:pt x="1840" y="658"/>
                </a:lnTo>
                <a:lnTo>
                  <a:pt x="1818" y="660"/>
                </a:lnTo>
                <a:lnTo>
                  <a:pt x="1837" y="666"/>
                </a:lnTo>
                <a:lnTo>
                  <a:pt x="1841" y="682"/>
                </a:lnTo>
                <a:lnTo>
                  <a:pt x="1827" y="714"/>
                </a:lnTo>
                <a:lnTo>
                  <a:pt x="1824" y="763"/>
                </a:lnTo>
                <a:lnTo>
                  <a:pt x="1746" y="863"/>
                </a:lnTo>
                <a:lnTo>
                  <a:pt x="1719" y="876"/>
                </a:lnTo>
                <a:lnTo>
                  <a:pt x="1698" y="863"/>
                </a:lnTo>
                <a:lnTo>
                  <a:pt x="1678" y="883"/>
                </a:lnTo>
                <a:lnTo>
                  <a:pt x="1676" y="878"/>
                </a:lnTo>
                <a:lnTo>
                  <a:pt x="1687" y="863"/>
                </a:lnTo>
                <a:lnTo>
                  <a:pt x="1683" y="837"/>
                </a:lnTo>
                <a:lnTo>
                  <a:pt x="1716" y="828"/>
                </a:lnTo>
                <a:lnTo>
                  <a:pt x="1742" y="760"/>
                </a:lnTo>
                <a:lnTo>
                  <a:pt x="1686" y="776"/>
                </a:lnTo>
                <a:lnTo>
                  <a:pt x="1676" y="751"/>
                </a:lnTo>
                <a:lnTo>
                  <a:pt x="1631" y="735"/>
                </a:lnTo>
                <a:lnTo>
                  <a:pt x="1603" y="665"/>
                </a:lnTo>
                <a:lnTo>
                  <a:pt x="1572" y="654"/>
                </a:lnTo>
                <a:lnTo>
                  <a:pt x="1518" y="672"/>
                </a:lnTo>
                <a:lnTo>
                  <a:pt x="1529" y="687"/>
                </a:lnTo>
                <a:lnTo>
                  <a:pt x="1505" y="728"/>
                </a:lnTo>
                <a:lnTo>
                  <a:pt x="1484" y="739"/>
                </a:lnTo>
                <a:lnTo>
                  <a:pt x="1461" y="729"/>
                </a:lnTo>
                <a:lnTo>
                  <a:pt x="1434" y="725"/>
                </a:lnTo>
                <a:lnTo>
                  <a:pt x="1361" y="744"/>
                </a:lnTo>
                <a:lnTo>
                  <a:pt x="1298" y="716"/>
                </a:lnTo>
                <a:lnTo>
                  <a:pt x="1258" y="719"/>
                </a:lnTo>
                <a:lnTo>
                  <a:pt x="1244" y="697"/>
                </a:lnTo>
                <a:lnTo>
                  <a:pt x="1204" y="682"/>
                </a:lnTo>
                <a:lnTo>
                  <a:pt x="1183" y="698"/>
                </a:lnTo>
                <a:lnTo>
                  <a:pt x="1181" y="728"/>
                </a:lnTo>
                <a:lnTo>
                  <a:pt x="1090" y="715"/>
                </a:lnTo>
                <a:lnTo>
                  <a:pt x="1043" y="744"/>
                </a:lnTo>
                <a:lnTo>
                  <a:pt x="1017" y="755"/>
                </a:lnTo>
                <a:lnTo>
                  <a:pt x="985" y="733"/>
                </a:lnTo>
                <a:lnTo>
                  <a:pt x="964" y="745"/>
                </a:lnTo>
                <a:lnTo>
                  <a:pt x="925" y="729"/>
                </a:lnTo>
                <a:lnTo>
                  <a:pt x="911" y="728"/>
                </a:lnTo>
                <a:lnTo>
                  <a:pt x="900" y="704"/>
                </a:lnTo>
                <a:lnTo>
                  <a:pt x="880" y="704"/>
                </a:lnTo>
                <a:lnTo>
                  <a:pt x="871" y="708"/>
                </a:lnTo>
                <a:lnTo>
                  <a:pt x="855" y="690"/>
                </a:lnTo>
                <a:lnTo>
                  <a:pt x="843" y="694"/>
                </a:lnTo>
                <a:lnTo>
                  <a:pt x="833" y="701"/>
                </a:lnTo>
                <a:lnTo>
                  <a:pt x="791" y="662"/>
                </a:lnTo>
                <a:lnTo>
                  <a:pt x="778" y="659"/>
                </a:lnTo>
                <a:lnTo>
                  <a:pt x="749" y="630"/>
                </a:lnTo>
                <a:lnTo>
                  <a:pt x="723" y="647"/>
                </a:lnTo>
                <a:lnTo>
                  <a:pt x="717" y="636"/>
                </a:lnTo>
                <a:lnTo>
                  <a:pt x="678" y="635"/>
                </a:lnTo>
                <a:lnTo>
                  <a:pt x="663" y="612"/>
                </a:lnTo>
                <a:lnTo>
                  <a:pt x="642" y="615"/>
                </a:lnTo>
                <a:lnTo>
                  <a:pt x="635" y="623"/>
                </a:lnTo>
                <a:lnTo>
                  <a:pt x="608" y="629"/>
                </a:lnTo>
                <a:lnTo>
                  <a:pt x="600" y="623"/>
                </a:lnTo>
                <a:lnTo>
                  <a:pt x="590" y="639"/>
                </a:lnTo>
                <a:lnTo>
                  <a:pt x="582" y="636"/>
                </a:lnTo>
                <a:lnTo>
                  <a:pt x="550" y="640"/>
                </a:lnTo>
                <a:lnTo>
                  <a:pt x="540" y="636"/>
                </a:lnTo>
                <a:lnTo>
                  <a:pt x="536" y="640"/>
                </a:lnTo>
                <a:lnTo>
                  <a:pt x="552" y="659"/>
                </a:lnTo>
                <a:lnTo>
                  <a:pt x="542" y="670"/>
                </a:lnTo>
                <a:lnTo>
                  <a:pt x="543" y="684"/>
                </a:lnTo>
                <a:lnTo>
                  <a:pt x="560" y="686"/>
                </a:lnTo>
                <a:lnTo>
                  <a:pt x="568" y="701"/>
                </a:lnTo>
                <a:lnTo>
                  <a:pt x="563" y="711"/>
                </a:lnTo>
                <a:lnTo>
                  <a:pt x="550" y="704"/>
                </a:lnTo>
                <a:lnTo>
                  <a:pt x="540" y="710"/>
                </a:lnTo>
                <a:lnTo>
                  <a:pt x="530" y="705"/>
                </a:lnTo>
                <a:lnTo>
                  <a:pt x="525" y="694"/>
                </a:lnTo>
                <a:lnTo>
                  <a:pt x="512" y="701"/>
                </a:lnTo>
                <a:lnTo>
                  <a:pt x="503" y="695"/>
                </a:lnTo>
                <a:lnTo>
                  <a:pt x="493" y="704"/>
                </a:lnTo>
                <a:lnTo>
                  <a:pt x="479" y="706"/>
                </a:lnTo>
                <a:lnTo>
                  <a:pt x="470" y="694"/>
                </a:lnTo>
                <a:lnTo>
                  <a:pt x="421" y="692"/>
                </a:lnTo>
                <a:lnTo>
                  <a:pt x="416" y="697"/>
                </a:lnTo>
                <a:lnTo>
                  <a:pt x="411" y="696"/>
                </a:lnTo>
                <a:lnTo>
                  <a:pt x="403" y="709"/>
                </a:lnTo>
                <a:lnTo>
                  <a:pt x="404" y="721"/>
                </a:lnTo>
                <a:lnTo>
                  <a:pt x="400" y="722"/>
                </a:lnTo>
                <a:lnTo>
                  <a:pt x="395" y="711"/>
                </a:lnTo>
                <a:lnTo>
                  <a:pt x="388" y="712"/>
                </a:lnTo>
                <a:lnTo>
                  <a:pt x="386" y="746"/>
                </a:lnTo>
                <a:lnTo>
                  <a:pt x="393" y="758"/>
                </a:lnTo>
                <a:lnTo>
                  <a:pt x="393" y="767"/>
                </a:lnTo>
                <a:lnTo>
                  <a:pt x="401" y="765"/>
                </a:lnTo>
                <a:lnTo>
                  <a:pt x="411" y="761"/>
                </a:lnTo>
                <a:lnTo>
                  <a:pt x="420" y="776"/>
                </a:lnTo>
                <a:lnTo>
                  <a:pt x="428" y="786"/>
                </a:lnTo>
                <a:lnTo>
                  <a:pt x="433" y="799"/>
                </a:lnTo>
                <a:lnTo>
                  <a:pt x="444" y="802"/>
                </a:lnTo>
                <a:lnTo>
                  <a:pt x="431" y="813"/>
                </a:lnTo>
                <a:lnTo>
                  <a:pt x="421" y="803"/>
                </a:lnTo>
                <a:lnTo>
                  <a:pt x="410" y="842"/>
                </a:lnTo>
                <a:lnTo>
                  <a:pt x="423" y="852"/>
                </a:lnTo>
                <a:lnTo>
                  <a:pt x="433" y="890"/>
                </a:lnTo>
                <a:lnTo>
                  <a:pt x="423" y="883"/>
                </a:lnTo>
                <a:lnTo>
                  <a:pt x="414" y="878"/>
                </a:lnTo>
                <a:lnTo>
                  <a:pt x="401" y="876"/>
                </a:lnTo>
                <a:lnTo>
                  <a:pt x="393" y="872"/>
                </a:lnTo>
                <a:lnTo>
                  <a:pt x="385" y="872"/>
                </a:lnTo>
                <a:lnTo>
                  <a:pt x="378" y="858"/>
                </a:lnTo>
                <a:lnTo>
                  <a:pt x="363" y="866"/>
                </a:lnTo>
                <a:lnTo>
                  <a:pt x="349" y="865"/>
                </a:lnTo>
                <a:lnTo>
                  <a:pt x="338" y="854"/>
                </a:lnTo>
                <a:lnTo>
                  <a:pt x="315" y="843"/>
                </a:lnTo>
                <a:lnTo>
                  <a:pt x="291" y="845"/>
                </a:lnTo>
                <a:lnTo>
                  <a:pt x="265" y="826"/>
                </a:lnTo>
                <a:lnTo>
                  <a:pt x="285" y="809"/>
                </a:lnTo>
                <a:lnTo>
                  <a:pt x="288" y="794"/>
                </a:lnTo>
                <a:lnTo>
                  <a:pt x="287" y="780"/>
                </a:lnTo>
                <a:lnTo>
                  <a:pt x="289" y="768"/>
                </a:lnTo>
                <a:lnTo>
                  <a:pt x="302" y="764"/>
                </a:lnTo>
                <a:lnTo>
                  <a:pt x="295" y="742"/>
                </a:lnTo>
                <a:lnTo>
                  <a:pt x="279" y="735"/>
                </a:lnTo>
                <a:lnTo>
                  <a:pt x="272" y="731"/>
                </a:lnTo>
                <a:lnTo>
                  <a:pt x="261" y="735"/>
                </a:lnTo>
                <a:lnTo>
                  <a:pt x="239" y="728"/>
                </a:lnTo>
                <a:lnTo>
                  <a:pt x="221" y="707"/>
                </a:lnTo>
                <a:lnTo>
                  <a:pt x="207" y="700"/>
                </a:lnTo>
                <a:lnTo>
                  <a:pt x="199" y="679"/>
                </a:lnTo>
                <a:lnTo>
                  <a:pt x="187" y="677"/>
                </a:lnTo>
                <a:lnTo>
                  <a:pt x="175" y="683"/>
                </a:lnTo>
                <a:lnTo>
                  <a:pt x="167" y="688"/>
                </a:lnTo>
                <a:lnTo>
                  <a:pt x="164" y="678"/>
                </a:lnTo>
                <a:lnTo>
                  <a:pt x="156" y="669"/>
                </a:lnTo>
                <a:lnTo>
                  <a:pt x="174" y="668"/>
                </a:lnTo>
                <a:lnTo>
                  <a:pt x="173" y="662"/>
                </a:lnTo>
                <a:lnTo>
                  <a:pt x="168" y="657"/>
                </a:lnTo>
                <a:lnTo>
                  <a:pt x="164" y="653"/>
                </a:lnTo>
                <a:lnTo>
                  <a:pt x="154" y="629"/>
                </a:lnTo>
                <a:lnTo>
                  <a:pt x="141" y="617"/>
                </a:lnTo>
                <a:lnTo>
                  <a:pt x="127" y="616"/>
                </a:lnTo>
                <a:lnTo>
                  <a:pt x="114" y="616"/>
                </a:lnTo>
                <a:lnTo>
                  <a:pt x="103" y="608"/>
                </a:lnTo>
                <a:lnTo>
                  <a:pt x="95" y="607"/>
                </a:lnTo>
                <a:lnTo>
                  <a:pt x="87" y="607"/>
                </a:lnTo>
                <a:lnTo>
                  <a:pt x="82" y="612"/>
                </a:lnTo>
                <a:lnTo>
                  <a:pt x="73" y="623"/>
                </a:lnTo>
                <a:lnTo>
                  <a:pt x="71" y="633"/>
                </a:lnTo>
                <a:lnTo>
                  <a:pt x="67" y="636"/>
                </a:lnTo>
                <a:lnTo>
                  <a:pt x="63" y="652"/>
                </a:lnTo>
                <a:lnTo>
                  <a:pt x="58" y="647"/>
                </a:lnTo>
                <a:lnTo>
                  <a:pt x="56" y="641"/>
                </a:lnTo>
                <a:lnTo>
                  <a:pt x="0" y="63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8" name="Freeform 115"/>
          <p:cNvSpPr>
            <a:spLocks noChangeAspect="1"/>
          </p:cNvSpPr>
          <p:nvPr/>
        </p:nvSpPr>
        <p:spPr bwMode="gray">
          <a:xfrm>
            <a:off x="5289550" y="2628900"/>
            <a:ext cx="39688" cy="30163"/>
          </a:xfrm>
          <a:custGeom>
            <a:avLst/>
            <a:gdLst>
              <a:gd name="T0" fmla="*/ 0 w 32"/>
              <a:gd name="T1" fmla="*/ 2147483647 h 21"/>
              <a:gd name="T2" fmla="*/ 2147483647 w 32"/>
              <a:gd name="T3" fmla="*/ 0 h 21"/>
              <a:gd name="T4" fmla="*/ 2147483647 w 32"/>
              <a:gd name="T5" fmla="*/ 2147483647 h 21"/>
              <a:gd name="T6" fmla="*/ 0 w 3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1"/>
              <a:gd name="T14" fmla="*/ 32 w 3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1">
                <a:moveTo>
                  <a:pt x="0" y="20"/>
                </a:moveTo>
                <a:lnTo>
                  <a:pt x="9" y="0"/>
                </a:lnTo>
                <a:lnTo>
                  <a:pt x="31" y="10"/>
                </a:lnTo>
                <a:lnTo>
                  <a:pt x="0" y="2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29" name="Freeform 116"/>
          <p:cNvSpPr>
            <a:spLocks noChangeAspect="1"/>
          </p:cNvSpPr>
          <p:nvPr/>
        </p:nvSpPr>
        <p:spPr bwMode="gray">
          <a:xfrm>
            <a:off x="7061200" y="3195638"/>
            <a:ext cx="58738" cy="268287"/>
          </a:xfrm>
          <a:custGeom>
            <a:avLst/>
            <a:gdLst>
              <a:gd name="T0" fmla="*/ 0 w 47"/>
              <a:gd name="T1" fmla="*/ 2147483647 h 179"/>
              <a:gd name="T2" fmla="*/ 2147483647 w 47"/>
              <a:gd name="T3" fmla="*/ 2147483647 h 179"/>
              <a:gd name="T4" fmla="*/ 2147483647 w 47"/>
              <a:gd name="T5" fmla="*/ 2147483647 h 179"/>
              <a:gd name="T6" fmla="*/ 2147483647 w 47"/>
              <a:gd name="T7" fmla="*/ 2147483647 h 179"/>
              <a:gd name="T8" fmla="*/ 2147483647 w 47"/>
              <a:gd name="T9" fmla="*/ 2147483647 h 179"/>
              <a:gd name="T10" fmla="*/ 2147483647 w 47"/>
              <a:gd name="T11" fmla="*/ 2147483647 h 179"/>
              <a:gd name="T12" fmla="*/ 2147483647 w 47"/>
              <a:gd name="T13" fmla="*/ 2147483647 h 179"/>
              <a:gd name="T14" fmla="*/ 2147483647 w 47"/>
              <a:gd name="T15" fmla="*/ 2147483647 h 179"/>
              <a:gd name="T16" fmla="*/ 2147483647 w 47"/>
              <a:gd name="T17" fmla="*/ 2147483647 h 179"/>
              <a:gd name="T18" fmla="*/ 2147483647 w 47"/>
              <a:gd name="T19" fmla="*/ 0 h 179"/>
              <a:gd name="T20" fmla="*/ 0 w 47"/>
              <a:gd name="T21" fmla="*/ 2147483647 h 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"/>
              <a:gd name="T34" fmla="*/ 0 h 179"/>
              <a:gd name="T35" fmla="*/ 47 w 47"/>
              <a:gd name="T36" fmla="*/ 179 h 1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" h="179">
                <a:moveTo>
                  <a:pt x="0" y="45"/>
                </a:moveTo>
                <a:lnTo>
                  <a:pt x="7" y="67"/>
                </a:lnTo>
                <a:lnTo>
                  <a:pt x="7" y="178"/>
                </a:lnTo>
                <a:lnTo>
                  <a:pt x="15" y="164"/>
                </a:lnTo>
                <a:lnTo>
                  <a:pt x="27" y="173"/>
                </a:lnTo>
                <a:lnTo>
                  <a:pt x="13" y="142"/>
                </a:lnTo>
                <a:lnTo>
                  <a:pt x="22" y="112"/>
                </a:lnTo>
                <a:lnTo>
                  <a:pt x="46" y="122"/>
                </a:lnTo>
                <a:lnTo>
                  <a:pt x="23" y="62"/>
                </a:lnTo>
                <a:lnTo>
                  <a:pt x="15" y="0"/>
                </a:lnTo>
                <a:lnTo>
                  <a:pt x="0" y="4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0" name="Freeform 117"/>
          <p:cNvSpPr>
            <a:spLocks noChangeAspect="1"/>
          </p:cNvSpPr>
          <p:nvPr/>
        </p:nvSpPr>
        <p:spPr bwMode="gray">
          <a:xfrm>
            <a:off x="4189413" y="3536950"/>
            <a:ext cx="238125" cy="214313"/>
          </a:xfrm>
          <a:custGeom>
            <a:avLst/>
            <a:gdLst>
              <a:gd name="T0" fmla="*/ 0 w 190"/>
              <a:gd name="T1" fmla="*/ 2147483647 h 143"/>
              <a:gd name="T2" fmla="*/ 2147483647 w 190"/>
              <a:gd name="T3" fmla="*/ 2147483647 h 143"/>
              <a:gd name="T4" fmla="*/ 2147483647 w 190"/>
              <a:gd name="T5" fmla="*/ 2147483647 h 143"/>
              <a:gd name="T6" fmla="*/ 2147483647 w 190"/>
              <a:gd name="T7" fmla="*/ 2147483647 h 143"/>
              <a:gd name="T8" fmla="*/ 2147483647 w 190"/>
              <a:gd name="T9" fmla="*/ 2147483647 h 143"/>
              <a:gd name="T10" fmla="*/ 2147483647 w 190"/>
              <a:gd name="T11" fmla="*/ 2147483647 h 143"/>
              <a:gd name="T12" fmla="*/ 2147483647 w 190"/>
              <a:gd name="T13" fmla="*/ 2147483647 h 143"/>
              <a:gd name="T14" fmla="*/ 2147483647 w 190"/>
              <a:gd name="T15" fmla="*/ 2147483647 h 143"/>
              <a:gd name="T16" fmla="*/ 2147483647 w 190"/>
              <a:gd name="T17" fmla="*/ 2147483647 h 143"/>
              <a:gd name="T18" fmla="*/ 2147483647 w 190"/>
              <a:gd name="T19" fmla="*/ 2147483647 h 143"/>
              <a:gd name="T20" fmla="*/ 2147483647 w 190"/>
              <a:gd name="T21" fmla="*/ 2147483647 h 143"/>
              <a:gd name="T22" fmla="*/ 2147483647 w 190"/>
              <a:gd name="T23" fmla="*/ 2147483647 h 143"/>
              <a:gd name="T24" fmla="*/ 2147483647 w 190"/>
              <a:gd name="T25" fmla="*/ 2147483647 h 143"/>
              <a:gd name="T26" fmla="*/ 2147483647 w 190"/>
              <a:gd name="T27" fmla="*/ 2147483647 h 143"/>
              <a:gd name="T28" fmla="*/ 2147483647 w 190"/>
              <a:gd name="T29" fmla="*/ 2147483647 h 143"/>
              <a:gd name="T30" fmla="*/ 2147483647 w 190"/>
              <a:gd name="T31" fmla="*/ 0 h 143"/>
              <a:gd name="T32" fmla="*/ 0 w 190"/>
              <a:gd name="T33" fmla="*/ 2147483647 h 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"/>
              <a:gd name="T52" fmla="*/ 0 h 143"/>
              <a:gd name="T53" fmla="*/ 190 w 190"/>
              <a:gd name="T54" fmla="*/ 143 h 1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" h="143">
                <a:moveTo>
                  <a:pt x="0" y="11"/>
                </a:moveTo>
                <a:lnTo>
                  <a:pt x="6" y="35"/>
                </a:lnTo>
                <a:lnTo>
                  <a:pt x="46" y="38"/>
                </a:lnTo>
                <a:lnTo>
                  <a:pt x="28" y="76"/>
                </a:lnTo>
                <a:lnTo>
                  <a:pt x="28" y="121"/>
                </a:lnTo>
                <a:lnTo>
                  <a:pt x="56" y="142"/>
                </a:lnTo>
                <a:lnTo>
                  <a:pt x="112" y="128"/>
                </a:lnTo>
                <a:lnTo>
                  <a:pt x="142" y="94"/>
                </a:lnTo>
                <a:lnTo>
                  <a:pt x="136" y="80"/>
                </a:lnTo>
                <a:lnTo>
                  <a:pt x="153" y="55"/>
                </a:lnTo>
                <a:lnTo>
                  <a:pt x="189" y="35"/>
                </a:lnTo>
                <a:lnTo>
                  <a:pt x="189" y="24"/>
                </a:lnTo>
                <a:lnTo>
                  <a:pt x="166" y="21"/>
                </a:lnTo>
                <a:lnTo>
                  <a:pt x="161" y="19"/>
                </a:lnTo>
                <a:lnTo>
                  <a:pt x="113" y="4"/>
                </a:lnTo>
                <a:lnTo>
                  <a:pt x="15" y="0"/>
                </a:lnTo>
                <a:lnTo>
                  <a:pt x="0" y="1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1" name="Freeform 118"/>
          <p:cNvSpPr>
            <a:spLocks noChangeAspect="1"/>
          </p:cNvSpPr>
          <p:nvPr/>
        </p:nvSpPr>
        <p:spPr bwMode="gray">
          <a:xfrm>
            <a:off x="2900363" y="4522788"/>
            <a:ext cx="80962" cy="95250"/>
          </a:xfrm>
          <a:custGeom>
            <a:avLst/>
            <a:gdLst>
              <a:gd name="T0" fmla="*/ 0 w 63"/>
              <a:gd name="T1" fmla="*/ 2147483647 h 63"/>
              <a:gd name="T2" fmla="*/ 2147483647 w 63"/>
              <a:gd name="T3" fmla="*/ 0 h 63"/>
              <a:gd name="T4" fmla="*/ 2147483647 w 63"/>
              <a:gd name="T5" fmla="*/ 2147483647 h 63"/>
              <a:gd name="T6" fmla="*/ 2147483647 w 63"/>
              <a:gd name="T7" fmla="*/ 2147483647 h 63"/>
              <a:gd name="T8" fmla="*/ 2147483647 w 63"/>
              <a:gd name="T9" fmla="*/ 2147483647 h 63"/>
              <a:gd name="T10" fmla="*/ 0 w 63"/>
              <a:gd name="T11" fmla="*/ 2147483647 h 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63"/>
              <a:gd name="T20" fmla="*/ 63 w 63"/>
              <a:gd name="T21" fmla="*/ 63 h 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63">
                <a:moveTo>
                  <a:pt x="0" y="28"/>
                </a:moveTo>
                <a:lnTo>
                  <a:pt x="17" y="0"/>
                </a:lnTo>
                <a:lnTo>
                  <a:pt x="62" y="5"/>
                </a:lnTo>
                <a:lnTo>
                  <a:pt x="55" y="58"/>
                </a:lnTo>
                <a:lnTo>
                  <a:pt x="24" y="62"/>
                </a:lnTo>
                <a:lnTo>
                  <a:pt x="0" y="2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2" name="Freeform 119"/>
          <p:cNvSpPr>
            <a:spLocks noChangeAspect="1"/>
          </p:cNvSpPr>
          <p:nvPr/>
        </p:nvSpPr>
        <p:spPr bwMode="gray">
          <a:xfrm>
            <a:off x="4592638" y="2647950"/>
            <a:ext cx="244475" cy="514350"/>
          </a:xfrm>
          <a:custGeom>
            <a:avLst/>
            <a:gdLst>
              <a:gd name="T0" fmla="*/ 0 w 196"/>
              <a:gd name="T1" fmla="*/ 2147483647 h 342"/>
              <a:gd name="T2" fmla="*/ 2147483647 w 196"/>
              <a:gd name="T3" fmla="*/ 2147483647 h 342"/>
              <a:gd name="T4" fmla="*/ 2147483647 w 196"/>
              <a:gd name="T5" fmla="*/ 2147483647 h 342"/>
              <a:gd name="T6" fmla="*/ 2147483647 w 196"/>
              <a:gd name="T7" fmla="*/ 2147483647 h 342"/>
              <a:gd name="T8" fmla="*/ 2147483647 w 196"/>
              <a:gd name="T9" fmla="*/ 2147483647 h 342"/>
              <a:gd name="T10" fmla="*/ 2147483647 w 196"/>
              <a:gd name="T11" fmla="*/ 2147483647 h 342"/>
              <a:gd name="T12" fmla="*/ 2147483647 w 196"/>
              <a:gd name="T13" fmla="*/ 2147483647 h 342"/>
              <a:gd name="T14" fmla="*/ 2147483647 w 196"/>
              <a:gd name="T15" fmla="*/ 2147483647 h 342"/>
              <a:gd name="T16" fmla="*/ 2147483647 w 196"/>
              <a:gd name="T17" fmla="*/ 2147483647 h 342"/>
              <a:gd name="T18" fmla="*/ 2147483647 w 196"/>
              <a:gd name="T19" fmla="*/ 2147483647 h 342"/>
              <a:gd name="T20" fmla="*/ 2147483647 w 196"/>
              <a:gd name="T21" fmla="*/ 2147483647 h 342"/>
              <a:gd name="T22" fmla="*/ 2147483647 w 196"/>
              <a:gd name="T23" fmla="*/ 2147483647 h 342"/>
              <a:gd name="T24" fmla="*/ 2147483647 w 196"/>
              <a:gd name="T25" fmla="*/ 2147483647 h 342"/>
              <a:gd name="T26" fmla="*/ 2147483647 w 196"/>
              <a:gd name="T27" fmla="*/ 2147483647 h 342"/>
              <a:gd name="T28" fmla="*/ 2147483647 w 196"/>
              <a:gd name="T29" fmla="*/ 2147483647 h 342"/>
              <a:gd name="T30" fmla="*/ 2147483647 w 196"/>
              <a:gd name="T31" fmla="*/ 2147483647 h 342"/>
              <a:gd name="T32" fmla="*/ 2147483647 w 196"/>
              <a:gd name="T33" fmla="*/ 2147483647 h 342"/>
              <a:gd name="T34" fmla="*/ 2147483647 w 196"/>
              <a:gd name="T35" fmla="*/ 2147483647 h 342"/>
              <a:gd name="T36" fmla="*/ 2147483647 w 196"/>
              <a:gd name="T37" fmla="*/ 2147483647 h 342"/>
              <a:gd name="T38" fmla="*/ 2147483647 w 196"/>
              <a:gd name="T39" fmla="*/ 2147483647 h 342"/>
              <a:gd name="T40" fmla="*/ 2147483647 w 196"/>
              <a:gd name="T41" fmla="*/ 0 h 342"/>
              <a:gd name="T42" fmla="*/ 2147483647 w 196"/>
              <a:gd name="T43" fmla="*/ 0 h 342"/>
              <a:gd name="T44" fmla="*/ 2147483647 w 196"/>
              <a:gd name="T45" fmla="*/ 2147483647 h 342"/>
              <a:gd name="T46" fmla="*/ 2147483647 w 196"/>
              <a:gd name="T47" fmla="*/ 2147483647 h 342"/>
              <a:gd name="T48" fmla="*/ 2147483647 w 196"/>
              <a:gd name="T49" fmla="*/ 2147483647 h 342"/>
              <a:gd name="T50" fmla="*/ 2147483647 w 196"/>
              <a:gd name="T51" fmla="*/ 2147483647 h 342"/>
              <a:gd name="T52" fmla="*/ 2147483647 w 196"/>
              <a:gd name="T53" fmla="*/ 2147483647 h 342"/>
              <a:gd name="T54" fmla="*/ 2147483647 w 196"/>
              <a:gd name="T55" fmla="*/ 2147483647 h 342"/>
              <a:gd name="T56" fmla="*/ 2147483647 w 196"/>
              <a:gd name="T57" fmla="*/ 2147483647 h 342"/>
              <a:gd name="T58" fmla="*/ 2147483647 w 196"/>
              <a:gd name="T59" fmla="*/ 2147483647 h 342"/>
              <a:gd name="T60" fmla="*/ 2147483647 w 196"/>
              <a:gd name="T61" fmla="*/ 2147483647 h 342"/>
              <a:gd name="T62" fmla="*/ 2147483647 w 196"/>
              <a:gd name="T63" fmla="*/ 2147483647 h 342"/>
              <a:gd name="T64" fmla="*/ 2147483647 w 196"/>
              <a:gd name="T65" fmla="*/ 2147483647 h 342"/>
              <a:gd name="T66" fmla="*/ 2147483647 w 196"/>
              <a:gd name="T67" fmla="*/ 2147483647 h 342"/>
              <a:gd name="T68" fmla="*/ 2147483647 w 196"/>
              <a:gd name="T69" fmla="*/ 2147483647 h 342"/>
              <a:gd name="T70" fmla="*/ 0 w 196"/>
              <a:gd name="T71" fmla="*/ 2147483647 h 3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6"/>
              <a:gd name="T109" fmla="*/ 0 h 342"/>
              <a:gd name="T110" fmla="*/ 196 w 196"/>
              <a:gd name="T111" fmla="*/ 342 h 3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6" h="342">
                <a:moveTo>
                  <a:pt x="0" y="256"/>
                </a:moveTo>
                <a:lnTo>
                  <a:pt x="8" y="296"/>
                </a:lnTo>
                <a:lnTo>
                  <a:pt x="25" y="314"/>
                </a:lnTo>
                <a:lnTo>
                  <a:pt x="24" y="341"/>
                </a:lnTo>
                <a:lnTo>
                  <a:pt x="71" y="323"/>
                </a:lnTo>
                <a:lnTo>
                  <a:pt x="83" y="269"/>
                </a:lnTo>
                <a:lnTo>
                  <a:pt x="73" y="267"/>
                </a:lnTo>
                <a:lnTo>
                  <a:pt x="109" y="250"/>
                </a:lnTo>
                <a:lnTo>
                  <a:pt x="75" y="246"/>
                </a:lnTo>
                <a:lnTo>
                  <a:pt x="101" y="250"/>
                </a:lnTo>
                <a:lnTo>
                  <a:pt x="115" y="235"/>
                </a:lnTo>
                <a:lnTo>
                  <a:pt x="93" y="219"/>
                </a:lnTo>
                <a:lnTo>
                  <a:pt x="74" y="231"/>
                </a:lnTo>
                <a:lnTo>
                  <a:pt x="90" y="220"/>
                </a:lnTo>
                <a:lnTo>
                  <a:pt x="91" y="170"/>
                </a:lnTo>
                <a:lnTo>
                  <a:pt x="156" y="125"/>
                </a:lnTo>
                <a:lnTo>
                  <a:pt x="152" y="114"/>
                </a:lnTo>
                <a:lnTo>
                  <a:pt x="163" y="90"/>
                </a:lnTo>
                <a:lnTo>
                  <a:pt x="195" y="83"/>
                </a:lnTo>
                <a:lnTo>
                  <a:pt x="186" y="27"/>
                </a:lnTo>
                <a:lnTo>
                  <a:pt x="142" y="0"/>
                </a:lnTo>
                <a:lnTo>
                  <a:pt x="135" y="0"/>
                </a:lnTo>
                <a:lnTo>
                  <a:pt x="135" y="17"/>
                </a:lnTo>
                <a:lnTo>
                  <a:pt x="106" y="14"/>
                </a:lnTo>
                <a:lnTo>
                  <a:pt x="101" y="27"/>
                </a:lnTo>
                <a:lnTo>
                  <a:pt x="82" y="32"/>
                </a:lnTo>
                <a:lnTo>
                  <a:pt x="77" y="54"/>
                </a:lnTo>
                <a:lnTo>
                  <a:pt x="51" y="80"/>
                </a:lnTo>
                <a:lnTo>
                  <a:pt x="39" y="117"/>
                </a:lnTo>
                <a:lnTo>
                  <a:pt x="43" y="132"/>
                </a:lnTo>
                <a:lnTo>
                  <a:pt x="15" y="143"/>
                </a:lnTo>
                <a:lnTo>
                  <a:pt x="14" y="191"/>
                </a:lnTo>
                <a:lnTo>
                  <a:pt x="23" y="202"/>
                </a:lnTo>
                <a:lnTo>
                  <a:pt x="14" y="210"/>
                </a:lnTo>
                <a:lnTo>
                  <a:pt x="17" y="232"/>
                </a:lnTo>
                <a:lnTo>
                  <a:pt x="0" y="256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3" name="Freeform 120"/>
          <p:cNvSpPr>
            <a:spLocks noChangeAspect="1"/>
          </p:cNvSpPr>
          <p:nvPr/>
        </p:nvSpPr>
        <p:spPr bwMode="gray">
          <a:xfrm>
            <a:off x="4492625" y="3413125"/>
            <a:ext cx="85725" cy="52388"/>
          </a:xfrm>
          <a:custGeom>
            <a:avLst/>
            <a:gdLst>
              <a:gd name="T0" fmla="*/ 0 w 69"/>
              <a:gd name="T1" fmla="*/ 2147483647 h 35"/>
              <a:gd name="T2" fmla="*/ 2147483647 w 69"/>
              <a:gd name="T3" fmla="*/ 2147483647 h 35"/>
              <a:gd name="T4" fmla="*/ 2147483647 w 69"/>
              <a:gd name="T5" fmla="*/ 2147483647 h 35"/>
              <a:gd name="T6" fmla="*/ 2147483647 w 69"/>
              <a:gd name="T7" fmla="*/ 2147483647 h 35"/>
              <a:gd name="T8" fmla="*/ 2147483647 w 69"/>
              <a:gd name="T9" fmla="*/ 2147483647 h 35"/>
              <a:gd name="T10" fmla="*/ 2147483647 w 69"/>
              <a:gd name="T11" fmla="*/ 2147483647 h 35"/>
              <a:gd name="T12" fmla="*/ 2147483647 w 69"/>
              <a:gd name="T13" fmla="*/ 2147483647 h 35"/>
              <a:gd name="T14" fmla="*/ 2147483647 w 69"/>
              <a:gd name="T15" fmla="*/ 2147483647 h 35"/>
              <a:gd name="T16" fmla="*/ 2147483647 w 69"/>
              <a:gd name="T17" fmla="*/ 0 h 35"/>
              <a:gd name="T18" fmla="*/ 0 w 69"/>
              <a:gd name="T19" fmla="*/ 2147483647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35"/>
              <a:gd name="T32" fmla="*/ 69 w 69"/>
              <a:gd name="T33" fmla="*/ 35 h 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35">
                <a:moveTo>
                  <a:pt x="0" y="23"/>
                </a:moveTo>
                <a:lnTo>
                  <a:pt x="14" y="34"/>
                </a:lnTo>
                <a:lnTo>
                  <a:pt x="36" y="24"/>
                </a:lnTo>
                <a:lnTo>
                  <a:pt x="46" y="33"/>
                </a:lnTo>
                <a:lnTo>
                  <a:pt x="68" y="15"/>
                </a:lnTo>
                <a:lnTo>
                  <a:pt x="55" y="13"/>
                </a:lnTo>
                <a:lnTo>
                  <a:pt x="54" y="5"/>
                </a:lnTo>
                <a:lnTo>
                  <a:pt x="53" y="3"/>
                </a:lnTo>
                <a:lnTo>
                  <a:pt x="22" y="0"/>
                </a:lnTo>
                <a:lnTo>
                  <a:pt x="0" y="2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4" name="Freeform 121"/>
          <p:cNvSpPr>
            <a:spLocks noChangeAspect="1"/>
          </p:cNvSpPr>
          <p:nvPr/>
        </p:nvSpPr>
        <p:spPr bwMode="gray">
          <a:xfrm>
            <a:off x="5049838" y="3717925"/>
            <a:ext cx="134937" cy="134938"/>
          </a:xfrm>
          <a:custGeom>
            <a:avLst/>
            <a:gdLst>
              <a:gd name="T0" fmla="*/ 0 w 107"/>
              <a:gd name="T1" fmla="*/ 2147483647 h 90"/>
              <a:gd name="T2" fmla="*/ 2147483647 w 107"/>
              <a:gd name="T3" fmla="*/ 2147483647 h 90"/>
              <a:gd name="T4" fmla="*/ 2147483647 w 107"/>
              <a:gd name="T5" fmla="*/ 2147483647 h 90"/>
              <a:gd name="T6" fmla="*/ 2147483647 w 107"/>
              <a:gd name="T7" fmla="*/ 2147483647 h 90"/>
              <a:gd name="T8" fmla="*/ 2147483647 w 107"/>
              <a:gd name="T9" fmla="*/ 2147483647 h 90"/>
              <a:gd name="T10" fmla="*/ 2147483647 w 107"/>
              <a:gd name="T11" fmla="*/ 2147483647 h 90"/>
              <a:gd name="T12" fmla="*/ 2147483647 w 107"/>
              <a:gd name="T13" fmla="*/ 0 h 90"/>
              <a:gd name="T14" fmla="*/ 2147483647 w 107"/>
              <a:gd name="T15" fmla="*/ 2147483647 h 90"/>
              <a:gd name="T16" fmla="*/ 2147483647 w 107"/>
              <a:gd name="T17" fmla="*/ 2147483647 h 90"/>
              <a:gd name="T18" fmla="*/ 2147483647 w 107"/>
              <a:gd name="T19" fmla="*/ 2147483647 h 90"/>
              <a:gd name="T20" fmla="*/ 2147483647 w 107"/>
              <a:gd name="T21" fmla="*/ 2147483647 h 90"/>
              <a:gd name="T22" fmla="*/ 0 w 107"/>
              <a:gd name="T23" fmla="*/ 2147483647 h 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"/>
              <a:gd name="T37" fmla="*/ 0 h 90"/>
              <a:gd name="T38" fmla="*/ 107 w 107"/>
              <a:gd name="T39" fmla="*/ 90 h 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" h="90">
                <a:moveTo>
                  <a:pt x="0" y="82"/>
                </a:moveTo>
                <a:lnTo>
                  <a:pt x="2" y="72"/>
                </a:lnTo>
                <a:lnTo>
                  <a:pt x="17" y="54"/>
                </a:lnTo>
                <a:lnTo>
                  <a:pt x="8" y="45"/>
                </a:lnTo>
                <a:lnTo>
                  <a:pt x="8" y="22"/>
                </a:lnTo>
                <a:lnTo>
                  <a:pt x="17" y="4"/>
                </a:lnTo>
                <a:lnTo>
                  <a:pt x="106" y="0"/>
                </a:lnTo>
                <a:lnTo>
                  <a:pt x="89" y="14"/>
                </a:lnTo>
                <a:lnTo>
                  <a:pt x="84" y="49"/>
                </a:lnTo>
                <a:lnTo>
                  <a:pt x="48" y="70"/>
                </a:lnTo>
                <a:lnTo>
                  <a:pt x="16" y="89"/>
                </a:lnTo>
                <a:lnTo>
                  <a:pt x="0" y="8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5" name="Freeform 122"/>
          <p:cNvSpPr>
            <a:spLocks noChangeAspect="1"/>
          </p:cNvSpPr>
          <p:nvPr/>
        </p:nvSpPr>
        <p:spPr bwMode="gray">
          <a:xfrm>
            <a:off x="6226175" y="4156075"/>
            <a:ext cx="152400" cy="374650"/>
          </a:xfrm>
          <a:custGeom>
            <a:avLst/>
            <a:gdLst>
              <a:gd name="T0" fmla="*/ 0 w 122"/>
              <a:gd name="T1" fmla="*/ 2147483647 h 249"/>
              <a:gd name="T2" fmla="*/ 2147483647 w 122"/>
              <a:gd name="T3" fmla="*/ 2147483647 h 249"/>
              <a:gd name="T4" fmla="*/ 2147483647 w 122"/>
              <a:gd name="T5" fmla="*/ 0 h 249"/>
              <a:gd name="T6" fmla="*/ 2147483647 w 122"/>
              <a:gd name="T7" fmla="*/ 2147483647 h 249"/>
              <a:gd name="T8" fmla="*/ 2147483647 w 122"/>
              <a:gd name="T9" fmla="*/ 2147483647 h 249"/>
              <a:gd name="T10" fmla="*/ 2147483647 w 122"/>
              <a:gd name="T11" fmla="*/ 2147483647 h 249"/>
              <a:gd name="T12" fmla="*/ 2147483647 w 122"/>
              <a:gd name="T13" fmla="*/ 2147483647 h 249"/>
              <a:gd name="T14" fmla="*/ 2147483647 w 122"/>
              <a:gd name="T15" fmla="*/ 2147483647 h 249"/>
              <a:gd name="T16" fmla="*/ 2147483647 w 122"/>
              <a:gd name="T17" fmla="*/ 2147483647 h 249"/>
              <a:gd name="T18" fmla="*/ 2147483647 w 122"/>
              <a:gd name="T19" fmla="*/ 2147483647 h 249"/>
              <a:gd name="T20" fmla="*/ 2147483647 w 122"/>
              <a:gd name="T21" fmla="*/ 2147483647 h 249"/>
              <a:gd name="T22" fmla="*/ 2147483647 w 122"/>
              <a:gd name="T23" fmla="*/ 2147483647 h 249"/>
              <a:gd name="T24" fmla="*/ 2147483647 w 122"/>
              <a:gd name="T25" fmla="*/ 2147483647 h 249"/>
              <a:gd name="T26" fmla="*/ 2147483647 w 122"/>
              <a:gd name="T27" fmla="*/ 2147483647 h 249"/>
              <a:gd name="T28" fmla="*/ 2147483647 w 122"/>
              <a:gd name="T29" fmla="*/ 2147483647 h 249"/>
              <a:gd name="T30" fmla="*/ 2147483647 w 122"/>
              <a:gd name="T31" fmla="*/ 2147483647 h 249"/>
              <a:gd name="T32" fmla="*/ 2147483647 w 122"/>
              <a:gd name="T33" fmla="*/ 2147483647 h 249"/>
              <a:gd name="T34" fmla="*/ 2147483647 w 122"/>
              <a:gd name="T35" fmla="*/ 2147483647 h 249"/>
              <a:gd name="T36" fmla="*/ 2147483647 w 122"/>
              <a:gd name="T37" fmla="*/ 2147483647 h 249"/>
              <a:gd name="T38" fmla="*/ 2147483647 w 122"/>
              <a:gd name="T39" fmla="*/ 2147483647 h 249"/>
              <a:gd name="T40" fmla="*/ 2147483647 w 122"/>
              <a:gd name="T41" fmla="*/ 2147483647 h 249"/>
              <a:gd name="T42" fmla="*/ 2147483647 w 122"/>
              <a:gd name="T43" fmla="*/ 2147483647 h 249"/>
              <a:gd name="T44" fmla="*/ 2147483647 w 122"/>
              <a:gd name="T45" fmla="*/ 2147483647 h 249"/>
              <a:gd name="T46" fmla="*/ 2147483647 w 122"/>
              <a:gd name="T47" fmla="*/ 2147483647 h 249"/>
              <a:gd name="T48" fmla="*/ 0 w 122"/>
              <a:gd name="T49" fmla="*/ 2147483647 h 2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2"/>
              <a:gd name="T76" fmla="*/ 0 h 249"/>
              <a:gd name="T77" fmla="*/ 122 w 122"/>
              <a:gd name="T78" fmla="*/ 249 h 2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2" h="249">
                <a:moveTo>
                  <a:pt x="0" y="39"/>
                </a:moveTo>
                <a:lnTo>
                  <a:pt x="8" y="19"/>
                </a:lnTo>
                <a:lnTo>
                  <a:pt x="40" y="0"/>
                </a:lnTo>
                <a:lnTo>
                  <a:pt x="54" y="19"/>
                </a:lnTo>
                <a:lnTo>
                  <a:pt x="50" y="53"/>
                </a:lnTo>
                <a:lnTo>
                  <a:pt x="90" y="37"/>
                </a:lnTo>
                <a:lnTo>
                  <a:pt x="107" y="53"/>
                </a:lnTo>
                <a:lnTo>
                  <a:pt x="121" y="84"/>
                </a:lnTo>
                <a:lnTo>
                  <a:pt x="115" y="106"/>
                </a:lnTo>
                <a:lnTo>
                  <a:pt x="86" y="105"/>
                </a:lnTo>
                <a:lnTo>
                  <a:pt x="75" y="114"/>
                </a:lnTo>
                <a:lnTo>
                  <a:pt x="80" y="148"/>
                </a:lnTo>
                <a:lnTo>
                  <a:pt x="40" y="119"/>
                </a:lnTo>
                <a:lnTo>
                  <a:pt x="25" y="172"/>
                </a:lnTo>
                <a:lnTo>
                  <a:pt x="43" y="221"/>
                </a:lnTo>
                <a:lnTo>
                  <a:pt x="70" y="238"/>
                </a:lnTo>
                <a:lnTo>
                  <a:pt x="55" y="248"/>
                </a:lnTo>
                <a:lnTo>
                  <a:pt x="52" y="232"/>
                </a:lnTo>
                <a:lnTo>
                  <a:pt x="40" y="232"/>
                </a:lnTo>
                <a:lnTo>
                  <a:pt x="10" y="205"/>
                </a:lnTo>
                <a:lnTo>
                  <a:pt x="15" y="174"/>
                </a:lnTo>
                <a:lnTo>
                  <a:pt x="31" y="146"/>
                </a:lnTo>
                <a:lnTo>
                  <a:pt x="10" y="97"/>
                </a:lnTo>
                <a:lnTo>
                  <a:pt x="16" y="76"/>
                </a:lnTo>
                <a:lnTo>
                  <a:pt x="0" y="3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6" name="Freeform 123"/>
          <p:cNvSpPr>
            <a:spLocks noChangeAspect="1"/>
          </p:cNvSpPr>
          <p:nvPr/>
        </p:nvSpPr>
        <p:spPr bwMode="gray">
          <a:xfrm>
            <a:off x="5343525" y="4011613"/>
            <a:ext cx="101600" cy="90487"/>
          </a:xfrm>
          <a:custGeom>
            <a:avLst/>
            <a:gdLst>
              <a:gd name="T0" fmla="*/ 0 w 79"/>
              <a:gd name="T1" fmla="*/ 2147483647 h 58"/>
              <a:gd name="T2" fmla="*/ 2147483647 w 79"/>
              <a:gd name="T3" fmla="*/ 2147483647 h 58"/>
              <a:gd name="T4" fmla="*/ 2147483647 w 79"/>
              <a:gd name="T5" fmla="*/ 2147483647 h 58"/>
              <a:gd name="T6" fmla="*/ 2147483647 w 79"/>
              <a:gd name="T7" fmla="*/ 2147483647 h 58"/>
              <a:gd name="T8" fmla="*/ 2147483647 w 79"/>
              <a:gd name="T9" fmla="*/ 0 h 58"/>
              <a:gd name="T10" fmla="*/ 2147483647 w 79"/>
              <a:gd name="T11" fmla="*/ 2147483647 h 58"/>
              <a:gd name="T12" fmla="*/ 2147483647 w 79"/>
              <a:gd name="T13" fmla="*/ 2147483647 h 58"/>
              <a:gd name="T14" fmla="*/ 2147483647 w 79"/>
              <a:gd name="T15" fmla="*/ 2147483647 h 58"/>
              <a:gd name="T16" fmla="*/ 2147483647 w 79"/>
              <a:gd name="T17" fmla="*/ 2147483647 h 58"/>
              <a:gd name="T18" fmla="*/ 2147483647 w 79"/>
              <a:gd name="T19" fmla="*/ 2147483647 h 58"/>
              <a:gd name="T20" fmla="*/ 0 w 79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9"/>
              <a:gd name="T34" fmla="*/ 0 h 58"/>
              <a:gd name="T35" fmla="*/ 79 w 79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9" h="58">
                <a:moveTo>
                  <a:pt x="0" y="26"/>
                </a:moveTo>
                <a:lnTo>
                  <a:pt x="4" y="24"/>
                </a:lnTo>
                <a:lnTo>
                  <a:pt x="10" y="33"/>
                </a:lnTo>
                <a:lnTo>
                  <a:pt x="44" y="32"/>
                </a:lnTo>
                <a:lnTo>
                  <a:pt x="73" y="0"/>
                </a:lnTo>
                <a:lnTo>
                  <a:pt x="78" y="20"/>
                </a:lnTo>
                <a:lnTo>
                  <a:pt x="69" y="21"/>
                </a:lnTo>
                <a:lnTo>
                  <a:pt x="73" y="32"/>
                </a:lnTo>
                <a:lnTo>
                  <a:pt x="61" y="57"/>
                </a:lnTo>
                <a:lnTo>
                  <a:pt x="14" y="50"/>
                </a:lnTo>
                <a:lnTo>
                  <a:pt x="0" y="26"/>
                </a:lnTo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7" name="Freeform 124"/>
          <p:cNvSpPr>
            <a:spLocks noChangeAspect="1"/>
          </p:cNvSpPr>
          <p:nvPr/>
        </p:nvSpPr>
        <p:spPr bwMode="gray">
          <a:xfrm>
            <a:off x="4516438" y="3719513"/>
            <a:ext cx="79375" cy="184150"/>
          </a:xfrm>
          <a:custGeom>
            <a:avLst/>
            <a:gdLst>
              <a:gd name="T0" fmla="*/ 0 w 63"/>
              <a:gd name="T1" fmla="*/ 2147483647 h 124"/>
              <a:gd name="T2" fmla="*/ 2147483647 w 63"/>
              <a:gd name="T3" fmla="*/ 2147483647 h 124"/>
              <a:gd name="T4" fmla="*/ 2147483647 w 63"/>
              <a:gd name="T5" fmla="*/ 2147483647 h 124"/>
              <a:gd name="T6" fmla="*/ 2147483647 w 63"/>
              <a:gd name="T7" fmla="*/ 0 h 124"/>
              <a:gd name="T8" fmla="*/ 2147483647 w 63"/>
              <a:gd name="T9" fmla="*/ 2147483647 h 124"/>
              <a:gd name="T10" fmla="*/ 2147483647 w 63"/>
              <a:gd name="T11" fmla="*/ 2147483647 h 124"/>
              <a:gd name="T12" fmla="*/ 2147483647 w 63"/>
              <a:gd name="T13" fmla="*/ 2147483647 h 124"/>
              <a:gd name="T14" fmla="*/ 2147483647 w 63"/>
              <a:gd name="T15" fmla="*/ 2147483647 h 124"/>
              <a:gd name="T16" fmla="*/ 2147483647 w 63"/>
              <a:gd name="T17" fmla="*/ 2147483647 h 124"/>
              <a:gd name="T18" fmla="*/ 2147483647 w 63"/>
              <a:gd name="T19" fmla="*/ 2147483647 h 124"/>
              <a:gd name="T20" fmla="*/ 0 w 63"/>
              <a:gd name="T21" fmla="*/ 2147483647 h 1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124"/>
              <a:gd name="T35" fmla="*/ 63 w 63"/>
              <a:gd name="T36" fmla="*/ 124 h 1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124">
                <a:moveTo>
                  <a:pt x="0" y="56"/>
                </a:moveTo>
                <a:lnTo>
                  <a:pt x="14" y="46"/>
                </a:lnTo>
                <a:lnTo>
                  <a:pt x="19" y="1"/>
                </a:lnTo>
                <a:lnTo>
                  <a:pt x="58" y="0"/>
                </a:lnTo>
                <a:lnTo>
                  <a:pt x="47" y="15"/>
                </a:lnTo>
                <a:lnTo>
                  <a:pt x="59" y="34"/>
                </a:lnTo>
                <a:lnTo>
                  <a:pt x="37" y="56"/>
                </a:lnTo>
                <a:lnTo>
                  <a:pt x="62" y="72"/>
                </a:lnTo>
                <a:lnTo>
                  <a:pt x="31" y="123"/>
                </a:lnTo>
                <a:lnTo>
                  <a:pt x="26" y="90"/>
                </a:lnTo>
                <a:lnTo>
                  <a:pt x="0" y="5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38" name="Freeform 125"/>
          <p:cNvSpPr>
            <a:spLocks noChangeAspect="1"/>
          </p:cNvSpPr>
          <p:nvPr/>
        </p:nvSpPr>
        <p:spPr bwMode="gray">
          <a:xfrm>
            <a:off x="4859338" y="3573463"/>
            <a:ext cx="349250" cy="173037"/>
          </a:xfrm>
          <a:custGeom>
            <a:avLst/>
            <a:gdLst>
              <a:gd name="T0" fmla="*/ 0 w 279"/>
              <a:gd name="T1" fmla="*/ 2147483647 h 114"/>
              <a:gd name="T2" fmla="*/ 2147483647 w 279"/>
              <a:gd name="T3" fmla="*/ 2147483647 h 114"/>
              <a:gd name="T4" fmla="*/ 0 w 279"/>
              <a:gd name="T5" fmla="*/ 2147483647 h 114"/>
              <a:gd name="T6" fmla="*/ 2147483647 w 279"/>
              <a:gd name="T7" fmla="*/ 2147483647 h 114"/>
              <a:gd name="T8" fmla="*/ 2147483647 w 279"/>
              <a:gd name="T9" fmla="*/ 2147483647 h 114"/>
              <a:gd name="T10" fmla="*/ 2147483647 w 279"/>
              <a:gd name="T11" fmla="*/ 2147483647 h 114"/>
              <a:gd name="T12" fmla="*/ 2147483647 w 279"/>
              <a:gd name="T13" fmla="*/ 2147483647 h 114"/>
              <a:gd name="T14" fmla="*/ 2147483647 w 279"/>
              <a:gd name="T15" fmla="*/ 2147483647 h 114"/>
              <a:gd name="T16" fmla="*/ 2147483647 w 279"/>
              <a:gd name="T17" fmla="*/ 2147483647 h 114"/>
              <a:gd name="T18" fmla="*/ 2147483647 w 279"/>
              <a:gd name="T19" fmla="*/ 2147483647 h 114"/>
              <a:gd name="T20" fmla="*/ 2147483647 w 279"/>
              <a:gd name="T21" fmla="*/ 2147483647 h 114"/>
              <a:gd name="T22" fmla="*/ 2147483647 w 279"/>
              <a:gd name="T23" fmla="*/ 2147483647 h 114"/>
              <a:gd name="T24" fmla="*/ 2147483647 w 279"/>
              <a:gd name="T25" fmla="*/ 2147483647 h 114"/>
              <a:gd name="T26" fmla="*/ 2147483647 w 279"/>
              <a:gd name="T27" fmla="*/ 2147483647 h 114"/>
              <a:gd name="T28" fmla="*/ 2147483647 w 279"/>
              <a:gd name="T29" fmla="*/ 2147483647 h 114"/>
              <a:gd name="T30" fmla="*/ 2147483647 w 279"/>
              <a:gd name="T31" fmla="*/ 2147483647 h 114"/>
              <a:gd name="T32" fmla="*/ 2147483647 w 279"/>
              <a:gd name="T33" fmla="*/ 2147483647 h 114"/>
              <a:gd name="T34" fmla="*/ 2147483647 w 279"/>
              <a:gd name="T35" fmla="*/ 2147483647 h 114"/>
              <a:gd name="T36" fmla="*/ 2147483647 w 279"/>
              <a:gd name="T37" fmla="*/ 2147483647 h 114"/>
              <a:gd name="T38" fmla="*/ 2147483647 w 279"/>
              <a:gd name="T39" fmla="*/ 2147483647 h 114"/>
              <a:gd name="T40" fmla="*/ 2147483647 w 279"/>
              <a:gd name="T41" fmla="*/ 2147483647 h 114"/>
              <a:gd name="T42" fmla="*/ 2147483647 w 279"/>
              <a:gd name="T43" fmla="*/ 0 h 114"/>
              <a:gd name="T44" fmla="*/ 2147483647 w 279"/>
              <a:gd name="T45" fmla="*/ 0 h 114"/>
              <a:gd name="T46" fmla="*/ 2147483647 w 279"/>
              <a:gd name="T47" fmla="*/ 2147483647 h 114"/>
              <a:gd name="T48" fmla="*/ 2147483647 w 279"/>
              <a:gd name="T49" fmla="*/ 2147483647 h 114"/>
              <a:gd name="T50" fmla="*/ 2147483647 w 279"/>
              <a:gd name="T51" fmla="*/ 2147483647 h 114"/>
              <a:gd name="T52" fmla="*/ 0 w 279"/>
              <a:gd name="T53" fmla="*/ 2147483647 h 1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9"/>
              <a:gd name="T82" fmla="*/ 0 h 114"/>
              <a:gd name="T83" fmla="*/ 279 w 279"/>
              <a:gd name="T84" fmla="*/ 114 h 1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9" h="114">
                <a:moveTo>
                  <a:pt x="0" y="37"/>
                </a:moveTo>
                <a:lnTo>
                  <a:pt x="12" y="67"/>
                </a:lnTo>
                <a:lnTo>
                  <a:pt x="0" y="71"/>
                </a:lnTo>
                <a:lnTo>
                  <a:pt x="12" y="75"/>
                </a:lnTo>
                <a:lnTo>
                  <a:pt x="16" y="93"/>
                </a:lnTo>
                <a:lnTo>
                  <a:pt x="31" y="91"/>
                </a:lnTo>
                <a:lnTo>
                  <a:pt x="16" y="100"/>
                </a:lnTo>
                <a:lnTo>
                  <a:pt x="34" y="95"/>
                </a:lnTo>
                <a:lnTo>
                  <a:pt x="52" y="108"/>
                </a:lnTo>
                <a:lnTo>
                  <a:pt x="70" y="95"/>
                </a:lnTo>
                <a:lnTo>
                  <a:pt x="97" y="112"/>
                </a:lnTo>
                <a:lnTo>
                  <a:pt x="145" y="95"/>
                </a:lnTo>
                <a:lnTo>
                  <a:pt x="145" y="113"/>
                </a:lnTo>
                <a:lnTo>
                  <a:pt x="153" y="95"/>
                </a:lnTo>
                <a:lnTo>
                  <a:pt x="243" y="90"/>
                </a:lnTo>
                <a:lnTo>
                  <a:pt x="278" y="89"/>
                </a:lnTo>
                <a:lnTo>
                  <a:pt x="267" y="50"/>
                </a:lnTo>
                <a:lnTo>
                  <a:pt x="275" y="41"/>
                </a:lnTo>
                <a:lnTo>
                  <a:pt x="246" y="8"/>
                </a:lnTo>
                <a:lnTo>
                  <a:pt x="227" y="8"/>
                </a:lnTo>
                <a:lnTo>
                  <a:pt x="177" y="22"/>
                </a:lnTo>
                <a:lnTo>
                  <a:pt x="133" y="0"/>
                </a:lnTo>
                <a:lnTo>
                  <a:pt x="106" y="0"/>
                </a:lnTo>
                <a:lnTo>
                  <a:pt x="71" y="20"/>
                </a:lnTo>
                <a:lnTo>
                  <a:pt x="43" y="16"/>
                </a:lnTo>
                <a:lnTo>
                  <a:pt x="52" y="26"/>
                </a:lnTo>
                <a:lnTo>
                  <a:pt x="0" y="37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9" name="Freeform 126"/>
          <p:cNvSpPr>
            <a:spLocks noChangeAspect="1"/>
          </p:cNvSpPr>
          <p:nvPr/>
        </p:nvSpPr>
        <p:spPr bwMode="gray">
          <a:xfrm>
            <a:off x="4189413" y="3170238"/>
            <a:ext cx="76200" cy="122237"/>
          </a:xfrm>
          <a:custGeom>
            <a:avLst/>
            <a:gdLst>
              <a:gd name="T0" fmla="*/ 0 w 60"/>
              <a:gd name="T1" fmla="*/ 2147483647 h 80"/>
              <a:gd name="T2" fmla="*/ 2147483647 w 60"/>
              <a:gd name="T3" fmla="*/ 2147483647 h 80"/>
              <a:gd name="T4" fmla="*/ 2147483647 w 60"/>
              <a:gd name="T5" fmla="*/ 2147483647 h 80"/>
              <a:gd name="T6" fmla="*/ 2147483647 w 60"/>
              <a:gd name="T7" fmla="*/ 2147483647 h 80"/>
              <a:gd name="T8" fmla="*/ 2147483647 w 60"/>
              <a:gd name="T9" fmla="*/ 2147483647 h 80"/>
              <a:gd name="T10" fmla="*/ 2147483647 w 60"/>
              <a:gd name="T11" fmla="*/ 2147483647 h 80"/>
              <a:gd name="T12" fmla="*/ 2147483647 w 60"/>
              <a:gd name="T13" fmla="*/ 2147483647 h 80"/>
              <a:gd name="T14" fmla="*/ 2147483647 w 60"/>
              <a:gd name="T15" fmla="*/ 2147483647 h 80"/>
              <a:gd name="T16" fmla="*/ 2147483647 w 60"/>
              <a:gd name="T17" fmla="*/ 2147483647 h 80"/>
              <a:gd name="T18" fmla="*/ 2147483647 w 60"/>
              <a:gd name="T19" fmla="*/ 0 h 80"/>
              <a:gd name="T20" fmla="*/ 2147483647 w 60"/>
              <a:gd name="T21" fmla="*/ 2147483647 h 80"/>
              <a:gd name="T22" fmla="*/ 2147483647 w 60"/>
              <a:gd name="T23" fmla="*/ 2147483647 h 80"/>
              <a:gd name="T24" fmla="*/ 2147483647 w 60"/>
              <a:gd name="T25" fmla="*/ 2147483647 h 80"/>
              <a:gd name="T26" fmla="*/ 2147483647 w 60"/>
              <a:gd name="T27" fmla="*/ 2147483647 h 80"/>
              <a:gd name="T28" fmla="*/ 2147483647 w 60"/>
              <a:gd name="T29" fmla="*/ 2147483647 h 80"/>
              <a:gd name="T30" fmla="*/ 2147483647 w 60"/>
              <a:gd name="T31" fmla="*/ 2147483647 h 80"/>
              <a:gd name="T32" fmla="*/ 2147483647 w 60"/>
              <a:gd name="T33" fmla="*/ 2147483647 h 80"/>
              <a:gd name="T34" fmla="*/ 0 w 60"/>
              <a:gd name="T35" fmla="*/ 2147483647 h 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80"/>
              <a:gd name="T56" fmla="*/ 60 w 60"/>
              <a:gd name="T57" fmla="*/ 80 h 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80">
                <a:moveTo>
                  <a:pt x="0" y="66"/>
                </a:moveTo>
                <a:lnTo>
                  <a:pt x="7" y="72"/>
                </a:lnTo>
                <a:lnTo>
                  <a:pt x="1" y="79"/>
                </a:lnTo>
                <a:lnTo>
                  <a:pt x="55" y="67"/>
                </a:lnTo>
                <a:lnTo>
                  <a:pt x="59" y="25"/>
                </a:lnTo>
                <a:lnTo>
                  <a:pt x="51" y="15"/>
                </a:lnTo>
                <a:lnTo>
                  <a:pt x="36" y="20"/>
                </a:lnTo>
                <a:lnTo>
                  <a:pt x="29" y="14"/>
                </a:lnTo>
                <a:lnTo>
                  <a:pt x="37" y="4"/>
                </a:lnTo>
                <a:lnTo>
                  <a:pt x="29" y="0"/>
                </a:lnTo>
                <a:lnTo>
                  <a:pt x="24" y="20"/>
                </a:lnTo>
                <a:lnTo>
                  <a:pt x="1" y="25"/>
                </a:lnTo>
                <a:lnTo>
                  <a:pt x="8" y="30"/>
                </a:lnTo>
                <a:lnTo>
                  <a:pt x="4" y="41"/>
                </a:lnTo>
                <a:lnTo>
                  <a:pt x="18" y="43"/>
                </a:lnTo>
                <a:lnTo>
                  <a:pt x="5" y="59"/>
                </a:lnTo>
                <a:lnTo>
                  <a:pt x="21" y="55"/>
                </a:lnTo>
                <a:lnTo>
                  <a:pt x="0" y="6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0" name="Freeform 127"/>
          <p:cNvSpPr>
            <a:spLocks noChangeAspect="1"/>
          </p:cNvSpPr>
          <p:nvPr/>
        </p:nvSpPr>
        <p:spPr bwMode="gray">
          <a:xfrm>
            <a:off x="4251325" y="3059113"/>
            <a:ext cx="19050" cy="26987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2147483647 w 17"/>
              <a:gd name="T5" fmla="*/ 0 h 17"/>
              <a:gd name="T6" fmla="*/ 0 w 17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7"/>
              <a:gd name="T14" fmla="*/ 17 w 17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7">
                <a:moveTo>
                  <a:pt x="0" y="16"/>
                </a:moveTo>
                <a:lnTo>
                  <a:pt x="0" y="3"/>
                </a:lnTo>
                <a:lnTo>
                  <a:pt x="16" y="0"/>
                </a:lnTo>
                <a:lnTo>
                  <a:pt x="0" y="1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1" name="Freeform 128"/>
          <p:cNvSpPr>
            <a:spLocks noChangeAspect="1"/>
          </p:cNvSpPr>
          <p:nvPr/>
        </p:nvSpPr>
        <p:spPr bwMode="gray">
          <a:xfrm>
            <a:off x="4213225" y="3008313"/>
            <a:ext cx="150813" cy="288925"/>
          </a:xfrm>
          <a:custGeom>
            <a:avLst/>
            <a:gdLst>
              <a:gd name="T0" fmla="*/ 0 w 119"/>
              <a:gd name="T1" fmla="*/ 2147483647 h 192"/>
              <a:gd name="T2" fmla="*/ 2147483647 w 119"/>
              <a:gd name="T3" fmla="*/ 2147483647 h 192"/>
              <a:gd name="T4" fmla="*/ 2147483647 w 119"/>
              <a:gd name="T5" fmla="*/ 0 h 192"/>
              <a:gd name="T6" fmla="*/ 2147483647 w 119"/>
              <a:gd name="T7" fmla="*/ 0 h 192"/>
              <a:gd name="T8" fmla="*/ 2147483647 w 119"/>
              <a:gd name="T9" fmla="*/ 2147483647 h 192"/>
              <a:gd name="T10" fmla="*/ 2147483647 w 119"/>
              <a:gd name="T11" fmla="*/ 2147483647 h 192"/>
              <a:gd name="T12" fmla="*/ 2147483647 w 119"/>
              <a:gd name="T13" fmla="*/ 2147483647 h 192"/>
              <a:gd name="T14" fmla="*/ 2147483647 w 119"/>
              <a:gd name="T15" fmla="*/ 2147483647 h 192"/>
              <a:gd name="T16" fmla="*/ 2147483647 w 119"/>
              <a:gd name="T17" fmla="*/ 2147483647 h 192"/>
              <a:gd name="T18" fmla="*/ 2147483647 w 119"/>
              <a:gd name="T19" fmla="*/ 2147483647 h 192"/>
              <a:gd name="T20" fmla="*/ 2147483647 w 119"/>
              <a:gd name="T21" fmla="*/ 2147483647 h 192"/>
              <a:gd name="T22" fmla="*/ 2147483647 w 119"/>
              <a:gd name="T23" fmla="*/ 2147483647 h 192"/>
              <a:gd name="T24" fmla="*/ 2147483647 w 119"/>
              <a:gd name="T25" fmla="*/ 2147483647 h 192"/>
              <a:gd name="T26" fmla="*/ 2147483647 w 119"/>
              <a:gd name="T27" fmla="*/ 2147483647 h 192"/>
              <a:gd name="T28" fmla="*/ 2147483647 w 119"/>
              <a:gd name="T29" fmla="*/ 2147483647 h 192"/>
              <a:gd name="T30" fmla="*/ 2147483647 w 119"/>
              <a:gd name="T31" fmla="*/ 2147483647 h 192"/>
              <a:gd name="T32" fmla="*/ 2147483647 w 119"/>
              <a:gd name="T33" fmla="*/ 2147483647 h 192"/>
              <a:gd name="T34" fmla="*/ 2147483647 w 119"/>
              <a:gd name="T35" fmla="*/ 2147483647 h 192"/>
              <a:gd name="T36" fmla="*/ 2147483647 w 119"/>
              <a:gd name="T37" fmla="*/ 2147483647 h 192"/>
              <a:gd name="T38" fmla="*/ 2147483647 w 119"/>
              <a:gd name="T39" fmla="*/ 2147483647 h 192"/>
              <a:gd name="T40" fmla="*/ 2147483647 w 119"/>
              <a:gd name="T41" fmla="*/ 2147483647 h 192"/>
              <a:gd name="T42" fmla="*/ 2147483647 w 119"/>
              <a:gd name="T43" fmla="*/ 2147483647 h 192"/>
              <a:gd name="T44" fmla="*/ 2147483647 w 119"/>
              <a:gd name="T45" fmla="*/ 2147483647 h 192"/>
              <a:gd name="T46" fmla="*/ 2147483647 w 119"/>
              <a:gd name="T47" fmla="*/ 2147483647 h 192"/>
              <a:gd name="T48" fmla="*/ 2147483647 w 119"/>
              <a:gd name="T49" fmla="*/ 2147483647 h 192"/>
              <a:gd name="T50" fmla="*/ 2147483647 w 119"/>
              <a:gd name="T51" fmla="*/ 2147483647 h 192"/>
              <a:gd name="T52" fmla="*/ 2147483647 w 119"/>
              <a:gd name="T53" fmla="*/ 2147483647 h 192"/>
              <a:gd name="T54" fmla="*/ 2147483647 w 119"/>
              <a:gd name="T55" fmla="*/ 2147483647 h 192"/>
              <a:gd name="T56" fmla="*/ 2147483647 w 119"/>
              <a:gd name="T57" fmla="*/ 2147483647 h 192"/>
              <a:gd name="T58" fmla="*/ 0 w 119"/>
              <a:gd name="T59" fmla="*/ 2147483647 h 19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9"/>
              <a:gd name="T91" fmla="*/ 0 h 192"/>
              <a:gd name="T92" fmla="*/ 119 w 119"/>
              <a:gd name="T93" fmla="*/ 192 h 19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9" h="192">
                <a:moveTo>
                  <a:pt x="0" y="44"/>
                </a:moveTo>
                <a:lnTo>
                  <a:pt x="4" y="18"/>
                </a:lnTo>
                <a:lnTo>
                  <a:pt x="17" y="0"/>
                </a:lnTo>
                <a:lnTo>
                  <a:pt x="44" y="0"/>
                </a:lnTo>
                <a:lnTo>
                  <a:pt x="28" y="22"/>
                </a:lnTo>
                <a:lnTo>
                  <a:pt x="64" y="27"/>
                </a:lnTo>
                <a:lnTo>
                  <a:pt x="41" y="58"/>
                </a:lnTo>
                <a:lnTo>
                  <a:pt x="68" y="69"/>
                </a:lnTo>
                <a:lnTo>
                  <a:pt x="93" y="108"/>
                </a:lnTo>
                <a:lnTo>
                  <a:pt x="87" y="111"/>
                </a:lnTo>
                <a:lnTo>
                  <a:pt x="98" y="121"/>
                </a:lnTo>
                <a:lnTo>
                  <a:pt x="92" y="130"/>
                </a:lnTo>
                <a:lnTo>
                  <a:pt x="118" y="133"/>
                </a:lnTo>
                <a:lnTo>
                  <a:pt x="102" y="158"/>
                </a:lnTo>
                <a:lnTo>
                  <a:pt x="112" y="166"/>
                </a:lnTo>
                <a:lnTo>
                  <a:pt x="7" y="191"/>
                </a:lnTo>
                <a:lnTo>
                  <a:pt x="53" y="156"/>
                </a:lnTo>
                <a:lnTo>
                  <a:pt x="40" y="160"/>
                </a:lnTo>
                <a:lnTo>
                  <a:pt x="13" y="150"/>
                </a:lnTo>
                <a:lnTo>
                  <a:pt x="33" y="137"/>
                </a:lnTo>
                <a:lnTo>
                  <a:pt x="21" y="130"/>
                </a:lnTo>
                <a:lnTo>
                  <a:pt x="47" y="117"/>
                </a:lnTo>
                <a:lnTo>
                  <a:pt x="51" y="99"/>
                </a:lnTo>
                <a:lnTo>
                  <a:pt x="37" y="94"/>
                </a:lnTo>
                <a:lnTo>
                  <a:pt x="44" y="84"/>
                </a:lnTo>
                <a:lnTo>
                  <a:pt x="16" y="88"/>
                </a:lnTo>
                <a:lnTo>
                  <a:pt x="17" y="61"/>
                </a:lnTo>
                <a:lnTo>
                  <a:pt x="4" y="73"/>
                </a:lnTo>
                <a:lnTo>
                  <a:pt x="12" y="46"/>
                </a:lnTo>
                <a:lnTo>
                  <a:pt x="0" y="44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2" name="Freeform 129"/>
          <p:cNvSpPr>
            <a:spLocks noChangeAspect="1"/>
          </p:cNvSpPr>
          <p:nvPr/>
        </p:nvSpPr>
        <p:spPr bwMode="gray">
          <a:xfrm>
            <a:off x="2898775" y="5413375"/>
            <a:ext cx="95250" cy="131763"/>
          </a:xfrm>
          <a:custGeom>
            <a:avLst/>
            <a:gdLst>
              <a:gd name="T0" fmla="*/ 0 w 76"/>
              <a:gd name="T1" fmla="*/ 2147483647 h 86"/>
              <a:gd name="T2" fmla="*/ 2147483647 w 76"/>
              <a:gd name="T3" fmla="*/ 2147483647 h 86"/>
              <a:gd name="T4" fmla="*/ 2147483647 w 76"/>
              <a:gd name="T5" fmla="*/ 0 h 86"/>
              <a:gd name="T6" fmla="*/ 2147483647 w 76"/>
              <a:gd name="T7" fmla="*/ 2147483647 h 86"/>
              <a:gd name="T8" fmla="*/ 2147483647 w 76"/>
              <a:gd name="T9" fmla="*/ 2147483647 h 86"/>
              <a:gd name="T10" fmla="*/ 2147483647 w 76"/>
              <a:gd name="T11" fmla="*/ 2147483647 h 86"/>
              <a:gd name="T12" fmla="*/ 2147483647 w 76"/>
              <a:gd name="T13" fmla="*/ 2147483647 h 86"/>
              <a:gd name="T14" fmla="*/ 0 w 76"/>
              <a:gd name="T15" fmla="*/ 2147483647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"/>
              <a:gd name="T25" fmla="*/ 0 h 86"/>
              <a:gd name="T26" fmla="*/ 76 w 76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" h="86">
                <a:moveTo>
                  <a:pt x="0" y="68"/>
                </a:moveTo>
                <a:lnTo>
                  <a:pt x="12" y="2"/>
                </a:lnTo>
                <a:lnTo>
                  <a:pt x="23" y="0"/>
                </a:lnTo>
                <a:lnTo>
                  <a:pt x="66" y="34"/>
                </a:lnTo>
                <a:lnTo>
                  <a:pt x="75" y="46"/>
                </a:lnTo>
                <a:lnTo>
                  <a:pt x="71" y="64"/>
                </a:lnTo>
                <a:lnTo>
                  <a:pt x="51" y="85"/>
                </a:lnTo>
                <a:lnTo>
                  <a:pt x="0" y="6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3" name="Freeform 130"/>
          <p:cNvSpPr>
            <a:spLocks noChangeAspect="1"/>
          </p:cNvSpPr>
          <p:nvPr/>
        </p:nvSpPr>
        <p:spPr bwMode="gray">
          <a:xfrm>
            <a:off x="2614613" y="4365625"/>
            <a:ext cx="257175" cy="279400"/>
          </a:xfrm>
          <a:custGeom>
            <a:avLst/>
            <a:gdLst>
              <a:gd name="T0" fmla="*/ 0 w 204"/>
              <a:gd name="T1" fmla="*/ 2147483647 h 187"/>
              <a:gd name="T2" fmla="*/ 2147483647 w 204"/>
              <a:gd name="T3" fmla="*/ 2147483647 h 187"/>
              <a:gd name="T4" fmla="*/ 2147483647 w 204"/>
              <a:gd name="T5" fmla="*/ 2147483647 h 187"/>
              <a:gd name="T6" fmla="*/ 2147483647 w 204"/>
              <a:gd name="T7" fmla="*/ 2147483647 h 187"/>
              <a:gd name="T8" fmla="*/ 2147483647 w 204"/>
              <a:gd name="T9" fmla="*/ 2147483647 h 187"/>
              <a:gd name="T10" fmla="*/ 2147483647 w 204"/>
              <a:gd name="T11" fmla="*/ 2147483647 h 187"/>
              <a:gd name="T12" fmla="*/ 2147483647 w 204"/>
              <a:gd name="T13" fmla="*/ 2147483647 h 187"/>
              <a:gd name="T14" fmla="*/ 2147483647 w 204"/>
              <a:gd name="T15" fmla="*/ 2147483647 h 187"/>
              <a:gd name="T16" fmla="*/ 2147483647 w 204"/>
              <a:gd name="T17" fmla="*/ 2147483647 h 187"/>
              <a:gd name="T18" fmla="*/ 2147483647 w 204"/>
              <a:gd name="T19" fmla="*/ 2147483647 h 187"/>
              <a:gd name="T20" fmla="*/ 2147483647 w 204"/>
              <a:gd name="T21" fmla="*/ 2147483647 h 187"/>
              <a:gd name="T22" fmla="*/ 2147483647 w 204"/>
              <a:gd name="T23" fmla="*/ 2147483647 h 187"/>
              <a:gd name="T24" fmla="*/ 2147483647 w 204"/>
              <a:gd name="T25" fmla="*/ 2147483647 h 187"/>
              <a:gd name="T26" fmla="*/ 2147483647 w 204"/>
              <a:gd name="T27" fmla="*/ 2147483647 h 187"/>
              <a:gd name="T28" fmla="*/ 2147483647 w 204"/>
              <a:gd name="T29" fmla="*/ 2147483647 h 187"/>
              <a:gd name="T30" fmla="*/ 2147483647 w 204"/>
              <a:gd name="T31" fmla="*/ 2147483647 h 187"/>
              <a:gd name="T32" fmla="*/ 2147483647 w 204"/>
              <a:gd name="T33" fmla="*/ 2147483647 h 187"/>
              <a:gd name="T34" fmla="*/ 2147483647 w 204"/>
              <a:gd name="T35" fmla="*/ 2147483647 h 187"/>
              <a:gd name="T36" fmla="*/ 2147483647 w 204"/>
              <a:gd name="T37" fmla="*/ 2147483647 h 187"/>
              <a:gd name="T38" fmla="*/ 2147483647 w 204"/>
              <a:gd name="T39" fmla="*/ 2147483647 h 187"/>
              <a:gd name="T40" fmla="*/ 2147483647 w 204"/>
              <a:gd name="T41" fmla="*/ 2147483647 h 187"/>
              <a:gd name="T42" fmla="*/ 2147483647 w 204"/>
              <a:gd name="T43" fmla="*/ 2147483647 h 187"/>
              <a:gd name="T44" fmla="*/ 2147483647 w 204"/>
              <a:gd name="T45" fmla="*/ 0 h 187"/>
              <a:gd name="T46" fmla="*/ 2147483647 w 204"/>
              <a:gd name="T47" fmla="*/ 2147483647 h 187"/>
              <a:gd name="T48" fmla="*/ 2147483647 w 204"/>
              <a:gd name="T49" fmla="*/ 2147483647 h 187"/>
              <a:gd name="T50" fmla="*/ 2147483647 w 204"/>
              <a:gd name="T51" fmla="*/ 2147483647 h 187"/>
              <a:gd name="T52" fmla="*/ 2147483647 w 204"/>
              <a:gd name="T53" fmla="*/ 2147483647 h 187"/>
              <a:gd name="T54" fmla="*/ 2147483647 w 204"/>
              <a:gd name="T55" fmla="*/ 2147483647 h 187"/>
              <a:gd name="T56" fmla="*/ 2147483647 w 204"/>
              <a:gd name="T57" fmla="*/ 2147483647 h 187"/>
              <a:gd name="T58" fmla="*/ 0 w 204"/>
              <a:gd name="T59" fmla="*/ 2147483647 h 1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4"/>
              <a:gd name="T91" fmla="*/ 0 h 187"/>
              <a:gd name="T92" fmla="*/ 204 w 204"/>
              <a:gd name="T93" fmla="*/ 187 h 18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4" h="187">
                <a:moveTo>
                  <a:pt x="0" y="50"/>
                </a:moveTo>
                <a:lnTo>
                  <a:pt x="18" y="83"/>
                </a:lnTo>
                <a:lnTo>
                  <a:pt x="48" y="86"/>
                </a:lnTo>
                <a:lnTo>
                  <a:pt x="57" y="100"/>
                </a:lnTo>
                <a:lnTo>
                  <a:pt x="86" y="98"/>
                </a:lnTo>
                <a:lnTo>
                  <a:pt x="83" y="153"/>
                </a:lnTo>
                <a:lnTo>
                  <a:pt x="96" y="177"/>
                </a:lnTo>
                <a:lnTo>
                  <a:pt x="114" y="186"/>
                </a:lnTo>
                <a:lnTo>
                  <a:pt x="149" y="163"/>
                </a:lnTo>
                <a:lnTo>
                  <a:pt x="135" y="159"/>
                </a:lnTo>
                <a:lnTo>
                  <a:pt x="127" y="129"/>
                </a:lnTo>
                <a:lnTo>
                  <a:pt x="153" y="135"/>
                </a:lnTo>
                <a:lnTo>
                  <a:pt x="191" y="115"/>
                </a:lnTo>
                <a:lnTo>
                  <a:pt x="180" y="100"/>
                </a:lnTo>
                <a:lnTo>
                  <a:pt x="194" y="85"/>
                </a:lnTo>
                <a:lnTo>
                  <a:pt x="188" y="75"/>
                </a:lnTo>
                <a:lnTo>
                  <a:pt x="203" y="64"/>
                </a:lnTo>
                <a:lnTo>
                  <a:pt x="184" y="61"/>
                </a:lnTo>
                <a:lnTo>
                  <a:pt x="184" y="46"/>
                </a:lnTo>
                <a:lnTo>
                  <a:pt x="155" y="31"/>
                </a:lnTo>
                <a:lnTo>
                  <a:pt x="168" y="26"/>
                </a:lnTo>
                <a:lnTo>
                  <a:pt x="79" y="28"/>
                </a:lnTo>
                <a:lnTo>
                  <a:pt x="50" y="0"/>
                </a:lnTo>
                <a:lnTo>
                  <a:pt x="51" y="13"/>
                </a:lnTo>
                <a:lnTo>
                  <a:pt x="26" y="24"/>
                </a:lnTo>
                <a:lnTo>
                  <a:pt x="34" y="46"/>
                </a:lnTo>
                <a:lnTo>
                  <a:pt x="24" y="55"/>
                </a:lnTo>
                <a:lnTo>
                  <a:pt x="18" y="35"/>
                </a:lnTo>
                <a:lnTo>
                  <a:pt x="28" y="8"/>
                </a:lnTo>
                <a:lnTo>
                  <a:pt x="0" y="5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4" name="Freeform 132"/>
          <p:cNvSpPr>
            <a:spLocks noChangeAspect="1"/>
          </p:cNvSpPr>
          <p:nvPr/>
        </p:nvSpPr>
        <p:spPr bwMode="gray">
          <a:xfrm>
            <a:off x="5195888" y="4197350"/>
            <a:ext cx="187325" cy="161925"/>
          </a:xfrm>
          <a:custGeom>
            <a:avLst/>
            <a:gdLst>
              <a:gd name="T0" fmla="*/ 0 w 149"/>
              <a:gd name="T1" fmla="*/ 2147483647 h 109"/>
              <a:gd name="T2" fmla="*/ 2147483647 w 149"/>
              <a:gd name="T3" fmla="*/ 2147483647 h 109"/>
              <a:gd name="T4" fmla="*/ 2147483647 w 149"/>
              <a:gd name="T5" fmla="*/ 2147483647 h 109"/>
              <a:gd name="T6" fmla="*/ 2147483647 w 149"/>
              <a:gd name="T7" fmla="*/ 2147483647 h 109"/>
              <a:gd name="T8" fmla="*/ 2147483647 w 149"/>
              <a:gd name="T9" fmla="*/ 2147483647 h 109"/>
              <a:gd name="T10" fmla="*/ 2147483647 w 149"/>
              <a:gd name="T11" fmla="*/ 0 h 109"/>
              <a:gd name="T12" fmla="*/ 2147483647 w 149"/>
              <a:gd name="T13" fmla="*/ 2147483647 h 109"/>
              <a:gd name="T14" fmla="*/ 2147483647 w 149"/>
              <a:gd name="T15" fmla="*/ 2147483647 h 109"/>
              <a:gd name="T16" fmla="*/ 2147483647 w 149"/>
              <a:gd name="T17" fmla="*/ 2147483647 h 109"/>
              <a:gd name="T18" fmla="*/ 0 w 149"/>
              <a:gd name="T19" fmla="*/ 2147483647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9"/>
              <a:gd name="T31" fmla="*/ 0 h 109"/>
              <a:gd name="T32" fmla="*/ 149 w 149"/>
              <a:gd name="T33" fmla="*/ 109 h 1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9" h="109">
                <a:moveTo>
                  <a:pt x="0" y="108"/>
                </a:moveTo>
                <a:lnTo>
                  <a:pt x="39" y="84"/>
                </a:lnTo>
                <a:lnTo>
                  <a:pt x="31" y="72"/>
                </a:lnTo>
                <a:lnTo>
                  <a:pt x="43" y="58"/>
                </a:lnTo>
                <a:lnTo>
                  <a:pt x="82" y="11"/>
                </a:lnTo>
                <a:lnTo>
                  <a:pt x="133" y="0"/>
                </a:lnTo>
                <a:lnTo>
                  <a:pt x="148" y="41"/>
                </a:lnTo>
                <a:lnTo>
                  <a:pt x="135" y="58"/>
                </a:lnTo>
                <a:lnTo>
                  <a:pt x="79" y="87"/>
                </a:lnTo>
                <a:lnTo>
                  <a:pt x="0" y="10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5" name="Freeform 133"/>
          <p:cNvSpPr>
            <a:spLocks noChangeAspect="1"/>
          </p:cNvSpPr>
          <p:nvPr/>
        </p:nvSpPr>
        <p:spPr bwMode="gray">
          <a:xfrm>
            <a:off x="5186363" y="4244975"/>
            <a:ext cx="71437" cy="114300"/>
          </a:xfrm>
          <a:custGeom>
            <a:avLst/>
            <a:gdLst>
              <a:gd name="T0" fmla="*/ 0 w 57"/>
              <a:gd name="T1" fmla="*/ 2147483647 h 76"/>
              <a:gd name="T2" fmla="*/ 2147483647 w 57"/>
              <a:gd name="T3" fmla="*/ 2147483647 h 76"/>
              <a:gd name="T4" fmla="*/ 2147483647 w 57"/>
              <a:gd name="T5" fmla="*/ 2147483647 h 76"/>
              <a:gd name="T6" fmla="*/ 2147483647 w 57"/>
              <a:gd name="T7" fmla="*/ 2147483647 h 76"/>
              <a:gd name="T8" fmla="*/ 2147483647 w 57"/>
              <a:gd name="T9" fmla="*/ 2147483647 h 76"/>
              <a:gd name="T10" fmla="*/ 2147483647 w 57"/>
              <a:gd name="T11" fmla="*/ 2147483647 h 76"/>
              <a:gd name="T12" fmla="*/ 2147483647 w 57"/>
              <a:gd name="T13" fmla="*/ 0 h 76"/>
              <a:gd name="T14" fmla="*/ 0 w 57"/>
              <a:gd name="T15" fmla="*/ 2147483647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"/>
              <a:gd name="T25" fmla="*/ 0 h 76"/>
              <a:gd name="T26" fmla="*/ 57 w 57"/>
              <a:gd name="T27" fmla="*/ 76 h 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" h="76">
                <a:moveTo>
                  <a:pt x="0" y="15"/>
                </a:moveTo>
                <a:lnTo>
                  <a:pt x="12" y="75"/>
                </a:lnTo>
                <a:lnTo>
                  <a:pt x="51" y="52"/>
                </a:lnTo>
                <a:lnTo>
                  <a:pt x="43" y="41"/>
                </a:lnTo>
                <a:lnTo>
                  <a:pt x="56" y="27"/>
                </a:lnTo>
                <a:lnTo>
                  <a:pt x="56" y="10"/>
                </a:lnTo>
                <a:lnTo>
                  <a:pt x="28" y="0"/>
                </a:lnTo>
                <a:lnTo>
                  <a:pt x="0" y="1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6" name="Freeform 134"/>
          <p:cNvSpPr>
            <a:spLocks noChangeAspect="1"/>
          </p:cNvSpPr>
          <p:nvPr/>
        </p:nvSpPr>
        <p:spPr bwMode="gray">
          <a:xfrm>
            <a:off x="4643438" y="3427413"/>
            <a:ext cx="174625" cy="180975"/>
          </a:xfrm>
          <a:custGeom>
            <a:avLst/>
            <a:gdLst>
              <a:gd name="T0" fmla="*/ 0 w 142"/>
              <a:gd name="T1" fmla="*/ 2147483647 h 121"/>
              <a:gd name="T2" fmla="*/ 0 w 142"/>
              <a:gd name="T3" fmla="*/ 2147483647 h 121"/>
              <a:gd name="T4" fmla="*/ 2147483647 w 142"/>
              <a:gd name="T5" fmla="*/ 0 h 121"/>
              <a:gd name="T6" fmla="*/ 2147483647 w 142"/>
              <a:gd name="T7" fmla="*/ 2147483647 h 121"/>
              <a:gd name="T8" fmla="*/ 2147483647 w 142"/>
              <a:gd name="T9" fmla="*/ 2147483647 h 121"/>
              <a:gd name="T10" fmla="*/ 2147483647 w 142"/>
              <a:gd name="T11" fmla="*/ 2147483647 h 121"/>
              <a:gd name="T12" fmla="*/ 2147483647 w 142"/>
              <a:gd name="T13" fmla="*/ 2147483647 h 121"/>
              <a:gd name="T14" fmla="*/ 2147483647 w 142"/>
              <a:gd name="T15" fmla="*/ 2147483647 h 121"/>
              <a:gd name="T16" fmla="*/ 2147483647 w 142"/>
              <a:gd name="T17" fmla="*/ 2147483647 h 121"/>
              <a:gd name="T18" fmla="*/ 2147483647 w 142"/>
              <a:gd name="T19" fmla="*/ 2147483647 h 121"/>
              <a:gd name="T20" fmla="*/ 2147483647 w 142"/>
              <a:gd name="T21" fmla="*/ 2147483647 h 121"/>
              <a:gd name="T22" fmla="*/ 2147483647 w 142"/>
              <a:gd name="T23" fmla="*/ 2147483647 h 121"/>
              <a:gd name="T24" fmla="*/ 2147483647 w 142"/>
              <a:gd name="T25" fmla="*/ 2147483647 h 121"/>
              <a:gd name="T26" fmla="*/ 0 w 142"/>
              <a:gd name="T27" fmla="*/ 2147483647 h 121"/>
              <a:gd name="T28" fmla="*/ 0 w 142"/>
              <a:gd name="T29" fmla="*/ 2147483647 h 1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2"/>
              <a:gd name="T46" fmla="*/ 0 h 121"/>
              <a:gd name="T47" fmla="*/ 142 w 142"/>
              <a:gd name="T48" fmla="*/ 121 h 1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2" h="121">
                <a:moveTo>
                  <a:pt x="0" y="28"/>
                </a:moveTo>
                <a:lnTo>
                  <a:pt x="0" y="9"/>
                </a:lnTo>
                <a:lnTo>
                  <a:pt x="36" y="0"/>
                </a:lnTo>
                <a:lnTo>
                  <a:pt x="64" y="23"/>
                </a:lnTo>
                <a:lnTo>
                  <a:pt x="98" y="17"/>
                </a:lnTo>
                <a:lnTo>
                  <a:pt x="137" y="55"/>
                </a:lnTo>
                <a:lnTo>
                  <a:pt x="131" y="92"/>
                </a:lnTo>
                <a:lnTo>
                  <a:pt x="141" y="111"/>
                </a:lnTo>
                <a:lnTo>
                  <a:pt x="111" y="120"/>
                </a:lnTo>
                <a:lnTo>
                  <a:pt x="97" y="86"/>
                </a:lnTo>
                <a:lnTo>
                  <a:pt x="85" y="101"/>
                </a:lnTo>
                <a:lnTo>
                  <a:pt x="36" y="68"/>
                </a:lnTo>
                <a:lnTo>
                  <a:pt x="12" y="34"/>
                </a:lnTo>
                <a:lnTo>
                  <a:pt x="0" y="40"/>
                </a:lnTo>
                <a:lnTo>
                  <a:pt x="0" y="2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7" name="Freeform 135"/>
          <p:cNvSpPr>
            <a:spLocks noChangeAspect="1"/>
          </p:cNvSpPr>
          <p:nvPr/>
        </p:nvSpPr>
        <p:spPr bwMode="gray">
          <a:xfrm>
            <a:off x="4597400" y="4803775"/>
            <a:ext cx="241300" cy="301625"/>
          </a:xfrm>
          <a:custGeom>
            <a:avLst/>
            <a:gdLst>
              <a:gd name="T0" fmla="*/ 0 w 193"/>
              <a:gd name="T1" fmla="*/ 2147483647 h 200"/>
              <a:gd name="T2" fmla="*/ 2147483647 w 193"/>
              <a:gd name="T3" fmla="*/ 2147483647 h 200"/>
              <a:gd name="T4" fmla="*/ 2147483647 w 193"/>
              <a:gd name="T5" fmla="*/ 2147483647 h 200"/>
              <a:gd name="T6" fmla="*/ 2147483647 w 193"/>
              <a:gd name="T7" fmla="*/ 2147483647 h 200"/>
              <a:gd name="T8" fmla="*/ 2147483647 w 193"/>
              <a:gd name="T9" fmla="*/ 2147483647 h 200"/>
              <a:gd name="T10" fmla="*/ 2147483647 w 193"/>
              <a:gd name="T11" fmla="*/ 2147483647 h 200"/>
              <a:gd name="T12" fmla="*/ 2147483647 w 193"/>
              <a:gd name="T13" fmla="*/ 2147483647 h 200"/>
              <a:gd name="T14" fmla="*/ 2147483647 w 193"/>
              <a:gd name="T15" fmla="*/ 2147483647 h 200"/>
              <a:gd name="T16" fmla="*/ 2147483647 w 193"/>
              <a:gd name="T17" fmla="*/ 2147483647 h 200"/>
              <a:gd name="T18" fmla="*/ 2147483647 w 193"/>
              <a:gd name="T19" fmla="*/ 2147483647 h 200"/>
              <a:gd name="T20" fmla="*/ 2147483647 w 193"/>
              <a:gd name="T21" fmla="*/ 2147483647 h 200"/>
              <a:gd name="T22" fmla="*/ 2147483647 w 193"/>
              <a:gd name="T23" fmla="*/ 2147483647 h 200"/>
              <a:gd name="T24" fmla="*/ 2147483647 w 193"/>
              <a:gd name="T25" fmla="*/ 2147483647 h 200"/>
              <a:gd name="T26" fmla="*/ 2147483647 w 193"/>
              <a:gd name="T27" fmla="*/ 2147483647 h 200"/>
              <a:gd name="T28" fmla="*/ 2147483647 w 193"/>
              <a:gd name="T29" fmla="*/ 0 h 200"/>
              <a:gd name="T30" fmla="*/ 2147483647 w 193"/>
              <a:gd name="T31" fmla="*/ 2147483647 h 200"/>
              <a:gd name="T32" fmla="*/ 2147483647 w 193"/>
              <a:gd name="T33" fmla="*/ 2147483647 h 200"/>
              <a:gd name="T34" fmla="*/ 0 w 193"/>
              <a:gd name="T35" fmla="*/ 2147483647 h 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3"/>
              <a:gd name="T55" fmla="*/ 0 h 200"/>
              <a:gd name="T56" fmla="*/ 193 w 193"/>
              <a:gd name="T57" fmla="*/ 200 h 2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3" h="200">
                <a:moveTo>
                  <a:pt x="0" y="185"/>
                </a:moveTo>
                <a:lnTo>
                  <a:pt x="24" y="179"/>
                </a:lnTo>
                <a:lnTo>
                  <a:pt x="149" y="199"/>
                </a:lnTo>
                <a:lnTo>
                  <a:pt x="177" y="189"/>
                </a:lnTo>
                <a:lnTo>
                  <a:pt x="157" y="174"/>
                </a:lnTo>
                <a:lnTo>
                  <a:pt x="157" y="115"/>
                </a:lnTo>
                <a:lnTo>
                  <a:pt x="192" y="115"/>
                </a:lnTo>
                <a:lnTo>
                  <a:pt x="189" y="81"/>
                </a:lnTo>
                <a:lnTo>
                  <a:pt x="157" y="84"/>
                </a:lnTo>
                <a:lnTo>
                  <a:pt x="154" y="27"/>
                </a:lnTo>
                <a:lnTo>
                  <a:pt x="139" y="17"/>
                </a:lnTo>
                <a:lnTo>
                  <a:pt x="120" y="18"/>
                </a:lnTo>
                <a:lnTo>
                  <a:pt x="116" y="34"/>
                </a:lnTo>
                <a:lnTo>
                  <a:pt x="95" y="37"/>
                </a:lnTo>
                <a:lnTo>
                  <a:pt x="69" y="0"/>
                </a:lnTo>
                <a:lnTo>
                  <a:pt x="11" y="8"/>
                </a:lnTo>
                <a:lnTo>
                  <a:pt x="32" y="82"/>
                </a:lnTo>
                <a:lnTo>
                  <a:pt x="0" y="18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8" name="Freeform 136"/>
          <p:cNvSpPr>
            <a:spLocks noChangeAspect="1"/>
          </p:cNvSpPr>
          <p:nvPr/>
        </p:nvSpPr>
        <p:spPr bwMode="gray">
          <a:xfrm>
            <a:off x="4603750" y="4778375"/>
            <a:ext cx="23813" cy="28575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0 h 18"/>
              <a:gd name="T6" fmla="*/ 0 w 20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8"/>
              <a:gd name="T14" fmla="*/ 20 w 20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8">
                <a:moveTo>
                  <a:pt x="0" y="4"/>
                </a:moveTo>
                <a:lnTo>
                  <a:pt x="6" y="17"/>
                </a:lnTo>
                <a:lnTo>
                  <a:pt x="19" y="0"/>
                </a:lnTo>
                <a:lnTo>
                  <a:pt x="0" y="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49" name="Freeform 137"/>
          <p:cNvSpPr>
            <a:spLocks noChangeAspect="1"/>
          </p:cNvSpPr>
          <p:nvPr/>
        </p:nvSpPr>
        <p:spPr bwMode="gray">
          <a:xfrm>
            <a:off x="4757738" y="5100638"/>
            <a:ext cx="179387" cy="227012"/>
          </a:xfrm>
          <a:custGeom>
            <a:avLst/>
            <a:gdLst>
              <a:gd name="T0" fmla="*/ 0 w 143"/>
              <a:gd name="T1" fmla="*/ 2147483647 h 150"/>
              <a:gd name="T2" fmla="*/ 0 w 143"/>
              <a:gd name="T3" fmla="*/ 2147483647 h 150"/>
              <a:gd name="T4" fmla="*/ 2147483647 w 143"/>
              <a:gd name="T5" fmla="*/ 2147483647 h 150"/>
              <a:gd name="T6" fmla="*/ 2147483647 w 143"/>
              <a:gd name="T7" fmla="*/ 2147483647 h 150"/>
              <a:gd name="T8" fmla="*/ 2147483647 w 143"/>
              <a:gd name="T9" fmla="*/ 2147483647 h 150"/>
              <a:gd name="T10" fmla="*/ 2147483647 w 143"/>
              <a:gd name="T11" fmla="*/ 2147483647 h 150"/>
              <a:gd name="T12" fmla="*/ 2147483647 w 143"/>
              <a:gd name="T13" fmla="*/ 0 h 150"/>
              <a:gd name="T14" fmla="*/ 2147483647 w 143"/>
              <a:gd name="T15" fmla="*/ 2147483647 h 150"/>
              <a:gd name="T16" fmla="*/ 2147483647 w 143"/>
              <a:gd name="T17" fmla="*/ 2147483647 h 150"/>
              <a:gd name="T18" fmla="*/ 2147483647 w 143"/>
              <a:gd name="T19" fmla="*/ 2147483647 h 150"/>
              <a:gd name="T20" fmla="*/ 2147483647 w 143"/>
              <a:gd name="T21" fmla="*/ 2147483647 h 150"/>
              <a:gd name="T22" fmla="*/ 2147483647 w 143"/>
              <a:gd name="T23" fmla="*/ 2147483647 h 150"/>
              <a:gd name="T24" fmla="*/ 2147483647 w 143"/>
              <a:gd name="T25" fmla="*/ 2147483647 h 150"/>
              <a:gd name="T26" fmla="*/ 2147483647 w 143"/>
              <a:gd name="T27" fmla="*/ 2147483647 h 150"/>
              <a:gd name="T28" fmla="*/ 0 w 143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3"/>
              <a:gd name="T46" fmla="*/ 0 h 150"/>
              <a:gd name="T47" fmla="*/ 143 w 143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3" h="150">
                <a:moveTo>
                  <a:pt x="0" y="114"/>
                </a:moveTo>
                <a:lnTo>
                  <a:pt x="0" y="69"/>
                </a:lnTo>
                <a:lnTo>
                  <a:pt x="15" y="68"/>
                </a:lnTo>
                <a:lnTo>
                  <a:pt x="15" y="11"/>
                </a:lnTo>
                <a:lnTo>
                  <a:pt x="44" y="4"/>
                </a:lnTo>
                <a:lnTo>
                  <a:pt x="54" y="14"/>
                </a:lnTo>
                <a:lnTo>
                  <a:pt x="78" y="0"/>
                </a:lnTo>
                <a:lnTo>
                  <a:pt x="121" y="61"/>
                </a:lnTo>
                <a:lnTo>
                  <a:pt x="142" y="72"/>
                </a:lnTo>
                <a:lnTo>
                  <a:pt x="85" y="129"/>
                </a:lnTo>
                <a:lnTo>
                  <a:pt x="51" y="129"/>
                </a:lnTo>
                <a:lnTo>
                  <a:pt x="33" y="149"/>
                </a:lnTo>
                <a:lnTo>
                  <a:pt x="12" y="149"/>
                </a:lnTo>
                <a:lnTo>
                  <a:pt x="12" y="130"/>
                </a:lnTo>
                <a:lnTo>
                  <a:pt x="0" y="11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0" name="Freeform 138"/>
          <p:cNvSpPr>
            <a:spLocks noChangeAspect="1"/>
          </p:cNvSpPr>
          <p:nvPr/>
        </p:nvSpPr>
        <p:spPr bwMode="gray">
          <a:xfrm>
            <a:off x="4927600" y="4718050"/>
            <a:ext cx="39688" cy="52388"/>
          </a:xfrm>
          <a:custGeom>
            <a:avLst/>
            <a:gdLst>
              <a:gd name="T0" fmla="*/ 0 w 29"/>
              <a:gd name="T1" fmla="*/ 2147483647 h 35"/>
              <a:gd name="T2" fmla="*/ 2147483647 w 29"/>
              <a:gd name="T3" fmla="*/ 2147483647 h 35"/>
              <a:gd name="T4" fmla="*/ 2147483647 w 29"/>
              <a:gd name="T5" fmla="*/ 2147483647 h 35"/>
              <a:gd name="T6" fmla="*/ 2147483647 w 29"/>
              <a:gd name="T7" fmla="*/ 2147483647 h 35"/>
              <a:gd name="T8" fmla="*/ 2147483647 w 29"/>
              <a:gd name="T9" fmla="*/ 0 h 35"/>
              <a:gd name="T10" fmla="*/ 0 w 29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35"/>
              <a:gd name="T20" fmla="*/ 29 w 29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35">
                <a:moveTo>
                  <a:pt x="0" y="4"/>
                </a:moveTo>
                <a:lnTo>
                  <a:pt x="3" y="18"/>
                </a:lnTo>
                <a:lnTo>
                  <a:pt x="10" y="34"/>
                </a:lnTo>
                <a:lnTo>
                  <a:pt x="28" y="14"/>
                </a:lnTo>
                <a:lnTo>
                  <a:pt x="27" y="0"/>
                </a:lnTo>
                <a:lnTo>
                  <a:pt x="0" y="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1" name="Freeform 139"/>
          <p:cNvSpPr>
            <a:spLocks noChangeAspect="1"/>
          </p:cNvSpPr>
          <p:nvPr/>
        </p:nvSpPr>
        <p:spPr bwMode="gray">
          <a:xfrm>
            <a:off x="4537075" y="4352925"/>
            <a:ext cx="147638" cy="277813"/>
          </a:xfrm>
          <a:custGeom>
            <a:avLst/>
            <a:gdLst>
              <a:gd name="T0" fmla="*/ 0 w 118"/>
              <a:gd name="T1" fmla="*/ 2147483647 h 185"/>
              <a:gd name="T2" fmla="*/ 2147483647 w 118"/>
              <a:gd name="T3" fmla="*/ 2147483647 h 185"/>
              <a:gd name="T4" fmla="*/ 2147483647 w 118"/>
              <a:gd name="T5" fmla="*/ 2147483647 h 185"/>
              <a:gd name="T6" fmla="*/ 2147483647 w 118"/>
              <a:gd name="T7" fmla="*/ 2147483647 h 185"/>
              <a:gd name="T8" fmla="*/ 2147483647 w 118"/>
              <a:gd name="T9" fmla="*/ 2147483647 h 185"/>
              <a:gd name="T10" fmla="*/ 2147483647 w 118"/>
              <a:gd name="T11" fmla="*/ 2147483647 h 185"/>
              <a:gd name="T12" fmla="*/ 2147483647 w 118"/>
              <a:gd name="T13" fmla="*/ 0 h 185"/>
              <a:gd name="T14" fmla="*/ 2147483647 w 118"/>
              <a:gd name="T15" fmla="*/ 2147483647 h 185"/>
              <a:gd name="T16" fmla="*/ 2147483647 w 118"/>
              <a:gd name="T17" fmla="*/ 2147483647 h 185"/>
              <a:gd name="T18" fmla="*/ 2147483647 w 118"/>
              <a:gd name="T19" fmla="*/ 2147483647 h 185"/>
              <a:gd name="T20" fmla="*/ 2147483647 w 118"/>
              <a:gd name="T21" fmla="*/ 2147483647 h 185"/>
              <a:gd name="T22" fmla="*/ 2147483647 w 118"/>
              <a:gd name="T23" fmla="*/ 2147483647 h 185"/>
              <a:gd name="T24" fmla="*/ 2147483647 w 118"/>
              <a:gd name="T25" fmla="*/ 2147483647 h 185"/>
              <a:gd name="T26" fmla="*/ 2147483647 w 118"/>
              <a:gd name="T27" fmla="*/ 2147483647 h 185"/>
              <a:gd name="T28" fmla="*/ 2147483647 w 118"/>
              <a:gd name="T29" fmla="*/ 2147483647 h 185"/>
              <a:gd name="T30" fmla="*/ 2147483647 w 118"/>
              <a:gd name="T31" fmla="*/ 2147483647 h 185"/>
              <a:gd name="T32" fmla="*/ 2147483647 w 118"/>
              <a:gd name="T33" fmla="*/ 2147483647 h 185"/>
              <a:gd name="T34" fmla="*/ 0 w 118"/>
              <a:gd name="T35" fmla="*/ 2147483647 h 1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8"/>
              <a:gd name="T55" fmla="*/ 0 h 185"/>
              <a:gd name="T56" fmla="*/ 118 w 118"/>
              <a:gd name="T57" fmla="*/ 185 h 18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8" h="185">
                <a:moveTo>
                  <a:pt x="0" y="131"/>
                </a:moveTo>
                <a:lnTo>
                  <a:pt x="15" y="96"/>
                </a:lnTo>
                <a:lnTo>
                  <a:pt x="44" y="101"/>
                </a:lnTo>
                <a:lnTo>
                  <a:pt x="76" y="29"/>
                </a:lnTo>
                <a:lnTo>
                  <a:pt x="91" y="16"/>
                </a:lnTo>
                <a:lnTo>
                  <a:pt x="85" y="2"/>
                </a:lnTo>
                <a:lnTo>
                  <a:pt x="92" y="0"/>
                </a:lnTo>
                <a:lnTo>
                  <a:pt x="104" y="44"/>
                </a:lnTo>
                <a:lnTo>
                  <a:pt x="85" y="52"/>
                </a:lnTo>
                <a:lnTo>
                  <a:pt x="106" y="88"/>
                </a:lnTo>
                <a:lnTo>
                  <a:pt x="92" y="128"/>
                </a:lnTo>
                <a:lnTo>
                  <a:pt x="117" y="162"/>
                </a:lnTo>
                <a:lnTo>
                  <a:pt x="114" y="184"/>
                </a:lnTo>
                <a:lnTo>
                  <a:pt x="75" y="173"/>
                </a:lnTo>
                <a:lnTo>
                  <a:pt x="43" y="173"/>
                </a:lnTo>
                <a:lnTo>
                  <a:pt x="18" y="173"/>
                </a:lnTo>
                <a:lnTo>
                  <a:pt x="18" y="142"/>
                </a:lnTo>
                <a:lnTo>
                  <a:pt x="0" y="13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2" name="Freeform 140"/>
          <p:cNvSpPr>
            <a:spLocks noChangeAspect="1"/>
          </p:cNvSpPr>
          <p:nvPr/>
        </p:nvSpPr>
        <p:spPr bwMode="gray">
          <a:xfrm>
            <a:off x="4652963" y="4392613"/>
            <a:ext cx="250825" cy="203200"/>
          </a:xfrm>
          <a:custGeom>
            <a:avLst/>
            <a:gdLst>
              <a:gd name="T0" fmla="*/ 0 w 200"/>
              <a:gd name="T1" fmla="*/ 2147483647 h 135"/>
              <a:gd name="T2" fmla="*/ 2147483647 w 200"/>
              <a:gd name="T3" fmla="*/ 2147483647 h 135"/>
              <a:gd name="T4" fmla="*/ 2147483647 w 200"/>
              <a:gd name="T5" fmla="*/ 2147483647 h 135"/>
              <a:gd name="T6" fmla="*/ 2147483647 w 200"/>
              <a:gd name="T7" fmla="*/ 2147483647 h 135"/>
              <a:gd name="T8" fmla="*/ 2147483647 w 200"/>
              <a:gd name="T9" fmla="*/ 2147483647 h 135"/>
              <a:gd name="T10" fmla="*/ 2147483647 w 200"/>
              <a:gd name="T11" fmla="*/ 0 h 135"/>
              <a:gd name="T12" fmla="*/ 2147483647 w 200"/>
              <a:gd name="T13" fmla="*/ 2147483647 h 135"/>
              <a:gd name="T14" fmla="*/ 2147483647 w 200"/>
              <a:gd name="T15" fmla="*/ 2147483647 h 135"/>
              <a:gd name="T16" fmla="*/ 2147483647 w 200"/>
              <a:gd name="T17" fmla="*/ 2147483647 h 135"/>
              <a:gd name="T18" fmla="*/ 2147483647 w 200"/>
              <a:gd name="T19" fmla="*/ 2147483647 h 135"/>
              <a:gd name="T20" fmla="*/ 2147483647 w 200"/>
              <a:gd name="T21" fmla="*/ 2147483647 h 135"/>
              <a:gd name="T22" fmla="*/ 2147483647 w 200"/>
              <a:gd name="T23" fmla="*/ 2147483647 h 135"/>
              <a:gd name="T24" fmla="*/ 2147483647 w 200"/>
              <a:gd name="T25" fmla="*/ 2147483647 h 135"/>
              <a:gd name="T26" fmla="*/ 2147483647 w 200"/>
              <a:gd name="T27" fmla="*/ 2147483647 h 135"/>
              <a:gd name="T28" fmla="*/ 0 w 200"/>
              <a:gd name="T29" fmla="*/ 2147483647 h 1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"/>
              <a:gd name="T46" fmla="*/ 0 h 135"/>
              <a:gd name="T47" fmla="*/ 200 w 200"/>
              <a:gd name="T48" fmla="*/ 135 h 1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" h="135">
                <a:moveTo>
                  <a:pt x="0" y="101"/>
                </a:moveTo>
                <a:lnTo>
                  <a:pt x="13" y="59"/>
                </a:lnTo>
                <a:lnTo>
                  <a:pt x="63" y="47"/>
                </a:lnTo>
                <a:lnTo>
                  <a:pt x="67" y="34"/>
                </a:lnTo>
                <a:lnTo>
                  <a:pt x="91" y="29"/>
                </a:lnTo>
                <a:lnTo>
                  <a:pt x="124" y="0"/>
                </a:lnTo>
                <a:lnTo>
                  <a:pt x="135" y="35"/>
                </a:lnTo>
                <a:lnTo>
                  <a:pt x="161" y="47"/>
                </a:lnTo>
                <a:lnTo>
                  <a:pt x="199" y="95"/>
                </a:lnTo>
                <a:lnTo>
                  <a:pt x="106" y="110"/>
                </a:lnTo>
                <a:lnTo>
                  <a:pt x="76" y="95"/>
                </a:lnTo>
                <a:lnTo>
                  <a:pt x="63" y="120"/>
                </a:lnTo>
                <a:lnTo>
                  <a:pt x="37" y="120"/>
                </a:lnTo>
                <a:lnTo>
                  <a:pt x="24" y="134"/>
                </a:lnTo>
                <a:lnTo>
                  <a:pt x="0" y="10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3" name="Freeform 141"/>
          <p:cNvSpPr>
            <a:spLocks noChangeAspect="1"/>
          </p:cNvSpPr>
          <p:nvPr/>
        </p:nvSpPr>
        <p:spPr bwMode="gray">
          <a:xfrm>
            <a:off x="4633913" y="4081463"/>
            <a:ext cx="204787" cy="406400"/>
          </a:xfrm>
          <a:custGeom>
            <a:avLst/>
            <a:gdLst>
              <a:gd name="T0" fmla="*/ 0 w 164"/>
              <a:gd name="T1" fmla="*/ 2147483647 h 270"/>
              <a:gd name="T2" fmla="*/ 2147483647 w 164"/>
              <a:gd name="T3" fmla="*/ 2147483647 h 270"/>
              <a:gd name="T4" fmla="*/ 2147483647 w 164"/>
              <a:gd name="T5" fmla="*/ 2147483647 h 270"/>
              <a:gd name="T6" fmla="*/ 2147483647 w 164"/>
              <a:gd name="T7" fmla="*/ 2147483647 h 270"/>
              <a:gd name="T8" fmla="*/ 2147483647 w 164"/>
              <a:gd name="T9" fmla="*/ 2147483647 h 270"/>
              <a:gd name="T10" fmla="*/ 2147483647 w 164"/>
              <a:gd name="T11" fmla="*/ 2147483647 h 270"/>
              <a:gd name="T12" fmla="*/ 2147483647 w 164"/>
              <a:gd name="T13" fmla="*/ 2147483647 h 270"/>
              <a:gd name="T14" fmla="*/ 2147483647 w 164"/>
              <a:gd name="T15" fmla="*/ 2147483647 h 270"/>
              <a:gd name="T16" fmla="*/ 2147483647 w 164"/>
              <a:gd name="T17" fmla="*/ 2147483647 h 270"/>
              <a:gd name="T18" fmla="*/ 2147483647 w 164"/>
              <a:gd name="T19" fmla="*/ 2147483647 h 270"/>
              <a:gd name="T20" fmla="*/ 2147483647 w 164"/>
              <a:gd name="T21" fmla="*/ 2147483647 h 270"/>
              <a:gd name="T22" fmla="*/ 2147483647 w 164"/>
              <a:gd name="T23" fmla="*/ 2147483647 h 270"/>
              <a:gd name="T24" fmla="*/ 2147483647 w 164"/>
              <a:gd name="T25" fmla="*/ 2147483647 h 270"/>
              <a:gd name="T26" fmla="*/ 2147483647 w 164"/>
              <a:gd name="T27" fmla="*/ 2147483647 h 270"/>
              <a:gd name="T28" fmla="*/ 2147483647 w 164"/>
              <a:gd name="T29" fmla="*/ 0 h 270"/>
              <a:gd name="T30" fmla="*/ 2147483647 w 164"/>
              <a:gd name="T31" fmla="*/ 2147483647 h 270"/>
              <a:gd name="T32" fmla="*/ 2147483647 w 164"/>
              <a:gd name="T33" fmla="*/ 2147483647 h 270"/>
              <a:gd name="T34" fmla="*/ 2147483647 w 164"/>
              <a:gd name="T35" fmla="*/ 2147483647 h 270"/>
              <a:gd name="T36" fmla="*/ 2147483647 w 164"/>
              <a:gd name="T37" fmla="*/ 2147483647 h 270"/>
              <a:gd name="T38" fmla="*/ 0 w 164"/>
              <a:gd name="T39" fmla="*/ 2147483647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4"/>
              <a:gd name="T61" fmla="*/ 0 h 270"/>
              <a:gd name="T62" fmla="*/ 164 w 164"/>
              <a:gd name="T63" fmla="*/ 270 h 2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4" h="270">
                <a:moveTo>
                  <a:pt x="0" y="154"/>
                </a:moveTo>
                <a:lnTo>
                  <a:pt x="24" y="167"/>
                </a:lnTo>
                <a:lnTo>
                  <a:pt x="17" y="180"/>
                </a:lnTo>
                <a:lnTo>
                  <a:pt x="28" y="224"/>
                </a:lnTo>
                <a:lnTo>
                  <a:pt x="9" y="233"/>
                </a:lnTo>
                <a:lnTo>
                  <a:pt x="30" y="269"/>
                </a:lnTo>
                <a:lnTo>
                  <a:pt x="81" y="257"/>
                </a:lnTo>
                <a:lnTo>
                  <a:pt x="85" y="243"/>
                </a:lnTo>
                <a:lnTo>
                  <a:pt x="108" y="239"/>
                </a:lnTo>
                <a:lnTo>
                  <a:pt x="141" y="209"/>
                </a:lnTo>
                <a:lnTo>
                  <a:pt x="130" y="176"/>
                </a:lnTo>
                <a:lnTo>
                  <a:pt x="146" y="132"/>
                </a:lnTo>
                <a:lnTo>
                  <a:pt x="162" y="129"/>
                </a:lnTo>
                <a:lnTo>
                  <a:pt x="163" y="67"/>
                </a:lnTo>
                <a:lnTo>
                  <a:pt x="40" y="0"/>
                </a:lnTo>
                <a:lnTo>
                  <a:pt x="24" y="6"/>
                </a:lnTo>
                <a:lnTo>
                  <a:pt x="24" y="33"/>
                </a:lnTo>
                <a:lnTo>
                  <a:pt x="40" y="51"/>
                </a:lnTo>
                <a:lnTo>
                  <a:pt x="30" y="110"/>
                </a:lnTo>
                <a:lnTo>
                  <a:pt x="0" y="15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4" name="Freeform 142"/>
          <p:cNvSpPr>
            <a:spLocks noChangeAspect="1"/>
          </p:cNvSpPr>
          <p:nvPr/>
        </p:nvSpPr>
        <p:spPr bwMode="gray">
          <a:xfrm>
            <a:off x="4592638" y="4575175"/>
            <a:ext cx="141287" cy="209550"/>
          </a:xfrm>
          <a:custGeom>
            <a:avLst/>
            <a:gdLst>
              <a:gd name="T0" fmla="*/ 0 w 115"/>
              <a:gd name="T1" fmla="*/ 2147483647 h 140"/>
              <a:gd name="T2" fmla="*/ 2147483647 w 115"/>
              <a:gd name="T3" fmla="*/ 2147483647 h 140"/>
              <a:gd name="T4" fmla="*/ 2147483647 w 115"/>
              <a:gd name="T5" fmla="*/ 2147483647 h 140"/>
              <a:gd name="T6" fmla="*/ 2147483647 w 115"/>
              <a:gd name="T7" fmla="*/ 2147483647 h 140"/>
              <a:gd name="T8" fmla="*/ 2147483647 w 115"/>
              <a:gd name="T9" fmla="*/ 2147483647 h 140"/>
              <a:gd name="T10" fmla="*/ 2147483647 w 115"/>
              <a:gd name="T11" fmla="*/ 2147483647 h 140"/>
              <a:gd name="T12" fmla="*/ 2147483647 w 115"/>
              <a:gd name="T13" fmla="*/ 2147483647 h 140"/>
              <a:gd name="T14" fmla="*/ 2147483647 w 115"/>
              <a:gd name="T15" fmla="*/ 0 h 140"/>
              <a:gd name="T16" fmla="*/ 2147483647 w 115"/>
              <a:gd name="T17" fmla="*/ 0 h 140"/>
              <a:gd name="T18" fmla="*/ 2147483647 w 115"/>
              <a:gd name="T19" fmla="*/ 2147483647 h 140"/>
              <a:gd name="T20" fmla="*/ 2147483647 w 115"/>
              <a:gd name="T21" fmla="*/ 2147483647 h 140"/>
              <a:gd name="T22" fmla="*/ 2147483647 w 115"/>
              <a:gd name="T23" fmla="*/ 2147483647 h 140"/>
              <a:gd name="T24" fmla="*/ 2147483647 w 115"/>
              <a:gd name="T25" fmla="*/ 2147483647 h 140"/>
              <a:gd name="T26" fmla="*/ 2147483647 w 115"/>
              <a:gd name="T27" fmla="*/ 2147483647 h 140"/>
              <a:gd name="T28" fmla="*/ 2147483647 w 115"/>
              <a:gd name="T29" fmla="*/ 2147483647 h 140"/>
              <a:gd name="T30" fmla="*/ 2147483647 w 115"/>
              <a:gd name="T31" fmla="*/ 2147483647 h 140"/>
              <a:gd name="T32" fmla="*/ 0 w 115"/>
              <a:gd name="T33" fmla="*/ 2147483647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5"/>
              <a:gd name="T52" fmla="*/ 0 h 140"/>
              <a:gd name="T53" fmla="*/ 115 w 115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5" h="140">
                <a:moveTo>
                  <a:pt x="0" y="121"/>
                </a:moveTo>
                <a:lnTo>
                  <a:pt x="11" y="139"/>
                </a:lnTo>
                <a:lnTo>
                  <a:pt x="26" y="134"/>
                </a:lnTo>
                <a:lnTo>
                  <a:pt x="50" y="135"/>
                </a:lnTo>
                <a:lnTo>
                  <a:pt x="71" y="120"/>
                </a:lnTo>
                <a:lnTo>
                  <a:pt x="76" y="92"/>
                </a:lnTo>
                <a:lnTo>
                  <a:pt x="99" y="69"/>
                </a:lnTo>
                <a:lnTo>
                  <a:pt x="114" y="0"/>
                </a:lnTo>
                <a:lnTo>
                  <a:pt x="88" y="0"/>
                </a:lnTo>
                <a:lnTo>
                  <a:pt x="74" y="13"/>
                </a:lnTo>
                <a:lnTo>
                  <a:pt x="72" y="35"/>
                </a:lnTo>
                <a:lnTo>
                  <a:pt x="32" y="24"/>
                </a:lnTo>
                <a:lnTo>
                  <a:pt x="30" y="39"/>
                </a:lnTo>
                <a:lnTo>
                  <a:pt x="47" y="40"/>
                </a:lnTo>
                <a:lnTo>
                  <a:pt x="41" y="95"/>
                </a:lnTo>
                <a:lnTo>
                  <a:pt x="22" y="89"/>
                </a:lnTo>
                <a:lnTo>
                  <a:pt x="0" y="12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5" name="Freeform 143"/>
          <p:cNvSpPr>
            <a:spLocks noChangeAspect="1"/>
          </p:cNvSpPr>
          <p:nvPr/>
        </p:nvSpPr>
        <p:spPr bwMode="gray">
          <a:xfrm>
            <a:off x="4611688" y="4535488"/>
            <a:ext cx="358775" cy="454025"/>
          </a:xfrm>
          <a:custGeom>
            <a:avLst/>
            <a:gdLst>
              <a:gd name="T0" fmla="*/ 0 w 288"/>
              <a:gd name="T1" fmla="*/ 2147483647 h 301"/>
              <a:gd name="T2" fmla="*/ 0 w 288"/>
              <a:gd name="T3" fmla="*/ 2147483647 h 301"/>
              <a:gd name="T4" fmla="*/ 2147483647 w 288"/>
              <a:gd name="T5" fmla="*/ 2147483647 h 301"/>
              <a:gd name="T6" fmla="*/ 2147483647 w 288"/>
              <a:gd name="T7" fmla="*/ 2147483647 h 301"/>
              <a:gd name="T8" fmla="*/ 2147483647 w 288"/>
              <a:gd name="T9" fmla="*/ 2147483647 h 301"/>
              <a:gd name="T10" fmla="*/ 2147483647 w 288"/>
              <a:gd name="T11" fmla="*/ 2147483647 h 301"/>
              <a:gd name="T12" fmla="*/ 2147483647 w 288"/>
              <a:gd name="T13" fmla="*/ 2147483647 h 301"/>
              <a:gd name="T14" fmla="*/ 2147483647 w 288"/>
              <a:gd name="T15" fmla="*/ 2147483647 h 301"/>
              <a:gd name="T16" fmla="*/ 2147483647 w 288"/>
              <a:gd name="T17" fmla="*/ 2147483647 h 301"/>
              <a:gd name="T18" fmla="*/ 2147483647 w 288"/>
              <a:gd name="T19" fmla="*/ 2147483647 h 301"/>
              <a:gd name="T20" fmla="*/ 2147483647 w 288"/>
              <a:gd name="T21" fmla="*/ 2147483647 h 301"/>
              <a:gd name="T22" fmla="*/ 2147483647 w 288"/>
              <a:gd name="T23" fmla="*/ 2147483647 h 301"/>
              <a:gd name="T24" fmla="*/ 2147483647 w 288"/>
              <a:gd name="T25" fmla="*/ 2147483647 h 301"/>
              <a:gd name="T26" fmla="*/ 2147483647 w 288"/>
              <a:gd name="T27" fmla="*/ 2147483647 h 301"/>
              <a:gd name="T28" fmla="*/ 2147483647 w 288"/>
              <a:gd name="T29" fmla="*/ 2147483647 h 301"/>
              <a:gd name="T30" fmla="*/ 2147483647 w 288"/>
              <a:gd name="T31" fmla="*/ 2147483647 h 301"/>
              <a:gd name="T32" fmla="*/ 2147483647 w 288"/>
              <a:gd name="T33" fmla="*/ 2147483647 h 301"/>
              <a:gd name="T34" fmla="*/ 2147483647 w 288"/>
              <a:gd name="T35" fmla="*/ 2147483647 h 301"/>
              <a:gd name="T36" fmla="*/ 2147483647 w 288"/>
              <a:gd name="T37" fmla="*/ 2147483647 h 301"/>
              <a:gd name="T38" fmla="*/ 2147483647 w 288"/>
              <a:gd name="T39" fmla="*/ 2147483647 h 301"/>
              <a:gd name="T40" fmla="*/ 2147483647 w 288"/>
              <a:gd name="T41" fmla="*/ 2147483647 h 301"/>
              <a:gd name="T42" fmla="*/ 2147483647 w 288"/>
              <a:gd name="T43" fmla="*/ 2147483647 h 301"/>
              <a:gd name="T44" fmla="*/ 2147483647 w 288"/>
              <a:gd name="T45" fmla="*/ 0 h 301"/>
              <a:gd name="T46" fmla="*/ 2147483647 w 288"/>
              <a:gd name="T47" fmla="*/ 2147483647 h 301"/>
              <a:gd name="T48" fmla="*/ 2147483647 w 288"/>
              <a:gd name="T49" fmla="*/ 0 h 301"/>
              <a:gd name="T50" fmla="*/ 2147483647 w 288"/>
              <a:gd name="T51" fmla="*/ 2147483647 h 301"/>
              <a:gd name="T52" fmla="*/ 2147483647 w 288"/>
              <a:gd name="T53" fmla="*/ 2147483647 h 301"/>
              <a:gd name="T54" fmla="*/ 2147483647 w 288"/>
              <a:gd name="T55" fmla="*/ 2147483647 h 301"/>
              <a:gd name="T56" fmla="*/ 2147483647 w 288"/>
              <a:gd name="T57" fmla="*/ 2147483647 h 301"/>
              <a:gd name="T58" fmla="*/ 2147483647 w 288"/>
              <a:gd name="T59" fmla="*/ 2147483647 h 301"/>
              <a:gd name="T60" fmla="*/ 2147483647 w 288"/>
              <a:gd name="T61" fmla="*/ 2147483647 h 301"/>
              <a:gd name="T62" fmla="*/ 0 w 288"/>
              <a:gd name="T63" fmla="*/ 2147483647 h 3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8"/>
              <a:gd name="T97" fmla="*/ 0 h 301"/>
              <a:gd name="T98" fmla="*/ 288 w 288"/>
              <a:gd name="T99" fmla="*/ 301 h 3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8" h="301">
                <a:moveTo>
                  <a:pt x="0" y="177"/>
                </a:moveTo>
                <a:lnTo>
                  <a:pt x="0" y="186"/>
                </a:lnTo>
                <a:lnTo>
                  <a:pt x="58" y="177"/>
                </a:lnTo>
                <a:lnTo>
                  <a:pt x="83" y="216"/>
                </a:lnTo>
                <a:lnTo>
                  <a:pt x="104" y="212"/>
                </a:lnTo>
                <a:lnTo>
                  <a:pt x="109" y="196"/>
                </a:lnTo>
                <a:lnTo>
                  <a:pt x="128" y="194"/>
                </a:lnTo>
                <a:lnTo>
                  <a:pt x="143" y="206"/>
                </a:lnTo>
                <a:lnTo>
                  <a:pt x="145" y="264"/>
                </a:lnTo>
                <a:lnTo>
                  <a:pt x="177" y="262"/>
                </a:lnTo>
                <a:lnTo>
                  <a:pt x="263" y="300"/>
                </a:lnTo>
                <a:lnTo>
                  <a:pt x="263" y="281"/>
                </a:lnTo>
                <a:lnTo>
                  <a:pt x="247" y="273"/>
                </a:lnTo>
                <a:lnTo>
                  <a:pt x="248" y="232"/>
                </a:lnTo>
                <a:lnTo>
                  <a:pt x="276" y="217"/>
                </a:lnTo>
                <a:lnTo>
                  <a:pt x="260" y="188"/>
                </a:lnTo>
                <a:lnTo>
                  <a:pt x="257" y="138"/>
                </a:lnTo>
                <a:lnTo>
                  <a:pt x="253" y="126"/>
                </a:lnTo>
                <a:lnTo>
                  <a:pt x="263" y="105"/>
                </a:lnTo>
                <a:lnTo>
                  <a:pt x="276" y="63"/>
                </a:lnTo>
                <a:lnTo>
                  <a:pt x="287" y="48"/>
                </a:lnTo>
                <a:lnTo>
                  <a:pt x="280" y="25"/>
                </a:lnTo>
                <a:lnTo>
                  <a:pt x="231" y="0"/>
                </a:lnTo>
                <a:lnTo>
                  <a:pt x="139" y="14"/>
                </a:lnTo>
                <a:lnTo>
                  <a:pt x="109" y="0"/>
                </a:lnTo>
                <a:lnTo>
                  <a:pt x="97" y="24"/>
                </a:lnTo>
                <a:lnTo>
                  <a:pt x="82" y="94"/>
                </a:lnTo>
                <a:lnTo>
                  <a:pt x="60" y="118"/>
                </a:lnTo>
                <a:lnTo>
                  <a:pt x="53" y="146"/>
                </a:lnTo>
                <a:lnTo>
                  <a:pt x="33" y="161"/>
                </a:lnTo>
                <a:lnTo>
                  <a:pt x="10" y="160"/>
                </a:lnTo>
                <a:lnTo>
                  <a:pt x="0" y="17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6" name="Freeform 144"/>
          <p:cNvSpPr>
            <a:spLocks noChangeAspect="1"/>
          </p:cNvSpPr>
          <p:nvPr/>
        </p:nvSpPr>
        <p:spPr bwMode="gray">
          <a:xfrm>
            <a:off x="4992688" y="3762375"/>
            <a:ext cx="46037" cy="28575"/>
          </a:xfrm>
          <a:custGeom>
            <a:avLst/>
            <a:gdLst>
              <a:gd name="T0" fmla="*/ 0 w 37"/>
              <a:gd name="T1" fmla="*/ 2147483647 h 21"/>
              <a:gd name="T2" fmla="*/ 2147483647 w 37"/>
              <a:gd name="T3" fmla="*/ 2147483647 h 21"/>
              <a:gd name="T4" fmla="*/ 2147483647 w 37"/>
              <a:gd name="T5" fmla="*/ 0 h 21"/>
              <a:gd name="T6" fmla="*/ 0 w 37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21"/>
              <a:gd name="T14" fmla="*/ 37 w 37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21">
                <a:moveTo>
                  <a:pt x="0" y="10"/>
                </a:moveTo>
                <a:lnTo>
                  <a:pt x="12" y="20"/>
                </a:lnTo>
                <a:lnTo>
                  <a:pt x="36" y="0"/>
                </a:lnTo>
                <a:lnTo>
                  <a:pt x="0" y="1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7" name="Freeform 145"/>
          <p:cNvSpPr>
            <a:spLocks noChangeAspect="1"/>
          </p:cNvSpPr>
          <p:nvPr/>
        </p:nvSpPr>
        <p:spPr bwMode="gray">
          <a:xfrm>
            <a:off x="4397375" y="4362450"/>
            <a:ext cx="53975" cy="146050"/>
          </a:xfrm>
          <a:custGeom>
            <a:avLst/>
            <a:gdLst>
              <a:gd name="T0" fmla="*/ 0 w 43"/>
              <a:gd name="T1" fmla="*/ 2147483647 h 98"/>
              <a:gd name="T2" fmla="*/ 2147483647 w 43"/>
              <a:gd name="T3" fmla="*/ 2147483647 h 98"/>
              <a:gd name="T4" fmla="*/ 2147483647 w 43"/>
              <a:gd name="T5" fmla="*/ 2147483647 h 98"/>
              <a:gd name="T6" fmla="*/ 2147483647 w 43"/>
              <a:gd name="T7" fmla="*/ 2147483647 h 98"/>
              <a:gd name="T8" fmla="*/ 2147483647 w 43"/>
              <a:gd name="T9" fmla="*/ 0 h 98"/>
              <a:gd name="T10" fmla="*/ 2147483647 w 43"/>
              <a:gd name="T11" fmla="*/ 2147483647 h 98"/>
              <a:gd name="T12" fmla="*/ 0 w 43"/>
              <a:gd name="T13" fmla="*/ 2147483647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98"/>
              <a:gd name="T23" fmla="*/ 43 w 43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98">
                <a:moveTo>
                  <a:pt x="0" y="23"/>
                </a:moveTo>
                <a:lnTo>
                  <a:pt x="16" y="97"/>
                </a:lnTo>
                <a:lnTo>
                  <a:pt x="29" y="96"/>
                </a:lnTo>
                <a:lnTo>
                  <a:pt x="42" y="10"/>
                </a:lnTo>
                <a:lnTo>
                  <a:pt x="29" y="0"/>
                </a:lnTo>
                <a:lnTo>
                  <a:pt x="21" y="7"/>
                </a:lnTo>
                <a:lnTo>
                  <a:pt x="0" y="2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8" name="Freeform 146"/>
          <p:cNvSpPr>
            <a:spLocks noChangeAspect="1"/>
          </p:cNvSpPr>
          <p:nvPr/>
        </p:nvSpPr>
        <p:spPr bwMode="gray">
          <a:xfrm>
            <a:off x="4562475" y="4610100"/>
            <a:ext cx="31750" cy="34925"/>
          </a:xfrm>
          <a:custGeom>
            <a:avLst/>
            <a:gdLst>
              <a:gd name="T0" fmla="*/ 0 w 28"/>
              <a:gd name="T1" fmla="*/ 2147483647 h 23"/>
              <a:gd name="T2" fmla="*/ 2147483647 w 28"/>
              <a:gd name="T3" fmla="*/ 0 h 23"/>
              <a:gd name="T4" fmla="*/ 2147483647 w 28"/>
              <a:gd name="T5" fmla="*/ 0 h 23"/>
              <a:gd name="T6" fmla="*/ 2147483647 w 28"/>
              <a:gd name="T7" fmla="*/ 2147483647 h 23"/>
              <a:gd name="T8" fmla="*/ 0 w 28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3"/>
              <a:gd name="T17" fmla="*/ 28 w 28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3">
                <a:moveTo>
                  <a:pt x="0" y="22"/>
                </a:moveTo>
                <a:lnTo>
                  <a:pt x="2" y="0"/>
                </a:lnTo>
                <a:lnTo>
                  <a:pt x="27" y="0"/>
                </a:lnTo>
                <a:lnTo>
                  <a:pt x="27" y="19"/>
                </a:lnTo>
                <a:lnTo>
                  <a:pt x="0" y="2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59" name="Freeform 147"/>
          <p:cNvSpPr>
            <a:spLocks noChangeAspect="1"/>
          </p:cNvSpPr>
          <p:nvPr/>
        </p:nvSpPr>
        <p:spPr bwMode="gray">
          <a:xfrm>
            <a:off x="5000625" y="4222750"/>
            <a:ext cx="287338" cy="358775"/>
          </a:xfrm>
          <a:custGeom>
            <a:avLst/>
            <a:gdLst>
              <a:gd name="T0" fmla="*/ 0 w 228"/>
              <a:gd name="T1" fmla="*/ 2147483647 h 241"/>
              <a:gd name="T2" fmla="*/ 2147483647 w 228"/>
              <a:gd name="T3" fmla="*/ 2147483647 h 241"/>
              <a:gd name="T4" fmla="*/ 2147483647 w 228"/>
              <a:gd name="T5" fmla="*/ 2147483647 h 241"/>
              <a:gd name="T6" fmla="*/ 2147483647 w 228"/>
              <a:gd name="T7" fmla="*/ 2147483647 h 241"/>
              <a:gd name="T8" fmla="*/ 2147483647 w 228"/>
              <a:gd name="T9" fmla="*/ 2147483647 h 241"/>
              <a:gd name="T10" fmla="*/ 2147483647 w 228"/>
              <a:gd name="T11" fmla="*/ 0 h 241"/>
              <a:gd name="T12" fmla="*/ 2147483647 w 228"/>
              <a:gd name="T13" fmla="*/ 2147483647 h 241"/>
              <a:gd name="T14" fmla="*/ 2147483647 w 228"/>
              <a:gd name="T15" fmla="*/ 2147483647 h 241"/>
              <a:gd name="T16" fmla="*/ 2147483647 w 228"/>
              <a:gd name="T17" fmla="*/ 2147483647 h 241"/>
              <a:gd name="T18" fmla="*/ 2147483647 w 228"/>
              <a:gd name="T19" fmla="*/ 2147483647 h 241"/>
              <a:gd name="T20" fmla="*/ 2147483647 w 228"/>
              <a:gd name="T21" fmla="*/ 2147483647 h 241"/>
              <a:gd name="T22" fmla="*/ 2147483647 w 228"/>
              <a:gd name="T23" fmla="*/ 2147483647 h 241"/>
              <a:gd name="T24" fmla="*/ 2147483647 w 228"/>
              <a:gd name="T25" fmla="*/ 2147483647 h 241"/>
              <a:gd name="T26" fmla="*/ 2147483647 w 228"/>
              <a:gd name="T27" fmla="*/ 2147483647 h 241"/>
              <a:gd name="T28" fmla="*/ 2147483647 w 228"/>
              <a:gd name="T29" fmla="*/ 2147483647 h 241"/>
              <a:gd name="T30" fmla="*/ 2147483647 w 228"/>
              <a:gd name="T31" fmla="*/ 2147483647 h 241"/>
              <a:gd name="T32" fmla="*/ 2147483647 w 228"/>
              <a:gd name="T33" fmla="*/ 2147483647 h 241"/>
              <a:gd name="T34" fmla="*/ 0 w 228"/>
              <a:gd name="T35" fmla="*/ 2147483647 h 2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8"/>
              <a:gd name="T55" fmla="*/ 0 h 241"/>
              <a:gd name="T56" fmla="*/ 228 w 228"/>
              <a:gd name="T57" fmla="*/ 241 h 2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28" h="241">
                <a:moveTo>
                  <a:pt x="0" y="167"/>
                </a:moveTo>
                <a:lnTo>
                  <a:pt x="17" y="155"/>
                </a:lnTo>
                <a:lnTo>
                  <a:pt x="19" y="125"/>
                </a:lnTo>
                <a:lnTo>
                  <a:pt x="49" y="85"/>
                </a:lnTo>
                <a:lnTo>
                  <a:pt x="60" y="16"/>
                </a:lnTo>
                <a:lnTo>
                  <a:pt x="83" y="0"/>
                </a:lnTo>
                <a:lnTo>
                  <a:pt x="101" y="47"/>
                </a:lnTo>
                <a:lnTo>
                  <a:pt x="150" y="89"/>
                </a:lnTo>
                <a:lnTo>
                  <a:pt x="133" y="113"/>
                </a:lnTo>
                <a:lnTo>
                  <a:pt x="148" y="119"/>
                </a:lnTo>
                <a:lnTo>
                  <a:pt x="167" y="148"/>
                </a:lnTo>
                <a:lnTo>
                  <a:pt x="227" y="165"/>
                </a:lnTo>
                <a:lnTo>
                  <a:pt x="181" y="214"/>
                </a:lnTo>
                <a:lnTo>
                  <a:pt x="134" y="232"/>
                </a:lnTo>
                <a:lnTo>
                  <a:pt x="91" y="240"/>
                </a:lnTo>
                <a:lnTo>
                  <a:pt x="43" y="221"/>
                </a:lnTo>
                <a:lnTo>
                  <a:pt x="26" y="187"/>
                </a:lnTo>
                <a:lnTo>
                  <a:pt x="0" y="16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0" name="Freeform 148"/>
          <p:cNvSpPr>
            <a:spLocks noChangeAspect="1"/>
          </p:cNvSpPr>
          <p:nvPr/>
        </p:nvSpPr>
        <p:spPr bwMode="gray">
          <a:xfrm>
            <a:off x="5172075" y="4356100"/>
            <a:ext cx="26988" cy="44450"/>
          </a:xfrm>
          <a:custGeom>
            <a:avLst/>
            <a:gdLst>
              <a:gd name="T0" fmla="*/ 0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0 h 29"/>
              <a:gd name="T12" fmla="*/ 0 w 22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9"/>
              <a:gd name="T23" fmla="*/ 22 w 22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9">
                <a:moveTo>
                  <a:pt x="0" y="22"/>
                </a:moveTo>
                <a:lnTo>
                  <a:pt x="13" y="28"/>
                </a:lnTo>
                <a:lnTo>
                  <a:pt x="20" y="18"/>
                </a:lnTo>
                <a:lnTo>
                  <a:pt x="9" y="17"/>
                </a:lnTo>
                <a:lnTo>
                  <a:pt x="21" y="10"/>
                </a:lnTo>
                <a:lnTo>
                  <a:pt x="15" y="0"/>
                </a:lnTo>
                <a:lnTo>
                  <a:pt x="0" y="2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1" name="Freeform 149"/>
          <p:cNvSpPr>
            <a:spLocks noChangeAspect="1"/>
          </p:cNvSpPr>
          <p:nvPr/>
        </p:nvSpPr>
        <p:spPr bwMode="gray">
          <a:xfrm>
            <a:off x="4546600" y="4610100"/>
            <a:ext cx="103188" cy="149225"/>
          </a:xfrm>
          <a:custGeom>
            <a:avLst/>
            <a:gdLst>
              <a:gd name="T0" fmla="*/ 0 w 85"/>
              <a:gd name="T1" fmla="*/ 2147483647 h 98"/>
              <a:gd name="T2" fmla="*/ 2147483647 w 85"/>
              <a:gd name="T3" fmla="*/ 2147483647 h 98"/>
              <a:gd name="T4" fmla="*/ 2147483647 w 85"/>
              <a:gd name="T5" fmla="*/ 2147483647 h 98"/>
              <a:gd name="T6" fmla="*/ 2147483647 w 85"/>
              <a:gd name="T7" fmla="*/ 2147483647 h 98"/>
              <a:gd name="T8" fmla="*/ 2147483647 w 85"/>
              <a:gd name="T9" fmla="*/ 2147483647 h 98"/>
              <a:gd name="T10" fmla="*/ 2147483647 w 85"/>
              <a:gd name="T11" fmla="*/ 0 h 98"/>
              <a:gd name="T12" fmla="*/ 2147483647 w 85"/>
              <a:gd name="T13" fmla="*/ 0 h 98"/>
              <a:gd name="T14" fmla="*/ 2147483647 w 85"/>
              <a:gd name="T15" fmla="*/ 2147483647 h 98"/>
              <a:gd name="T16" fmla="*/ 2147483647 w 85"/>
              <a:gd name="T17" fmla="*/ 2147483647 h 98"/>
              <a:gd name="T18" fmla="*/ 2147483647 w 85"/>
              <a:gd name="T19" fmla="*/ 2147483647 h 98"/>
              <a:gd name="T20" fmla="*/ 2147483647 w 85"/>
              <a:gd name="T21" fmla="*/ 2147483647 h 98"/>
              <a:gd name="T22" fmla="*/ 2147483647 w 85"/>
              <a:gd name="T23" fmla="*/ 2147483647 h 98"/>
              <a:gd name="T24" fmla="*/ 0 w 85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"/>
              <a:gd name="T40" fmla="*/ 0 h 98"/>
              <a:gd name="T41" fmla="*/ 85 w 85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" h="98">
                <a:moveTo>
                  <a:pt x="0" y="45"/>
                </a:moveTo>
                <a:lnTo>
                  <a:pt x="8" y="30"/>
                </a:lnTo>
                <a:lnTo>
                  <a:pt x="14" y="31"/>
                </a:lnTo>
                <a:lnTo>
                  <a:pt x="10" y="19"/>
                </a:lnTo>
                <a:lnTo>
                  <a:pt x="38" y="17"/>
                </a:lnTo>
                <a:lnTo>
                  <a:pt x="38" y="0"/>
                </a:lnTo>
                <a:lnTo>
                  <a:pt x="69" y="0"/>
                </a:lnTo>
                <a:lnTo>
                  <a:pt x="67" y="14"/>
                </a:lnTo>
                <a:lnTo>
                  <a:pt x="84" y="15"/>
                </a:lnTo>
                <a:lnTo>
                  <a:pt x="78" y="70"/>
                </a:lnTo>
                <a:lnTo>
                  <a:pt x="58" y="64"/>
                </a:lnTo>
                <a:lnTo>
                  <a:pt x="36" y="97"/>
                </a:lnTo>
                <a:lnTo>
                  <a:pt x="0" y="4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2" name="Freeform 150"/>
          <p:cNvSpPr>
            <a:spLocks noChangeAspect="1"/>
          </p:cNvSpPr>
          <p:nvPr/>
        </p:nvSpPr>
        <p:spPr bwMode="gray">
          <a:xfrm>
            <a:off x="4322763" y="4389438"/>
            <a:ext cx="76200" cy="163512"/>
          </a:xfrm>
          <a:custGeom>
            <a:avLst/>
            <a:gdLst>
              <a:gd name="T0" fmla="*/ 0 w 62"/>
              <a:gd name="T1" fmla="*/ 2147483647 h 108"/>
              <a:gd name="T2" fmla="*/ 2147483647 w 62"/>
              <a:gd name="T3" fmla="*/ 2147483647 h 108"/>
              <a:gd name="T4" fmla="*/ 2147483647 w 62"/>
              <a:gd name="T5" fmla="*/ 2147483647 h 108"/>
              <a:gd name="T6" fmla="*/ 2147483647 w 62"/>
              <a:gd name="T7" fmla="*/ 0 h 108"/>
              <a:gd name="T8" fmla="*/ 2147483647 w 62"/>
              <a:gd name="T9" fmla="*/ 2147483647 h 108"/>
              <a:gd name="T10" fmla="*/ 2147483647 w 62"/>
              <a:gd name="T11" fmla="*/ 2147483647 h 108"/>
              <a:gd name="T12" fmla="*/ 0 w 62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108"/>
              <a:gd name="T23" fmla="*/ 62 w 62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108">
                <a:moveTo>
                  <a:pt x="0" y="101"/>
                </a:moveTo>
                <a:lnTo>
                  <a:pt x="5" y="26"/>
                </a:lnTo>
                <a:lnTo>
                  <a:pt x="2" y="3"/>
                </a:lnTo>
                <a:lnTo>
                  <a:pt x="40" y="0"/>
                </a:lnTo>
                <a:lnTo>
                  <a:pt x="61" y="84"/>
                </a:lnTo>
                <a:lnTo>
                  <a:pt x="15" y="107"/>
                </a:lnTo>
                <a:lnTo>
                  <a:pt x="0" y="10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3" name="Freeform 151"/>
          <p:cNvSpPr>
            <a:spLocks noChangeAspect="1"/>
          </p:cNvSpPr>
          <p:nvPr/>
        </p:nvSpPr>
        <p:spPr bwMode="gray">
          <a:xfrm>
            <a:off x="4095750" y="4356100"/>
            <a:ext cx="141288" cy="131763"/>
          </a:xfrm>
          <a:custGeom>
            <a:avLst/>
            <a:gdLst>
              <a:gd name="T0" fmla="*/ 0 w 111"/>
              <a:gd name="T1" fmla="*/ 2147483647 h 87"/>
              <a:gd name="T2" fmla="*/ 2147483647 w 111"/>
              <a:gd name="T3" fmla="*/ 2147483647 h 87"/>
              <a:gd name="T4" fmla="*/ 2147483647 w 111"/>
              <a:gd name="T5" fmla="*/ 0 h 87"/>
              <a:gd name="T6" fmla="*/ 2147483647 w 111"/>
              <a:gd name="T7" fmla="*/ 2147483647 h 87"/>
              <a:gd name="T8" fmla="*/ 2147483647 w 111"/>
              <a:gd name="T9" fmla="*/ 2147483647 h 87"/>
              <a:gd name="T10" fmla="*/ 2147483647 w 111"/>
              <a:gd name="T11" fmla="*/ 2147483647 h 87"/>
              <a:gd name="T12" fmla="*/ 2147483647 w 111"/>
              <a:gd name="T13" fmla="*/ 2147483647 h 87"/>
              <a:gd name="T14" fmla="*/ 2147483647 w 111"/>
              <a:gd name="T15" fmla="*/ 2147483647 h 87"/>
              <a:gd name="T16" fmla="*/ 2147483647 w 111"/>
              <a:gd name="T17" fmla="*/ 2147483647 h 87"/>
              <a:gd name="T18" fmla="*/ 2147483647 w 111"/>
              <a:gd name="T19" fmla="*/ 2147483647 h 87"/>
              <a:gd name="T20" fmla="*/ 2147483647 w 111"/>
              <a:gd name="T21" fmla="*/ 2147483647 h 87"/>
              <a:gd name="T22" fmla="*/ 2147483647 w 111"/>
              <a:gd name="T23" fmla="*/ 2147483647 h 87"/>
              <a:gd name="T24" fmla="*/ 2147483647 w 111"/>
              <a:gd name="T25" fmla="*/ 2147483647 h 87"/>
              <a:gd name="T26" fmla="*/ 2147483647 w 111"/>
              <a:gd name="T27" fmla="*/ 2147483647 h 87"/>
              <a:gd name="T28" fmla="*/ 2147483647 w 111"/>
              <a:gd name="T29" fmla="*/ 2147483647 h 87"/>
              <a:gd name="T30" fmla="*/ 0 w 111"/>
              <a:gd name="T31" fmla="*/ 2147483647 h 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1"/>
              <a:gd name="T49" fmla="*/ 0 h 87"/>
              <a:gd name="T50" fmla="*/ 111 w 111"/>
              <a:gd name="T51" fmla="*/ 87 h 8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1" h="87">
                <a:moveTo>
                  <a:pt x="0" y="28"/>
                </a:moveTo>
                <a:lnTo>
                  <a:pt x="18" y="15"/>
                </a:lnTo>
                <a:lnTo>
                  <a:pt x="19" y="0"/>
                </a:lnTo>
                <a:lnTo>
                  <a:pt x="55" y="2"/>
                </a:lnTo>
                <a:lnTo>
                  <a:pt x="64" y="11"/>
                </a:lnTo>
                <a:lnTo>
                  <a:pt x="89" y="1"/>
                </a:lnTo>
                <a:lnTo>
                  <a:pt x="105" y="40"/>
                </a:lnTo>
                <a:lnTo>
                  <a:pt x="110" y="69"/>
                </a:lnTo>
                <a:lnTo>
                  <a:pt x="100" y="67"/>
                </a:lnTo>
                <a:lnTo>
                  <a:pt x="98" y="83"/>
                </a:lnTo>
                <a:lnTo>
                  <a:pt x="82" y="86"/>
                </a:lnTo>
                <a:lnTo>
                  <a:pt x="81" y="69"/>
                </a:lnTo>
                <a:lnTo>
                  <a:pt x="72" y="68"/>
                </a:lnTo>
                <a:lnTo>
                  <a:pt x="57" y="44"/>
                </a:lnTo>
                <a:lnTo>
                  <a:pt x="26" y="58"/>
                </a:lnTo>
                <a:lnTo>
                  <a:pt x="0" y="2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4" name="Freeform 152"/>
          <p:cNvSpPr>
            <a:spLocks noChangeAspect="1"/>
          </p:cNvSpPr>
          <p:nvPr/>
        </p:nvSpPr>
        <p:spPr bwMode="gray">
          <a:xfrm>
            <a:off x="5227638" y="3930650"/>
            <a:ext cx="33337" cy="25400"/>
          </a:xfrm>
          <a:custGeom>
            <a:avLst/>
            <a:gdLst>
              <a:gd name="T0" fmla="*/ 0 w 28"/>
              <a:gd name="T1" fmla="*/ 0 h 17"/>
              <a:gd name="T2" fmla="*/ 2147483647 w 28"/>
              <a:gd name="T3" fmla="*/ 2147483647 h 17"/>
              <a:gd name="T4" fmla="*/ 2147483647 w 28"/>
              <a:gd name="T5" fmla="*/ 2147483647 h 17"/>
              <a:gd name="T6" fmla="*/ 0 w 2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17"/>
              <a:gd name="T14" fmla="*/ 28 w 28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17">
                <a:moveTo>
                  <a:pt x="0" y="0"/>
                </a:moveTo>
                <a:lnTo>
                  <a:pt x="13" y="16"/>
                </a:lnTo>
                <a:lnTo>
                  <a:pt x="27" y="2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5" name="Freeform 153"/>
          <p:cNvSpPr>
            <a:spLocks noChangeAspect="1"/>
          </p:cNvSpPr>
          <p:nvPr/>
        </p:nvSpPr>
        <p:spPr bwMode="gray">
          <a:xfrm>
            <a:off x="5022850" y="3825875"/>
            <a:ext cx="31750" cy="106363"/>
          </a:xfrm>
          <a:custGeom>
            <a:avLst/>
            <a:gdLst>
              <a:gd name="T0" fmla="*/ 0 w 26"/>
              <a:gd name="T1" fmla="*/ 2147483647 h 71"/>
              <a:gd name="T2" fmla="*/ 2147483647 w 26"/>
              <a:gd name="T3" fmla="*/ 2147483647 h 71"/>
              <a:gd name="T4" fmla="*/ 2147483647 w 26"/>
              <a:gd name="T5" fmla="*/ 2147483647 h 71"/>
              <a:gd name="T6" fmla="*/ 2147483647 w 26"/>
              <a:gd name="T7" fmla="*/ 2147483647 h 71"/>
              <a:gd name="T8" fmla="*/ 2147483647 w 26"/>
              <a:gd name="T9" fmla="*/ 2147483647 h 71"/>
              <a:gd name="T10" fmla="*/ 2147483647 w 26"/>
              <a:gd name="T11" fmla="*/ 2147483647 h 71"/>
              <a:gd name="T12" fmla="*/ 2147483647 w 26"/>
              <a:gd name="T13" fmla="*/ 2147483647 h 71"/>
              <a:gd name="T14" fmla="*/ 2147483647 w 26"/>
              <a:gd name="T15" fmla="*/ 0 h 71"/>
              <a:gd name="T16" fmla="*/ 2147483647 w 26"/>
              <a:gd name="T17" fmla="*/ 2147483647 h 71"/>
              <a:gd name="T18" fmla="*/ 0 w 26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71"/>
              <a:gd name="T32" fmla="*/ 26 w 26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71">
                <a:moveTo>
                  <a:pt x="0" y="34"/>
                </a:moveTo>
                <a:lnTo>
                  <a:pt x="12" y="70"/>
                </a:lnTo>
                <a:lnTo>
                  <a:pt x="14" y="69"/>
                </a:lnTo>
                <a:lnTo>
                  <a:pt x="22" y="31"/>
                </a:lnTo>
                <a:lnTo>
                  <a:pt x="12" y="34"/>
                </a:lnTo>
                <a:lnTo>
                  <a:pt x="14" y="18"/>
                </a:lnTo>
                <a:lnTo>
                  <a:pt x="22" y="10"/>
                </a:lnTo>
                <a:lnTo>
                  <a:pt x="25" y="0"/>
                </a:lnTo>
                <a:lnTo>
                  <a:pt x="15" y="1"/>
                </a:lnTo>
                <a:lnTo>
                  <a:pt x="0" y="3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6" name="Freeform 154"/>
          <p:cNvSpPr>
            <a:spLocks noChangeAspect="1"/>
          </p:cNvSpPr>
          <p:nvPr/>
        </p:nvSpPr>
        <p:spPr bwMode="gray">
          <a:xfrm>
            <a:off x="4217988" y="4400550"/>
            <a:ext cx="114300" cy="155575"/>
          </a:xfrm>
          <a:custGeom>
            <a:avLst/>
            <a:gdLst>
              <a:gd name="T0" fmla="*/ 0 w 92"/>
              <a:gd name="T1" fmla="*/ 2147483647 h 103"/>
              <a:gd name="T2" fmla="*/ 2147483647 w 92"/>
              <a:gd name="T3" fmla="*/ 2147483647 h 103"/>
              <a:gd name="T4" fmla="*/ 2147483647 w 92"/>
              <a:gd name="T5" fmla="*/ 2147483647 h 103"/>
              <a:gd name="T6" fmla="*/ 2147483647 w 92"/>
              <a:gd name="T7" fmla="*/ 2147483647 h 103"/>
              <a:gd name="T8" fmla="*/ 2147483647 w 92"/>
              <a:gd name="T9" fmla="*/ 2147483647 h 103"/>
              <a:gd name="T10" fmla="*/ 2147483647 w 92"/>
              <a:gd name="T11" fmla="*/ 0 h 103"/>
              <a:gd name="T12" fmla="*/ 2147483647 w 92"/>
              <a:gd name="T13" fmla="*/ 2147483647 h 103"/>
              <a:gd name="T14" fmla="*/ 2147483647 w 92"/>
              <a:gd name="T15" fmla="*/ 2147483647 h 103"/>
              <a:gd name="T16" fmla="*/ 2147483647 w 92"/>
              <a:gd name="T17" fmla="*/ 2147483647 h 103"/>
              <a:gd name="T18" fmla="*/ 2147483647 w 92"/>
              <a:gd name="T19" fmla="*/ 2147483647 h 103"/>
              <a:gd name="T20" fmla="*/ 2147483647 w 92"/>
              <a:gd name="T21" fmla="*/ 2147483647 h 103"/>
              <a:gd name="T22" fmla="*/ 2147483647 w 92"/>
              <a:gd name="T23" fmla="*/ 2147483647 h 103"/>
              <a:gd name="T24" fmla="*/ 0 w 92"/>
              <a:gd name="T25" fmla="*/ 2147483647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2"/>
              <a:gd name="T40" fmla="*/ 0 h 103"/>
              <a:gd name="T41" fmla="*/ 92 w 92"/>
              <a:gd name="T42" fmla="*/ 103 h 1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2" h="103">
                <a:moveTo>
                  <a:pt x="0" y="67"/>
                </a:moveTo>
                <a:lnTo>
                  <a:pt x="1" y="52"/>
                </a:lnTo>
                <a:lnTo>
                  <a:pt x="3" y="37"/>
                </a:lnTo>
                <a:lnTo>
                  <a:pt x="13" y="38"/>
                </a:lnTo>
                <a:lnTo>
                  <a:pt x="9" y="9"/>
                </a:lnTo>
                <a:lnTo>
                  <a:pt x="35" y="0"/>
                </a:lnTo>
                <a:lnTo>
                  <a:pt x="52" y="6"/>
                </a:lnTo>
                <a:lnTo>
                  <a:pt x="59" y="16"/>
                </a:lnTo>
                <a:lnTo>
                  <a:pt x="91" y="19"/>
                </a:lnTo>
                <a:lnTo>
                  <a:pt x="84" y="91"/>
                </a:lnTo>
                <a:lnTo>
                  <a:pt x="14" y="102"/>
                </a:lnTo>
                <a:lnTo>
                  <a:pt x="16" y="79"/>
                </a:lnTo>
                <a:lnTo>
                  <a:pt x="0" y="6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7" name="Freeform 155"/>
          <p:cNvSpPr>
            <a:spLocks noChangeAspect="1"/>
          </p:cNvSpPr>
          <p:nvPr/>
        </p:nvSpPr>
        <p:spPr bwMode="gray">
          <a:xfrm>
            <a:off x="5035550" y="3822700"/>
            <a:ext cx="85725" cy="114300"/>
          </a:xfrm>
          <a:custGeom>
            <a:avLst/>
            <a:gdLst>
              <a:gd name="T0" fmla="*/ 0 w 67"/>
              <a:gd name="T1" fmla="*/ 2147483647 h 75"/>
              <a:gd name="T2" fmla="*/ 2147483647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0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2147483647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0 w 67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75"/>
              <a:gd name="T41" fmla="*/ 67 w 67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75">
                <a:moveTo>
                  <a:pt x="0" y="35"/>
                </a:moveTo>
                <a:lnTo>
                  <a:pt x="2" y="19"/>
                </a:lnTo>
                <a:lnTo>
                  <a:pt x="9" y="11"/>
                </a:lnTo>
                <a:lnTo>
                  <a:pt x="26" y="17"/>
                </a:lnTo>
                <a:lnTo>
                  <a:pt x="58" y="0"/>
                </a:lnTo>
                <a:lnTo>
                  <a:pt x="66" y="19"/>
                </a:lnTo>
                <a:lnTo>
                  <a:pt x="31" y="32"/>
                </a:lnTo>
                <a:lnTo>
                  <a:pt x="48" y="49"/>
                </a:lnTo>
                <a:lnTo>
                  <a:pt x="40" y="58"/>
                </a:lnTo>
                <a:lnTo>
                  <a:pt x="19" y="74"/>
                </a:lnTo>
                <a:lnTo>
                  <a:pt x="2" y="69"/>
                </a:lnTo>
                <a:lnTo>
                  <a:pt x="9" y="32"/>
                </a:lnTo>
                <a:lnTo>
                  <a:pt x="0" y="35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468" name="Freeform 156"/>
          <p:cNvSpPr>
            <a:spLocks noChangeAspect="1"/>
          </p:cNvSpPr>
          <p:nvPr/>
        </p:nvSpPr>
        <p:spPr bwMode="gray">
          <a:xfrm>
            <a:off x="5022850" y="4552950"/>
            <a:ext cx="150813" cy="225425"/>
          </a:xfrm>
          <a:custGeom>
            <a:avLst/>
            <a:gdLst>
              <a:gd name="T0" fmla="*/ 0 w 122"/>
              <a:gd name="T1" fmla="*/ 2147483647 h 148"/>
              <a:gd name="T2" fmla="*/ 2147483647 w 122"/>
              <a:gd name="T3" fmla="*/ 2147483647 h 148"/>
              <a:gd name="T4" fmla="*/ 0 w 122"/>
              <a:gd name="T5" fmla="*/ 2147483647 h 148"/>
              <a:gd name="T6" fmla="*/ 2147483647 w 122"/>
              <a:gd name="T7" fmla="*/ 2147483647 h 148"/>
              <a:gd name="T8" fmla="*/ 2147483647 w 122"/>
              <a:gd name="T9" fmla="*/ 2147483647 h 148"/>
              <a:gd name="T10" fmla="*/ 2147483647 w 122"/>
              <a:gd name="T11" fmla="*/ 2147483647 h 148"/>
              <a:gd name="T12" fmla="*/ 2147483647 w 122"/>
              <a:gd name="T13" fmla="*/ 2147483647 h 148"/>
              <a:gd name="T14" fmla="*/ 2147483647 w 122"/>
              <a:gd name="T15" fmla="*/ 2147483647 h 148"/>
              <a:gd name="T16" fmla="*/ 2147483647 w 122"/>
              <a:gd name="T17" fmla="*/ 2147483647 h 148"/>
              <a:gd name="T18" fmla="*/ 2147483647 w 122"/>
              <a:gd name="T19" fmla="*/ 2147483647 h 148"/>
              <a:gd name="T20" fmla="*/ 2147483647 w 122"/>
              <a:gd name="T21" fmla="*/ 2147483647 h 148"/>
              <a:gd name="T22" fmla="*/ 2147483647 w 122"/>
              <a:gd name="T23" fmla="*/ 0 h 148"/>
              <a:gd name="T24" fmla="*/ 0 w 122"/>
              <a:gd name="T25" fmla="*/ 2147483647 h 1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2"/>
              <a:gd name="T40" fmla="*/ 0 h 148"/>
              <a:gd name="T41" fmla="*/ 122 w 122"/>
              <a:gd name="T42" fmla="*/ 148 h 1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2" h="148">
                <a:moveTo>
                  <a:pt x="0" y="8"/>
                </a:moveTo>
                <a:lnTo>
                  <a:pt x="15" y="40"/>
                </a:lnTo>
                <a:lnTo>
                  <a:pt x="0" y="69"/>
                </a:lnTo>
                <a:lnTo>
                  <a:pt x="12" y="77"/>
                </a:lnTo>
                <a:lnTo>
                  <a:pt x="3" y="86"/>
                </a:lnTo>
                <a:lnTo>
                  <a:pt x="82" y="147"/>
                </a:lnTo>
                <a:lnTo>
                  <a:pt x="115" y="99"/>
                </a:lnTo>
                <a:lnTo>
                  <a:pt x="108" y="86"/>
                </a:lnTo>
                <a:lnTo>
                  <a:pt x="108" y="26"/>
                </a:lnTo>
                <a:lnTo>
                  <a:pt x="121" y="9"/>
                </a:lnTo>
                <a:lnTo>
                  <a:pt x="76" y="17"/>
                </a:lnTo>
                <a:lnTo>
                  <a:pt x="28" y="0"/>
                </a:lnTo>
                <a:lnTo>
                  <a:pt x="0" y="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69" name="Freeform 157"/>
          <p:cNvSpPr>
            <a:spLocks noChangeAspect="1"/>
          </p:cNvSpPr>
          <p:nvPr/>
        </p:nvSpPr>
        <p:spPr bwMode="gray">
          <a:xfrm>
            <a:off x="5260975" y="3914775"/>
            <a:ext cx="36513" cy="34925"/>
          </a:xfrm>
          <a:custGeom>
            <a:avLst/>
            <a:gdLst>
              <a:gd name="T0" fmla="*/ 0 w 29"/>
              <a:gd name="T1" fmla="*/ 2147483647 h 24"/>
              <a:gd name="T2" fmla="*/ 2147483647 w 29"/>
              <a:gd name="T3" fmla="*/ 0 h 24"/>
              <a:gd name="T4" fmla="*/ 2147483647 w 29"/>
              <a:gd name="T5" fmla="*/ 2147483647 h 24"/>
              <a:gd name="T6" fmla="*/ 0 w 29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24"/>
              <a:gd name="T14" fmla="*/ 29 w 29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24">
                <a:moveTo>
                  <a:pt x="0" y="14"/>
                </a:moveTo>
                <a:lnTo>
                  <a:pt x="23" y="0"/>
                </a:lnTo>
                <a:lnTo>
                  <a:pt x="28" y="23"/>
                </a:lnTo>
                <a:lnTo>
                  <a:pt x="0" y="1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0" name="Freeform 158"/>
          <p:cNvSpPr>
            <a:spLocks noChangeAspect="1"/>
          </p:cNvSpPr>
          <p:nvPr/>
        </p:nvSpPr>
        <p:spPr bwMode="gray">
          <a:xfrm>
            <a:off x="5040313" y="3848100"/>
            <a:ext cx="31750" cy="42863"/>
          </a:xfrm>
          <a:custGeom>
            <a:avLst/>
            <a:gdLst>
              <a:gd name="T0" fmla="*/ 0 w 25"/>
              <a:gd name="T1" fmla="*/ 2147483647 h 30"/>
              <a:gd name="T2" fmla="*/ 2147483647 w 25"/>
              <a:gd name="T3" fmla="*/ 2147483647 h 30"/>
              <a:gd name="T4" fmla="*/ 2147483647 w 25"/>
              <a:gd name="T5" fmla="*/ 2147483647 h 30"/>
              <a:gd name="T6" fmla="*/ 2147483647 w 25"/>
              <a:gd name="T7" fmla="*/ 0 h 30"/>
              <a:gd name="T8" fmla="*/ 0 w 25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30"/>
              <a:gd name="T17" fmla="*/ 25 w 25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30">
                <a:moveTo>
                  <a:pt x="0" y="29"/>
                </a:moveTo>
                <a:lnTo>
                  <a:pt x="9" y="27"/>
                </a:lnTo>
                <a:lnTo>
                  <a:pt x="24" y="9"/>
                </a:lnTo>
                <a:lnTo>
                  <a:pt x="14" y="0"/>
                </a:lnTo>
                <a:lnTo>
                  <a:pt x="0" y="2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1" name="Freeform 159"/>
          <p:cNvSpPr>
            <a:spLocks noChangeAspect="1"/>
          </p:cNvSpPr>
          <p:nvPr/>
        </p:nvSpPr>
        <p:spPr bwMode="gray">
          <a:xfrm>
            <a:off x="4165600" y="4460875"/>
            <a:ext cx="73025" cy="95250"/>
          </a:xfrm>
          <a:custGeom>
            <a:avLst/>
            <a:gdLst>
              <a:gd name="T0" fmla="*/ 0 w 59"/>
              <a:gd name="T1" fmla="*/ 2147483647 h 64"/>
              <a:gd name="T2" fmla="*/ 2147483647 w 59"/>
              <a:gd name="T3" fmla="*/ 0 h 64"/>
              <a:gd name="T4" fmla="*/ 2147483647 w 59"/>
              <a:gd name="T5" fmla="*/ 0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0 w 59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64"/>
              <a:gd name="T29" fmla="*/ 59 w 59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64">
                <a:moveTo>
                  <a:pt x="0" y="22"/>
                </a:moveTo>
                <a:lnTo>
                  <a:pt x="17" y="0"/>
                </a:lnTo>
                <a:lnTo>
                  <a:pt x="26" y="0"/>
                </a:lnTo>
                <a:lnTo>
                  <a:pt x="27" y="16"/>
                </a:lnTo>
                <a:lnTo>
                  <a:pt x="43" y="13"/>
                </a:lnTo>
                <a:lnTo>
                  <a:pt x="41" y="29"/>
                </a:lnTo>
                <a:lnTo>
                  <a:pt x="58" y="41"/>
                </a:lnTo>
                <a:lnTo>
                  <a:pt x="56" y="63"/>
                </a:lnTo>
                <a:lnTo>
                  <a:pt x="0" y="2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2" name="Freeform 160"/>
          <p:cNvSpPr>
            <a:spLocks noChangeAspect="1"/>
          </p:cNvSpPr>
          <p:nvPr/>
        </p:nvSpPr>
        <p:spPr bwMode="gray">
          <a:xfrm>
            <a:off x="4556125" y="3825875"/>
            <a:ext cx="296863" cy="360363"/>
          </a:xfrm>
          <a:custGeom>
            <a:avLst/>
            <a:gdLst>
              <a:gd name="T0" fmla="*/ 0 w 238"/>
              <a:gd name="T1" fmla="*/ 2147483647 h 237"/>
              <a:gd name="T2" fmla="*/ 0 w 238"/>
              <a:gd name="T3" fmla="*/ 2147483647 h 237"/>
              <a:gd name="T4" fmla="*/ 2147483647 w 238"/>
              <a:gd name="T5" fmla="*/ 0 h 237"/>
              <a:gd name="T6" fmla="*/ 2147483647 w 238"/>
              <a:gd name="T7" fmla="*/ 2147483647 h 237"/>
              <a:gd name="T8" fmla="*/ 2147483647 w 238"/>
              <a:gd name="T9" fmla="*/ 2147483647 h 237"/>
              <a:gd name="T10" fmla="*/ 2147483647 w 238"/>
              <a:gd name="T11" fmla="*/ 2147483647 h 237"/>
              <a:gd name="T12" fmla="*/ 2147483647 w 238"/>
              <a:gd name="T13" fmla="*/ 2147483647 h 237"/>
              <a:gd name="T14" fmla="*/ 2147483647 w 238"/>
              <a:gd name="T15" fmla="*/ 2147483647 h 237"/>
              <a:gd name="T16" fmla="*/ 2147483647 w 238"/>
              <a:gd name="T17" fmla="*/ 2147483647 h 237"/>
              <a:gd name="T18" fmla="*/ 2147483647 w 238"/>
              <a:gd name="T19" fmla="*/ 2147483647 h 237"/>
              <a:gd name="T20" fmla="*/ 2147483647 w 238"/>
              <a:gd name="T21" fmla="*/ 2147483647 h 237"/>
              <a:gd name="T22" fmla="*/ 2147483647 w 238"/>
              <a:gd name="T23" fmla="*/ 2147483647 h 237"/>
              <a:gd name="T24" fmla="*/ 2147483647 w 238"/>
              <a:gd name="T25" fmla="*/ 2147483647 h 237"/>
              <a:gd name="T26" fmla="*/ 2147483647 w 238"/>
              <a:gd name="T27" fmla="*/ 2147483647 h 237"/>
              <a:gd name="T28" fmla="*/ 2147483647 w 238"/>
              <a:gd name="T29" fmla="*/ 2147483647 h 237"/>
              <a:gd name="T30" fmla="*/ 2147483647 w 238"/>
              <a:gd name="T31" fmla="*/ 2147483647 h 237"/>
              <a:gd name="T32" fmla="*/ 2147483647 w 238"/>
              <a:gd name="T33" fmla="*/ 2147483647 h 237"/>
              <a:gd name="T34" fmla="*/ 2147483647 w 238"/>
              <a:gd name="T35" fmla="*/ 2147483647 h 237"/>
              <a:gd name="T36" fmla="*/ 0 w 238"/>
              <a:gd name="T37" fmla="*/ 2147483647 h 2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8"/>
              <a:gd name="T58" fmla="*/ 0 h 237"/>
              <a:gd name="T59" fmla="*/ 238 w 238"/>
              <a:gd name="T60" fmla="*/ 237 h 2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8" h="237">
                <a:moveTo>
                  <a:pt x="0" y="123"/>
                </a:moveTo>
                <a:lnTo>
                  <a:pt x="0" y="50"/>
                </a:lnTo>
                <a:lnTo>
                  <a:pt x="30" y="0"/>
                </a:lnTo>
                <a:lnTo>
                  <a:pt x="87" y="14"/>
                </a:lnTo>
                <a:lnTo>
                  <a:pt x="97" y="32"/>
                </a:lnTo>
                <a:lnTo>
                  <a:pt x="144" y="50"/>
                </a:lnTo>
                <a:lnTo>
                  <a:pt x="158" y="43"/>
                </a:lnTo>
                <a:lnTo>
                  <a:pt x="159" y="18"/>
                </a:lnTo>
                <a:lnTo>
                  <a:pt x="174" y="6"/>
                </a:lnTo>
                <a:lnTo>
                  <a:pt x="237" y="26"/>
                </a:lnTo>
                <a:lnTo>
                  <a:pt x="229" y="54"/>
                </a:lnTo>
                <a:lnTo>
                  <a:pt x="237" y="193"/>
                </a:lnTo>
                <a:lnTo>
                  <a:pt x="237" y="225"/>
                </a:lnTo>
                <a:lnTo>
                  <a:pt x="223" y="226"/>
                </a:lnTo>
                <a:lnTo>
                  <a:pt x="223" y="236"/>
                </a:lnTo>
                <a:lnTo>
                  <a:pt x="102" y="168"/>
                </a:lnTo>
                <a:lnTo>
                  <a:pt x="86" y="175"/>
                </a:lnTo>
                <a:lnTo>
                  <a:pt x="36" y="167"/>
                </a:lnTo>
                <a:lnTo>
                  <a:pt x="0" y="12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3" name="Freeform 161"/>
          <p:cNvSpPr>
            <a:spLocks noChangeAspect="1"/>
          </p:cNvSpPr>
          <p:nvPr/>
        </p:nvSpPr>
        <p:spPr bwMode="gray">
          <a:xfrm>
            <a:off x="4999038" y="4887913"/>
            <a:ext cx="65087" cy="20002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2147483647 w 49"/>
              <a:gd name="T5" fmla="*/ 2147483647 h 130"/>
              <a:gd name="T6" fmla="*/ 2147483647 w 49"/>
              <a:gd name="T7" fmla="*/ 2147483647 h 130"/>
              <a:gd name="T8" fmla="*/ 2147483647 w 49"/>
              <a:gd name="T9" fmla="*/ 2147483647 h 130"/>
              <a:gd name="T10" fmla="*/ 2147483647 w 49"/>
              <a:gd name="T11" fmla="*/ 2147483647 h 130"/>
              <a:gd name="T12" fmla="*/ 2147483647 w 49"/>
              <a:gd name="T13" fmla="*/ 2147483647 h 130"/>
              <a:gd name="T14" fmla="*/ 2147483647 w 49"/>
              <a:gd name="T15" fmla="*/ 2147483647 h 130"/>
              <a:gd name="T16" fmla="*/ 2147483647 w 49"/>
              <a:gd name="T17" fmla="*/ 2147483647 h 130"/>
              <a:gd name="T18" fmla="*/ 2147483647 w 49"/>
              <a:gd name="T19" fmla="*/ 2147483647 h 130"/>
              <a:gd name="T20" fmla="*/ 2147483647 w 49"/>
              <a:gd name="T21" fmla="*/ 2147483647 h 130"/>
              <a:gd name="T22" fmla="*/ 2147483647 w 49"/>
              <a:gd name="T23" fmla="*/ 0 h 130"/>
              <a:gd name="T24" fmla="*/ 2147483647 w 49"/>
              <a:gd name="T25" fmla="*/ 2147483647 h 130"/>
              <a:gd name="T26" fmla="*/ 0 w 49"/>
              <a:gd name="T27" fmla="*/ 2147483647 h 1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"/>
              <a:gd name="T43" fmla="*/ 0 h 130"/>
              <a:gd name="T44" fmla="*/ 49 w 49"/>
              <a:gd name="T45" fmla="*/ 130 h 1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" h="130">
                <a:moveTo>
                  <a:pt x="0" y="69"/>
                </a:moveTo>
                <a:lnTo>
                  <a:pt x="6" y="77"/>
                </a:lnTo>
                <a:lnTo>
                  <a:pt x="24" y="85"/>
                </a:lnTo>
                <a:lnTo>
                  <a:pt x="23" y="110"/>
                </a:lnTo>
                <a:lnTo>
                  <a:pt x="38" y="129"/>
                </a:lnTo>
                <a:lnTo>
                  <a:pt x="48" y="92"/>
                </a:lnTo>
                <a:lnTo>
                  <a:pt x="32" y="68"/>
                </a:lnTo>
                <a:lnTo>
                  <a:pt x="37" y="81"/>
                </a:lnTo>
                <a:lnTo>
                  <a:pt x="28" y="80"/>
                </a:lnTo>
                <a:lnTo>
                  <a:pt x="18" y="48"/>
                </a:lnTo>
                <a:lnTo>
                  <a:pt x="18" y="3"/>
                </a:lnTo>
                <a:lnTo>
                  <a:pt x="3" y="0"/>
                </a:lnTo>
                <a:lnTo>
                  <a:pt x="14" y="21"/>
                </a:lnTo>
                <a:lnTo>
                  <a:pt x="0" y="6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4" name="Freeform 162"/>
          <p:cNvSpPr>
            <a:spLocks noChangeAspect="1"/>
          </p:cNvSpPr>
          <p:nvPr/>
        </p:nvSpPr>
        <p:spPr bwMode="gray">
          <a:xfrm>
            <a:off x="4149725" y="4044950"/>
            <a:ext cx="307975" cy="376238"/>
          </a:xfrm>
          <a:custGeom>
            <a:avLst/>
            <a:gdLst>
              <a:gd name="T0" fmla="*/ 0 w 246"/>
              <a:gd name="T1" fmla="*/ 2147483647 h 250"/>
              <a:gd name="T2" fmla="*/ 2147483647 w 246"/>
              <a:gd name="T3" fmla="*/ 2147483647 h 250"/>
              <a:gd name="T4" fmla="*/ 2147483647 w 246"/>
              <a:gd name="T5" fmla="*/ 2147483647 h 250"/>
              <a:gd name="T6" fmla="*/ 2147483647 w 246"/>
              <a:gd name="T7" fmla="*/ 2147483647 h 250"/>
              <a:gd name="T8" fmla="*/ 2147483647 w 246"/>
              <a:gd name="T9" fmla="*/ 0 h 250"/>
              <a:gd name="T10" fmla="*/ 2147483647 w 246"/>
              <a:gd name="T11" fmla="*/ 0 h 250"/>
              <a:gd name="T12" fmla="*/ 2147483647 w 246"/>
              <a:gd name="T13" fmla="*/ 2147483647 h 250"/>
              <a:gd name="T14" fmla="*/ 2147483647 w 246"/>
              <a:gd name="T15" fmla="*/ 2147483647 h 250"/>
              <a:gd name="T16" fmla="*/ 2147483647 w 246"/>
              <a:gd name="T17" fmla="*/ 2147483647 h 250"/>
              <a:gd name="T18" fmla="*/ 2147483647 w 246"/>
              <a:gd name="T19" fmla="*/ 2147483647 h 250"/>
              <a:gd name="T20" fmla="*/ 2147483647 w 246"/>
              <a:gd name="T21" fmla="*/ 2147483647 h 250"/>
              <a:gd name="T22" fmla="*/ 2147483647 w 246"/>
              <a:gd name="T23" fmla="*/ 2147483647 h 250"/>
              <a:gd name="T24" fmla="*/ 2147483647 w 246"/>
              <a:gd name="T25" fmla="*/ 2147483647 h 250"/>
              <a:gd name="T26" fmla="*/ 2147483647 w 246"/>
              <a:gd name="T27" fmla="*/ 2147483647 h 250"/>
              <a:gd name="T28" fmla="*/ 2147483647 w 246"/>
              <a:gd name="T29" fmla="*/ 2147483647 h 250"/>
              <a:gd name="T30" fmla="*/ 2147483647 w 246"/>
              <a:gd name="T31" fmla="*/ 2147483647 h 250"/>
              <a:gd name="T32" fmla="*/ 2147483647 w 246"/>
              <a:gd name="T33" fmla="*/ 2147483647 h 250"/>
              <a:gd name="T34" fmla="*/ 2147483647 w 246"/>
              <a:gd name="T35" fmla="*/ 2147483647 h 250"/>
              <a:gd name="T36" fmla="*/ 2147483647 w 246"/>
              <a:gd name="T37" fmla="*/ 2147483647 h 250"/>
              <a:gd name="T38" fmla="*/ 0 w 246"/>
              <a:gd name="T39" fmla="*/ 2147483647 h 2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6"/>
              <a:gd name="T61" fmla="*/ 0 h 250"/>
              <a:gd name="T62" fmla="*/ 246 w 246"/>
              <a:gd name="T63" fmla="*/ 250 h 2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6" h="250">
                <a:moveTo>
                  <a:pt x="0" y="172"/>
                </a:moveTo>
                <a:lnTo>
                  <a:pt x="10" y="154"/>
                </a:lnTo>
                <a:lnTo>
                  <a:pt x="23" y="166"/>
                </a:lnTo>
                <a:lnTo>
                  <a:pt x="99" y="160"/>
                </a:lnTo>
                <a:lnTo>
                  <a:pt x="83" y="0"/>
                </a:lnTo>
                <a:lnTo>
                  <a:pt x="109" y="0"/>
                </a:lnTo>
                <a:lnTo>
                  <a:pt x="232" y="87"/>
                </a:lnTo>
                <a:lnTo>
                  <a:pt x="232" y="101"/>
                </a:lnTo>
                <a:lnTo>
                  <a:pt x="244" y="99"/>
                </a:lnTo>
                <a:lnTo>
                  <a:pt x="245" y="151"/>
                </a:lnTo>
                <a:lnTo>
                  <a:pt x="235" y="161"/>
                </a:lnTo>
                <a:lnTo>
                  <a:pt x="186" y="168"/>
                </a:lnTo>
                <a:lnTo>
                  <a:pt x="123" y="198"/>
                </a:lnTo>
                <a:lnTo>
                  <a:pt x="104" y="246"/>
                </a:lnTo>
                <a:lnTo>
                  <a:pt x="89" y="239"/>
                </a:lnTo>
                <a:lnTo>
                  <a:pt x="62" y="249"/>
                </a:lnTo>
                <a:lnTo>
                  <a:pt x="46" y="209"/>
                </a:lnTo>
                <a:lnTo>
                  <a:pt x="21" y="219"/>
                </a:lnTo>
                <a:lnTo>
                  <a:pt x="11" y="211"/>
                </a:lnTo>
                <a:lnTo>
                  <a:pt x="0" y="17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5" name="Freeform 163"/>
          <p:cNvSpPr>
            <a:spLocks noChangeAspect="1"/>
          </p:cNvSpPr>
          <p:nvPr/>
        </p:nvSpPr>
        <p:spPr bwMode="gray">
          <a:xfrm>
            <a:off x="4057650" y="3984625"/>
            <a:ext cx="233363" cy="320675"/>
          </a:xfrm>
          <a:custGeom>
            <a:avLst/>
            <a:gdLst>
              <a:gd name="T0" fmla="*/ 0 w 186"/>
              <a:gd name="T1" fmla="*/ 2147483647 h 210"/>
              <a:gd name="T2" fmla="*/ 2147483647 w 186"/>
              <a:gd name="T3" fmla="*/ 2147483647 h 210"/>
              <a:gd name="T4" fmla="*/ 2147483647 w 186"/>
              <a:gd name="T5" fmla="*/ 2147483647 h 210"/>
              <a:gd name="T6" fmla="*/ 2147483647 w 186"/>
              <a:gd name="T7" fmla="*/ 2147483647 h 210"/>
              <a:gd name="T8" fmla="*/ 2147483647 w 186"/>
              <a:gd name="T9" fmla="*/ 2147483647 h 210"/>
              <a:gd name="T10" fmla="*/ 2147483647 w 186"/>
              <a:gd name="T11" fmla="*/ 2147483647 h 210"/>
              <a:gd name="T12" fmla="*/ 2147483647 w 186"/>
              <a:gd name="T13" fmla="*/ 2147483647 h 210"/>
              <a:gd name="T14" fmla="*/ 2147483647 w 186"/>
              <a:gd name="T15" fmla="*/ 2147483647 h 210"/>
              <a:gd name="T16" fmla="*/ 2147483647 w 186"/>
              <a:gd name="T17" fmla="*/ 2147483647 h 210"/>
              <a:gd name="T18" fmla="*/ 2147483647 w 186"/>
              <a:gd name="T19" fmla="*/ 2147483647 h 210"/>
              <a:gd name="T20" fmla="*/ 2147483647 w 186"/>
              <a:gd name="T21" fmla="*/ 2147483647 h 210"/>
              <a:gd name="T22" fmla="*/ 2147483647 w 186"/>
              <a:gd name="T23" fmla="*/ 0 h 210"/>
              <a:gd name="T24" fmla="*/ 2147483647 w 186"/>
              <a:gd name="T25" fmla="*/ 2147483647 h 210"/>
              <a:gd name="T26" fmla="*/ 2147483647 w 186"/>
              <a:gd name="T27" fmla="*/ 2147483647 h 210"/>
              <a:gd name="T28" fmla="*/ 2147483647 w 186"/>
              <a:gd name="T29" fmla="*/ 2147483647 h 210"/>
              <a:gd name="T30" fmla="*/ 2147483647 w 186"/>
              <a:gd name="T31" fmla="*/ 2147483647 h 210"/>
              <a:gd name="T32" fmla="*/ 2147483647 w 186"/>
              <a:gd name="T33" fmla="*/ 2147483647 h 210"/>
              <a:gd name="T34" fmla="*/ 0 w 186"/>
              <a:gd name="T35" fmla="*/ 2147483647 h 2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6"/>
              <a:gd name="T55" fmla="*/ 0 h 210"/>
              <a:gd name="T56" fmla="*/ 186 w 186"/>
              <a:gd name="T57" fmla="*/ 210 h 2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6" h="210">
                <a:moveTo>
                  <a:pt x="0" y="105"/>
                </a:moveTo>
                <a:lnTo>
                  <a:pt x="11" y="117"/>
                </a:lnTo>
                <a:lnTo>
                  <a:pt x="13" y="148"/>
                </a:lnTo>
                <a:lnTo>
                  <a:pt x="5" y="187"/>
                </a:lnTo>
                <a:lnTo>
                  <a:pt x="39" y="179"/>
                </a:lnTo>
                <a:lnTo>
                  <a:pt x="74" y="209"/>
                </a:lnTo>
                <a:lnTo>
                  <a:pt x="84" y="190"/>
                </a:lnTo>
                <a:lnTo>
                  <a:pt x="97" y="202"/>
                </a:lnTo>
                <a:lnTo>
                  <a:pt x="174" y="197"/>
                </a:lnTo>
                <a:lnTo>
                  <a:pt x="158" y="39"/>
                </a:lnTo>
                <a:lnTo>
                  <a:pt x="185" y="39"/>
                </a:lnTo>
                <a:lnTo>
                  <a:pt x="128" y="0"/>
                </a:lnTo>
                <a:lnTo>
                  <a:pt x="127" y="21"/>
                </a:lnTo>
                <a:lnTo>
                  <a:pt x="78" y="19"/>
                </a:lnTo>
                <a:lnTo>
                  <a:pt x="78" y="63"/>
                </a:lnTo>
                <a:lnTo>
                  <a:pt x="60" y="71"/>
                </a:lnTo>
                <a:lnTo>
                  <a:pt x="61" y="99"/>
                </a:lnTo>
                <a:lnTo>
                  <a:pt x="0" y="10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6" name="Freeform 164"/>
          <p:cNvSpPr>
            <a:spLocks noChangeAspect="1"/>
          </p:cNvSpPr>
          <p:nvPr/>
        </p:nvSpPr>
        <p:spPr bwMode="gray">
          <a:xfrm>
            <a:off x="4137025" y="3762375"/>
            <a:ext cx="219075" cy="217488"/>
          </a:xfrm>
          <a:custGeom>
            <a:avLst/>
            <a:gdLst>
              <a:gd name="T0" fmla="*/ 0 w 176"/>
              <a:gd name="T1" fmla="*/ 2147483647 h 147"/>
              <a:gd name="T2" fmla="*/ 2147483647 w 176"/>
              <a:gd name="T3" fmla="*/ 2147483647 h 147"/>
              <a:gd name="T4" fmla="*/ 2147483647 w 176"/>
              <a:gd name="T5" fmla="*/ 2147483647 h 147"/>
              <a:gd name="T6" fmla="*/ 2147483647 w 176"/>
              <a:gd name="T7" fmla="*/ 2147483647 h 147"/>
              <a:gd name="T8" fmla="*/ 2147483647 w 176"/>
              <a:gd name="T9" fmla="*/ 0 h 147"/>
              <a:gd name="T10" fmla="*/ 2147483647 w 176"/>
              <a:gd name="T11" fmla="*/ 2147483647 h 147"/>
              <a:gd name="T12" fmla="*/ 2147483647 w 176"/>
              <a:gd name="T13" fmla="*/ 2147483647 h 147"/>
              <a:gd name="T14" fmla="*/ 2147483647 w 176"/>
              <a:gd name="T15" fmla="*/ 2147483647 h 147"/>
              <a:gd name="T16" fmla="*/ 2147483647 w 176"/>
              <a:gd name="T17" fmla="*/ 2147483647 h 147"/>
              <a:gd name="T18" fmla="*/ 2147483647 w 176"/>
              <a:gd name="T19" fmla="*/ 2147483647 h 147"/>
              <a:gd name="T20" fmla="*/ 2147483647 w 176"/>
              <a:gd name="T21" fmla="*/ 2147483647 h 147"/>
              <a:gd name="T22" fmla="*/ 2147483647 w 176"/>
              <a:gd name="T23" fmla="*/ 2147483647 h 147"/>
              <a:gd name="T24" fmla="*/ 0 w 176"/>
              <a:gd name="T25" fmla="*/ 2147483647 h 1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6"/>
              <a:gd name="T40" fmla="*/ 0 h 147"/>
              <a:gd name="T41" fmla="*/ 176 w 176"/>
              <a:gd name="T42" fmla="*/ 147 h 1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6" h="147">
                <a:moveTo>
                  <a:pt x="0" y="144"/>
                </a:moveTo>
                <a:lnTo>
                  <a:pt x="42" y="116"/>
                </a:lnTo>
                <a:lnTo>
                  <a:pt x="58" y="58"/>
                </a:lnTo>
                <a:lnTo>
                  <a:pt x="95" y="28"/>
                </a:lnTo>
                <a:lnTo>
                  <a:pt x="107" y="0"/>
                </a:lnTo>
                <a:lnTo>
                  <a:pt x="161" y="9"/>
                </a:lnTo>
                <a:lnTo>
                  <a:pt x="175" y="63"/>
                </a:lnTo>
                <a:lnTo>
                  <a:pt x="150" y="64"/>
                </a:lnTo>
                <a:lnTo>
                  <a:pt x="137" y="71"/>
                </a:lnTo>
                <a:lnTo>
                  <a:pt x="140" y="85"/>
                </a:lnTo>
                <a:lnTo>
                  <a:pt x="73" y="118"/>
                </a:lnTo>
                <a:lnTo>
                  <a:pt x="64" y="146"/>
                </a:lnTo>
                <a:lnTo>
                  <a:pt x="0" y="14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7" name="Freeform 166"/>
          <p:cNvSpPr>
            <a:spLocks noChangeAspect="1"/>
          </p:cNvSpPr>
          <p:nvPr/>
        </p:nvSpPr>
        <p:spPr bwMode="gray">
          <a:xfrm>
            <a:off x="4383088" y="4081463"/>
            <a:ext cx="301625" cy="298450"/>
          </a:xfrm>
          <a:custGeom>
            <a:avLst/>
            <a:gdLst>
              <a:gd name="T0" fmla="*/ 0 w 241"/>
              <a:gd name="T1" fmla="*/ 2147483647 h 199"/>
              <a:gd name="T2" fmla="*/ 2147483647 w 241"/>
              <a:gd name="T3" fmla="*/ 2147483647 h 199"/>
              <a:gd name="T4" fmla="*/ 2147483647 w 241"/>
              <a:gd name="T5" fmla="*/ 2147483647 h 199"/>
              <a:gd name="T6" fmla="*/ 2147483647 w 241"/>
              <a:gd name="T7" fmla="*/ 2147483647 h 199"/>
              <a:gd name="T8" fmla="*/ 2147483647 w 241"/>
              <a:gd name="T9" fmla="*/ 2147483647 h 199"/>
              <a:gd name="T10" fmla="*/ 2147483647 w 241"/>
              <a:gd name="T11" fmla="*/ 2147483647 h 199"/>
              <a:gd name="T12" fmla="*/ 2147483647 w 241"/>
              <a:gd name="T13" fmla="*/ 2147483647 h 199"/>
              <a:gd name="T14" fmla="*/ 2147483647 w 241"/>
              <a:gd name="T15" fmla="*/ 2147483647 h 199"/>
              <a:gd name="T16" fmla="*/ 2147483647 w 241"/>
              <a:gd name="T17" fmla="*/ 2147483647 h 199"/>
              <a:gd name="T18" fmla="*/ 2147483647 w 241"/>
              <a:gd name="T19" fmla="*/ 2147483647 h 199"/>
              <a:gd name="T20" fmla="*/ 2147483647 w 241"/>
              <a:gd name="T21" fmla="*/ 2147483647 h 199"/>
              <a:gd name="T22" fmla="*/ 2147483647 w 241"/>
              <a:gd name="T23" fmla="*/ 2147483647 h 199"/>
              <a:gd name="T24" fmla="*/ 2147483647 w 241"/>
              <a:gd name="T25" fmla="*/ 2147483647 h 199"/>
              <a:gd name="T26" fmla="*/ 2147483647 w 241"/>
              <a:gd name="T27" fmla="*/ 0 h 199"/>
              <a:gd name="T28" fmla="*/ 2147483647 w 241"/>
              <a:gd name="T29" fmla="*/ 2147483647 h 199"/>
              <a:gd name="T30" fmla="*/ 2147483647 w 241"/>
              <a:gd name="T31" fmla="*/ 2147483647 h 199"/>
              <a:gd name="T32" fmla="*/ 2147483647 w 241"/>
              <a:gd name="T33" fmla="*/ 2147483647 h 199"/>
              <a:gd name="T34" fmla="*/ 2147483647 w 241"/>
              <a:gd name="T35" fmla="*/ 2147483647 h 199"/>
              <a:gd name="T36" fmla="*/ 0 w 241"/>
              <a:gd name="T37" fmla="*/ 2147483647 h 1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1"/>
              <a:gd name="T58" fmla="*/ 0 h 199"/>
              <a:gd name="T59" fmla="*/ 241 w 241"/>
              <a:gd name="T60" fmla="*/ 199 h 19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1" h="199">
                <a:moveTo>
                  <a:pt x="0" y="143"/>
                </a:moveTo>
                <a:lnTo>
                  <a:pt x="2" y="159"/>
                </a:lnTo>
                <a:lnTo>
                  <a:pt x="32" y="194"/>
                </a:lnTo>
                <a:lnTo>
                  <a:pt x="40" y="186"/>
                </a:lnTo>
                <a:lnTo>
                  <a:pt x="52" y="198"/>
                </a:lnTo>
                <a:lnTo>
                  <a:pt x="69" y="163"/>
                </a:lnTo>
                <a:lnTo>
                  <a:pt x="137" y="181"/>
                </a:lnTo>
                <a:lnTo>
                  <a:pt x="198" y="163"/>
                </a:lnTo>
                <a:lnTo>
                  <a:pt x="200" y="154"/>
                </a:lnTo>
                <a:lnTo>
                  <a:pt x="230" y="110"/>
                </a:lnTo>
                <a:lnTo>
                  <a:pt x="240" y="52"/>
                </a:lnTo>
                <a:lnTo>
                  <a:pt x="224" y="34"/>
                </a:lnTo>
                <a:lnTo>
                  <a:pt x="224" y="8"/>
                </a:lnTo>
                <a:lnTo>
                  <a:pt x="173" y="0"/>
                </a:lnTo>
                <a:lnTo>
                  <a:pt x="81" y="67"/>
                </a:lnTo>
                <a:lnTo>
                  <a:pt x="57" y="74"/>
                </a:lnTo>
                <a:lnTo>
                  <a:pt x="58" y="126"/>
                </a:lnTo>
                <a:lnTo>
                  <a:pt x="49" y="136"/>
                </a:lnTo>
                <a:lnTo>
                  <a:pt x="0" y="14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8" name="Freeform 167"/>
          <p:cNvSpPr>
            <a:spLocks noChangeAspect="1"/>
          </p:cNvSpPr>
          <p:nvPr/>
        </p:nvSpPr>
        <p:spPr bwMode="gray">
          <a:xfrm>
            <a:off x="4432300" y="4325938"/>
            <a:ext cx="220663" cy="236537"/>
          </a:xfrm>
          <a:custGeom>
            <a:avLst/>
            <a:gdLst>
              <a:gd name="T0" fmla="*/ 0 w 178"/>
              <a:gd name="T1" fmla="*/ 2147483647 h 156"/>
              <a:gd name="T2" fmla="*/ 2147483647 w 178"/>
              <a:gd name="T3" fmla="*/ 2147483647 h 156"/>
              <a:gd name="T4" fmla="*/ 2147483647 w 178"/>
              <a:gd name="T5" fmla="*/ 0 h 156"/>
              <a:gd name="T6" fmla="*/ 2147483647 w 178"/>
              <a:gd name="T7" fmla="*/ 2147483647 h 156"/>
              <a:gd name="T8" fmla="*/ 2147483647 w 178"/>
              <a:gd name="T9" fmla="*/ 0 h 156"/>
              <a:gd name="T10" fmla="*/ 2147483647 w 178"/>
              <a:gd name="T11" fmla="*/ 2147483647 h 156"/>
              <a:gd name="T12" fmla="*/ 2147483647 w 178"/>
              <a:gd name="T13" fmla="*/ 2147483647 h 156"/>
              <a:gd name="T14" fmla="*/ 2147483647 w 178"/>
              <a:gd name="T15" fmla="*/ 2147483647 h 156"/>
              <a:gd name="T16" fmla="*/ 2147483647 w 178"/>
              <a:gd name="T17" fmla="*/ 2147483647 h 156"/>
              <a:gd name="T18" fmla="*/ 2147483647 w 178"/>
              <a:gd name="T19" fmla="*/ 2147483647 h 156"/>
              <a:gd name="T20" fmla="*/ 2147483647 w 178"/>
              <a:gd name="T21" fmla="*/ 2147483647 h 156"/>
              <a:gd name="T22" fmla="*/ 2147483647 w 178"/>
              <a:gd name="T23" fmla="*/ 2147483647 h 156"/>
              <a:gd name="T24" fmla="*/ 2147483647 w 178"/>
              <a:gd name="T25" fmla="*/ 2147483647 h 156"/>
              <a:gd name="T26" fmla="*/ 0 w 178"/>
              <a:gd name="T27" fmla="*/ 2147483647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8"/>
              <a:gd name="T43" fmla="*/ 0 h 156"/>
              <a:gd name="T44" fmla="*/ 178 w 178"/>
              <a:gd name="T45" fmla="*/ 156 h 1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8" h="156">
                <a:moveTo>
                  <a:pt x="0" y="120"/>
                </a:moveTo>
                <a:lnTo>
                  <a:pt x="12" y="33"/>
                </a:lnTo>
                <a:lnTo>
                  <a:pt x="29" y="0"/>
                </a:lnTo>
                <a:lnTo>
                  <a:pt x="99" y="18"/>
                </a:lnTo>
                <a:lnTo>
                  <a:pt x="159" y="0"/>
                </a:lnTo>
                <a:lnTo>
                  <a:pt x="170" y="20"/>
                </a:lnTo>
                <a:lnTo>
                  <a:pt x="177" y="33"/>
                </a:lnTo>
                <a:lnTo>
                  <a:pt x="162" y="46"/>
                </a:lnTo>
                <a:lnTo>
                  <a:pt x="129" y="117"/>
                </a:lnTo>
                <a:lnTo>
                  <a:pt x="101" y="111"/>
                </a:lnTo>
                <a:lnTo>
                  <a:pt x="85" y="145"/>
                </a:lnTo>
                <a:lnTo>
                  <a:pt x="50" y="155"/>
                </a:lnTo>
                <a:lnTo>
                  <a:pt x="29" y="124"/>
                </a:lnTo>
                <a:lnTo>
                  <a:pt x="0" y="12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79" name="Freeform 168"/>
          <p:cNvSpPr>
            <a:spLocks noChangeAspect="1"/>
          </p:cNvSpPr>
          <p:nvPr/>
        </p:nvSpPr>
        <p:spPr bwMode="gray">
          <a:xfrm>
            <a:off x="2693988" y="4264025"/>
            <a:ext cx="60325" cy="41275"/>
          </a:xfrm>
          <a:custGeom>
            <a:avLst/>
            <a:gdLst>
              <a:gd name="T0" fmla="*/ 0 w 48"/>
              <a:gd name="T1" fmla="*/ 2147483647 h 28"/>
              <a:gd name="T2" fmla="*/ 2147483647 w 48"/>
              <a:gd name="T3" fmla="*/ 2147483647 h 28"/>
              <a:gd name="T4" fmla="*/ 2147483647 w 48"/>
              <a:gd name="T5" fmla="*/ 2147483647 h 28"/>
              <a:gd name="T6" fmla="*/ 2147483647 w 48"/>
              <a:gd name="T7" fmla="*/ 2147483647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2147483647 w 48"/>
              <a:gd name="T13" fmla="*/ 0 h 28"/>
              <a:gd name="T14" fmla="*/ 0 w 48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28"/>
              <a:gd name="T26" fmla="*/ 48 w 48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28">
                <a:moveTo>
                  <a:pt x="0" y="2"/>
                </a:moveTo>
                <a:lnTo>
                  <a:pt x="13" y="14"/>
                </a:lnTo>
                <a:lnTo>
                  <a:pt x="29" y="10"/>
                </a:lnTo>
                <a:lnTo>
                  <a:pt x="19" y="14"/>
                </a:lnTo>
                <a:lnTo>
                  <a:pt x="27" y="27"/>
                </a:lnTo>
                <a:lnTo>
                  <a:pt x="46" y="14"/>
                </a:lnTo>
                <a:lnTo>
                  <a:pt x="47" y="0"/>
                </a:lnTo>
                <a:lnTo>
                  <a:pt x="0" y="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0" name="Freeform 169"/>
          <p:cNvSpPr>
            <a:spLocks noChangeAspect="1"/>
          </p:cNvSpPr>
          <p:nvPr/>
        </p:nvSpPr>
        <p:spPr bwMode="gray">
          <a:xfrm>
            <a:off x="5340350" y="4011613"/>
            <a:ext cx="19050" cy="49212"/>
          </a:xfrm>
          <a:custGeom>
            <a:avLst/>
            <a:gdLst>
              <a:gd name="T0" fmla="*/ 0 w 17"/>
              <a:gd name="T1" fmla="*/ 2147483647 h 32"/>
              <a:gd name="T2" fmla="*/ 2147483647 w 17"/>
              <a:gd name="T3" fmla="*/ 2147483647 h 32"/>
              <a:gd name="T4" fmla="*/ 2147483647 w 17"/>
              <a:gd name="T5" fmla="*/ 2147483647 h 32"/>
              <a:gd name="T6" fmla="*/ 2147483647 w 17"/>
              <a:gd name="T7" fmla="*/ 0 h 32"/>
              <a:gd name="T8" fmla="*/ 0 w 17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32"/>
              <a:gd name="T17" fmla="*/ 17 w 17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32">
                <a:moveTo>
                  <a:pt x="0" y="25"/>
                </a:moveTo>
                <a:lnTo>
                  <a:pt x="8" y="31"/>
                </a:lnTo>
                <a:lnTo>
                  <a:pt x="16" y="29"/>
                </a:lnTo>
                <a:lnTo>
                  <a:pt x="10" y="0"/>
                </a:lnTo>
                <a:lnTo>
                  <a:pt x="0" y="25"/>
                </a:lnTo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1" name="Freeform 170"/>
          <p:cNvSpPr>
            <a:spLocks noChangeAspect="1"/>
          </p:cNvSpPr>
          <p:nvPr/>
        </p:nvSpPr>
        <p:spPr bwMode="gray">
          <a:xfrm>
            <a:off x="4927600" y="4687888"/>
            <a:ext cx="36513" cy="42862"/>
          </a:xfrm>
          <a:custGeom>
            <a:avLst/>
            <a:gdLst>
              <a:gd name="T0" fmla="*/ 0 w 27"/>
              <a:gd name="T1" fmla="*/ 2147483647 h 27"/>
              <a:gd name="T2" fmla="*/ 2147483647 w 27"/>
              <a:gd name="T3" fmla="*/ 2147483647 h 27"/>
              <a:gd name="T4" fmla="*/ 2147483647 w 27"/>
              <a:gd name="T5" fmla="*/ 0 h 27"/>
              <a:gd name="T6" fmla="*/ 2147483647 w 27"/>
              <a:gd name="T7" fmla="*/ 2147483647 h 27"/>
              <a:gd name="T8" fmla="*/ 0 w 27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7"/>
              <a:gd name="T17" fmla="*/ 27 w 2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7">
                <a:moveTo>
                  <a:pt x="0" y="26"/>
                </a:moveTo>
                <a:lnTo>
                  <a:pt x="10" y="4"/>
                </a:lnTo>
                <a:lnTo>
                  <a:pt x="22" y="0"/>
                </a:lnTo>
                <a:lnTo>
                  <a:pt x="26" y="21"/>
                </a:lnTo>
                <a:lnTo>
                  <a:pt x="0" y="2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2" name="Freeform 171"/>
          <p:cNvSpPr>
            <a:spLocks noChangeAspect="1"/>
          </p:cNvSpPr>
          <p:nvPr/>
        </p:nvSpPr>
        <p:spPr bwMode="gray">
          <a:xfrm>
            <a:off x="4048125" y="4259263"/>
            <a:ext cx="117475" cy="103187"/>
          </a:xfrm>
          <a:custGeom>
            <a:avLst/>
            <a:gdLst>
              <a:gd name="T0" fmla="*/ 0 w 95"/>
              <a:gd name="T1" fmla="*/ 2147483647 h 70"/>
              <a:gd name="T2" fmla="*/ 2147483647 w 95"/>
              <a:gd name="T3" fmla="*/ 2147483647 h 70"/>
              <a:gd name="T4" fmla="*/ 2147483647 w 95"/>
              <a:gd name="T5" fmla="*/ 2147483647 h 70"/>
              <a:gd name="T6" fmla="*/ 2147483647 w 95"/>
              <a:gd name="T7" fmla="*/ 2147483647 h 70"/>
              <a:gd name="T8" fmla="*/ 2147483647 w 95"/>
              <a:gd name="T9" fmla="*/ 2147483647 h 70"/>
              <a:gd name="T10" fmla="*/ 2147483647 w 95"/>
              <a:gd name="T11" fmla="*/ 2147483647 h 70"/>
              <a:gd name="T12" fmla="*/ 2147483647 w 95"/>
              <a:gd name="T13" fmla="*/ 2147483647 h 70"/>
              <a:gd name="T14" fmla="*/ 2147483647 w 95"/>
              <a:gd name="T15" fmla="*/ 2147483647 h 70"/>
              <a:gd name="T16" fmla="*/ 2147483647 w 95"/>
              <a:gd name="T17" fmla="*/ 0 h 70"/>
              <a:gd name="T18" fmla="*/ 2147483647 w 95"/>
              <a:gd name="T19" fmla="*/ 2147483647 h 70"/>
              <a:gd name="T20" fmla="*/ 0 w 95"/>
              <a:gd name="T21" fmla="*/ 2147483647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70"/>
              <a:gd name="T35" fmla="*/ 95 w 95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70">
                <a:moveTo>
                  <a:pt x="0" y="30"/>
                </a:moveTo>
                <a:lnTo>
                  <a:pt x="13" y="50"/>
                </a:lnTo>
                <a:lnTo>
                  <a:pt x="56" y="53"/>
                </a:lnTo>
                <a:lnTo>
                  <a:pt x="12" y="59"/>
                </a:lnTo>
                <a:lnTo>
                  <a:pt x="12" y="69"/>
                </a:lnTo>
                <a:lnTo>
                  <a:pt x="57" y="66"/>
                </a:lnTo>
                <a:lnTo>
                  <a:pt x="94" y="69"/>
                </a:lnTo>
                <a:lnTo>
                  <a:pt x="82" y="30"/>
                </a:lnTo>
                <a:lnTo>
                  <a:pt x="48" y="0"/>
                </a:lnTo>
                <a:lnTo>
                  <a:pt x="13" y="8"/>
                </a:lnTo>
                <a:lnTo>
                  <a:pt x="0" y="3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3" name="Freeform 172"/>
          <p:cNvSpPr>
            <a:spLocks noChangeAspect="1"/>
          </p:cNvSpPr>
          <p:nvPr/>
        </p:nvSpPr>
        <p:spPr bwMode="gray">
          <a:xfrm>
            <a:off x="4132263" y="4424363"/>
            <a:ext cx="57150" cy="69850"/>
          </a:xfrm>
          <a:custGeom>
            <a:avLst/>
            <a:gdLst>
              <a:gd name="T0" fmla="*/ 0 w 46"/>
              <a:gd name="T1" fmla="*/ 2147483647 h 47"/>
              <a:gd name="T2" fmla="*/ 2147483647 w 46"/>
              <a:gd name="T3" fmla="*/ 2147483647 h 47"/>
              <a:gd name="T4" fmla="*/ 2147483647 w 46"/>
              <a:gd name="T5" fmla="*/ 2147483647 h 47"/>
              <a:gd name="T6" fmla="*/ 2147483647 w 46"/>
              <a:gd name="T7" fmla="*/ 2147483647 h 47"/>
              <a:gd name="T8" fmla="*/ 2147483647 w 46"/>
              <a:gd name="T9" fmla="*/ 0 h 47"/>
              <a:gd name="T10" fmla="*/ 0 w 46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47"/>
              <a:gd name="T20" fmla="*/ 46 w 46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47">
                <a:moveTo>
                  <a:pt x="0" y="13"/>
                </a:moveTo>
                <a:lnTo>
                  <a:pt x="4" y="31"/>
                </a:lnTo>
                <a:lnTo>
                  <a:pt x="27" y="46"/>
                </a:lnTo>
                <a:lnTo>
                  <a:pt x="45" y="23"/>
                </a:lnTo>
                <a:lnTo>
                  <a:pt x="30" y="0"/>
                </a:lnTo>
                <a:lnTo>
                  <a:pt x="0" y="1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4" name="Freeform 173"/>
          <p:cNvSpPr>
            <a:spLocks noChangeAspect="1"/>
          </p:cNvSpPr>
          <p:nvPr/>
        </p:nvSpPr>
        <p:spPr bwMode="gray">
          <a:xfrm>
            <a:off x="5154613" y="4370388"/>
            <a:ext cx="195262" cy="334962"/>
          </a:xfrm>
          <a:custGeom>
            <a:avLst/>
            <a:gdLst>
              <a:gd name="T0" fmla="*/ 0 w 155"/>
              <a:gd name="T1" fmla="*/ 2147483647 h 223"/>
              <a:gd name="T2" fmla="*/ 0 w 155"/>
              <a:gd name="T3" fmla="*/ 2147483647 h 223"/>
              <a:gd name="T4" fmla="*/ 2147483647 w 155"/>
              <a:gd name="T5" fmla="*/ 2147483647 h 223"/>
              <a:gd name="T6" fmla="*/ 2147483647 w 155"/>
              <a:gd name="T7" fmla="*/ 2147483647 h 223"/>
              <a:gd name="T8" fmla="*/ 2147483647 w 155"/>
              <a:gd name="T9" fmla="*/ 2147483647 h 223"/>
              <a:gd name="T10" fmla="*/ 2147483647 w 155"/>
              <a:gd name="T11" fmla="*/ 2147483647 h 223"/>
              <a:gd name="T12" fmla="*/ 2147483647 w 155"/>
              <a:gd name="T13" fmla="*/ 2147483647 h 223"/>
              <a:gd name="T14" fmla="*/ 2147483647 w 155"/>
              <a:gd name="T15" fmla="*/ 2147483647 h 223"/>
              <a:gd name="T16" fmla="*/ 2147483647 w 155"/>
              <a:gd name="T17" fmla="*/ 2147483647 h 223"/>
              <a:gd name="T18" fmla="*/ 2147483647 w 155"/>
              <a:gd name="T19" fmla="*/ 0 h 223"/>
              <a:gd name="T20" fmla="*/ 2147483647 w 155"/>
              <a:gd name="T21" fmla="*/ 2147483647 h 223"/>
              <a:gd name="T22" fmla="*/ 2147483647 w 155"/>
              <a:gd name="T23" fmla="*/ 2147483647 h 223"/>
              <a:gd name="T24" fmla="*/ 2147483647 w 155"/>
              <a:gd name="T25" fmla="*/ 2147483647 h 223"/>
              <a:gd name="T26" fmla="*/ 0 w 155"/>
              <a:gd name="T27" fmla="*/ 2147483647 h 2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"/>
              <a:gd name="T43" fmla="*/ 0 h 223"/>
              <a:gd name="T44" fmla="*/ 155 w 155"/>
              <a:gd name="T45" fmla="*/ 223 h 2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" h="223">
                <a:moveTo>
                  <a:pt x="0" y="208"/>
                </a:moveTo>
                <a:lnTo>
                  <a:pt x="0" y="148"/>
                </a:lnTo>
                <a:lnTo>
                  <a:pt x="12" y="131"/>
                </a:lnTo>
                <a:lnTo>
                  <a:pt x="59" y="113"/>
                </a:lnTo>
                <a:lnTo>
                  <a:pt x="104" y="62"/>
                </a:lnTo>
                <a:lnTo>
                  <a:pt x="45" y="46"/>
                </a:lnTo>
                <a:lnTo>
                  <a:pt x="26" y="17"/>
                </a:lnTo>
                <a:lnTo>
                  <a:pt x="34" y="8"/>
                </a:lnTo>
                <a:lnTo>
                  <a:pt x="57" y="26"/>
                </a:lnTo>
                <a:lnTo>
                  <a:pt x="146" y="0"/>
                </a:lnTo>
                <a:lnTo>
                  <a:pt x="154" y="26"/>
                </a:lnTo>
                <a:lnTo>
                  <a:pt x="100" y="129"/>
                </a:lnTo>
                <a:lnTo>
                  <a:pt x="7" y="222"/>
                </a:lnTo>
                <a:lnTo>
                  <a:pt x="0" y="20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5" name="Freeform 174"/>
          <p:cNvSpPr>
            <a:spLocks noChangeAspect="1"/>
          </p:cNvSpPr>
          <p:nvPr/>
        </p:nvSpPr>
        <p:spPr bwMode="gray">
          <a:xfrm>
            <a:off x="4854575" y="5043488"/>
            <a:ext cx="147638" cy="179387"/>
          </a:xfrm>
          <a:custGeom>
            <a:avLst/>
            <a:gdLst>
              <a:gd name="T0" fmla="*/ 0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0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0 w 120"/>
              <a:gd name="T23" fmla="*/ 2147483647 h 1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"/>
              <a:gd name="T37" fmla="*/ 0 h 118"/>
              <a:gd name="T38" fmla="*/ 120 w 120"/>
              <a:gd name="T39" fmla="*/ 118 h 1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" h="118">
                <a:moveTo>
                  <a:pt x="0" y="36"/>
                </a:moveTo>
                <a:lnTo>
                  <a:pt x="26" y="36"/>
                </a:lnTo>
                <a:lnTo>
                  <a:pt x="53" y="16"/>
                </a:lnTo>
                <a:lnTo>
                  <a:pt x="55" y="6"/>
                </a:lnTo>
                <a:lnTo>
                  <a:pt x="77" y="0"/>
                </a:lnTo>
                <a:lnTo>
                  <a:pt x="115" y="13"/>
                </a:lnTo>
                <a:lnTo>
                  <a:pt x="119" y="30"/>
                </a:lnTo>
                <a:lnTo>
                  <a:pt x="117" y="72"/>
                </a:lnTo>
                <a:lnTo>
                  <a:pt x="96" y="117"/>
                </a:lnTo>
                <a:lnTo>
                  <a:pt x="62" y="109"/>
                </a:lnTo>
                <a:lnTo>
                  <a:pt x="42" y="98"/>
                </a:lnTo>
                <a:lnTo>
                  <a:pt x="0" y="3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6" name="Freeform 175"/>
          <p:cNvSpPr>
            <a:spLocks noChangeAspect="1"/>
          </p:cNvSpPr>
          <p:nvPr/>
        </p:nvSpPr>
        <p:spPr bwMode="gray">
          <a:xfrm>
            <a:off x="4597400" y="5076825"/>
            <a:ext cx="257175" cy="312738"/>
          </a:xfrm>
          <a:custGeom>
            <a:avLst/>
            <a:gdLst>
              <a:gd name="T0" fmla="*/ 0 w 206"/>
              <a:gd name="T1" fmla="*/ 2147483647 h 209"/>
              <a:gd name="T2" fmla="*/ 2147483647 w 206"/>
              <a:gd name="T3" fmla="*/ 0 h 209"/>
              <a:gd name="T4" fmla="*/ 2147483647 w 206"/>
              <a:gd name="T5" fmla="*/ 2147483647 h 209"/>
              <a:gd name="T6" fmla="*/ 2147483647 w 206"/>
              <a:gd name="T7" fmla="*/ 2147483647 h 209"/>
              <a:gd name="T8" fmla="*/ 2147483647 w 206"/>
              <a:gd name="T9" fmla="*/ 2147483647 h 209"/>
              <a:gd name="T10" fmla="*/ 2147483647 w 206"/>
              <a:gd name="T11" fmla="*/ 2147483647 h 209"/>
              <a:gd name="T12" fmla="*/ 2147483647 w 206"/>
              <a:gd name="T13" fmla="*/ 2147483647 h 209"/>
              <a:gd name="T14" fmla="*/ 2147483647 w 206"/>
              <a:gd name="T15" fmla="*/ 2147483647 h 209"/>
              <a:gd name="T16" fmla="*/ 2147483647 w 206"/>
              <a:gd name="T17" fmla="*/ 2147483647 h 209"/>
              <a:gd name="T18" fmla="*/ 2147483647 w 206"/>
              <a:gd name="T19" fmla="*/ 2147483647 h 209"/>
              <a:gd name="T20" fmla="*/ 2147483647 w 206"/>
              <a:gd name="T21" fmla="*/ 2147483647 h 209"/>
              <a:gd name="T22" fmla="*/ 2147483647 w 206"/>
              <a:gd name="T23" fmla="*/ 2147483647 h 209"/>
              <a:gd name="T24" fmla="*/ 2147483647 w 206"/>
              <a:gd name="T25" fmla="*/ 2147483647 h 209"/>
              <a:gd name="T26" fmla="*/ 2147483647 w 206"/>
              <a:gd name="T27" fmla="*/ 2147483647 h 209"/>
              <a:gd name="T28" fmla="*/ 2147483647 w 206"/>
              <a:gd name="T29" fmla="*/ 2147483647 h 209"/>
              <a:gd name="T30" fmla="*/ 2147483647 w 206"/>
              <a:gd name="T31" fmla="*/ 2147483647 h 209"/>
              <a:gd name="T32" fmla="*/ 2147483647 w 206"/>
              <a:gd name="T33" fmla="*/ 2147483647 h 209"/>
              <a:gd name="T34" fmla="*/ 2147483647 w 206"/>
              <a:gd name="T35" fmla="*/ 2147483647 h 209"/>
              <a:gd name="T36" fmla="*/ 2147483647 w 206"/>
              <a:gd name="T37" fmla="*/ 2147483647 h 209"/>
              <a:gd name="T38" fmla="*/ 0 w 206"/>
              <a:gd name="T39" fmla="*/ 2147483647 h 2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6"/>
              <a:gd name="T61" fmla="*/ 0 h 209"/>
              <a:gd name="T62" fmla="*/ 206 w 206"/>
              <a:gd name="T63" fmla="*/ 209 h 2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6" h="209">
                <a:moveTo>
                  <a:pt x="0" y="6"/>
                </a:moveTo>
                <a:lnTo>
                  <a:pt x="24" y="0"/>
                </a:lnTo>
                <a:lnTo>
                  <a:pt x="149" y="19"/>
                </a:lnTo>
                <a:lnTo>
                  <a:pt x="177" y="10"/>
                </a:lnTo>
                <a:lnTo>
                  <a:pt x="205" y="15"/>
                </a:lnTo>
                <a:lnTo>
                  <a:pt x="180" y="29"/>
                </a:lnTo>
                <a:lnTo>
                  <a:pt x="170" y="19"/>
                </a:lnTo>
                <a:lnTo>
                  <a:pt x="141" y="27"/>
                </a:lnTo>
                <a:lnTo>
                  <a:pt x="141" y="84"/>
                </a:lnTo>
                <a:lnTo>
                  <a:pt x="125" y="85"/>
                </a:lnTo>
                <a:lnTo>
                  <a:pt x="125" y="131"/>
                </a:lnTo>
                <a:lnTo>
                  <a:pt x="125" y="198"/>
                </a:lnTo>
                <a:lnTo>
                  <a:pt x="112" y="208"/>
                </a:lnTo>
                <a:lnTo>
                  <a:pt x="93" y="208"/>
                </a:lnTo>
                <a:lnTo>
                  <a:pt x="82" y="193"/>
                </a:lnTo>
                <a:lnTo>
                  <a:pt x="73" y="201"/>
                </a:lnTo>
                <a:lnTo>
                  <a:pt x="54" y="178"/>
                </a:lnTo>
                <a:lnTo>
                  <a:pt x="42" y="106"/>
                </a:lnTo>
                <a:lnTo>
                  <a:pt x="42" y="97"/>
                </a:lnTo>
                <a:lnTo>
                  <a:pt x="0" y="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7" name="Freeform 176"/>
          <p:cNvSpPr>
            <a:spLocks noChangeAspect="1"/>
          </p:cNvSpPr>
          <p:nvPr/>
        </p:nvSpPr>
        <p:spPr bwMode="gray">
          <a:xfrm>
            <a:off x="4057650" y="3971925"/>
            <a:ext cx="161925" cy="177800"/>
          </a:xfrm>
          <a:custGeom>
            <a:avLst/>
            <a:gdLst>
              <a:gd name="T0" fmla="*/ 0 w 128"/>
              <a:gd name="T1" fmla="*/ 2147483647 h 115"/>
              <a:gd name="T2" fmla="*/ 2147483647 w 128"/>
              <a:gd name="T3" fmla="*/ 0 h 115"/>
              <a:gd name="T4" fmla="*/ 2147483647 w 128"/>
              <a:gd name="T5" fmla="*/ 2147483647 h 115"/>
              <a:gd name="T6" fmla="*/ 2147483647 w 128"/>
              <a:gd name="T7" fmla="*/ 2147483647 h 115"/>
              <a:gd name="T8" fmla="*/ 2147483647 w 128"/>
              <a:gd name="T9" fmla="*/ 2147483647 h 115"/>
              <a:gd name="T10" fmla="*/ 2147483647 w 128"/>
              <a:gd name="T11" fmla="*/ 2147483647 h 115"/>
              <a:gd name="T12" fmla="*/ 2147483647 w 128"/>
              <a:gd name="T13" fmla="*/ 2147483647 h 115"/>
              <a:gd name="T14" fmla="*/ 2147483647 w 128"/>
              <a:gd name="T15" fmla="*/ 2147483647 h 115"/>
              <a:gd name="T16" fmla="*/ 2147483647 w 128"/>
              <a:gd name="T17" fmla="*/ 2147483647 h 115"/>
              <a:gd name="T18" fmla="*/ 0 w 128"/>
              <a:gd name="T19" fmla="*/ 2147483647 h 1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8"/>
              <a:gd name="T31" fmla="*/ 0 h 115"/>
              <a:gd name="T32" fmla="*/ 128 w 128"/>
              <a:gd name="T33" fmla="*/ 115 h 1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8" h="115">
                <a:moveTo>
                  <a:pt x="0" y="114"/>
                </a:moveTo>
                <a:lnTo>
                  <a:pt x="60" y="0"/>
                </a:lnTo>
                <a:lnTo>
                  <a:pt x="126" y="1"/>
                </a:lnTo>
                <a:lnTo>
                  <a:pt x="127" y="7"/>
                </a:lnTo>
                <a:lnTo>
                  <a:pt x="126" y="29"/>
                </a:lnTo>
                <a:lnTo>
                  <a:pt x="77" y="27"/>
                </a:lnTo>
                <a:lnTo>
                  <a:pt x="77" y="72"/>
                </a:lnTo>
                <a:lnTo>
                  <a:pt x="59" y="79"/>
                </a:lnTo>
                <a:lnTo>
                  <a:pt x="60" y="107"/>
                </a:lnTo>
                <a:lnTo>
                  <a:pt x="0" y="11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8" name="Freeform 177"/>
          <p:cNvSpPr>
            <a:spLocks noChangeAspect="1"/>
          </p:cNvSpPr>
          <p:nvPr/>
        </p:nvSpPr>
        <p:spPr bwMode="gray">
          <a:xfrm>
            <a:off x="4797425" y="4095750"/>
            <a:ext cx="311150" cy="482600"/>
          </a:xfrm>
          <a:custGeom>
            <a:avLst/>
            <a:gdLst>
              <a:gd name="T0" fmla="*/ 0 w 249"/>
              <a:gd name="T1" fmla="*/ 2147483647 h 322"/>
              <a:gd name="T2" fmla="*/ 2147483647 w 249"/>
              <a:gd name="T3" fmla="*/ 2147483647 h 322"/>
              <a:gd name="T4" fmla="*/ 2147483647 w 249"/>
              <a:gd name="T5" fmla="*/ 2147483647 h 322"/>
              <a:gd name="T6" fmla="*/ 2147483647 w 249"/>
              <a:gd name="T7" fmla="*/ 2147483647 h 322"/>
              <a:gd name="T8" fmla="*/ 2147483647 w 249"/>
              <a:gd name="T9" fmla="*/ 2147483647 h 322"/>
              <a:gd name="T10" fmla="*/ 2147483647 w 249"/>
              <a:gd name="T11" fmla="*/ 2147483647 h 322"/>
              <a:gd name="T12" fmla="*/ 2147483647 w 249"/>
              <a:gd name="T13" fmla="*/ 2147483647 h 322"/>
              <a:gd name="T14" fmla="*/ 2147483647 w 249"/>
              <a:gd name="T15" fmla="*/ 2147483647 h 322"/>
              <a:gd name="T16" fmla="*/ 2147483647 w 249"/>
              <a:gd name="T17" fmla="*/ 2147483647 h 322"/>
              <a:gd name="T18" fmla="*/ 2147483647 w 249"/>
              <a:gd name="T19" fmla="*/ 2147483647 h 322"/>
              <a:gd name="T20" fmla="*/ 2147483647 w 249"/>
              <a:gd name="T21" fmla="*/ 2147483647 h 322"/>
              <a:gd name="T22" fmla="*/ 2147483647 w 249"/>
              <a:gd name="T23" fmla="*/ 2147483647 h 322"/>
              <a:gd name="T24" fmla="*/ 2147483647 w 249"/>
              <a:gd name="T25" fmla="*/ 2147483647 h 322"/>
              <a:gd name="T26" fmla="*/ 2147483647 w 249"/>
              <a:gd name="T27" fmla="*/ 2147483647 h 322"/>
              <a:gd name="T28" fmla="*/ 2147483647 w 249"/>
              <a:gd name="T29" fmla="*/ 2147483647 h 322"/>
              <a:gd name="T30" fmla="*/ 2147483647 w 249"/>
              <a:gd name="T31" fmla="*/ 2147483647 h 322"/>
              <a:gd name="T32" fmla="*/ 2147483647 w 249"/>
              <a:gd name="T33" fmla="*/ 2147483647 h 322"/>
              <a:gd name="T34" fmla="*/ 2147483647 w 249"/>
              <a:gd name="T35" fmla="*/ 0 h 322"/>
              <a:gd name="T36" fmla="*/ 2147483647 w 249"/>
              <a:gd name="T37" fmla="*/ 2147483647 h 322"/>
              <a:gd name="T38" fmla="*/ 2147483647 w 249"/>
              <a:gd name="T39" fmla="*/ 2147483647 h 322"/>
              <a:gd name="T40" fmla="*/ 2147483647 w 249"/>
              <a:gd name="T41" fmla="*/ 2147483647 h 322"/>
              <a:gd name="T42" fmla="*/ 2147483647 w 249"/>
              <a:gd name="T43" fmla="*/ 2147483647 h 322"/>
              <a:gd name="T44" fmla="*/ 2147483647 w 249"/>
              <a:gd name="T45" fmla="*/ 2147483647 h 322"/>
              <a:gd name="T46" fmla="*/ 2147483647 w 249"/>
              <a:gd name="T47" fmla="*/ 2147483647 h 322"/>
              <a:gd name="T48" fmla="*/ 2147483647 w 249"/>
              <a:gd name="T49" fmla="*/ 2147483647 h 322"/>
              <a:gd name="T50" fmla="*/ 0 w 249"/>
              <a:gd name="T51" fmla="*/ 2147483647 h 3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9"/>
              <a:gd name="T79" fmla="*/ 0 h 322"/>
              <a:gd name="T80" fmla="*/ 249 w 249"/>
              <a:gd name="T81" fmla="*/ 322 h 32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9" h="322">
                <a:moveTo>
                  <a:pt x="0" y="169"/>
                </a:moveTo>
                <a:lnTo>
                  <a:pt x="11" y="201"/>
                </a:lnTo>
                <a:lnTo>
                  <a:pt x="22" y="236"/>
                </a:lnTo>
                <a:lnTo>
                  <a:pt x="47" y="249"/>
                </a:lnTo>
                <a:lnTo>
                  <a:pt x="84" y="296"/>
                </a:lnTo>
                <a:lnTo>
                  <a:pt x="133" y="321"/>
                </a:lnTo>
                <a:lnTo>
                  <a:pt x="180" y="314"/>
                </a:lnTo>
                <a:lnTo>
                  <a:pt x="208" y="305"/>
                </a:lnTo>
                <a:lnTo>
                  <a:pt x="190" y="271"/>
                </a:lnTo>
                <a:lnTo>
                  <a:pt x="164" y="251"/>
                </a:lnTo>
                <a:lnTo>
                  <a:pt x="182" y="239"/>
                </a:lnTo>
                <a:lnTo>
                  <a:pt x="183" y="209"/>
                </a:lnTo>
                <a:lnTo>
                  <a:pt x="213" y="169"/>
                </a:lnTo>
                <a:lnTo>
                  <a:pt x="224" y="100"/>
                </a:lnTo>
                <a:lnTo>
                  <a:pt x="248" y="84"/>
                </a:lnTo>
                <a:lnTo>
                  <a:pt x="229" y="70"/>
                </a:lnTo>
                <a:lnTo>
                  <a:pt x="222" y="17"/>
                </a:lnTo>
                <a:lnTo>
                  <a:pt x="203" y="0"/>
                </a:lnTo>
                <a:lnTo>
                  <a:pt x="180" y="21"/>
                </a:lnTo>
                <a:lnTo>
                  <a:pt x="45" y="17"/>
                </a:lnTo>
                <a:lnTo>
                  <a:pt x="45" y="50"/>
                </a:lnTo>
                <a:lnTo>
                  <a:pt x="32" y="51"/>
                </a:lnTo>
                <a:lnTo>
                  <a:pt x="32" y="61"/>
                </a:lnTo>
                <a:lnTo>
                  <a:pt x="31" y="122"/>
                </a:lnTo>
                <a:lnTo>
                  <a:pt x="15" y="124"/>
                </a:lnTo>
                <a:lnTo>
                  <a:pt x="0" y="16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89" name="Freeform 178"/>
          <p:cNvSpPr>
            <a:spLocks noChangeAspect="1"/>
          </p:cNvSpPr>
          <p:nvPr/>
        </p:nvSpPr>
        <p:spPr bwMode="gray">
          <a:xfrm>
            <a:off x="4965700" y="5303838"/>
            <a:ext cx="20638" cy="39687"/>
          </a:xfrm>
          <a:custGeom>
            <a:avLst/>
            <a:gdLst>
              <a:gd name="T0" fmla="*/ 0 w 17"/>
              <a:gd name="T1" fmla="*/ 2147483647 h 26"/>
              <a:gd name="T2" fmla="*/ 2147483647 w 17"/>
              <a:gd name="T3" fmla="*/ 2147483647 h 26"/>
              <a:gd name="T4" fmla="*/ 2147483647 w 17"/>
              <a:gd name="T5" fmla="*/ 2147483647 h 26"/>
              <a:gd name="T6" fmla="*/ 2147483647 w 17"/>
              <a:gd name="T7" fmla="*/ 0 h 26"/>
              <a:gd name="T8" fmla="*/ 0 w 17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6"/>
              <a:gd name="T17" fmla="*/ 17 w 17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6">
                <a:moveTo>
                  <a:pt x="0" y="14"/>
                </a:moveTo>
                <a:lnTo>
                  <a:pt x="8" y="25"/>
                </a:lnTo>
                <a:lnTo>
                  <a:pt x="16" y="16"/>
                </a:lnTo>
                <a:lnTo>
                  <a:pt x="14" y="0"/>
                </a:lnTo>
                <a:lnTo>
                  <a:pt x="0" y="1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0" name="Freeform 179"/>
          <p:cNvSpPr>
            <a:spLocks noChangeAspect="1"/>
          </p:cNvSpPr>
          <p:nvPr/>
        </p:nvSpPr>
        <p:spPr bwMode="gray">
          <a:xfrm>
            <a:off x="4940300" y="4687888"/>
            <a:ext cx="209550" cy="260350"/>
          </a:xfrm>
          <a:custGeom>
            <a:avLst/>
            <a:gdLst>
              <a:gd name="T0" fmla="*/ 0 w 166"/>
              <a:gd name="T1" fmla="*/ 2147483647 h 172"/>
              <a:gd name="T2" fmla="*/ 0 w 166"/>
              <a:gd name="T3" fmla="*/ 2147483647 h 172"/>
              <a:gd name="T4" fmla="*/ 2147483647 w 166"/>
              <a:gd name="T5" fmla="*/ 2147483647 h 172"/>
              <a:gd name="T6" fmla="*/ 2147483647 w 166"/>
              <a:gd name="T7" fmla="*/ 2147483647 h 172"/>
              <a:gd name="T8" fmla="*/ 2147483647 w 166"/>
              <a:gd name="T9" fmla="*/ 2147483647 h 172"/>
              <a:gd name="T10" fmla="*/ 2147483647 w 166"/>
              <a:gd name="T11" fmla="*/ 2147483647 h 172"/>
              <a:gd name="T12" fmla="*/ 2147483647 w 166"/>
              <a:gd name="T13" fmla="*/ 2147483647 h 172"/>
              <a:gd name="T14" fmla="*/ 2147483647 w 166"/>
              <a:gd name="T15" fmla="*/ 2147483647 h 172"/>
              <a:gd name="T16" fmla="*/ 2147483647 w 166"/>
              <a:gd name="T17" fmla="*/ 2147483647 h 172"/>
              <a:gd name="T18" fmla="*/ 2147483647 w 166"/>
              <a:gd name="T19" fmla="*/ 2147483647 h 172"/>
              <a:gd name="T20" fmla="*/ 2147483647 w 166"/>
              <a:gd name="T21" fmla="*/ 0 h 172"/>
              <a:gd name="T22" fmla="*/ 2147483647 w 166"/>
              <a:gd name="T23" fmla="*/ 2147483647 h 172"/>
              <a:gd name="T24" fmla="*/ 2147483647 w 166"/>
              <a:gd name="T25" fmla="*/ 2147483647 h 172"/>
              <a:gd name="T26" fmla="*/ 2147483647 w 166"/>
              <a:gd name="T27" fmla="*/ 2147483647 h 172"/>
              <a:gd name="T28" fmla="*/ 2147483647 w 166"/>
              <a:gd name="T29" fmla="*/ 0 h 172"/>
              <a:gd name="T30" fmla="*/ 2147483647 w 166"/>
              <a:gd name="T31" fmla="*/ 2147483647 h 172"/>
              <a:gd name="T32" fmla="*/ 2147483647 w 166"/>
              <a:gd name="T33" fmla="*/ 2147483647 h 172"/>
              <a:gd name="T34" fmla="*/ 2147483647 w 166"/>
              <a:gd name="T35" fmla="*/ 2147483647 h 172"/>
              <a:gd name="T36" fmla="*/ 0 w 166"/>
              <a:gd name="T37" fmla="*/ 2147483647 h 1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6"/>
              <a:gd name="T58" fmla="*/ 0 h 172"/>
              <a:gd name="T59" fmla="*/ 166 w 166"/>
              <a:gd name="T60" fmla="*/ 172 h 1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6" h="172">
                <a:moveTo>
                  <a:pt x="0" y="54"/>
                </a:moveTo>
                <a:lnTo>
                  <a:pt x="0" y="88"/>
                </a:lnTo>
                <a:lnTo>
                  <a:pt x="21" y="121"/>
                </a:lnTo>
                <a:lnTo>
                  <a:pt x="49" y="135"/>
                </a:lnTo>
                <a:lnTo>
                  <a:pt x="64" y="139"/>
                </a:lnTo>
                <a:lnTo>
                  <a:pt x="81" y="171"/>
                </a:lnTo>
                <a:lnTo>
                  <a:pt x="141" y="167"/>
                </a:lnTo>
                <a:lnTo>
                  <a:pt x="165" y="153"/>
                </a:lnTo>
                <a:lnTo>
                  <a:pt x="141" y="86"/>
                </a:lnTo>
                <a:lnTo>
                  <a:pt x="148" y="59"/>
                </a:lnTo>
                <a:lnTo>
                  <a:pt x="68" y="0"/>
                </a:lnTo>
                <a:lnTo>
                  <a:pt x="47" y="29"/>
                </a:lnTo>
                <a:lnTo>
                  <a:pt x="40" y="22"/>
                </a:lnTo>
                <a:lnTo>
                  <a:pt x="32" y="28"/>
                </a:lnTo>
                <a:lnTo>
                  <a:pt x="32" y="0"/>
                </a:lnTo>
                <a:lnTo>
                  <a:pt x="12" y="1"/>
                </a:lnTo>
                <a:lnTo>
                  <a:pt x="15" y="22"/>
                </a:lnTo>
                <a:lnTo>
                  <a:pt x="16" y="36"/>
                </a:lnTo>
                <a:lnTo>
                  <a:pt x="0" y="54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1" name="Freeform 180"/>
          <p:cNvSpPr>
            <a:spLocks noChangeAspect="1"/>
          </p:cNvSpPr>
          <p:nvPr/>
        </p:nvSpPr>
        <p:spPr bwMode="gray">
          <a:xfrm>
            <a:off x="4359275" y="4389438"/>
            <a:ext cx="61913" cy="130175"/>
          </a:xfrm>
          <a:custGeom>
            <a:avLst/>
            <a:gdLst>
              <a:gd name="T0" fmla="*/ 0 w 50"/>
              <a:gd name="T1" fmla="*/ 0 h 86"/>
              <a:gd name="T2" fmla="*/ 2147483647 w 50"/>
              <a:gd name="T3" fmla="*/ 2147483647 h 86"/>
              <a:gd name="T4" fmla="*/ 2147483647 w 50"/>
              <a:gd name="T5" fmla="*/ 2147483647 h 86"/>
              <a:gd name="T6" fmla="*/ 2147483647 w 50"/>
              <a:gd name="T7" fmla="*/ 2147483647 h 86"/>
              <a:gd name="T8" fmla="*/ 0 w 50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86"/>
              <a:gd name="T17" fmla="*/ 50 w 5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86">
                <a:moveTo>
                  <a:pt x="0" y="0"/>
                </a:moveTo>
                <a:lnTo>
                  <a:pt x="24" y="3"/>
                </a:lnTo>
                <a:lnTo>
                  <a:pt x="49" y="82"/>
                </a:lnTo>
                <a:lnTo>
                  <a:pt x="31" y="85"/>
                </a:lnTo>
                <a:lnTo>
                  <a:pt x="0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2" name="Freeform 181"/>
          <p:cNvSpPr>
            <a:spLocks noChangeAspect="1"/>
          </p:cNvSpPr>
          <p:nvPr/>
        </p:nvSpPr>
        <p:spPr bwMode="gray">
          <a:xfrm>
            <a:off x="4940300" y="4564063"/>
            <a:ext cx="103188" cy="130175"/>
          </a:xfrm>
          <a:custGeom>
            <a:avLst/>
            <a:gdLst>
              <a:gd name="T0" fmla="*/ 0 w 83"/>
              <a:gd name="T1" fmla="*/ 2147483647 h 88"/>
              <a:gd name="T2" fmla="*/ 2147483647 w 83"/>
              <a:gd name="T3" fmla="*/ 2147483647 h 88"/>
              <a:gd name="T4" fmla="*/ 2147483647 w 83"/>
              <a:gd name="T5" fmla="*/ 2147483647 h 88"/>
              <a:gd name="T6" fmla="*/ 2147483647 w 83"/>
              <a:gd name="T7" fmla="*/ 2147483647 h 88"/>
              <a:gd name="T8" fmla="*/ 2147483647 w 83"/>
              <a:gd name="T9" fmla="*/ 2147483647 h 88"/>
              <a:gd name="T10" fmla="*/ 2147483647 w 83"/>
              <a:gd name="T11" fmla="*/ 2147483647 h 88"/>
              <a:gd name="T12" fmla="*/ 2147483647 w 83"/>
              <a:gd name="T13" fmla="*/ 0 h 88"/>
              <a:gd name="T14" fmla="*/ 2147483647 w 83"/>
              <a:gd name="T15" fmla="*/ 2147483647 h 88"/>
              <a:gd name="T16" fmla="*/ 2147483647 w 83"/>
              <a:gd name="T17" fmla="*/ 2147483647 h 88"/>
              <a:gd name="T18" fmla="*/ 2147483647 w 83"/>
              <a:gd name="T19" fmla="*/ 2147483647 h 88"/>
              <a:gd name="T20" fmla="*/ 0 w 83"/>
              <a:gd name="T21" fmla="*/ 2147483647 h 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3"/>
              <a:gd name="T34" fmla="*/ 0 h 88"/>
              <a:gd name="T35" fmla="*/ 83 w 83"/>
              <a:gd name="T36" fmla="*/ 88 h 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3" h="88">
                <a:moveTo>
                  <a:pt x="0" y="87"/>
                </a:moveTo>
                <a:lnTo>
                  <a:pt x="12" y="82"/>
                </a:lnTo>
                <a:lnTo>
                  <a:pt x="32" y="80"/>
                </a:lnTo>
                <a:lnTo>
                  <a:pt x="32" y="69"/>
                </a:lnTo>
                <a:lnTo>
                  <a:pt x="66" y="61"/>
                </a:lnTo>
                <a:lnTo>
                  <a:pt x="82" y="32"/>
                </a:lnTo>
                <a:lnTo>
                  <a:pt x="66" y="0"/>
                </a:lnTo>
                <a:lnTo>
                  <a:pt x="17" y="6"/>
                </a:lnTo>
                <a:lnTo>
                  <a:pt x="24" y="30"/>
                </a:lnTo>
                <a:lnTo>
                  <a:pt x="13" y="45"/>
                </a:lnTo>
                <a:lnTo>
                  <a:pt x="0" y="8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3" name="Freeform 182"/>
          <p:cNvSpPr>
            <a:spLocks noChangeAspect="1"/>
          </p:cNvSpPr>
          <p:nvPr/>
        </p:nvSpPr>
        <p:spPr bwMode="gray">
          <a:xfrm>
            <a:off x="4840288" y="3871913"/>
            <a:ext cx="217487" cy="258762"/>
          </a:xfrm>
          <a:custGeom>
            <a:avLst/>
            <a:gdLst>
              <a:gd name="T0" fmla="*/ 0 w 174"/>
              <a:gd name="T1" fmla="*/ 2147483647 h 169"/>
              <a:gd name="T2" fmla="*/ 2147483647 w 174"/>
              <a:gd name="T3" fmla="*/ 2147483647 h 169"/>
              <a:gd name="T4" fmla="*/ 2147483647 w 174"/>
              <a:gd name="T5" fmla="*/ 2147483647 h 169"/>
              <a:gd name="T6" fmla="*/ 2147483647 w 174"/>
              <a:gd name="T7" fmla="*/ 2147483647 h 169"/>
              <a:gd name="T8" fmla="*/ 2147483647 w 174"/>
              <a:gd name="T9" fmla="*/ 2147483647 h 169"/>
              <a:gd name="T10" fmla="*/ 2147483647 w 174"/>
              <a:gd name="T11" fmla="*/ 2147483647 h 169"/>
              <a:gd name="T12" fmla="*/ 2147483647 w 174"/>
              <a:gd name="T13" fmla="*/ 2147483647 h 169"/>
              <a:gd name="T14" fmla="*/ 2147483647 w 174"/>
              <a:gd name="T15" fmla="*/ 2147483647 h 169"/>
              <a:gd name="T16" fmla="*/ 2147483647 w 174"/>
              <a:gd name="T17" fmla="*/ 2147483647 h 169"/>
              <a:gd name="T18" fmla="*/ 2147483647 w 174"/>
              <a:gd name="T19" fmla="*/ 2147483647 h 169"/>
              <a:gd name="T20" fmla="*/ 2147483647 w 174"/>
              <a:gd name="T21" fmla="*/ 2147483647 h 169"/>
              <a:gd name="T22" fmla="*/ 2147483647 w 174"/>
              <a:gd name="T23" fmla="*/ 2147483647 h 169"/>
              <a:gd name="T24" fmla="*/ 2147483647 w 174"/>
              <a:gd name="T25" fmla="*/ 2147483647 h 169"/>
              <a:gd name="T26" fmla="*/ 2147483647 w 174"/>
              <a:gd name="T27" fmla="*/ 0 h 169"/>
              <a:gd name="T28" fmla="*/ 0 w 174"/>
              <a:gd name="T29" fmla="*/ 2147483647 h 1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4"/>
              <a:gd name="T46" fmla="*/ 0 h 169"/>
              <a:gd name="T47" fmla="*/ 174 w 174"/>
              <a:gd name="T48" fmla="*/ 169 h 1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4" h="169">
                <a:moveTo>
                  <a:pt x="0" y="27"/>
                </a:moveTo>
                <a:lnTo>
                  <a:pt x="7" y="164"/>
                </a:lnTo>
                <a:lnTo>
                  <a:pt x="146" y="168"/>
                </a:lnTo>
                <a:lnTo>
                  <a:pt x="171" y="146"/>
                </a:lnTo>
                <a:lnTo>
                  <a:pt x="173" y="131"/>
                </a:lnTo>
                <a:lnTo>
                  <a:pt x="120" y="35"/>
                </a:lnTo>
                <a:lnTo>
                  <a:pt x="146" y="66"/>
                </a:lnTo>
                <a:lnTo>
                  <a:pt x="159" y="40"/>
                </a:lnTo>
                <a:lnTo>
                  <a:pt x="146" y="5"/>
                </a:lnTo>
                <a:lnTo>
                  <a:pt x="113" y="10"/>
                </a:lnTo>
                <a:lnTo>
                  <a:pt x="113" y="1"/>
                </a:lnTo>
                <a:lnTo>
                  <a:pt x="96" y="1"/>
                </a:lnTo>
                <a:lnTo>
                  <a:pt x="67" y="15"/>
                </a:lnTo>
                <a:lnTo>
                  <a:pt x="7" y="0"/>
                </a:lnTo>
                <a:lnTo>
                  <a:pt x="0" y="2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4" name="Freeform 183"/>
          <p:cNvSpPr>
            <a:spLocks noChangeAspect="1"/>
          </p:cNvSpPr>
          <p:nvPr/>
        </p:nvSpPr>
        <p:spPr bwMode="gray">
          <a:xfrm>
            <a:off x="4281488" y="4295775"/>
            <a:ext cx="141287" cy="139700"/>
          </a:xfrm>
          <a:custGeom>
            <a:avLst/>
            <a:gdLst>
              <a:gd name="T0" fmla="*/ 0 w 113"/>
              <a:gd name="T1" fmla="*/ 2147483647 h 92"/>
              <a:gd name="T2" fmla="*/ 2147483647 w 113"/>
              <a:gd name="T3" fmla="*/ 2147483647 h 92"/>
              <a:gd name="T4" fmla="*/ 2147483647 w 113"/>
              <a:gd name="T5" fmla="*/ 2147483647 h 92"/>
              <a:gd name="T6" fmla="*/ 2147483647 w 113"/>
              <a:gd name="T7" fmla="*/ 2147483647 h 92"/>
              <a:gd name="T8" fmla="*/ 2147483647 w 113"/>
              <a:gd name="T9" fmla="*/ 2147483647 h 92"/>
              <a:gd name="T10" fmla="*/ 2147483647 w 113"/>
              <a:gd name="T11" fmla="*/ 2147483647 h 92"/>
              <a:gd name="T12" fmla="*/ 2147483647 w 113"/>
              <a:gd name="T13" fmla="*/ 2147483647 h 92"/>
              <a:gd name="T14" fmla="*/ 2147483647 w 113"/>
              <a:gd name="T15" fmla="*/ 2147483647 h 92"/>
              <a:gd name="T16" fmla="*/ 2147483647 w 113"/>
              <a:gd name="T17" fmla="*/ 0 h 92"/>
              <a:gd name="T18" fmla="*/ 2147483647 w 113"/>
              <a:gd name="T19" fmla="*/ 2147483647 h 92"/>
              <a:gd name="T20" fmla="*/ 0 w 113"/>
              <a:gd name="T21" fmla="*/ 2147483647 h 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92"/>
              <a:gd name="T35" fmla="*/ 113 w 113"/>
              <a:gd name="T36" fmla="*/ 92 h 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92">
                <a:moveTo>
                  <a:pt x="0" y="77"/>
                </a:moveTo>
                <a:lnTo>
                  <a:pt x="7" y="87"/>
                </a:lnTo>
                <a:lnTo>
                  <a:pt x="37" y="91"/>
                </a:lnTo>
                <a:lnTo>
                  <a:pt x="34" y="67"/>
                </a:lnTo>
                <a:lnTo>
                  <a:pt x="74" y="64"/>
                </a:lnTo>
                <a:lnTo>
                  <a:pt x="90" y="67"/>
                </a:lnTo>
                <a:lnTo>
                  <a:pt x="112" y="50"/>
                </a:lnTo>
                <a:lnTo>
                  <a:pt x="82" y="16"/>
                </a:lnTo>
                <a:lnTo>
                  <a:pt x="80" y="0"/>
                </a:lnTo>
                <a:lnTo>
                  <a:pt x="18" y="29"/>
                </a:lnTo>
                <a:lnTo>
                  <a:pt x="0" y="7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5" name="Freeform 184"/>
          <p:cNvSpPr>
            <a:spLocks noChangeAspect="1"/>
          </p:cNvSpPr>
          <p:nvPr/>
        </p:nvSpPr>
        <p:spPr bwMode="gray">
          <a:xfrm>
            <a:off x="4797425" y="4857750"/>
            <a:ext cx="219075" cy="244475"/>
          </a:xfrm>
          <a:custGeom>
            <a:avLst/>
            <a:gdLst>
              <a:gd name="T0" fmla="*/ 0 w 177"/>
              <a:gd name="T1" fmla="*/ 2147483647 h 160"/>
              <a:gd name="T2" fmla="*/ 0 w 177"/>
              <a:gd name="T3" fmla="*/ 2147483647 h 160"/>
              <a:gd name="T4" fmla="*/ 2147483647 w 177"/>
              <a:gd name="T5" fmla="*/ 2147483647 h 160"/>
              <a:gd name="T6" fmla="*/ 2147483647 w 177"/>
              <a:gd name="T7" fmla="*/ 2147483647 h 160"/>
              <a:gd name="T8" fmla="*/ 2147483647 w 177"/>
              <a:gd name="T9" fmla="*/ 2147483647 h 160"/>
              <a:gd name="T10" fmla="*/ 2147483647 w 177"/>
              <a:gd name="T11" fmla="*/ 2147483647 h 160"/>
              <a:gd name="T12" fmla="*/ 2147483647 w 177"/>
              <a:gd name="T13" fmla="*/ 2147483647 h 160"/>
              <a:gd name="T14" fmla="*/ 2147483647 w 177"/>
              <a:gd name="T15" fmla="*/ 2147483647 h 160"/>
              <a:gd name="T16" fmla="*/ 2147483647 w 177"/>
              <a:gd name="T17" fmla="*/ 2147483647 h 160"/>
              <a:gd name="T18" fmla="*/ 2147483647 w 177"/>
              <a:gd name="T19" fmla="*/ 2147483647 h 160"/>
              <a:gd name="T20" fmla="*/ 2147483647 w 177"/>
              <a:gd name="T21" fmla="*/ 2147483647 h 160"/>
              <a:gd name="T22" fmla="*/ 2147483647 w 177"/>
              <a:gd name="T23" fmla="*/ 2147483647 h 160"/>
              <a:gd name="T24" fmla="*/ 2147483647 w 177"/>
              <a:gd name="T25" fmla="*/ 2147483647 h 160"/>
              <a:gd name="T26" fmla="*/ 2147483647 w 177"/>
              <a:gd name="T27" fmla="*/ 2147483647 h 160"/>
              <a:gd name="T28" fmla="*/ 2147483647 w 177"/>
              <a:gd name="T29" fmla="*/ 0 h 160"/>
              <a:gd name="T30" fmla="*/ 2147483647 w 177"/>
              <a:gd name="T31" fmla="*/ 2147483647 h 160"/>
              <a:gd name="T32" fmla="*/ 2147483647 w 177"/>
              <a:gd name="T33" fmla="*/ 2147483647 h 160"/>
              <a:gd name="T34" fmla="*/ 2147483647 w 177"/>
              <a:gd name="T35" fmla="*/ 2147483647 h 160"/>
              <a:gd name="T36" fmla="*/ 2147483647 w 177"/>
              <a:gd name="T37" fmla="*/ 2147483647 h 160"/>
              <a:gd name="T38" fmla="*/ 2147483647 w 177"/>
              <a:gd name="T39" fmla="*/ 2147483647 h 160"/>
              <a:gd name="T40" fmla="*/ 2147483647 w 177"/>
              <a:gd name="T41" fmla="*/ 2147483647 h 160"/>
              <a:gd name="T42" fmla="*/ 0 w 177"/>
              <a:gd name="T43" fmla="*/ 2147483647 h 1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7"/>
              <a:gd name="T67" fmla="*/ 0 h 160"/>
              <a:gd name="T68" fmla="*/ 177 w 177"/>
              <a:gd name="T69" fmla="*/ 160 h 1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7" h="160">
                <a:moveTo>
                  <a:pt x="0" y="78"/>
                </a:moveTo>
                <a:lnTo>
                  <a:pt x="0" y="139"/>
                </a:lnTo>
                <a:lnTo>
                  <a:pt x="18" y="154"/>
                </a:lnTo>
                <a:lnTo>
                  <a:pt x="46" y="159"/>
                </a:lnTo>
                <a:lnTo>
                  <a:pt x="73" y="159"/>
                </a:lnTo>
                <a:lnTo>
                  <a:pt x="99" y="138"/>
                </a:lnTo>
                <a:lnTo>
                  <a:pt x="101" y="128"/>
                </a:lnTo>
                <a:lnTo>
                  <a:pt x="123" y="122"/>
                </a:lnTo>
                <a:lnTo>
                  <a:pt x="119" y="113"/>
                </a:lnTo>
                <a:lnTo>
                  <a:pt x="167" y="97"/>
                </a:lnTo>
                <a:lnTo>
                  <a:pt x="161" y="89"/>
                </a:lnTo>
                <a:lnTo>
                  <a:pt x="176" y="41"/>
                </a:lnTo>
                <a:lnTo>
                  <a:pt x="164" y="19"/>
                </a:lnTo>
                <a:lnTo>
                  <a:pt x="136" y="5"/>
                </a:lnTo>
                <a:lnTo>
                  <a:pt x="129" y="0"/>
                </a:lnTo>
                <a:lnTo>
                  <a:pt x="102" y="15"/>
                </a:lnTo>
                <a:lnTo>
                  <a:pt x="99" y="57"/>
                </a:lnTo>
                <a:lnTo>
                  <a:pt x="116" y="64"/>
                </a:lnTo>
                <a:lnTo>
                  <a:pt x="116" y="82"/>
                </a:lnTo>
                <a:lnTo>
                  <a:pt x="31" y="44"/>
                </a:lnTo>
                <a:lnTo>
                  <a:pt x="33" y="78"/>
                </a:lnTo>
                <a:lnTo>
                  <a:pt x="0" y="7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6" name="Freeform 185"/>
          <p:cNvSpPr>
            <a:spLocks noChangeAspect="1"/>
          </p:cNvSpPr>
          <p:nvPr/>
        </p:nvSpPr>
        <p:spPr bwMode="gray">
          <a:xfrm>
            <a:off x="4665663" y="5229225"/>
            <a:ext cx="307975" cy="319088"/>
          </a:xfrm>
          <a:custGeom>
            <a:avLst/>
            <a:gdLst>
              <a:gd name="T0" fmla="*/ 0 w 249"/>
              <a:gd name="T1" fmla="*/ 2147483647 h 213"/>
              <a:gd name="T2" fmla="*/ 2147483647 w 249"/>
              <a:gd name="T3" fmla="*/ 2147483647 h 213"/>
              <a:gd name="T4" fmla="*/ 2147483647 w 249"/>
              <a:gd name="T5" fmla="*/ 2147483647 h 213"/>
              <a:gd name="T6" fmla="*/ 2147483647 w 249"/>
              <a:gd name="T7" fmla="*/ 2147483647 h 213"/>
              <a:gd name="T8" fmla="*/ 2147483647 w 249"/>
              <a:gd name="T9" fmla="*/ 2147483647 h 213"/>
              <a:gd name="T10" fmla="*/ 2147483647 w 249"/>
              <a:gd name="T11" fmla="*/ 2147483647 h 213"/>
              <a:gd name="T12" fmla="*/ 2147483647 w 249"/>
              <a:gd name="T13" fmla="*/ 2147483647 h 213"/>
              <a:gd name="T14" fmla="*/ 2147483647 w 249"/>
              <a:gd name="T15" fmla="*/ 2147483647 h 213"/>
              <a:gd name="T16" fmla="*/ 2147483647 w 249"/>
              <a:gd name="T17" fmla="*/ 2147483647 h 213"/>
              <a:gd name="T18" fmla="*/ 2147483647 w 249"/>
              <a:gd name="T19" fmla="*/ 2147483647 h 213"/>
              <a:gd name="T20" fmla="*/ 2147483647 w 249"/>
              <a:gd name="T21" fmla="*/ 2147483647 h 213"/>
              <a:gd name="T22" fmla="*/ 2147483647 w 249"/>
              <a:gd name="T23" fmla="*/ 0 h 213"/>
              <a:gd name="T24" fmla="*/ 2147483647 w 249"/>
              <a:gd name="T25" fmla="*/ 2147483647 h 213"/>
              <a:gd name="T26" fmla="*/ 2147483647 w 249"/>
              <a:gd name="T27" fmla="*/ 2147483647 h 213"/>
              <a:gd name="T28" fmla="*/ 2147483647 w 249"/>
              <a:gd name="T29" fmla="*/ 2147483647 h 213"/>
              <a:gd name="T30" fmla="*/ 2147483647 w 249"/>
              <a:gd name="T31" fmla="*/ 2147483647 h 213"/>
              <a:gd name="T32" fmla="*/ 2147483647 w 249"/>
              <a:gd name="T33" fmla="*/ 2147483647 h 213"/>
              <a:gd name="T34" fmla="*/ 2147483647 w 249"/>
              <a:gd name="T35" fmla="*/ 2147483647 h 213"/>
              <a:gd name="T36" fmla="*/ 2147483647 w 249"/>
              <a:gd name="T37" fmla="*/ 2147483647 h 213"/>
              <a:gd name="T38" fmla="*/ 2147483647 w 249"/>
              <a:gd name="T39" fmla="*/ 2147483647 h 213"/>
              <a:gd name="T40" fmla="*/ 2147483647 w 249"/>
              <a:gd name="T41" fmla="*/ 2147483647 h 213"/>
              <a:gd name="T42" fmla="*/ 2147483647 w 249"/>
              <a:gd name="T43" fmla="*/ 2147483647 h 213"/>
              <a:gd name="T44" fmla="*/ 2147483647 w 249"/>
              <a:gd name="T45" fmla="*/ 2147483647 h 213"/>
              <a:gd name="T46" fmla="*/ 2147483647 w 249"/>
              <a:gd name="T47" fmla="*/ 2147483647 h 213"/>
              <a:gd name="T48" fmla="*/ 2147483647 w 249"/>
              <a:gd name="T49" fmla="*/ 2147483647 h 213"/>
              <a:gd name="T50" fmla="*/ 0 w 249"/>
              <a:gd name="T51" fmla="*/ 2147483647 h 2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9"/>
              <a:gd name="T79" fmla="*/ 0 h 213"/>
              <a:gd name="T80" fmla="*/ 249 w 249"/>
              <a:gd name="T81" fmla="*/ 213 h 2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9" h="213">
                <a:moveTo>
                  <a:pt x="0" y="110"/>
                </a:moveTo>
                <a:lnTo>
                  <a:pt x="8" y="103"/>
                </a:lnTo>
                <a:lnTo>
                  <a:pt x="19" y="118"/>
                </a:lnTo>
                <a:lnTo>
                  <a:pt x="39" y="118"/>
                </a:lnTo>
                <a:lnTo>
                  <a:pt x="52" y="108"/>
                </a:lnTo>
                <a:lnTo>
                  <a:pt x="52" y="42"/>
                </a:lnTo>
                <a:lnTo>
                  <a:pt x="65" y="58"/>
                </a:lnTo>
                <a:lnTo>
                  <a:pt x="64" y="76"/>
                </a:lnTo>
                <a:lnTo>
                  <a:pt x="85" y="76"/>
                </a:lnTo>
                <a:lnTo>
                  <a:pt x="104" y="56"/>
                </a:lnTo>
                <a:lnTo>
                  <a:pt x="137" y="56"/>
                </a:lnTo>
                <a:lnTo>
                  <a:pt x="194" y="0"/>
                </a:lnTo>
                <a:lnTo>
                  <a:pt x="228" y="7"/>
                </a:lnTo>
                <a:lnTo>
                  <a:pt x="234" y="60"/>
                </a:lnTo>
                <a:lnTo>
                  <a:pt x="218" y="74"/>
                </a:lnTo>
                <a:lnTo>
                  <a:pt x="227" y="85"/>
                </a:lnTo>
                <a:lnTo>
                  <a:pt x="236" y="76"/>
                </a:lnTo>
                <a:lnTo>
                  <a:pt x="248" y="76"/>
                </a:lnTo>
                <a:lnTo>
                  <a:pt x="241" y="108"/>
                </a:lnTo>
                <a:lnTo>
                  <a:pt x="206" y="155"/>
                </a:lnTo>
                <a:lnTo>
                  <a:pt x="160" y="196"/>
                </a:lnTo>
                <a:lnTo>
                  <a:pt x="126" y="211"/>
                </a:lnTo>
                <a:lnTo>
                  <a:pt x="29" y="212"/>
                </a:lnTo>
                <a:lnTo>
                  <a:pt x="21" y="187"/>
                </a:lnTo>
                <a:lnTo>
                  <a:pt x="25" y="169"/>
                </a:lnTo>
                <a:lnTo>
                  <a:pt x="0" y="110"/>
                </a:lnTo>
              </a:path>
            </a:pathLst>
          </a:custGeom>
          <a:solidFill>
            <a:srgbClr val="DDDDDD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97" name="Freeform 186"/>
          <p:cNvSpPr>
            <a:spLocks noChangeAspect="1"/>
          </p:cNvSpPr>
          <p:nvPr/>
        </p:nvSpPr>
        <p:spPr bwMode="gray">
          <a:xfrm>
            <a:off x="4887913" y="5381625"/>
            <a:ext cx="49212" cy="61913"/>
          </a:xfrm>
          <a:custGeom>
            <a:avLst/>
            <a:gdLst>
              <a:gd name="T0" fmla="*/ 0 w 37"/>
              <a:gd name="T1" fmla="*/ 2147483647 h 42"/>
              <a:gd name="T2" fmla="*/ 2147483647 w 37"/>
              <a:gd name="T3" fmla="*/ 2147483647 h 42"/>
              <a:gd name="T4" fmla="*/ 2147483647 w 37"/>
              <a:gd name="T5" fmla="*/ 2147483647 h 42"/>
              <a:gd name="T6" fmla="*/ 2147483647 w 37"/>
              <a:gd name="T7" fmla="*/ 0 h 42"/>
              <a:gd name="T8" fmla="*/ 0 w 37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2"/>
              <a:gd name="T17" fmla="*/ 37 w 3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2">
                <a:moveTo>
                  <a:pt x="0" y="19"/>
                </a:moveTo>
                <a:lnTo>
                  <a:pt x="13" y="41"/>
                </a:lnTo>
                <a:lnTo>
                  <a:pt x="36" y="19"/>
                </a:lnTo>
                <a:lnTo>
                  <a:pt x="25" y="0"/>
                </a:lnTo>
                <a:lnTo>
                  <a:pt x="0" y="1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8" name="Freeform 187"/>
          <p:cNvSpPr>
            <a:spLocks noChangeAspect="1"/>
          </p:cNvSpPr>
          <p:nvPr/>
        </p:nvSpPr>
        <p:spPr bwMode="gray">
          <a:xfrm>
            <a:off x="4821238" y="3159125"/>
            <a:ext cx="147637" cy="149225"/>
          </a:xfrm>
          <a:custGeom>
            <a:avLst/>
            <a:gdLst>
              <a:gd name="T0" fmla="*/ 2147483647 w 120"/>
              <a:gd name="T1" fmla="*/ 0 h 99"/>
              <a:gd name="T2" fmla="*/ 2147483647 w 120"/>
              <a:gd name="T3" fmla="*/ 2147483647 h 99"/>
              <a:gd name="T4" fmla="*/ 2147483647 w 120"/>
              <a:gd name="T5" fmla="*/ 2147483647 h 99"/>
              <a:gd name="T6" fmla="*/ 2147483647 w 120"/>
              <a:gd name="T7" fmla="*/ 2147483647 h 99"/>
              <a:gd name="T8" fmla="*/ 2147483647 w 120"/>
              <a:gd name="T9" fmla="*/ 2147483647 h 99"/>
              <a:gd name="T10" fmla="*/ 2147483647 w 120"/>
              <a:gd name="T11" fmla="*/ 2147483647 h 99"/>
              <a:gd name="T12" fmla="*/ 2147483647 w 120"/>
              <a:gd name="T13" fmla="*/ 2147483647 h 99"/>
              <a:gd name="T14" fmla="*/ 2147483647 w 120"/>
              <a:gd name="T15" fmla="*/ 2147483647 h 99"/>
              <a:gd name="T16" fmla="*/ 2147483647 w 120"/>
              <a:gd name="T17" fmla="*/ 2147483647 h 99"/>
              <a:gd name="T18" fmla="*/ 2147483647 w 120"/>
              <a:gd name="T19" fmla="*/ 2147483647 h 99"/>
              <a:gd name="T20" fmla="*/ 2147483647 w 120"/>
              <a:gd name="T21" fmla="*/ 2147483647 h 99"/>
              <a:gd name="T22" fmla="*/ 2147483647 w 120"/>
              <a:gd name="T23" fmla="*/ 2147483647 h 99"/>
              <a:gd name="T24" fmla="*/ 2147483647 w 120"/>
              <a:gd name="T25" fmla="*/ 2147483647 h 99"/>
              <a:gd name="T26" fmla="*/ 2147483647 w 120"/>
              <a:gd name="T27" fmla="*/ 2147483647 h 99"/>
              <a:gd name="T28" fmla="*/ 2147483647 w 120"/>
              <a:gd name="T29" fmla="*/ 2147483647 h 99"/>
              <a:gd name="T30" fmla="*/ 2147483647 w 120"/>
              <a:gd name="T31" fmla="*/ 2147483647 h 99"/>
              <a:gd name="T32" fmla="*/ 2147483647 w 120"/>
              <a:gd name="T33" fmla="*/ 2147483647 h 99"/>
              <a:gd name="T34" fmla="*/ 2147483647 w 120"/>
              <a:gd name="T35" fmla="*/ 2147483647 h 99"/>
              <a:gd name="T36" fmla="*/ 2147483647 w 120"/>
              <a:gd name="T37" fmla="*/ 2147483647 h 99"/>
              <a:gd name="T38" fmla="*/ 2147483647 w 120"/>
              <a:gd name="T39" fmla="*/ 2147483647 h 99"/>
              <a:gd name="T40" fmla="*/ 2147483647 w 120"/>
              <a:gd name="T41" fmla="*/ 2147483647 h 99"/>
              <a:gd name="T42" fmla="*/ 2147483647 w 120"/>
              <a:gd name="T43" fmla="*/ 2147483647 h 99"/>
              <a:gd name="T44" fmla="*/ 2147483647 w 120"/>
              <a:gd name="T45" fmla="*/ 2147483647 h 99"/>
              <a:gd name="T46" fmla="*/ 2147483647 w 120"/>
              <a:gd name="T47" fmla="*/ 2147483647 h 99"/>
              <a:gd name="T48" fmla="*/ 2147483647 w 120"/>
              <a:gd name="T49" fmla="*/ 2147483647 h 99"/>
              <a:gd name="T50" fmla="*/ 2147483647 w 120"/>
              <a:gd name="T51" fmla="*/ 2147483647 h 99"/>
              <a:gd name="T52" fmla="*/ 2147483647 w 120"/>
              <a:gd name="T53" fmla="*/ 2147483647 h 99"/>
              <a:gd name="T54" fmla="*/ 2147483647 w 120"/>
              <a:gd name="T55" fmla="*/ 2147483647 h 99"/>
              <a:gd name="T56" fmla="*/ 2147483647 w 120"/>
              <a:gd name="T57" fmla="*/ 2147483647 h 99"/>
              <a:gd name="T58" fmla="*/ 2147483647 w 120"/>
              <a:gd name="T59" fmla="*/ 2147483647 h 99"/>
              <a:gd name="T60" fmla="*/ 0 w 120"/>
              <a:gd name="T61" fmla="*/ 2147483647 h 99"/>
              <a:gd name="T62" fmla="*/ 2147483647 w 120"/>
              <a:gd name="T63" fmla="*/ 2147483647 h 99"/>
              <a:gd name="T64" fmla="*/ 2147483647 w 120"/>
              <a:gd name="T65" fmla="*/ 2147483647 h 99"/>
              <a:gd name="T66" fmla="*/ 2147483647 w 120"/>
              <a:gd name="T67" fmla="*/ 2147483647 h 99"/>
              <a:gd name="T68" fmla="*/ 2147483647 w 120"/>
              <a:gd name="T69" fmla="*/ 2147483647 h 99"/>
              <a:gd name="T70" fmla="*/ 2147483647 w 120"/>
              <a:gd name="T71" fmla="*/ 2147483647 h 99"/>
              <a:gd name="T72" fmla="*/ 2147483647 w 120"/>
              <a:gd name="T73" fmla="*/ 2147483647 h 99"/>
              <a:gd name="T74" fmla="*/ 2147483647 w 120"/>
              <a:gd name="T75" fmla="*/ 2147483647 h 99"/>
              <a:gd name="T76" fmla="*/ 2147483647 w 120"/>
              <a:gd name="T77" fmla="*/ 2147483647 h 99"/>
              <a:gd name="T78" fmla="*/ 2147483647 w 120"/>
              <a:gd name="T79" fmla="*/ 0 h 99"/>
              <a:gd name="T80" fmla="*/ 2147483647 w 120"/>
              <a:gd name="T81" fmla="*/ 0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0"/>
              <a:gd name="T124" fmla="*/ 0 h 99"/>
              <a:gd name="T125" fmla="*/ 120 w 120"/>
              <a:gd name="T126" fmla="*/ 99 h 9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0" h="99">
                <a:moveTo>
                  <a:pt x="39" y="0"/>
                </a:moveTo>
                <a:lnTo>
                  <a:pt x="48" y="1"/>
                </a:lnTo>
                <a:lnTo>
                  <a:pt x="59" y="8"/>
                </a:lnTo>
                <a:lnTo>
                  <a:pt x="74" y="8"/>
                </a:lnTo>
                <a:lnTo>
                  <a:pt x="91" y="11"/>
                </a:lnTo>
                <a:lnTo>
                  <a:pt x="99" y="24"/>
                </a:lnTo>
                <a:lnTo>
                  <a:pt x="105" y="39"/>
                </a:lnTo>
                <a:lnTo>
                  <a:pt x="108" y="45"/>
                </a:lnTo>
                <a:lnTo>
                  <a:pt x="114" y="51"/>
                </a:lnTo>
                <a:lnTo>
                  <a:pt x="119" y="55"/>
                </a:lnTo>
                <a:lnTo>
                  <a:pt x="119" y="61"/>
                </a:lnTo>
                <a:lnTo>
                  <a:pt x="112" y="61"/>
                </a:lnTo>
                <a:lnTo>
                  <a:pt x="101" y="61"/>
                </a:lnTo>
                <a:lnTo>
                  <a:pt x="105" y="68"/>
                </a:lnTo>
                <a:lnTo>
                  <a:pt x="110" y="71"/>
                </a:lnTo>
                <a:lnTo>
                  <a:pt x="112" y="80"/>
                </a:lnTo>
                <a:lnTo>
                  <a:pt x="105" y="84"/>
                </a:lnTo>
                <a:lnTo>
                  <a:pt x="97" y="84"/>
                </a:lnTo>
                <a:lnTo>
                  <a:pt x="95" y="84"/>
                </a:lnTo>
                <a:lnTo>
                  <a:pt x="91" y="88"/>
                </a:lnTo>
                <a:lnTo>
                  <a:pt x="91" y="96"/>
                </a:lnTo>
                <a:lnTo>
                  <a:pt x="85" y="98"/>
                </a:lnTo>
                <a:lnTo>
                  <a:pt x="79" y="94"/>
                </a:lnTo>
                <a:lnTo>
                  <a:pt x="70" y="92"/>
                </a:lnTo>
                <a:lnTo>
                  <a:pt x="61" y="88"/>
                </a:lnTo>
                <a:lnTo>
                  <a:pt x="52" y="90"/>
                </a:lnTo>
                <a:lnTo>
                  <a:pt x="28" y="80"/>
                </a:lnTo>
                <a:lnTo>
                  <a:pt x="19" y="82"/>
                </a:lnTo>
                <a:lnTo>
                  <a:pt x="10" y="80"/>
                </a:lnTo>
                <a:lnTo>
                  <a:pt x="6" y="88"/>
                </a:lnTo>
                <a:lnTo>
                  <a:pt x="0" y="71"/>
                </a:lnTo>
                <a:lnTo>
                  <a:pt x="10" y="61"/>
                </a:lnTo>
                <a:lnTo>
                  <a:pt x="3" y="39"/>
                </a:lnTo>
                <a:lnTo>
                  <a:pt x="10" y="42"/>
                </a:lnTo>
                <a:lnTo>
                  <a:pt x="11" y="37"/>
                </a:lnTo>
                <a:lnTo>
                  <a:pt x="13" y="30"/>
                </a:lnTo>
                <a:lnTo>
                  <a:pt x="17" y="26"/>
                </a:lnTo>
                <a:lnTo>
                  <a:pt x="19" y="17"/>
                </a:lnTo>
                <a:lnTo>
                  <a:pt x="26" y="8"/>
                </a:lnTo>
                <a:lnTo>
                  <a:pt x="32" y="0"/>
                </a:lnTo>
                <a:lnTo>
                  <a:pt x="39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99" name="Freeform 189"/>
          <p:cNvSpPr>
            <a:spLocks noChangeAspect="1"/>
          </p:cNvSpPr>
          <p:nvPr/>
        </p:nvSpPr>
        <p:spPr bwMode="gray">
          <a:xfrm>
            <a:off x="4883150" y="3387725"/>
            <a:ext cx="61913" cy="88900"/>
          </a:xfrm>
          <a:custGeom>
            <a:avLst/>
            <a:gdLst>
              <a:gd name="T0" fmla="*/ 2147483647 w 49"/>
              <a:gd name="T1" fmla="*/ 2147483647 h 58"/>
              <a:gd name="T2" fmla="*/ 2147483647 w 49"/>
              <a:gd name="T3" fmla="*/ 2147483647 h 58"/>
              <a:gd name="T4" fmla="*/ 2147483647 w 49"/>
              <a:gd name="T5" fmla="*/ 2147483647 h 58"/>
              <a:gd name="T6" fmla="*/ 2147483647 w 49"/>
              <a:gd name="T7" fmla="*/ 2147483647 h 58"/>
              <a:gd name="T8" fmla="*/ 2147483647 w 49"/>
              <a:gd name="T9" fmla="*/ 2147483647 h 58"/>
              <a:gd name="T10" fmla="*/ 2147483647 w 49"/>
              <a:gd name="T11" fmla="*/ 2147483647 h 58"/>
              <a:gd name="T12" fmla="*/ 2147483647 w 49"/>
              <a:gd name="T13" fmla="*/ 2147483647 h 58"/>
              <a:gd name="T14" fmla="*/ 2147483647 w 49"/>
              <a:gd name="T15" fmla="*/ 2147483647 h 58"/>
              <a:gd name="T16" fmla="*/ 2147483647 w 49"/>
              <a:gd name="T17" fmla="*/ 2147483647 h 58"/>
              <a:gd name="T18" fmla="*/ 2147483647 w 49"/>
              <a:gd name="T19" fmla="*/ 2147483647 h 58"/>
              <a:gd name="T20" fmla="*/ 2147483647 w 49"/>
              <a:gd name="T21" fmla="*/ 2147483647 h 58"/>
              <a:gd name="T22" fmla="*/ 2147483647 w 49"/>
              <a:gd name="T23" fmla="*/ 0 h 58"/>
              <a:gd name="T24" fmla="*/ 2147483647 w 49"/>
              <a:gd name="T25" fmla="*/ 0 h 58"/>
              <a:gd name="T26" fmla="*/ 0 w 49"/>
              <a:gd name="T27" fmla="*/ 2147483647 h 58"/>
              <a:gd name="T28" fmla="*/ 2147483647 w 49"/>
              <a:gd name="T29" fmla="*/ 2147483647 h 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"/>
              <a:gd name="T46" fmla="*/ 0 h 58"/>
              <a:gd name="T47" fmla="*/ 49 w 49"/>
              <a:gd name="T48" fmla="*/ 58 h 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" h="58">
                <a:moveTo>
                  <a:pt x="10" y="15"/>
                </a:moveTo>
                <a:lnTo>
                  <a:pt x="16" y="23"/>
                </a:lnTo>
                <a:lnTo>
                  <a:pt x="19" y="30"/>
                </a:lnTo>
                <a:lnTo>
                  <a:pt x="23" y="57"/>
                </a:lnTo>
                <a:lnTo>
                  <a:pt x="27" y="57"/>
                </a:lnTo>
                <a:lnTo>
                  <a:pt x="31" y="44"/>
                </a:lnTo>
                <a:lnTo>
                  <a:pt x="32" y="37"/>
                </a:lnTo>
                <a:lnTo>
                  <a:pt x="45" y="32"/>
                </a:lnTo>
                <a:lnTo>
                  <a:pt x="48" y="26"/>
                </a:lnTo>
                <a:lnTo>
                  <a:pt x="42" y="23"/>
                </a:lnTo>
                <a:lnTo>
                  <a:pt x="35" y="9"/>
                </a:lnTo>
                <a:lnTo>
                  <a:pt x="24" y="0"/>
                </a:lnTo>
                <a:lnTo>
                  <a:pt x="12" y="0"/>
                </a:lnTo>
                <a:lnTo>
                  <a:pt x="0" y="1"/>
                </a:lnTo>
                <a:lnTo>
                  <a:pt x="10" y="15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0" name="Freeform 190"/>
          <p:cNvSpPr>
            <a:spLocks noChangeAspect="1"/>
          </p:cNvSpPr>
          <p:nvPr/>
        </p:nvSpPr>
        <p:spPr bwMode="gray">
          <a:xfrm>
            <a:off x="5111750" y="3511550"/>
            <a:ext cx="141288" cy="82550"/>
          </a:xfrm>
          <a:custGeom>
            <a:avLst/>
            <a:gdLst>
              <a:gd name="T0" fmla="*/ 0 w 113"/>
              <a:gd name="T1" fmla="*/ 2147483647 h 54"/>
              <a:gd name="T2" fmla="*/ 2147483647 w 113"/>
              <a:gd name="T3" fmla="*/ 0 h 54"/>
              <a:gd name="T4" fmla="*/ 2147483647 w 113"/>
              <a:gd name="T5" fmla="*/ 2147483647 h 54"/>
              <a:gd name="T6" fmla="*/ 2147483647 w 113"/>
              <a:gd name="T7" fmla="*/ 2147483647 h 54"/>
              <a:gd name="T8" fmla="*/ 2147483647 w 113"/>
              <a:gd name="T9" fmla="*/ 2147483647 h 54"/>
              <a:gd name="T10" fmla="*/ 2147483647 w 113"/>
              <a:gd name="T11" fmla="*/ 2147483647 h 54"/>
              <a:gd name="T12" fmla="*/ 2147483647 w 113"/>
              <a:gd name="T13" fmla="*/ 2147483647 h 54"/>
              <a:gd name="T14" fmla="*/ 2147483647 w 113"/>
              <a:gd name="T15" fmla="*/ 2147483647 h 54"/>
              <a:gd name="T16" fmla="*/ 2147483647 w 113"/>
              <a:gd name="T17" fmla="*/ 2147483647 h 54"/>
              <a:gd name="T18" fmla="*/ 2147483647 w 113"/>
              <a:gd name="T19" fmla="*/ 2147483647 h 54"/>
              <a:gd name="T20" fmla="*/ 2147483647 w 113"/>
              <a:gd name="T21" fmla="*/ 2147483647 h 54"/>
              <a:gd name="T22" fmla="*/ 2147483647 w 113"/>
              <a:gd name="T23" fmla="*/ 2147483647 h 54"/>
              <a:gd name="T24" fmla="*/ 2147483647 w 113"/>
              <a:gd name="T25" fmla="*/ 2147483647 h 54"/>
              <a:gd name="T26" fmla="*/ 2147483647 w 113"/>
              <a:gd name="T27" fmla="*/ 2147483647 h 54"/>
              <a:gd name="T28" fmla="*/ 2147483647 w 113"/>
              <a:gd name="T29" fmla="*/ 2147483647 h 54"/>
              <a:gd name="T30" fmla="*/ 2147483647 w 113"/>
              <a:gd name="T31" fmla="*/ 2147483647 h 54"/>
              <a:gd name="T32" fmla="*/ 2147483647 w 113"/>
              <a:gd name="T33" fmla="*/ 2147483647 h 54"/>
              <a:gd name="T34" fmla="*/ 2147483647 w 113"/>
              <a:gd name="T35" fmla="*/ 2147483647 h 54"/>
              <a:gd name="T36" fmla="*/ 2147483647 w 113"/>
              <a:gd name="T37" fmla="*/ 2147483647 h 54"/>
              <a:gd name="T38" fmla="*/ 2147483647 w 113"/>
              <a:gd name="T39" fmla="*/ 2147483647 h 54"/>
              <a:gd name="T40" fmla="*/ 2147483647 w 113"/>
              <a:gd name="T41" fmla="*/ 2147483647 h 54"/>
              <a:gd name="T42" fmla="*/ 0 w 113"/>
              <a:gd name="T43" fmla="*/ 2147483647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3"/>
              <a:gd name="T67" fmla="*/ 0 h 54"/>
              <a:gd name="T68" fmla="*/ 113 w 113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3" h="54">
                <a:moveTo>
                  <a:pt x="0" y="2"/>
                </a:moveTo>
                <a:lnTo>
                  <a:pt x="25" y="0"/>
                </a:lnTo>
                <a:lnTo>
                  <a:pt x="51" y="10"/>
                </a:lnTo>
                <a:lnTo>
                  <a:pt x="62" y="22"/>
                </a:lnTo>
                <a:lnTo>
                  <a:pt x="74" y="22"/>
                </a:lnTo>
                <a:lnTo>
                  <a:pt x="85" y="17"/>
                </a:lnTo>
                <a:lnTo>
                  <a:pt x="91" y="15"/>
                </a:lnTo>
                <a:lnTo>
                  <a:pt x="99" y="28"/>
                </a:lnTo>
                <a:lnTo>
                  <a:pt x="110" y="30"/>
                </a:lnTo>
                <a:lnTo>
                  <a:pt x="107" y="35"/>
                </a:lnTo>
                <a:lnTo>
                  <a:pt x="112" y="45"/>
                </a:lnTo>
                <a:lnTo>
                  <a:pt x="110" y="53"/>
                </a:lnTo>
                <a:lnTo>
                  <a:pt x="99" y="42"/>
                </a:lnTo>
                <a:lnTo>
                  <a:pt x="91" y="37"/>
                </a:lnTo>
                <a:lnTo>
                  <a:pt x="86" y="37"/>
                </a:lnTo>
                <a:lnTo>
                  <a:pt x="82" y="50"/>
                </a:lnTo>
                <a:lnTo>
                  <a:pt x="73" y="46"/>
                </a:lnTo>
                <a:lnTo>
                  <a:pt x="59" y="53"/>
                </a:lnTo>
                <a:lnTo>
                  <a:pt x="42" y="52"/>
                </a:lnTo>
                <a:lnTo>
                  <a:pt x="41" y="30"/>
                </a:lnTo>
                <a:lnTo>
                  <a:pt x="14" y="11"/>
                </a:lnTo>
                <a:lnTo>
                  <a:pt x="0" y="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1" name="Freeform 193"/>
          <p:cNvSpPr>
            <a:spLocks noChangeAspect="1"/>
          </p:cNvSpPr>
          <p:nvPr/>
        </p:nvSpPr>
        <p:spPr bwMode="gray">
          <a:xfrm>
            <a:off x="5235575" y="3162300"/>
            <a:ext cx="788988" cy="441325"/>
          </a:xfrm>
          <a:custGeom>
            <a:avLst/>
            <a:gdLst>
              <a:gd name="T0" fmla="*/ 2147483647 w 633"/>
              <a:gd name="T1" fmla="*/ 2147483647 h 294"/>
              <a:gd name="T2" fmla="*/ 2147483647 w 633"/>
              <a:gd name="T3" fmla="*/ 2147483647 h 294"/>
              <a:gd name="T4" fmla="*/ 2147483647 w 633"/>
              <a:gd name="T5" fmla="*/ 2147483647 h 294"/>
              <a:gd name="T6" fmla="*/ 2147483647 w 633"/>
              <a:gd name="T7" fmla="*/ 2147483647 h 294"/>
              <a:gd name="T8" fmla="*/ 2147483647 w 633"/>
              <a:gd name="T9" fmla="*/ 2147483647 h 294"/>
              <a:gd name="T10" fmla="*/ 2147483647 w 633"/>
              <a:gd name="T11" fmla="*/ 2147483647 h 294"/>
              <a:gd name="T12" fmla="*/ 2147483647 w 633"/>
              <a:gd name="T13" fmla="*/ 2147483647 h 294"/>
              <a:gd name="T14" fmla="*/ 2147483647 w 633"/>
              <a:gd name="T15" fmla="*/ 2147483647 h 294"/>
              <a:gd name="T16" fmla="*/ 2147483647 w 633"/>
              <a:gd name="T17" fmla="*/ 2147483647 h 294"/>
              <a:gd name="T18" fmla="*/ 2147483647 w 633"/>
              <a:gd name="T19" fmla="*/ 2147483647 h 294"/>
              <a:gd name="T20" fmla="*/ 2147483647 w 633"/>
              <a:gd name="T21" fmla="*/ 2147483647 h 294"/>
              <a:gd name="T22" fmla="*/ 2147483647 w 633"/>
              <a:gd name="T23" fmla="*/ 2147483647 h 294"/>
              <a:gd name="T24" fmla="*/ 2147483647 w 633"/>
              <a:gd name="T25" fmla="*/ 2147483647 h 294"/>
              <a:gd name="T26" fmla="*/ 2147483647 w 633"/>
              <a:gd name="T27" fmla="*/ 2147483647 h 294"/>
              <a:gd name="T28" fmla="*/ 2147483647 w 633"/>
              <a:gd name="T29" fmla="*/ 2147483647 h 294"/>
              <a:gd name="T30" fmla="*/ 2147483647 w 633"/>
              <a:gd name="T31" fmla="*/ 2147483647 h 294"/>
              <a:gd name="T32" fmla="*/ 2147483647 w 633"/>
              <a:gd name="T33" fmla="*/ 2147483647 h 294"/>
              <a:gd name="T34" fmla="*/ 2147483647 w 633"/>
              <a:gd name="T35" fmla="*/ 2147483647 h 294"/>
              <a:gd name="T36" fmla="*/ 2147483647 w 633"/>
              <a:gd name="T37" fmla="*/ 2147483647 h 294"/>
              <a:gd name="T38" fmla="*/ 2147483647 w 633"/>
              <a:gd name="T39" fmla="*/ 2147483647 h 294"/>
              <a:gd name="T40" fmla="*/ 2147483647 w 633"/>
              <a:gd name="T41" fmla="*/ 2147483647 h 294"/>
              <a:gd name="T42" fmla="*/ 2147483647 w 633"/>
              <a:gd name="T43" fmla="*/ 2147483647 h 294"/>
              <a:gd name="T44" fmla="*/ 0 w 633"/>
              <a:gd name="T45" fmla="*/ 2147483647 h 294"/>
              <a:gd name="T46" fmla="*/ 2147483647 w 633"/>
              <a:gd name="T47" fmla="*/ 2147483647 h 294"/>
              <a:gd name="T48" fmla="*/ 2147483647 w 633"/>
              <a:gd name="T49" fmla="*/ 2147483647 h 294"/>
              <a:gd name="T50" fmla="*/ 2147483647 w 633"/>
              <a:gd name="T51" fmla="*/ 2147483647 h 294"/>
              <a:gd name="T52" fmla="*/ 2147483647 w 633"/>
              <a:gd name="T53" fmla="*/ 2147483647 h 294"/>
              <a:gd name="T54" fmla="*/ 2147483647 w 633"/>
              <a:gd name="T55" fmla="*/ 2147483647 h 294"/>
              <a:gd name="T56" fmla="*/ 2147483647 w 633"/>
              <a:gd name="T57" fmla="*/ 2147483647 h 294"/>
              <a:gd name="T58" fmla="*/ 2147483647 w 633"/>
              <a:gd name="T59" fmla="*/ 2147483647 h 294"/>
              <a:gd name="T60" fmla="*/ 2147483647 w 633"/>
              <a:gd name="T61" fmla="*/ 2147483647 h 294"/>
              <a:gd name="T62" fmla="*/ 2147483647 w 633"/>
              <a:gd name="T63" fmla="*/ 2147483647 h 294"/>
              <a:gd name="T64" fmla="*/ 2147483647 w 633"/>
              <a:gd name="T65" fmla="*/ 2147483647 h 294"/>
              <a:gd name="T66" fmla="*/ 2147483647 w 633"/>
              <a:gd name="T67" fmla="*/ 2147483647 h 294"/>
              <a:gd name="T68" fmla="*/ 2147483647 w 633"/>
              <a:gd name="T69" fmla="*/ 2147483647 h 294"/>
              <a:gd name="T70" fmla="*/ 2147483647 w 633"/>
              <a:gd name="T71" fmla="*/ 2147483647 h 294"/>
              <a:gd name="T72" fmla="*/ 2147483647 w 633"/>
              <a:gd name="T73" fmla="*/ 2147483647 h 294"/>
              <a:gd name="T74" fmla="*/ 2147483647 w 633"/>
              <a:gd name="T75" fmla="*/ 2147483647 h 294"/>
              <a:gd name="T76" fmla="*/ 2147483647 w 633"/>
              <a:gd name="T77" fmla="*/ 2147483647 h 294"/>
              <a:gd name="T78" fmla="*/ 2147483647 w 633"/>
              <a:gd name="T79" fmla="*/ 2147483647 h 294"/>
              <a:gd name="T80" fmla="*/ 2147483647 w 633"/>
              <a:gd name="T81" fmla="*/ 2147483647 h 294"/>
              <a:gd name="T82" fmla="*/ 2147483647 w 633"/>
              <a:gd name="T83" fmla="*/ 2147483647 h 294"/>
              <a:gd name="T84" fmla="*/ 2147483647 w 633"/>
              <a:gd name="T85" fmla="*/ 2147483647 h 294"/>
              <a:gd name="T86" fmla="*/ 2147483647 w 633"/>
              <a:gd name="T87" fmla="*/ 2147483647 h 294"/>
              <a:gd name="T88" fmla="*/ 2147483647 w 633"/>
              <a:gd name="T89" fmla="*/ 2147483647 h 294"/>
              <a:gd name="T90" fmla="*/ 2147483647 w 633"/>
              <a:gd name="T91" fmla="*/ 2147483647 h 294"/>
              <a:gd name="T92" fmla="*/ 2147483647 w 633"/>
              <a:gd name="T93" fmla="*/ 2147483647 h 294"/>
              <a:gd name="T94" fmla="*/ 2147483647 w 633"/>
              <a:gd name="T95" fmla="*/ 2147483647 h 294"/>
              <a:gd name="T96" fmla="*/ 2147483647 w 633"/>
              <a:gd name="T97" fmla="*/ 2147483647 h 294"/>
              <a:gd name="T98" fmla="*/ 2147483647 w 633"/>
              <a:gd name="T99" fmla="*/ 2147483647 h 294"/>
              <a:gd name="T100" fmla="*/ 2147483647 w 633"/>
              <a:gd name="T101" fmla="*/ 2147483647 h 2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33"/>
              <a:gd name="T154" fmla="*/ 0 h 294"/>
              <a:gd name="T155" fmla="*/ 633 w 633"/>
              <a:gd name="T156" fmla="*/ 294 h 2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33" h="294">
                <a:moveTo>
                  <a:pt x="617" y="151"/>
                </a:moveTo>
                <a:lnTo>
                  <a:pt x="632" y="144"/>
                </a:lnTo>
                <a:lnTo>
                  <a:pt x="600" y="121"/>
                </a:lnTo>
                <a:lnTo>
                  <a:pt x="579" y="130"/>
                </a:lnTo>
                <a:lnTo>
                  <a:pt x="550" y="121"/>
                </a:lnTo>
                <a:lnTo>
                  <a:pt x="537" y="114"/>
                </a:lnTo>
                <a:lnTo>
                  <a:pt x="525" y="114"/>
                </a:lnTo>
                <a:lnTo>
                  <a:pt x="517" y="100"/>
                </a:lnTo>
                <a:lnTo>
                  <a:pt x="513" y="91"/>
                </a:lnTo>
                <a:lnTo>
                  <a:pt x="502" y="91"/>
                </a:lnTo>
                <a:lnTo>
                  <a:pt x="493" y="91"/>
                </a:lnTo>
                <a:lnTo>
                  <a:pt x="484" y="95"/>
                </a:lnTo>
                <a:lnTo>
                  <a:pt x="469" y="79"/>
                </a:lnTo>
                <a:lnTo>
                  <a:pt x="462" y="82"/>
                </a:lnTo>
                <a:lnTo>
                  <a:pt x="455" y="84"/>
                </a:lnTo>
                <a:lnTo>
                  <a:pt x="447" y="88"/>
                </a:lnTo>
                <a:lnTo>
                  <a:pt x="434" y="75"/>
                </a:lnTo>
                <a:lnTo>
                  <a:pt x="402" y="49"/>
                </a:lnTo>
                <a:lnTo>
                  <a:pt x="378" y="33"/>
                </a:lnTo>
                <a:lnTo>
                  <a:pt x="363" y="18"/>
                </a:lnTo>
                <a:lnTo>
                  <a:pt x="337" y="36"/>
                </a:lnTo>
                <a:lnTo>
                  <a:pt x="332" y="22"/>
                </a:lnTo>
                <a:lnTo>
                  <a:pt x="296" y="21"/>
                </a:lnTo>
                <a:lnTo>
                  <a:pt x="291" y="21"/>
                </a:lnTo>
                <a:lnTo>
                  <a:pt x="276" y="0"/>
                </a:lnTo>
                <a:lnTo>
                  <a:pt x="257" y="2"/>
                </a:lnTo>
                <a:lnTo>
                  <a:pt x="246" y="11"/>
                </a:lnTo>
                <a:lnTo>
                  <a:pt x="223" y="17"/>
                </a:lnTo>
                <a:lnTo>
                  <a:pt x="215" y="12"/>
                </a:lnTo>
                <a:lnTo>
                  <a:pt x="203" y="25"/>
                </a:lnTo>
                <a:lnTo>
                  <a:pt x="194" y="22"/>
                </a:lnTo>
                <a:lnTo>
                  <a:pt x="161" y="27"/>
                </a:lnTo>
                <a:lnTo>
                  <a:pt x="155" y="25"/>
                </a:lnTo>
                <a:lnTo>
                  <a:pt x="150" y="27"/>
                </a:lnTo>
                <a:lnTo>
                  <a:pt x="163" y="44"/>
                </a:lnTo>
                <a:lnTo>
                  <a:pt x="155" y="58"/>
                </a:lnTo>
                <a:lnTo>
                  <a:pt x="156" y="69"/>
                </a:lnTo>
                <a:lnTo>
                  <a:pt x="156" y="74"/>
                </a:lnTo>
                <a:lnTo>
                  <a:pt x="173" y="74"/>
                </a:lnTo>
                <a:lnTo>
                  <a:pt x="179" y="84"/>
                </a:lnTo>
                <a:lnTo>
                  <a:pt x="179" y="95"/>
                </a:lnTo>
                <a:lnTo>
                  <a:pt x="173" y="97"/>
                </a:lnTo>
                <a:lnTo>
                  <a:pt x="166" y="91"/>
                </a:lnTo>
                <a:lnTo>
                  <a:pt x="159" y="95"/>
                </a:lnTo>
                <a:lnTo>
                  <a:pt x="155" y="99"/>
                </a:lnTo>
                <a:lnTo>
                  <a:pt x="143" y="91"/>
                </a:lnTo>
                <a:lnTo>
                  <a:pt x="138" y="82"/>
                </a:lnTo>
                <a:lnTo>
                  <a:pt x="127" y="87"/>
                </a:lnTo>
                <a:lnTo>
                  <a:pt x="127" y="89"/>
                </a:lnTo>
                <a:lnTo>
                  <a:pt x="118" y="82"/>
                </a:lnTo>
                <a:lnTo>
                  <a:pt x="108" y="91"/>
                </a:lnTo>
                <a:lnTo>
                  <a:pt x="94" y="95"/>
                </a:lnTo>
                <a:lnTo>
                  <a:pt x="90" y="91"/>
                </a:lnTo>
                <a:lnTo>
                  <a:pt x="86" y="82"/>
                </a:lnTo>
                <a:lnTo>
                  <a:pt x="69" y="82"/>
                </a:lnTo>
                <a:lnTo>
                  <a:pt x="39" y="80"/>
                </a:lnTo>
                <a:lnTo>
                  <a:pt x="33" y="82"/>
                </a:lnTo>
                <a:lnTo>
                  <a:pt x="30" y="87"/>
                </a:lnTo>
                <a:lnTo>
                  <a:pt x="25" y="84"/>
                </a:lnTo>
                <a:lnTo>
                  <a:pt x="21" y="93"/>
                </a:lnTo>
                <a:lnTo>
                  <a:pt x="16" y="100"/>
                </a:lnTo>
                <a:lnTo>
                  <a:pt x="16" y="103"/>
                </a:lnTo>
                <a:lnTo>
                  <a:pt x="20" y="109"/>
                </a:lnTo>
                <a:lnTo>
                  <a:pt x="14" y="112"/>
                </a:lnTo>
                <a:lnTo>
                  <a:pt x="9" y="100"/>
                </a:lnTo>
                <a:lnTo>
                  <a:pt x="2" y="101"/>
                </a:lnTo>
                <a:lnTo>
                  <a:pt x="0" y="117"/>
                </a:lnTo>
                <a:lnTo>
                  <a:pt x="0" y="126"/>
                </a:lnTo>
                <a:lnTo>
                  <a:pt x="0" y="135"/>
                </a:lnTo>
                <a:lnTo>
                  <a:pt x="3" y="141"/>
                </a:lnTo>
                <a:lnTo>
                  <a:pt x="7" y="147"/>
                </a:lnTo>
                <a:lnTo>
                  <a:pt x="7" y="156"/>
                </a:lnTo>
                <a:lnTo>
                  <a:pt x="14" y="155"/>
                </a:lnTo>
                <a:lnTo>
                  <a:pt x="23" y="148"/>
                </a:lnTo>
                <a:lnTo>
                  <a:pt x="27" y="155"/>
                </a:lnTo>
                <a:lnTo>
                  <a:pt x="35" y="164"/>
                </a:lnTo>
                <a:lnTo>
                  <a:pt x="39" y="172"/>
                </a:lnTo>
                <a:lnTo>
                  <a:pt x="47" y="188"/>
                </a:lnTo>
                <a:lnTo>
                  <a:pt x="60" y="184"/>
                </a:lnTo>
                <a:lnTo>
                  <a:pt x="81" y="180"/>
                </a:lnTo>
                <a:lnTo>
                  <a:pt x="115" y="175"/>
                </a:lnTo>
                <a:lnTo>
                  <a:pt x="122" y="186"/>
                </a:lnTo>
                <a:lnTo>
                  <a:pt x="123" y="206"/>
                </a:lnTo>
                <a:lnTo>
                  <a:pt x="108" y="210"/>
                </a:lnTo>
                <a:lnTo>
                  <a:pt x="94" y="214"/>
                </a:lnTo>
                <a:lnTo>
                  <a:pt x="96" y="228"/>
                </a:lnTo>
                <a:lnTo>
                  <a:pt x="75" y="228"/>
                </a:lnTo>
                <a:lnTo>
                  <a:pt x="94" y="257"/>
                </a:lnTo>
                <a:lnTo>
                  <a:pt x="103" y="259"/>
                </a:lnTo>
                <a:lnTo>
                  <a:pt x="113" y="261"/>
                </a:lnTo>
                <a:lnTo>
                  <a:pt x="117" y="274"/>
                </a:lnTo>
                <a:lnTo>
                  <a:pt x="121" y="269"/>
                </a:lnTo>
                <a:lnTo>
                  <a:pt x="139" y="265"/>
                </a:lnTo>
                <a:lnTo>
                  <a:pt x="148" y="271"/>
                </a:lnTo>
                <a:lnTo>
                  <a:pt x="155" y="276"/>
                </a:lnTo>
                <a:lnTo>
                  <a:pt x="160" y="271"/>
                </a:lnTo>
                <a:lnTo>
                  <a:pt x="171" y="272"/>
                </a:lnTo>
                <a:lnTo>
                  <a:pt x="151" y="208"/>
                </a:lnTo>
                <a:lnTo>
                  <a:pt x="159" y="204"/>
                </a:lnTo>
                <a:lnTo>
                  <a:pt x="184" y="190"/>
                </a:lnTo>
                <a:lnTo>
                  <a:pt x="189" y="190"/>
                </a:lnTo>
                <a:lnTo>
                  <a:pt x="185" y="184"/>
                </a:lnTo>
                <a:lnTo>
                  <a:pt x="191" y="187"/>
                </a:lnTo>
                <a:lnTo>
                  <a:pt x="191" y="180"/>
                </a:lnTo>
                <a:lnTo>
                  <a:pt x="194" y="175"/>
                </a:lnTo>
                <a:lnTo>
                  <a:pt x="196" y="177"/>
                </a:lnTo>
                <a:lnTo>
                  <a:pt x="202" y="177"/>
                </a:lnTo>
                <a:lnTo>
                  <a:pt x="208" y="182"/>
                </a:lnTo>
                <a:lnTo>
                  <a:pt x="215" y="173"/>
                </a:lnTo>
                <a:lnTo>
                  <a:pt x="220" y="175"/>
                </a:lnTo>
                <a:lnTo>
                  <a:pt x="214" y="187"/>
                </a:lnTo>
                <a:lnTo>
                  <a:pt x="218" y="202"/>
                </a:lnTo>
                <a:lnTo>
                  <a:pt x="231" y="210"/>
                </a:lnTo>
                <a:lnTo>
                  <a:pt x="231" y="214"/>
                </a:lnTo>
                <a:lnTo>
                  <a:pt x="226" y="221"/>
                </a:lnTo>
                <a:lnTo>
                  <a:pt x="228" y="225"/>
                </a:lnTo>
                <a:lnTo>
                  <a:pt x="245" y="231"/>
                </a:lnTo>
                <a:lnTo>
                  <a:pt x="250" y="241"/>
                </a:lnTo>
                <a:lnTo>
                  <a:pt x="265" y="236"/>
                </a:lnTo>
                <a:lnTo>
                  <a:pt x="282" y="231"/>
                </a:lnTo>
                <a:lnTo>
                  <a:pt x="296" y="260"/>
                </a:lnTo>
                <a:lnTo>
                  <a:pt x="301" y="274"/>
                </a:lnTo>
                <a:lnTo>
                  <a:pt x="297" y="277"/>
                </a:lnTo>
                <a:lnTo>
                  <a:pt x="294" y="282"/>
                </a:lnTo>
                <a:lnTo>
                  <a:pt x="307" y="287"/>
                </a:lnTo>
                <a:lnTo>
                  <a:pt x="312" y="293"/>
                </a:lnTo>
                <a:lnTo>
                  <a:pt x="329" y="287"/>
                </a:lnTo>
                <a:lnTo>
                  <a:pt x="335" y="293"/>
                </a:lnTo>
                <a:lnTo>
                  <a:pt x="348" y="285"/>
                </a:lnTo>
                <a:lnTo>
                  <a:pt x="357" y="284"/>
                </a:lnTo>
                <a:lnTo>
                  <a:pt x="368" y="286"/>
                </a:lnTo>
                <a:lnTo>
                  <a:pt x="392" y="286"/>
                </a:lnTo>
                <a:lnTo>
                  <a:pt x="385" y="281"/>
                </a:lnTo>
                <a:lnTo>
                  <a:pt x="385" y="272"/>
                </a:lnTo>
                <a:lnTo>
                  <a:pt x="389" y="267"/>
                </a:lnTo>
                <a:lnTo>
                  <a:pt x="389" y="262"/>
                </a:lnTo>
                <a:lnTo>
                  <a:pt x="381" y="258"/>
                </a:lnTo>
                <a:lnTo>
                  <a:pt x="396" y="256"/>
                </a:lnTo>
                <a:lnTo>
                  <a:pt x="409" y="258"/>
                </a:lnTo>
                <a:lnTo>
                  <a:pt x="412" y="262"/>
                </a:lnTo>
                <a:lnTo>
                  <a:pt x="423" y="260"/>
                </a:lnTo>
                <a:lnTo>
                  <a:pt x="416" y="247"/>
                </a:lnTo>
                <a:lnTo>
                  <a:pt x="423" y="246"/>
                </a:lnTo>
                <a:lnTo>
                  <a:pt x="460" y="251"/>
                </a:lnTo>
                <a:lnTo>
                  <a:pt x="491" y="254"/>
                </a:lnTo>
                <a:lnTo>
                  <a:pt x="513" y="265"/>
                </a:lnTo>
                <a:lnTo>
                  <a:pt x="525" y="265"/>
                </a:lnTo>
                <a:lnTo>
                  <a:pt x="529" y="276"/>
                </a:lnTo>
                <a:lnTo>
                  <a:pt x="537" y="251"/>
                </a:lnTo>
                <a:lnTo>
                  <a:pt x="525" y="223"/>
                </a:lnTo>
                <a:lnTo>
                  <a:pt x="562" y="213"/>
                </a:lnTo>
                <a:lnTo>
                  <a:pt x="566" y="199"/>
                </a:lnTo>
                <a:lnTo>
                  <a:pt x="572" y="175"/>
                </a:lnTo>
                <a:lnTo>
                  <a:pt x="610" y="177"/>
                </a:lnTo>
                <a:lnTo>
                  <a:pt x="617" y="15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2" name="Freeform 194"/>
          <p:cNvSpPr>
            <a:spLocks noChangeAspect="1"/>
          </p:cNvSpPr>
          <p:nvPr/>
        </p:nvSpPr>
        <p:spPr bwMode="gray">
          <a:xfrm>
            <a:off x="5422900" y="3444875"/>
            <a:ext cx="347663" cy="274638"/>
          </a:xfrm>
          <a:custGeom>
            <a:avLst/>
            <a:gdLst>
              <a:gd name="T0" fmla="*/ 2147483647 w 277"/>
              <a:gd name="T1" fmla="*/ 2147483647 h 182"/>
              <a:gd name="T2" fmla="*/ 2147483647 w 277"/>
              <a:gd name="T3" fmla="*/ 2147483647 h 182"/>
              <a:gd name="T4" fmla="*/ 2147483647 w 277"/>
              <a:gd name="T5" fmla="*/ 2147483647 h 182"/>
              <a:gd name="T6" fmla="*/ 2147483647 w 277"/>
              <a:gd name="T7" fmla="*/ 2147483647 h 182"/>
              <a:gd name="T8" fmla="*/ 2147483647 w 277"/>
              <a:gd name="T9" fmla="*/ 2147483647 h 182"/>
              <a:gd name="T10" fmla="*/ 2147483647 w 277"/>
              <a:gd name="T11" fmla="*/ 2147483647 h 182"/>
              <a:gd name="T12" fmla="*/ 2147483647 w 277"/>
              <a:gd name="T13" fmla="*/ 2147483647 h 182"/>
              <a:gd name="T14" fmla="*/ 2147483647 w 277"/>
              <a:gd name="T15" fmla="*/ 2147483647 h 182"/>
              <a:gd name="T16" fmla="*/ 2147483647 w 277"/>
              <a:gd name="T17" fmla="*/ 2147483647 h 182"/>
              <a:gd name="T18" fmla="*/ 2147483647 w 277"/>
              <a:gd name="T19" fmla="*/ 2147483647 h 182"/>
              <a:gd name="T20" fmla="*/ 2147483647 w 277"/>
              <a:gd name="T21" fmla="*/ 2147483647 h 182"/>
              <a:gd name="T22" fmla="*/ 2147483647 w 277"/>
              <a:gd name="T23" fmla="*/ 2147483647 h 182"/>
              <a:gd name="T24" fmla="*/ 2147483647 w 277"/>
              <a:gd name="T25" fmla="*/ 2147483647 h 182"/>
              <a:gd name="T26" fmla="*/ 2147483647 w 277"/>
              <a:gd name="T27" fmla="*/ 2147483647 h 182"/>
              <a:gd name="T28" fmla="*/ 2147483647 w 277"/>
              <a:gd name="T29" fmla="*/ 2147483647 h 182"/>
              <a:gd name="T30" fmla="*/ 2147483647 w 277"/>
              <a:gd name="T31" fmla="*/ 2147483647 h 182"/>
              <a:gd name="T32" fmla="*/ 2147483647 w 277"/>
              <a:gd name="T33" fmla="*/ 2147483647 h 182"/>
              <a:gd name="T34" fmla="*/ 2147483647 w 277"/>
              <a:gd name="T35" fmla="*/ 2147483647 h 182"/>
              <a:gd name="T36" fmla="*/ 2147483647 w 277"/>
              <a:gd name="T37" fmla="*/ 2147483647 h 182"/>
              <a:gd name="T38" fmla="*/ 2147483647 w 277"/>
              <a:gd name="T39" fmla="*/ 2147483647 h 182"/>
              <a:gd name="T40" fmla="*/ 2147483647 w 277"/>
              <a:gd name="T41" fmla="*/ 2147483647 h 182"/>
              <a:gd name="T42" fmla="*/ 2147483647 w 277"/>
              <a:gd name="T43" fmla="*/ 2147483647 h 182"/>
              <a:gd name="T44" fmla="*/ 2147483647 w 277"/>
              <a:gd name="T45" fmla="*/ 2147483647 h 182"/>
              <a:gd name="T46" fmla="*/ 2147483647 w 277"/>
              <a:gd name="T47" fmla="*/ 2147483647 h 182"/>
              <a:gd name="T48" fmla="*/ 2147483647 w 277"/>
              <a:gd name="T49" fmla="*/ 2147483647 h 182"/>
              <a:gd name="T50" fmla="*/ 2147483647 w 277"/>
              <a:gd name="T51" fmla="*/ 2147483647 h 182"/>
              <a:gd name="T52" fmla="*/ 2147483647 w 277"/>
              <a:gd name="T53" fmla="*/ 2147483647 h 182"/>
              <a:gd name="T54" fmla="*/ 2147483647 w 277"/>
              <a:gd name="T55" fmla="*/ 2147483647 h 182"/>
              <a:gd name="T56" fmla="*/ 2147483647 w 277"/>
              <a:gd name="T57" fmla="*/ 2147483647 h 182"/>
              <a:gd name="T58" fmla="*/ 2147483647 w 277"/>
              <a:gd name="T59" fmla="*/ 2147483647 h 182"/>
              <a:gd name="T60" fmla="*/ 2147483647 w 277"/>
              <a:gd name="T61" fmla="*/ 2147483647 h 182"/>
              <a:gd name="T62" fmla="*/ 2147483647 w 277"/>
              <a:gd name="T63" fmla="*/ 2147483647 h 182"/>
              <a:gd name="T64" fmla="*/ 2147483647 w 277"/>
              <a:gd name="T65" fmla="*/ 2147483647 h 182"/>
              <a:gd name="T66" fmla="*/ 2147483647 w 277"/>
              <a:gd name="T67" fmla="*/ 0 h 182"/>
              <a:gd name="T68" fmla="*/ 2147483647 w 277"/>
              <a:gd name="T69" fmla="*/ 2147483647 h 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7"/>
              <a:gd name="T106" fmla="*/ 0 h 182"/>
              <a:gd name="T107" fmla="*/ 277 w 277"/>
              <a:gd name="T108" fmla="*/ 182 h 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7" h="182">
                <a:moveTo>
                  <a:pt x="19" y="81"/>
                </a:moveTo>
                <a:lnTo>
                  <a:pt x="26" y="81"/>
                </a:lnTo>
                <a:lnTo>
                  <a:pt x="28" y="72"/>
                </a:lnTo>
                <a:lnTo>
                  <a:pt x="31" y="67"/>
                </a:lnTo>
                <a:lnTo>
                  <a:pt x="39" y="70"/>
                </a:lnTo>
                <a:lnTo>
                  <a:pt x="38" y="61"/>
                </a:lnTo>
                <a:lnTo>
                  <a:pt x="44" y="58"/>
                </a:lnTo>
                <a:lnTo>
                  <a:pt x="49" y="63"/>
                </a:lnTo>
                <a:lnTo>
                  <a:pt x="55" y="63"/>
                </a:lnTo>
                <a:lnTo>
                  <a:pt x="63" y="68"/>
                </a:lnTo>
                <a:lnTo>
                  <a:pt x="66" y="70"/>
                </a:lnTo>
                <a:lnTo>
                  <a:pt x="66" y="72"/>
                </a:lnTo>
                <a:lnTo>
                  <a:pt x="67" y="78"/>
                </a:lnTo>
                <a:lnTo>
                  <a:pt x="75" y="81"/>
                </a:lnTo>
                <a:lnTo>
                  <a:pt x="75" y="88"/>
                </a:lnTo>
                <a:lnTo>
                  <a:pt x="81" y="101"/>
                </a:lnTo>
                <a:lnTo>
                  <a:pt x="89" y="102"/>
                </a:lnTo>
                <a:lnTo>
                  <a:pt x="92" y="99"/>
                </a:lnTo>
                <a:lnTo>
                  <a:pt x="100" y="95"/>
                </a:lnTo>
                <a:lnTo>
                  <a:pt x="106" y="101"/>
                </a:lnTo>
                <a:lnTo>
                  <a:pt x="115" y="111"/>
                </a:lnTo>
                <a:lnTo>
                  <a:pt x="129" y="126"/>
                </a:lnTo>
                <a:lnTo>
                  <a:pt x="152" y="132"/>
                </a:lnTo>
                <a:lnTo>
                  <a:pt x="152" y="141"/>
                </a:lnTo>
                <a:lnTo>
                  <a:pt x="167" y="146"/>
                </a:lnTo>
                <a:lnTo>
                  <a:pt x="174" y="154"/>
                </a:lnTo>
                <a:lnTo>
                  <a:pt x="169" y="180"/>
                </a:lnTo>
                <a:lnTo>
                  <a:pt x="183" y="181"/>
                </a:lnTo>
                <a:lnTo>
                  <a:pt x="191" y="168"/>
                </a:lnTo>
                <a:lnTo>
                  <a:pt x="197" y="161"/>
                </a:lnTo>
                <a:lnTo>
                  <a:pt x="201" y="153"/>
                </a:lnTo>
                <a:lnTo>
                  <a:pt x="198" y="142"/>
                </a:lnTo>
                <a:lnTo>
                  <a:pt x="188" y="136"/>
                </a:lnTo>
                <a:lnTo>
                  <a:pt x="191" y="115"/>
                </a:lnTo>
                <a:lnTo>
                  <a:pt x="200" y="106"/>
                </a:lnTo>
                <a:lnTo>
                  <a:pt x="208" y="109"/>
                </a:lnTo>
                <a:lnTo>
                  <a:pt x="229" y="104"/>
                </a:lnTo>
                <a:lnTo>
                  <a:pt x="232" y="114"/>
                </a:lnTo>
                <a:lnTo>
                  <a:pt x="244" y="114"/>
                </a:lnTo>
                <a:lnTo>
                  <a:pt x="269" y="111"/>
                </a:lnTo>
                <a:lnTo>
                  <a:pt x="276" y="101"/>
                </a:lnTo>
                <a:lnTo>
                  <a:pt x="269" y="95"/>
                </a:lnTo>
                <a:lnTo>
                  <a:pt x="252" y="95"/>
                </a:lnTo>
                <a:lnTo>
                  <a:pt x="224" y="95"/>
                </a:lnTo>
                <a:lnTo>
                  <a:pt x="213" y="95"/>
                </a:lnTo>
                <a:lnTo>
                  <a:pt x="202" y="93"/>
                </a:lnTo>
                <a:lnTo>
                  <a:pt x="184" y="102"/>
                </a:lnTo>
                <a:lnTo>
                  <a:pt x="182" y="101"/>
                </a:lnTo>
                <a:lnTo>
                  <a:pt x="177" y="97"/>
                </a:lnTo>
                <a:lnTo>
                  <a:pt x="169" y="99"/>
                </a:lnTo>
                <a:lnTo>
                  <a:pt x="160" y="102"/>
                </a:lnTo>
                <a:lnTo>
                  <a:pt x="158" y="100"/>
                </a:lnTo>
                <a:lnTo>
                  <a:pt x="156" y="97"/>
                </a:lnTo>
                <a:lnTo>
                  <a:pt x="145" y="93"/>
                </a:lnTo>
                <a:lnTo>
                  <a:pt x="143" y="92"/>
                </a:lnTo>
                <a:lnTo>
                  <a:pt x="144" y="87"/>
                </a:lnTo>
                <a:lnTo>
                  <a:pt x="149" y="83"/>
                </a:lnTo>
                <a:lnTo>
                  <a:pt x="143" y="66"/>
                </a:lnTo>
                <a:lnTo>
                  <a:pt x="130" y="42"/>
                </a:lnTo>
                <a:lnTo>
                  <a:pt x="99" y="49"/>
                </a:lnTo>
                <a:lnTo>
                  <a:pt x="92" y="42"/>
                </a:lnTo>
                <a:lnTo>
                  <a:pt x="77" y="35"/>
                </a:lnTo>
                <a:lnTo>
                  <a:pt x="64" y="45"/>
                </a:lnTo>
                <a:lnTo>
                  <a:pt x="50" y="43"/>
                </a:lnTo>
                <a:lnTo>
                  <a:pt x="35" y="31"/>
                </a:lnTo>
                <a:lnTo>
                  <a:pt x="32" y="18"/>
                </a:lnTo>
                <a:lnTo>
                  <a:pt x="34" y="9"/>
                </a:lnTo>
                <a:lnTo>
                  <a:pt x="33" y="0"/>
                </a:lnTo>
                <a:lnTo>
                  <a:pt x="0" y="18"/>
                </a:lnTo>
                <a:lnTo>
                  <a:pt x="19" y="8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3" name="Freeform 195"/>
          <p:cNvSpPr>
            <a:spLocks noChangeAspect="1"/>
          </p:cNvSpPr>
          <p:nvPr/>
        </p:nvSpPr>
        <p:spPr bwMode="gray">
          <a:xfrm>
            <a:off x="5378450" y="3536950"/>
            <a:ext cx="265113" cy="236538"/>
          </a:xfrm>
          <a:custGeom>
            <a:avLst/>
            <a:gdLst>
              <a:gd name="T0" fmla="*/ 0 w 213"/>
              <a:gd name="T1" fmla="*/ 2147483647 h 158"/>
              <a:gd name="T2" fmla="*/ 2147483647 w 213"/>
              <a:gd name="T3" fmla="*/ 2147483647 h 158"/>
              <a:gd name="T4" fmla="*/ 2147483647 w 213"/>
              <a:gd name="T5" fmla="*/ 2147483647 h 158"/>
              <a:gd name="T6" fmla="*/ 2147483647 w 213"/>
              <a:gd name="T7" fmla="*/ 2147483647 h 158"/>
              <a:gd name="T8" fmla="*/ 2147483647 w 213"/>
              <a:gd name="T9" fmla="*/ 2147483647 h 158"/>
              <a:gd name="T10" fmla="*/ 2147483647 w 213"/>
              <a:gd name="T11" fmla="*/ 2147483647 h 158"/>
              <a:gd name="T12" fmla="*/ 0 w 213"/>
              <a:gd name="T13" fmla="*/ 2147483647 h 158"/>
              <a:gd name="T14" fmla="*/ 2147483647 w 213"/>
              <a:gd name="T15" fmla="*/ 2147483647 h 158"/>
              <a:gd name="T16" fmla="*/ 2147483647 w 213"/>
              <a:gd name="T17" fmla="*/ 2147483647 h 158"/>
              <a:gd name="T18" fmla="*/ 2147483647 w 213"/>
              <a:gd name="T19" fmla="*/ 2147483647 h 158"/>
              <a:gd name="T20" fmla="*/ 2147483647 w 213"/>
              <a:gd name="T21" fmla="*/ 2147483647 h 158"/>
              <a:gd name="T22" fmla="*/ 2147483647 w 213"/>
              <a:gd name="T23" fmla="*/ 2147483647 h 158"/>
              <a:gd name="T24" fmla="*/ 2147483647 w 213"/>
              <a:gd name="T25" fmla="*/ 2147483647 h 158"/>
              <a:gd name="T26" fmla="*/ 2147483647 w 213"/>
              <a:gd name="T27" fmla="*/ 2147483647 h 158"/>
              <a:gd name="T28" fmla="*/ 2147483647 w 213"/>
              <a:gd name="T29" fmla="*/ 2147483647 h 158"/>
              <a:gd name="T30" fmla="*/ 2147483647 w 213"/>
              <a:gd name="T31" fmla="*/ 2147483647 h 158"/>
              <a:gd name="T32" fmla="*/ 2147483647 w 213"/>
              <a:gd name="T33" fmla="*/ 2147483647 h 158"/>
              <a:gd name="T34" fmla="*/ 2147483647 w 213"/>
              <a:gd name="T35" fmla="*/ 2147483647 h 158"/>
              <a:gd name="T36" fmla="*/ 2147483647 w 213"/>
              <a:gd name="T37" fmla="*/ 2147483647 h 158"/>
              <a:gd name="T38" fmla="*/ 2147483647 w 213"/>
              <a:gd name="T39" fmla="*/ 2147483647 h 158"/>
              <a:gd name="T40" fmla="*/ 2147483647 w 213"/>
              <a:gd name="T41" fmla="*/ 2147483647 h 158"/>
              <a:gd name="T42" fmla="*/ 2147483647 w 213"/>
              <a:gd name="T43" fmla="*/ 2147483647 h 158"/>
              <a:gd name="T44" fmla="*/ 2147483647 w 213"/>
              <a:gd name="T45" fmla="*/ 2147483647 h 158"/>
              <a:gd name="T46" fmla="*/ 2147483647 w 213"/>
              <a:gd name="T47" fmla="*/ 2147483647 h 158"/>
              <a:gd name="T48" fmla="*/ 2147483647 w 213"/>
              <a:gd name="T49" fmla="*/ 2147483647 h 158"/>
              <a:gd name="T50" fmla="*/ 2147483647 w 213"/>
              <a:gd name="T51" fmla="*/ 2147483647 h 158"/>
              <a:gd name="T52" fmla="*/ 2147483647 w 213"/>
              <a:gd name="T53" fmla="*/ 2147483647 h 158"/>
              <a:gd name="T54" fmla="*/ 2147483647 w 213"/>
              <a:gd name="T55" fmla="*/ 2147483647 h 158"/>
              <a:gd name="T56" fmla="*/ 2147483647 w 213"/>
              <a:gd name="T57" fmla="*/ 2147483647 h 158"/>
              <a:gd name="T58" fmla="*/ 2147483647 w 213"/>
              <a:gd name="T59" fmla="*/ 2147483647 h 158"/>
              <a:gd name="T60" fmla="*/ 2147483647 w 213"/>
              <a:gd name="T61" fmla="*/ 2147483647 h 158"/>
              <a:gd name="T62" fmla="*/ 2147483647 w 213"/>
              <a:gd name="T63" fmla="*/ 2147483647 h 158"/>
              <a:gd name="T64" fmla="*/ 2147483647 w 213"/>
              <a:gd name="T65" fmla="*/ 2147483647 h 158"/>
              <a:gd name="T66" fmla="*/ 2147483647 w 213"/>
              <a:gd name="T67" fmla="*/ 2147483647 h 158"/>
              <a:gd name="T68" fmla="*/ 2147483647 w 213"/>
              <a:gd name="T69" fmla="*/ 2147483647 h 158"/>
              <a:gd name="T70" fmla="*/ 2147483647 w 213"/>
              <a:gd name="T71" fmla="*/ 2147483647 h 158"/>
              <a:gd name="T72" fmla="*/ 2147483647 w 213"/>
              <a:gd name="T73" fmla="*/ 2147483647 h 158"/>
              <a:gd name="T74" fmla="*/ 2147483647 w 213"/>
              <a:gd name="T75" fmla="*/ 2147483647 h 158"/>
              <a:gd name="T76" fmla="*/ 2147483647 w 213"/>
              <a:gd name="T77" fmla="*/ 2147483647 h 158"/>
              <a:gd name="T78" fmla="*/ 2147483647 w 213"/>
              <a:gd name="T79" fmla="*/ 0 h 158"/>
              <a:gd name="T80" fmla="*/ 2147483647 w 213"/>
              <a:gd name="T81" fmla="*/ 2147483647 h 158"/>
              <a:gd name="T82" fmla="*/ 2147483647 w 213"/>
              <a:gd name="T83" fmla="*/ 2147483647 h 158"/>
              <a:gd name="T84" fmla="*/ 2147483647 w 213"/>
              <a:gd name="T85" fmla="*/ 2147483647 h 158"/>
              <a:gd name="T86" fmla="*/ 2147483647 w 213"/>
              <a:gd name="T87" fmla="*/ 2147483647 h 158"/>
              <a:gd name="T88" fmla="*/ 2147483647 w 213"/>
              <a:gd name="T89" fmla="*/ 2147483647 h 158"/>
              <a:gd name="T90" fmla="*/ 2147483647 w 213"/>
              <a:gd name="T91" fmla="*/ 2147483647 h 158"/>
              <a:gd name="T92" fmla="*/ 2147483647 w 213"/>
              <a:gd name="T93" fmla="*/ 2147483647 h 158"/>
              <a:gd name="T94" fmla="*/ 2147483647 w 213"/>
              <a:gd name="T95" fmla="*/ 2147483647 h 158"/>
              <a:gd name="T96" fmla="*/ 2147483647 w 213"/>
              <a:gd name="T97" fmla="*/ 2147483647 h 158"/>
              <a:gd name="T98" fmla="*/ 2147483647 w 213"/>
              <a:gd name="T99" fmla="*/ 2147483647 h 158"/>
              <a:gd name="T100" fmla="*/ 0 w 213"/>
              <a:gd name="T101" fmla="*/ 2147483647 h 1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3"/>
              <a:gd name="T154" fmla="*/ 0 h 158"/>
              <a:gd name="T155" fmla="*/ 213 w 213"/>
              <a:gd name="T156" fmla="*/ 158 h 1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3" h="158">
                <a:moveTo>
                  <a:pt x="0" y="22"/>
                </a:moveTo>
                <a:lnTo>
                  <a:pt x="1" y="43"/>
                </a:lnTo>
                <a:lnTo>
                  <a:pt x="13" y="30"/>
                </a:lnTo>
                <a:lnTo>
                  <a:pt x="28" y="45"/>
                </a:lnTo>
                <a:lnTo>
                  <a:pt x="22" y="56"/>
                </a:lnTo>
                <a:lnTo>
                  <a:pt x="2" y="46"/>
                </a:lnTo>
                <a:lnTo>
                  <a:pt x="0" y="61"/>
                </a:lnTo>
                <a:lnTo>
                  <a:pt x="2" y="68"/>
                </a:lnTo>
                <a:lnTo>
                  <a:pt x="13" y="70"/>
                </a:lnTo>
                <a:lnTo>
                  <a:pt x="8" y="79"/>
                </a:lnTo>
                <a:lnTo>
                  <a:pt x="17" y="86"/>
                </a:lnTo>
                <a:lnTo>
                  <a:pt x="17" y="113"/>
                </a:lnTo>
                <a:lnTo>
                  <a:pt x="46" y="105"/>
                </a:lnTo>
                <a:lnTo>
                  <a:pt x="62" y="97"/>
                </a:lnTo>
                <a:lnTo>
                  <a:pt x="100" y="115"/>
                </a:lnTo>
                <a:lnTo>
                  <a:pt x="122" y="126"/>
                </a:lnTo>
                <a:lnTo>
                  <a:pt x="128" y="132"/>
                </a:lnTo>
                <a:lnTo>
                  <a:pt x="130" y="146"/>
                </a:lnTo>
                <a:lnTo>
                  <a:pt x="152" y="157"/>
                </a:lnTo>
                <a:lnTo>
                  <a:pt x="185" y="119"/>
                </a:lnTo>
                <a:lnTo>
                  <a:pt x="205" y="119"/>
                </a:lnTo>
                <a:lnTo>
                  <a:pt x="209" y="103"/>
                </a:lnTo>
                <a:lnTo>
                  <a:pt x="212" y="96"/>
                </a:lnTo>
                <a:lnTo>
                  <a:pt x="204" y="86"/>
                </a:lnTo>
                <a:lnTo>
                  <a:pt x="188" y="80"/>
                </a:lnTo>
                <a:lnTo>
                  <a:pt x="187" y="73"/>
                </a:lnTo>
                <a:lnTo>
                  <a:pt x="165" y="66"/>
                </a:lnTo>
                <a:lnTo>
                  <a:pt x="152" y="52"/>
                </a:lnTo>
                <a:lnTo>
                  <a:pt x="147" y="43"/>
                </a:lnTo>
                <a:lnTo>
                  <a:pt x="137" y="35"/>
                </a:lnTo>
                <a:lnTo>
                  <a:pt x="130" y="40"/>
                </a:lnTo>
                <a:lnTo>
                  <a:pt x="125" y="43"/>
                </a:lnTo>
                <a:lnTo>
                  <a:pt x="118" y="43"/>
                </a:lnTo>
                <a:lnTo>
                  <a:pt x="111" y="30"/>
                </a:lnTo>
                <a:lnTo>
                  <a:pt x="110" y="22"/>
                </a:lnTo>
                <a:lnTo>
                  <a:pt x="104" y="19"/>
                </a:lnTo>
                <a:lnTo>
                  <a:pt x="102" y="12"/>
                </a:lnTo>
                <a:lnTo>
                  <a:pt x="92" y="5"/>
                </a:lnTo>
                <a:lnTo>
                  <a:pt x="85" y="5"/>
                </a:lnTo>
                <a:lnTo>
                  <a:pt x="80" y="0"/>
                </a:lnTo>
                <a:lnTo>
                  <a:pt x="73" y="2"/>
                </a:lnTo>
                <a:lnTo>
                  <a:pt x="76" y="12"/>
                </a:lnTo>
                <a:lnTo>
                  <a:pt x="72" y="10"/>
                </a:lnTo>
                <a:lnTo>
                  <a:pt x="67" y="8"/>
                </a:lnTo>
                <a:lnTo>
                  <a:pt x="62" y="22"/>
                </a:lnTo>
                <a:lnTo>
                  <a:pt x="54" y="23"/>
                </a:lnTo>
                <a:lnTo>
                  <a:pt x="46" y="21"/>
                </a:lnTo>
                <a:lnTo>
                  <a:pt x="39" y="27"/>
                </a:lnTo>
                <a:lnTo>
                  <a:pt x="33" y="22"/>
                </a:lnTo>
                <a:lnTo>
                  <a:pt x="23" y="17"/>
                </a:lnTo>
                <a:lnTo>
                  <a:pt x="0" y="22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4" name="Freeform 196"/>
          <p:cNvSpPr>
            <a:spLocks noChangeAspect="1"/>
          </p:cNvSpPr>
          <p:nvPr/>
        </p:nvSpPr>
        <p:spPr bwMode="gray">
          <a:xfrm>
            <a:off x="5673725" y="3530600"/>
            <a:ext cx="223838" cy="123825"/>
          </a:xfrm>
          <a:custGeom>
            <a:avLst/>
            <a:gdLst>
              <a:gd name="T0" fmla="*/ 2147483647 w 178"/>
              <a:gd name="T1" fmla="*/ 2147483647 h 81"/>
              <a:gd name="T2" fmla="*/ 2147483647 w 178"/>
              <a:gd name="T3" fmla="*/ 2147483647 h 81"/>
              <a:gd name="T4" fmla="*/ 2147483647 w 178"/>
              <a:gd name="T5" fmla="*/ 2147483647 h 81"/>
              <a:gd name="T6" fmla="*/ 0 w 178"/>
              <a:gd name="T7" fmla="*/ 2147483647 h 81"/>
              <a:gd name="T8" fmla="*/ 2147483647 w 178"/>
              <a:gd name="T9" fmla="*/ 2147483647 h 81"/>
              <a:gd name="T10" fmla="*/ 2147483647 w 178"/>
              <a:gd name="T11" fmla="*/ 2147483647 h 81"/>
              <a:gd name="T12" fmla="*/ 2147483647 w 178"/>
              <a:gd name="T13" fmla="*/ 2147483647 h 81"/>
              <a:gd name="T14" fmla="*/ 2147483647 w 178"/>
              <a:gd name="T15" fmla="*/ 2147483647 h 81"/>
              <a:gd name="T16" fmla="*/ 2147483647 w 178"/>
              <a:gd name="T17" fmla="*/ 2147483647 h 81"/>
              <a:gd name="T18" fmla="*/ 2147483647 w 178"/>
              <a:gd name="T19" fmla="*/ 2147483647 h 81"/>
              <a:gd name="T20" fmla="*/ 2147483647 w 178"/>
              <a:gd name="T21" fmla="*/ 2147483647 h 81"/>
              <a:gd name="T22" fmla="*/ 2147483647 w 178"/>
              <a:gd name="T23" fmla="*/ 2147483647 h 81"/>
              <a:gd name="T24" fmla="*/ 2147483647 w 178"/>
              <a:gd name="T25" fmla="*/ 2147483647 h 81"/>
              <a:gd name="T26" fmla="*/ 2147483647 w 178"/>
              <a:gd name="T27" fmla="*/ 2147483647 h 81"/>
              <a:gd name="T28" fmla="*/ 2147483647 w 178"/>
              <a:gd name="T29" fmla="*/ 2147483647 h 81"/>
              <a:gd name="T30" fmla="*/ 2147483647 w 178"/>
              <a:gd name="T31" fmla="*/ 2147483647 h 81"/>
              <a:gd name="T32" fmla="*/ 2147483647 w 178"/>
              <a:gd name="T33" fmla="*/ 2147483647 h 81"/>
              <a:gd name="T34" fmla="*/ 2147483647 w 178"/>
              <a:gd name="T35" fmla="*/ 2147483647 h 81"/>
              <a:gd name="T36" fmla="*/ 2147483647 w 178"/>
              <a:gd name="T37" fmla="*/ 2147483647 h 81"/>
              <a:gd name="T38" fmla="*/ 2147483647 w 178"/>
              <a:gd name="T39" fmla="*/ 2147483647 h 81"/>
              <a:gd name="T40" fmla="*/ 2147483647 w 178"/>
              <a:gd name="T41" fmla="*/ 2147483647 h 81"/>
              <a:gd name="T42" fmla="*/ 2147483647 w 178"/>
              <a:gd name="T43" fmla="*/ 0 h 81"/>
              <a:gd name="T44" fmla="*/ 2147483647 w 178"/>
              <a:gd name="T45" fmla="*/ 2147483647 h 81"/>
              <a:gd name="T46" fmla="*/ 2147483647 w 178"/>
              <a:gd name="T47" fmla="*/ 2147483647 h 81"/>
              <a:gd name="T48" fmla="*/ 2147483647 w 178"/>
              <a:gd name="T49" fmla="*/ 2147483647 h 81"/>
              <a:gd name="T50" fmla="*/ 2147483647 w 178"/>
              <a:gd name="T51" fmla="*/ 2147483647 h 81"/>
              <a:gd name="T52" fmla="*/ 2147483647 w 178"/>
              <a:gd name="T53" fmla="*/ 2147483647 h 81"/>
              <a:gd name="T54" fmla="*/ 2147483647 w 178"/>
              <a:gd name="T55" fmla="*/ 2147483647 h 81"/>
              <a:gd name="T56" fmla="*/ 2147483647 w 178"/>
              <a:gd name="T57" fmla="*/ 2147483647 h 81"/>
              <a:gd name="T58" fmla="*/ 2147483647 w 178"/>
              <a:gd name="T59" fmla="*/ 2147483647 h 81"/>
              <a:gd name="T60" fmla="*/ 2147483647 w 178"/>
              <a:gd name="T61" fmla="*/ 2147483647 h 81"/>
              <a:gd name="T62" fmla="*/ 2147483647 w 178"/>
              <a:gd name="T63" fmla="*/ 2147483647 h 81"/>
              <a:gd name="T64" fmla="*/ 2147483647 w 178"/>
              <a:gd name="T65" fmla="*/ 2147483647 h 81"/>
              <a:gd name="T66" fmla="*/ 2147483647 w 178"/>
              <a:gd name="T67" fmla="*/ 2147483647 h 81"/>
              <a:gd name="T68" fmla="*/ 2147483647 w 178"/>
              <a:gd name="T69" fmla="*/ 2147483647 h 81"/>
              <a:gd name="T70" fmla="*/ 2147483647 w 178"/>
              <a:gd name="T71" fmla="*/ 2147483647 h 81"/>
              <a:gd name="T72" fmla="*/ 2147483647 w 178"/>
              <a:gd name="T73" fmla="*/ 2147483647 h 81"/>
              <a:gd name="T74" fmla="*/ 2147483647 w 178"/>
              <a:gd name="T75" fmla="*/ 2147483647 h 81"/>
              <a:gd name="T76" fmla="*/ 2147483647 w 178"/>
              <a:gd name="T77" fmla="*/ 2147483647 h 81"/>
              <a:gd name="T78" fmla="*/ 2147483647 w 178"/>
              <a:gd name="T79" fmla="*/ 2147483647 h 81"/>
              <a:gd name="T80" fmla="*/ 2147483647 w 178"/>
              <a:gd name="T81" fmla="*/ 2147483647 h 81"/>
              <a:gd name="T82" fmla="*/ 2147483647 w 178"/>
              <a:gd name="T83" fmla="*/ 2147483647 h 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8"/>
              <a:gd name="T127" fmla="*/ 0 h 81"/>
              <a:gd name="T128" fmla="*/ 178 w 178"/>
              <a:gd name="T129" fmla="*/ 81 h 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8" h="81">
                <a:moveTo>
                  <a:pt x="44" y="57"/>
                </a:moveTo>
                <a:lnTo>
                  <a:pt x="31" y="57"/>
                </a:lnTo>
                <a:lnTo>
                  <a:pt x="6" y="60"/>
                </a:lnTo>
                <a:lnTo>
                  <a:pt x="0" y="68"/>
                </a:lnTo>
                <a:lnTo>
                  <a:pt x="6" y="72"/>
                </a:lnTo>
                <a:lnTo>
                  <a:pt x="11" y="75"/>
                </a:lnTo>
                <a:lnTo>
                  <a:pt x="47" y="75"/>
                </a:lnTo>
                <a:lnTo>
                  <a:pt x="71" y="75"/>
                </a:lnTo>
                <a:lnTo>
                  <a:pt x="81" y="80"/>
                </a:lnTo>
                <a:lnTo>
                  <a:pt x="85" y="71"/>
                </a:lnTo>
                <a:lnTo>
                  <a:pt x="95" y="68"/>
                </a:lnTo>
                <a:lnTo>
                  <a:pt x="109" y="65"/>
                </a:lnTo>
                <a:lnTo>
                  <a:pt x="122" y="62"/>
                </a:lnTo>
                <a:lnTo>
                  <a:pt x="145" y="49"/>
                </a:lnTo>
                <a:lnTo>
                  <a:pt x="168" y="36"/>
                </a:lnTo>
                <a:lnTo>
                  <a:pt x="177" y="30"/>
                </a:lnTo>
                <a:lnTo>
                  <a:pt x="173" y="18"/>
                </a:lnTo>
                <a:lnTo>
                  <a:pt x="162" y="18"/>
                </a:lnTo>
                <a:lnTo>
                  <a:pt x="151" y="12"/>
                </a:lnTo>
                <a:lnTo>
                  <a:pt x="138" y="7"/>
                </a:lnTo>
                <a:lnTo>
                  <a:pt x="108" y="4"/>
                </a:lnTo>
                <a:lnTo>
                  <a:pt x="72" y="0"/>
                </a:lnTo>
                <a:lnTo>
                  <a:pt x="65" y="1"/>
                </a:lnTo>
                <a:lnTo>
                  <a:pt x="68" y="7"/>
                </a:lnTo>
                <a:lnTo>
                  <a:pt x="72" y="14"/>
                </a:lnTo>
                <a:lnTo>
                  <a:pt x="60" y="16"/>
                </a:lnTo>
                <a:lnTo>
                  <a:pt x="57" y="12"/>
                </a:lnTo>
                <a:lnTo>
                  <a:pt x="45" y="10"/>
                </a:lnTo>
                <a:lnTo>
                  <a:pt x="29" y="12"/>
                </a:lnTo>
                <a:lnTo>
                  <a:pt x="37" y="16"/>
                </a:lnTo>
                <a:lnTo>
                  <a:pt x="39" y="20"/>
                </a:lnTo>
                <a:lnTo>
                  <a:pt x="33" y="25"/>
                </a:lnTo>
                <a:lnTo>
                  <a:pt x="33" y="35"/>
                </a:lnTo>
                <a:lnTo>
                  <a:pt x="40" y="39"/>
                </a:lnTo>
                <a:lnTo>
                  <a:pt x="60" y="39"/>
                </a:lnTo>
                <a:lnTo>
                  <a:pt x="68" y="38"/>
                </a:lnTo>
                <a:lnTo>
                  <a:pt x="75" y="45"/>
                </a:lnTo>
                <a:lnTo>
                  <a:pt x="68" y="55"/>
                </a:lnTo>
                <a:lnTo>
                  <a:pt x="60" y="55"/>
                </a:lnTo>
                <a:lnTo>
                  <a:pt x="53" y="54"/>
                </a:lnTo>
                <a:lnTo>
                  <a:pt x="49" y="55"/>
                </a:lnTo>
                <a:lnTo>
                  <a:pt x="44" y="57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5" name="Freeform 197"/>
          <p:cNvSpPr>
            <a:spLocks noChangeAspect="1"/>
          </p:cNvSpPr>
          <p:nvPr/>
        </p:nvSpPr>
        <p:spPr bwMode="gray">
          <a:xfrm>
            <a:off x="5653088" y="3605213"/>
            <a:ext cx="142875" cy="128587"/>
          </a:xfrm>
          <a:custGeom>
            <a:avLst/>
            <a:gdLst>
              <a:gd name="T0" fmla="*/ 0 w 114"/>
              <a:gd name="T1" fmla="*/ 2147483647 h 84"/>
              <a:gd name="T2" fmla="*/ 2147483647 w 114"/>
              <a:gd name="T3" fmla="*/ 2147483647 h 84"/>
              <a:gd name="T4" fmla="*/ 2147483647 w 114"/>
              <a:gd name="T5" fmla="*/ 2147483647 h 84"/>
              <a:gd name="T6" fmla="*/ 2147483647 w 114"/>
              <a:gd name="T7" fmla="*/ 2147483647 h 84"/>
              <a:gd name="T8" fmla="*/ 2147483647 w 114"/>
              <a:gd name="T9" fmla="*/ 2147483647 h 84"/>
              <a:gd name="T10" fmla="*/ 2147483647 w 114"/>
              <a:gd name="T11" fmla="*/ 2147483647 h 84"/>
              <a:gd name="T12" fmla="*/ 2147483647 w 114"/>
              <a:gd name="T13" fmla="*/ 2147483647 h 84"/>
              <a:gd name="T14" fmla="*/ 2147483647 w 114"/>
              <a:gd name="T15" fmla="*/ 2147483647 h 84"/>
              <a:gd name="T16" fmla="*/ 2147483647 w 114"/>
              <a:gd name="T17" fmla="*/ 2147483647 h 84"/>
              <a:gd name="T18" fmla="*/ 2147483647 w 114"/>
              <a:gd name="T19" fmla="*/ 2147483647 h 84"/>
              <a:gd name="T20" fmla="*/ 2147483647 w 114"/>
              <a:gd name="T21" fmla="*/ 2147483647 h 84"/>
              <a:gd name="T22" fmla="*/ 2147483647 w 114"/>
              <a:gd name="T23" fmla="*/ 2147483647 h 84"/>
              <a:gd name="T24" fmla="*/ 2147483647 w 114"/>
              <a:gd name="T25" fmla="*/ 2147483647 h 84"/>
              <a:gd name="T26" fmla="*/ 2147483647 w 114"/>
              <a:gd name="T27" fmla="*/ 2147483647 h 84"/>
              <a:gd name="T28" fmla="*/ 2147483647 w 114"/>
              <a:gd name="T29" fmla="*/ 2147483647 h 84"/>
              <a:gd name="T30" fmla="*/ 2147483647 w 114"/>
              <a:gd name="T31" fmla="*/ 2147483647 h 84"/>
              <a:gd name="T32" fmla="*/ 2147483647 w 114"/>
              <a:gd name="T33" fmla="*/ 2147483647 h 84"/>
              <a:gd name="T34" fmla="*/ 2147483647 w 114"/>
              <a:gd name="T35" fmla="*/ 2147483647 h 84"/>
              <a:gd name="T36" fmla="*/ 2147483647 w 114"/>
              <a:gd name="T37" fmla="*/ 2147483647 h 84"/>
              <a:gd name="T38" fmla="*/ 2147483647 w 114"/>
              <a:gd name="T39" fmla="*/ 2147483647 h 84"/>
              <a:gd name="T40" fmla="*/ 2147483647 w 114"/>
              <a:gd name="T41" fmla="*/ 2147483647 h 84"/>
              <a:gd name="T42" fmla="*/ 2147483647 w 114"/>
              <a:gd name="T43" fmla="*/ 2147483647 h 84"/>
              <a:gd name="T44" fmla="*/ 2147483647 w 114"/>
              <a:gd name="T45" fmla="*/ 2147483647 h 84"/>
              <a:gd name="T46" fmla="*/ 2147483647 w 114"/>
              <a:gd name="T47" fmla="*/ 2147483647 h 84"/>
              <a:gd name="T48" fmla="*/ 2147483647 w 114"/>
              <a:gd name="T49" fmla="*/ 0 h 84"/>
              <a:gd name="T50" fmla="*/ 2147483647 w 114"/>
              <a:gd name="T51" fmla="*/ 2147483647 h 84"/>
              <a:gd name="T52" fmla="*/ 2147483647 w 114"/>
              <a:gd name="T53" fmla="*/ 2147483647 h 84"/>
              <a:gd name="T54" fmla="*/ 2147483647 w 114"/>
              <a:gd name="T55" fmla="*/ 2147483647 h 84"/>
              <a:gd name="T56" fmla="*/ 2147483647 w 114"/>
              <a:gd name="T57" fmla="*/ 2147483647 h 84"/>
              <a:gd name="T58" fmla="*/ 2147483647 w 114"/>
              <a:gd name="T59" fmla="*/ 2147483647 h 84"/>
              <a:gd name="T60" fmla="*/ 2147483647 w 114"/>
              <a:gd name="T61" fmla="*/ 2147483647 h 84"/>
              <a:gd name="T62" fmla="*/ 2147483647 w 114"/>
              <a:gd name="T63" fmla="*/ 2147483647 h 84"/>
              <a:gd name="T64" fmla="*/ 2147483647 w 114"/>
              <a:gd name="T65" fmla="*/ 2147483647 h 84"/>
              <a:gd name="T66" fmla="*/ 2147483647 w 114"/>
              <a:gd name="T67" fmla="*/ 2147483647 h 84"/>
              <a:gd name="T68" fmla="*/ 2147483647 w 114"/>
              <a:gd name="T69" fmla="*/ 2147483647 h 84"/>
              <a:gd name="T70" fmla="*/ 2147483647 w 114"/>
              <a:gd name="T71" fmla="*/ 2147483647 h 84"/>
              <a:gd name="T72" fmla="*/ 0 w 114"/>
              <a:gd name="T73" fmla="*/ 2147483647 h 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4"/>
              <a:gd name="T112" fmla="*/ 0 h 84"/>
              <a:gd name="T113" fmla="*/ 114 w 114"/>
              <a:gd name="T114" fmla="*/ 84 h 8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4" h="84">
                <a:moveTo>
                  <a:pt x="0" y="69"/>
                </a:moveTo>
                <a:lnTo>
                  <a:pt x="1" y="74"/>
                </a:lnTo>
                <a:lnTo>
                  <a:pt x="9" y="74"/>
                </a:lnTo>
                <a:lnTo>
                  <a:pt x="29" y="75"/>
                </a:lnTo>
                <a:lnTo>
                  <a:pt x="54" y="49"/>
                </a:lnTo>
                <a:lnTo>
                  <a:pt x="58" y="66"/>
                </a:lnTo>
                <a:lnTo>
                  <a:pt x="66" y="83"/>
                </a:lnTo>
                <a:lnTo>
                  <a:pt x="80" y="76"/>
                </a:lnTo>
                <a:lnTo>
                  <a:pt x="96" y="68"/>
                </a:lnTo>
                <a:lnTo>
                  <a:pt x="112" y="74"/>
                </a:lnTo>
                <a:lnTo>
                  <a:pt x="113" y="49"/>
                </a:lnTo>
                <a:lnTo>
                  <a:pt x="101" y="45"/>
                </a:lnTo>
                <a:lnTo>
                  <a:pt x="95" y="46"/>
                </a:lnTo>
                <a:lnTo>
                  <a:pt x="99" y="32"/>
                </a:lnTo>
                <a:lnTo>
                  <a:pt x="86" y="27"/>
                </a:lnTo>
                <a:lnTo>
                  <a:pt x="75" y="26"/>
                </a:lnTo>
                <a:lnTo>
                  <a:pt x="59" y="26"/>
                </a:lnTo>
                <a:lnTo>
                  <a:pt x="47" y="26"/>
                </a:lnTo>
                <a:lnTo>
                  <a:pt x="32" y="26"/>
                </a:lnTo>
                <a:lnTo>
                  <a:pt x="19" y="24"/>
                </a:lnTo>
                <a:lnTo>
                  <a:pt x="17" y="22"/>
                </a:lnTo>
                <a:lnTo>
                  <a:pt x="19" y="16"/>
                </a:lnTo>
                <a:lnTo>
                  <a:pt x="25" y="12"/>
                </a:lnTo>
                <a:lnTo>
                  <a:pt x="46" y="8"/>
                </a:lnTo>
                <a:lnTo>
                  <a:pt x="45" y="0"/>
                </a:lnTo>
                <a:lnTo>
                  <a:pt x="28" y="2"/>
                </a:lnTo>
                <a:lnTo>
                  <a:pt x="14" y="1"/>
                </a:lnTo>
                <a:lnTo>
                  <a:pt x="7" y="9"/>
                </a:lnTo>
                <a:lnTo>
                  <a:pt x="3" y="26"/>
                </a:lnTo>
                <a:lnTo>
                  <a:pt x="4" y="30"/>
                </a:lnTo>
                <a:lnTo>
                  <a:pt x="2" y="32"/>
                </a:lnTo>
                <a:lnTo>
                  <a:pt x="13" y="35"/>
                </a:lnTo>
                <a:lnTo>
                  <a:pt x="17" y="44"/>
                </a:lnTo>
                <a:lnTo>
                  <a:pt x="14" y="55"/>
                </a:lnTo>
                <a:lnTo>
                  <a:pt x="12" y="56"/>
                </a:lnTo>
                <a:lnTo>
                  <a:pt x="8" y="60"/>
                </a:lnTo>
                <a:lnTo>
                  <a:pt x="0" y="6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6" name="Freeform 200"/>
          <p:cNvSpPr>
            <a:spLocks noChangeAspect="1"/>
          </p:cNvSpPr>
          <p:nvPr/>
        </p:nvSpPr>
        <p:spPr bwMode="gray">
          <a:xfrm>
            <a:off x="6519863" y="4929188"/>
            <a:ext cx="768350" cy="720725"/>
          </a:xfrm>
          <a:custGeom>
            <a:avLst/>
            <a:gdLst>
              <a:gd name="T0" fmla="*/ 2147483647 w 613"/>
              <a:gd name="T1" fmla="*/ 2147483647 h 480"/>
              <a:gd name="T2" fmla="*/ 2147483647 w 613"/>
              <a:gd name="T3" fmla="*/ 2147483647 h 480"/>
              <a:gd name="T4" fmla="*/ 2147483647 w 613"/>
              <a:gd name="T5" fmla="*/ 2147483647 h 480"/>
              <a:gd name="T6" fmla="*/ 2147483647 w 613"/>
              <a:gd name="T7" fmla="*/ 2147483647 h 480"/>
              <a:gd name="T8" fmla="*/ 2147483647 w 613"/>
              <a:gd name="T9" fmla="*/ 2147483647 h 480"/>
              <a:gd name="T10" fmla="*/ 2147483647 w 613"/>
              <a:gd name="T11" fmla="*/ 2147483647 h 480"/>
              <a:gd name="T12" fmla="*/ 2147483647 w 613"/>
              <a:gd name="T13" fmla="*/ 2147483647 h 480"/>
              <a:gd name="T14" fmla="*/ 2147483647 w 613"/>
              <a:gd name="T15" fmla="*/ 2147483647 h 480"/>
              <a:gd name="T16" fmla="*/ 2147483647 w 613"/>
              <a:gd name="T17" fmla="*/ 2147483647 h 480"/>
              <a:gd name="T18" fmla="*/ 2147483647 w 613"/>
              <a:gd name="T19" fmla="*/ 2147483647 h 480"/>
              <a:gd name="T20" fmla="*/ 2147483647 w 613"/>
              <a:gd name="T21" fmla="*/ 2147483647 h 480"/>
              <a:gd name="T22" fmla="*/ 2147483647 w 613"/>
              <a:gd name="T23" fmla="*/ 2147483647 h 480"/>
              <a:gd name="T24" fmla="*/ 2147483647 w 613"/>
              <a:gd name="T25" fmla="*/ 2147483647 h 480"/>
              <a:gd name="T26" fmla="*/ 2147483647 w 613"/>
              <a:gd name="T27" fmla="*/ 2147483647 h 480"/>
              <a:gd name="T28" fmla="*/ 2147483647 w 613"/>
              <a:gd name="T29" fmla="*/ 2147483647 h 480"/>
              <a:gd name="T30" fmla="*/ 2147483647 w 613"/>
              <a:gd name="T31" fmla="*/ 2147483647 h 480"/>
              <a:gd name="T32" fmla="*/ 2147483647 w 613"/>
              <a:gd name="T33" fmla="*/ 2147483647 h 480"/>
              <a:gd name="T34" fmla="*/ 2147483647 w 613"/>
              <a:gd name="T35" fmla="*/ 2147483647 h 480"/>
              <a:gd name="T36" fmla="*/ 2147483647 w 613"/>
              <a:gd name="T37" fmla="*/ 2147483647 h 480"/>
              <a:gd name="T38" fmla="*/ 2147483647 w 613"/>
              <a:gd name="T39" fmla="*/ 2147483647 h 480"/>
              <a:gd name="T40" fmla="*/ 2147483647 w 613"/>
              <a:gd name="T41" fmla="*/ 2147483647 h 480"/>
              <a:gd name="T42" fmla="*/ 2147483647 w 613"/>
              <a:gd name="T43" fmla="*/ 2147483647 h 480"/>
              <a:gd name="T44" fmla="*/ 2147483647 w 613"/>
              <a:gd name="T45" fmla="*/ 2147483647 h 480"/>
              <a:gd name="T46" fmla="*/ 2147483647 w 613"/>
              <a:gd name="T47" fmla="*/ 2147483647 h 480"/>
              <a:gd name="T48" fmla="*/ 2147483647 w 613"/>
              <a:gd name="T49" fmla="*/ 2147483647 h 480"/>
              <a:gd name="T50" fmla="*/ 2147483647 w 613"/>
              <a:gd name="T51" fmla="*/ 2147483647 h 480"/>
              <a:gd name="T52" fmla="*/ 2147483647 w 613"/>
              <a:gd name="T53" fmla="*/ 2147483647 h 480"/>
              <a:gd name="T54" fmla="*/ 2147483647 w 613"/>
              <a:gd name="T55" fmla="*/ 2147483647 h 480"/>
              <a:gd name="T56" fmla="*/ 2147483647 w 613"/>
              <a:gd name="T57" fmla="*/ 2147483647 h 480"/>
              <a:gd name="T58" fmla="*/ 2147483647 w 613"/>
              <a:gd name="T59" fmla="*/ 2147483647 h 480"/>
              <a:gd name="T60" fmla="*/ 2147483647 w 613"/>
              <a:gd name="T61" fmla="*/ 2147483647 h 480"/>
              <a:gd name="T62" fmla="*/ 2147483647 w 613"/>
              <a:gd name="T63" fmla="*/ 2147483647 h 480"/>
              <a:gd name="T64" fmla="*/ 2147483647 w 613"/>
              <a:gd name="T65" fmla="*/ 2147483647 h 4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3"/>
              <a:gd name="T100" fmla="*/ 0 h 480"/>
              <a:gd name="T101" fmla="*/ 613 w 613"/>
              <a:gd name="T102" fmla="*/ 480 h 4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3" h="480">
                <a:moveTo>
                  <a:pt x="0" y="253"/>
                </a:moveTo>
                <a:lnTo>
                  <a:pt x="10" y="256"/>
                </a:lnTo>
                <a:lnTo>
                  <a:pt x="3" y="242"/>
                </a:lnTo>
                <a:lnTo>
                  <a:pt x="15" y="250"/>
                </a:lnTo>
                <a:lnTo>
                  <a:pt x="3" y="222"/>
                </a:lnTo>
                <a:lnTo>
                  <a:pt x="11" y="180"/>
                </a:lnTo>
                <a:lnTo>
                  <a:pt x="14" y="190"/>
                </a:lnTo>
                <a:lnTo>
                  <a:pt x="53" y="157"/>
                </a:lnTo>
                <a:lnTo>
                  <a:pt x="117" y="142"/>
                </a:lnTo>
                <a:lnTo>
                  <a:pt x="138" y="117"/>
                </a:lnTo>
                <a:lnTo>
                  <a:pt x="137" y="102"/>
                </a:lnTo>
                <a:lnTo>
                  <a:pt x="146" y="90"/>
                </a:lnTo>
                <a:lnTo>
                  <a:pt x="156" y="108"/>
                </a:lnTo>
                <a:lnTo>
                  <a:pt x="156" y="88"/>
                </a:lnTo>
                <a:lnTo>
                  <a:pt x="169" y="93"/>
                </a:lnTo>
                <a:lnTo>
                  <a:pt x="170" y="77"/>
                </a:lnTo>
                <a:lnTo>
                  <a:pt x="194" y="53"/>
                </a:lnTo>
                <a:lnTo>
                  <a:pt x="218" y="55"/>
                </a:lnTo>
                <a:lnTo>
                  <a:pt x="222" y="78"/>
                </a:lnTo>
                <a:lnTo>
                  <a:pt x="233" y="64"/>
                </a:lnTo>
                <a:lnTo>
                  <a:pt x="250" y="72"/>
                </a:lnTo>
                <a:lnTo>
                  <a:pt x="244" y="57"/>
                </a:lnTo>
                <a:lnTo>
                  <a:pt x="258" y="32"/>
                </a:lnTo>
                <a:lnTo>
                  <a:pt x="294" y="22"/>
                </a:lnTo>
                <a:lnTo>
                  <a:pt x="285" y="6"/>
                </a:lnTo>
                <a:lnTo>
                  <a:pt x="354" y="27"/>
                </a:lnTo>
                <a:lnTo>
                  <a:pt x="338" y="69"/>
                </a:lnTo>
                <a:lnTo>
                  <a:pt x="408" y="113"/>
                </a:lnTo>
                <a:lnTo>
                  <a:pt x="425" y="96"/>
                </a:lnTo>
                <a:lnTo>
                  <a:pt x="432" y="22"/>
                </a:lnTo>
                <a:lnTo>
                  <a:pt x="449" y="0"/>
                </a:lnTo>
                <a:lnTo>
                  <a:pt x="463" y="56"/>
                </a:lnTo>
                <a:lnTo>
                  <a:pt x="487" y="69"/>
                </a:lnTo>
                <a:lnTo>
                  <a:pt x="503" y="134"/>
                </a:lnTo>
                <a:lnTo>
                  <a:pt x="540" y="154"/>
                </a:lnTo>
                <a:lnTo>
                  <a:pt x="554" y="190"/>
                </a:lnTo>
                <a:lnTo>
                  <a:pt x="568" y="188"/>
                </a:lnTo>
                <a:lnTo>
                  <a:pt x="572" y="208"/>
                </a:lnTo>
                <a:lnTo>
                  <a:pt x="601" y="235"/>
                </a:lnTo>
                <a:lnTo>
                  <a:pt x="612" y="287"/>
                </a:lnTo>
                <a:lnTo>
                  <a:pt x="604" y="335"/>
                </a:lnTo>
                <a:lnTo>
                  <a:pt x="577" y="378"/>
                </a:lnTo>
                <a:lnTo>
                  <a:pt x="558" y="450"/>
                </a:lnTo>
                <a:lnTo>
                  <a:pt x="523" y="457"/>
                </a:lnTo>
                <a:lnTo>
                  <a:pt x="502" y="470"/>
                </a:lnTo>
                <a:lnTo>
                  <a:pt x="504" y="479"/>
                </a:lnTo>
                <a:lnTo>
                  <a:pt x="481" y="454"/>
                </a:lnTo>
                <a:lnTo>
                  <a:pt x="458" y="472"/>
                </a:lnTo>
                <a:lnTo>
                  <a:pt x="429" y="465"/>
                </a:lnTo>
                <a:lnTo>
                  <a:pt x="406" y="447"/>
                </a:lnTo>
                <a:lnTo>
                  <a:pt x="395" y="410"/>
                </a:lnTo>
                <a:lnTo>
                  <a:pt x="378" y="415"/>
                </a:lnTo>
                <a:lnTo>
                  <a:pt x="377" y="391"/>
                </a:lnTo>
                <a:lnTo>
                  <a:pt x="372" y="406"/>
                </a:lnTo>
                <a:lnTo>
                  <a:pt x="360" y="407"/>
                </a:lnTo>
                <a:lnTo>
                  <a:pt x="373" y="361"/>
                </a:lnTo>
                <a:lnTo>
                  <a:pt x="346" y="405"/>
                </a:lnTo>
                <a:lnTo>
                  <a:pt x="333" y="396"/>
                </a:lnTo>
                <a:lnTo>
                  <a:pt x="319" y="361"/>
                </a:lnTo>
                <a:lnTo>
                  <a:pt x="274" y="341"/>
                </a:lnTo>
                <a:lnTo>
                  <a:pt x="193" y="357"/>
                </a:lnTo>
                <a:lnTo>
                  <a:pt x="159" y="381"/>
                </a:lnTo>
                <a:lnTo>
                  <a:pt x="104" y="383"/>
                </a:lnTo>
                <a:lnTo>
                  <a:pt x="72" y="406"/>
                </a:lnTo>
                <a:lnTo>
                  <a:pt x="29" y="390"/>
                </a:lnTo>
                <a:lnTo>
                  <a:pt x="39" y="343"/>
                </a:lnTo>
                <a:lnTo>
                  <a:pt x="0" y="253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7" name="Freeform 201"/>
          <p:cNvSpPr>
            <a:spLocks noChangeAspect="1"/>
          </p:cNvSpPr>
          <p:nvPr/>
        </p:nvSpPr>
        <p:spPr bwMode="gray">
          <a:xfrm>
            <a:off x="7526338" y="5645150"/>
            <a:ext cx="138112" cy="200025"/>
          </a:xfrm>
          <a:custGeom>
            <a:avLst/>
            <a:gdLst>
              <a:gd name="T0" fmla="*/ 2147483647 w 109"/>
              <a:gd name="T1" fmla="*/ 0 h 131"/>
              <a:gd name="T2" fmla="*/ 2147483647 w 109"/>
              <a:gd name="T3" fmla="*/ 2147483647 h 131"/>
              <a:gd name="T4" fmla="*/ 2147483647 w 109"/>
              <a:gd name="T5" fmla="*/ 2147483647 h 131"/>
              <a:gd name="T6" fmla="*/ 2147483647 w 109"/>
              <a:gd name="T7" fmla="*/ 2147483647 h 131"/>
              <a:gd name="T8" fmla="*/ 2147483647 w 109"/>
              <a:gd name="T9" fmla="*/ 2147483647 h 131"/>
              <a:gd name="T10" fmla="*/ 2147483647 w 109"/>
              <a:gd name="T11" fmla="*/ 2147483647 h 131"/>
              <a:gd name="T12" fmla="*/ 0 w 109"/>
              <a:gd name="T13" fmla="*/ 2147483647 h 131"/>
              <a:gd name="T14" fmla="*/ 0 w 109"/>
              <a:gd name="T15" fmla="*/ 2147483647 h 131"/>
              <a:gd name="T16" fmla="*/ 2147483647 w 109"/>
              <a:gd name="T17" fmla="*/ 2147483647 h 131"/>
              <a:gd name="T18" fmla="*/ 2147483647 w 109"/>
              <a:gd name="T19" fmla="*/ 2147483647 h 131"/>
              <a:gd name="T20" fmla="*/ 2147483647 w 109"/>
              <a:gd name="T21" fmla="*/ 0 h 131"/>
              <a:gd name="T22" fmla="*/ 2147483647 w 109"/>
              <a:gd name="T23" fmla="*/ 0 h 131"/>
              <a:gd name="T24" fmla="*/ 2147483647 w 109"/>
              <a:gd name="T25" fmla="*/ 0 h 1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"/>
              <a:gd name="T40" fmla="*/ 0 h 131"/>
              <a:gd name="T41" fmla="*/ 109 w 109"/>
              <a:gd name="T42" fmla="*/ 131 h 1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" h="131">
                <a:moveTo>
                  <a:pt x="108" y="0"/>
                </a:moveTo>
                <a:lnTo>
                  <a:pt x="94" y="52"/>
                </a:lnTo>
                <a:lnTo>
                  <a:pt x="67" y="78"/>
                </a:lnTo>
                <a:lnTo>
                  <a:pt x="54" y="104"/>
                </a:lnTo>
                <a:lnTo>
                  <a:pt x="27" y="130"/>
                </a:lnTo>
                <a:lnTo>
                  <a:pt x="13" y="117"/>
                </a:lnTo>
                <a:lnTo>
                  <a:pt x="0" y="104"/>
                </a:lnTo>
                <a:lnTo>
                  <a:pt x="0" y="91"/>
                </a:lnTo>
                <a:lnTo>
                  <a:pt x="40" y="52"/>
                </a:lnTo>
                <a:lnTo>
                  <a:pt x="67" y="26"/>
                </a:lnTo>
                <a:lnTo>
                  <a:pt x="81" y="0"/>
                </a:lnTo>
                <a:lnTo>
                  <a:pt x="94" y="0"/>
                </a:lnTo>
                <a:lnTo>
                  <a:pt x="108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8" name="Freeform 202"/>
          <p:cNvSpPr>
            <a:spLocks noChangeAspect="1"/>
          </p:cNvSpPr>
          <p:nvPr/>
        </p:nvSpPr>
        <p:spPr bwMode="gray">
          <a:xfrm>
            <a:off x="7639050" y="5461000"/>
            <a:ext cx="106363" cy="196850"/>
          </a:xfrm>
          <a:custGeom>
            <a:avLst/>
            <a:gdLst>
              <a:gd name="T0" fmla="*/ 2147483647 w 83"/>
              <a:gd name="T1" fmla="*/ 2147483647 h 131"/>
              <a:gd name="T2" fmla="*/ 0 w 83"/>
              <a:gd name="T3" fmla="*/ 0 h 131"/>
              <a:gd name="T4" fmla="*/ 2147483647 w 83"/>
              <a:gd name="T5" fmla="*/ 2147483647 h 131"/>
              <a:gd name="T6" fmla="*/ 2147483647 w 83"/>
              <a:gd name="T7" fmla="*/ 2147483647 h 131"/>
              <a:gd name="T8" fmla="*/ 2147483647 w 83"/>
              <a:gd name="T9" fmla="*/ 2147483647 h 131"/>
              <a:gd name="T10" fmla="*/ 2147483647 w 83"/>
              <a:gd name="T11" fmla="*/ 2147483647 h 131"/>
              <a:gd name="T12" fmla="*/ 2147483647 w 83"/>
              <a:gd name="T13" fmla="*/ 2147483647 h 131"/>
              <a:gd name="T14" fmla="*/ 2147483647 w 83"/>
              <a:gd name="T15" fmla="*/ 2147483647 h 131"/>
              <a:gd name="T16" fmla="*/ 2147483647 w 83"/>
              <a:gd name="T17" fmla="*/ 2147483647 h 131"/>
              <a:gd name="T18" fmla="*/ 2147483647 w 83"/>
              <a:gd name="T19" fmla="*/ 2147483647 h 131"/>
              <a:gd name="T20" fmla="*/ 2147483647 w 83"/>
              <a:gd name="T21" fmla="*/ 2147483647 h 131"/>
              <a:gd name="T22" fmla="*/ 2147483647 w 83"/>
              <a:gd name="T23" fmla="*/ 2147483647 h 131"/>
              <a:gd name="T24" fmla="*/ 2147483647 w 83"/>
              <a:gd name="T25" fmla="*/ 2147483647 h 131"/>
              <a:gd name="T26" fmla="*/ 2147483647 w 83"/>
              <a:gd name="T27" fmla="*/ 2147483647 h 131"/>
              <a:gd name="T28" fmla="*/ 2147483647 w 83"/>
              <a:gd name="T29" fmla="*/ 2147483647 h 131"/>
              <a:gd name="T30" fmla="*/ 2147483647 w 83"/>
              <a:gd name="T31" fmla="*/ 2147483647 h 1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3"/>
              <a:gd name="T49" fmla="*/ 0 h 131"/>
              <a:gd name="T50" fmla="*/ 83 w 83"/>
              <a:gd name="T51" fmla="*/ 131 h 1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3" h="131">
                <a:moveTo>
                  <a:pt x="13" y="26"/>
                </a:moveTo>
                <a:lnTo>
                  <a:pt x="0" y="0"/>
                </a:lnTo>
                <a:lnTo>
                  <a:pt x="13" y="13"/>
                </a:lnTo>
                <a:lnTo>
                  <a:pt x="27" y="26"/>
                </a:lnTo>
                <a:lnTo>
                  <a:pt x="41" y="39"/>
                </a:lnTo>
                <a:lnTo>
                  <a:pt x="54" y="52"/>
                </a:lnTo>
                <a:lnTo>
                  <a:pt x="82" y="52"/>
                </a:lnTo>
                <a:lnTo>
                  <a:pt x="82" y="78"/>
                </a:lnTo>
                <a:lnTo>
                  <a:pt x="54" y="90"/>
                </a:lnTo>
                <a:lnTo>
                  <a:pt x="41" y="117"/>
                </a:lnTo>
                <a:lnTo>
                  <a:pt x="41" y="130"/>
                </a:lnTo>
                <a:lnTo>
                  <a:pt x="27" y="117"/>
                </a:lnTo>
                <a:lnTo>
                  <a:pt x="27" y="104"/>
                </a:lnTo>
                <a:lnTo>
                  <a:pt x="13" y="90"/>
                </a:lnTo>
                <a:lnTo>
                  <a:pt x="27" y="64"/>
                </a:lnTo>
                <a:lnTo>
                  <a:pt x="13" y="2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09" name="Freeform 203"/>
          <p:cNvSpPr>
            <a:spLocks noChangeAspect="1"/>
          </p:cNvSpPr>
          <p:nvPr/>
        </p:nvSpPr>
        <p:spPr bwMode="gray">
          <a:xfrm>
            <a:off x="2387600" y="4095750"/>
            <a:ext cx="204788" cy="88900"/>
          </a:xfrm>
          <a:custGeom>
            <a:avLst/>
            <a:gdLst>
              <a:gd name="T0" fmla="*/ 2147483647 w 164"/>
              <a:gd name="T1" fmla="*/ 2147483647 h 59"/>
              <a:gd name="T2" fmla="*/ 2147483647 w 164"/>
              <a:gd name="T3" fmla="*/ 2147483647 h 59"/>
              <a:gd name="T4" fmla="*/ 2147483647 w 164"/>
              <a:gd name="T5" fmla="*/ 2147483647 h 59"/>
              <a:gd name="T6" fmla="*/ 2147483647 w 164"/>
              <a:gd name="T7" fmla="*/ 2147483647 h 59"/>
              <a:gd name="T8" fmla="*/ 2147483647 w 164"/>
              <a:gd name="T9" fmla="*/ 2147483647 h 59"/>
              <a:gd name="T10" fmla="*/ 2147483647 w 164"/>
              <a:gd name="T11" fmla="*/ 2147483647 h 59"/>
              <a:gd name="T12" fmla="*/ 2147483647 w 164"/>
              <a:gd name="T13" fmla="*/ 2147483647 h 59"/>
              <a:gd name="T14" fmla="*/ 2147483647 w 164"/>
              <a:gd name="T15" fmla="*/ 2147483647 h 59"/>
              <a:gd name="T16" fmla="*/ 2147483647 w 164"/>
              <a:gd name="T17" fmla="*/ 2147483647 h 59"/>
              <a:gd name="T18" fmla="*/ 2147483647 w 164"/>
              <a:gd name="T19" fmla="*/ 2147483647 h 59"/>
              <a:gd name="T20" fmla="*/ 0 w 164"/>
              <a:gd name="T21" fmla="*/ 2147483647 h 59"/>
              <a:gd name="T22" fmla="*/ 2147483647 w 164"/>
              <a:gd name="T23" fmla="*/ 2147483647 h 59"/>
              <a:gd name="T24" fmla="*/ 2147483647 w 164"/>
              <a:gd name="T25" fmla="*/ 0 h 59"/>
              <a:gd name="T26" fmla="*/ 2147483647 w 164"/>
              <a:gd name="T27" fmla="*/ 2147483647 h 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4"/>
              <a:gd name="T43" fmla="*/ 0 h 59"/>
              <a:gd name="T44" fmla="*/ 164 w 164"/>
              <a:gd name="T45" fmla="*/ 59 h 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4" h="59">
                <a:moveTo>
                  <a:pt x="96" y="11"/>
                </a:moveTo>
                <a:lnTo>
                  <a:pt x="135" y="35"/>
                </a:lnTo>
                <a:lnTo>
                  <a:pt x="163" y="47"/>
                </a:lnTo>
                <a:lnTo>
                  <a:pt x="149" y="58"/>
                </a:lnTo>
                <a:lnTo>
                  <a:pt x="108" y="58"/>
                </a:lnTo>
                <a:lnTo>
                  <a:pt x="122" y="47"/>
                </a:lnTo>
                <a:lnTo>
                  <a:pt x="96" y="35"/>
                </a:lnTo>
                <a:lnTo>
                  <a:pt x="54" y="24"/>
                </a:lnTo>
                <a:lnTo>
                  <a:pt x="40" y="11"/>
                </a:lnTo>
                <a:lnTo>
                  <a:pt x="13" y="24"/>
                </a:lnTo>
                <a:lnTo>
                  <a:pt x="0" y="24"/>
                </a:lnTo>
                <a:lnTo>
                  <a:pt x="13" y="11"/>
                </a:lnTo>
                <a:lnTo>
                  <a:pt x="54" y="0"/>
                </a:lnTo>
                <a:lnTo>
                  <a:pt x="96" y="1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0" name="Freeform 204"/>
          <p:cNvSpPr>
            <a:spLocks noChangeAspect="1"/>
          </p:cNvSpPr>
          <p:nvPr/>
        </p:nvSpPr>
        <p:spPr bwMode="gray">
          <a:xfrm>
            <a:off x="2659063" y="4200525"/>
            <a:ext cx="57150" cy="26988"/>
          </a:xfrm>
          <a:custGeom>
            <a:avLst/>
            <a:gdLst>
              <a:gd name="T0" fmla="*/ 2147483647 w 46"/>
              <a:gd name="T1" fmla="*/ 0 h 17"/>
              <a:gd name="T2" fmla="*/ 2147483647 w 46"/>
              <a:gd name="T3" fmla="*/ 2147483647 h 17"/>
              <a:gd name="T4" fmla="*/ 2147483647 w 46"/>
              <a:gd name="T5" fmla="*/ 2147483647 h 17"/>
              <a:gd name="T6" fmla="*/ 0 w 46"/>
              <a:gd name="T7" fmla="*/ 2147483647 h 17"/>
              <a:gd name="T8" fmla="*/ 0 w 46"/>
              <a:gd name="T9" fmla="*/ 0 h 17"/>
              <a:gd name="T10" fmla="*/ 2147483647 w 46"/>
              <a:gd name="T11" fmla="*/ 0 h 17"/>
              <a:gd name="T12" fmla="*/ 2147483647 w 46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7"/>
              <a:gd name="T23" fmla="*/ 46 w 46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7">
                <a:moveTo>
                  <a:pt x="33" y="0"/>
                </a:moveTo>
                <a:lnTo>
                  <a:pt x="45" y="16"/>
                </a:lnTo>
                <a:lnTo>
                  <a:pt x="11" y="16"/>
                </a:lnTo>
                <a:lnTo>
                  <a:pt x="0" y="16"/>
                </a:lnTo>
                <a:lnTo>
                  <a:pt x="0" y="0"/>
                </a:lnTo>
                <a:lnTo>
                  <a:pt x="23" y="0"/>
                </a:lnTo>
                <a:lnTo>
                  <a:pt x="33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1" name="Freeform 205"/>
          <p:cNvSpPr>
            <a:spLocks noChangeAspect="1"/>
          </p:cNvSpPr>
          <p:nvPr/>
        </p:nvSpPr>
        <p:spPr bwMode="gray">
          <a:xfrm>
            <a:off x="2659063" y="4200525"/>
            <a:ext cx="61912" cy="28575"/>
          </a:xfrm>
          <a:custGeom>
            <a:avLst/>
            <a:gdLst>
              <a:gd name="T0" fmla="*/ 2147483647 w 49"/>
              <a:gd name="T1" fmla="*/ 0 h 18"/>
              <a:gd name="T2" fmla="*/ 2147483647 w 49"/>
              <a:gd name="T3" fmla="*/ 2147483647 h 18"/>
              <a:gd name="T4" fmla="*/ 2147483647 w 49"/>
              <a:gd name="T5" fmla="*/ 2147483647 h 18"/>
              <a:gd name="T6" fmla="*/ 0 w 49"/>
              <a:gd name="T7" fmla="*/ 2147483647 h 18"/>
              <a:gd name="T8" fmla="*/ 0 w 49"/>
              <a:gd name="T9" fmla="*/ 0 h 18"/>
              <a:gd name="T10" fmla="*/ 2147483647 w 49"/>
              <a:gd name="T11" fmla="*/ 0 h 18"/>
              <a:gd name="T12" fmla="*/ 2147483647 w 4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"/>
              <a:gd name="T22" fmla="*/ 0 h 18"/>
              <a:gd name="T23" fmla="*/ 49 w 4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" h="18">
                <a:moveTo>
                  <a:pt x="36" y="0"/>
                </a:moveTo>
                <a:lnTo>
                  <a:pt x="48" y="17"/>
                </a:lnTo>
                <a:lnTo>
                  <a:pt x="11" y="17"/>
                </a:lnTo>
                <a:lnTo>
                  <a:pt x="0" y="17"/>
                </a:lnTo>
                <a:lnTo>
                  <a:pt x="0" y="0"/>
                </a:lnTo>
                <a:lnTo>
                  <a:pt x="24" y="0"/>
                </a:lnTo>
                <a:lnTo>
                  <a:pt x="36" y="0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2" name="Freeform 206"/>
          <p:cNvSpPr>
            <a:spLocks noChangeAspect="1"/>
          </p:cNvSpPr>
          <p:nvPr/>
        </p:nvSpPr>
        <p:spPr bwMode="gray">
          <a:xfrm>
            <a:off x="2530475" y="4229100"/>
            <a:ext cx="36513" cy="25400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0 w 30"/>
              <a:gd name="T5" fmla="*/ 2147483647 h 17"/>
              <a:gd name="T6" fmla="*/ 0 w 30"/>
              <a:gd name="T7" fmla="*/ 0 h 17"/>
              <a:gd name="T8" fmla="*/ 2147483647 w 30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7"/>
              <a:gd name="T17" fmla="*/ 30 w 30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7">
                <a:moveTo>
                  <a:pt x="29" y="16"/>
                </a:moveTo>
                <a:lnTo>
                  <a:pt x="14" y="16"/>
                </a:lnTo>
                <a:lnTo>
                  <a:pt x="0" y="16"/>
                </a:lnTo>
                <a:lnTo>
                  <a:pt x="0" y="0"/>
                </a:lnTo>
                <a:lnTo>
                  <a:pt x="29" y="16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3" name="Freeform 207"/>
          <p:cNvSpPr>
            <a:spLocks noChangeAspect="1"/>
          </p:cNvSpPr>
          <p:nvPr/>
        </p:nvSpPr>
        <p:spPr bwMode="gray">
          <a:xfrm>
            <a:off x="2606675" y="4200525"/>
            <a:ext cx="33338" cy="26988"/>
          </a:xfrm>
          <a:custGeom>
            <a:avLst/>
            <a:gdLst>
              <a:gd name="T0" fmla="*/ 2147483647 w 28"/>
              <a:gd name="T1" fmla="*/ 2147483647 h 17"/>
              <a:gd name="T2" fmla="*/ 2147483647 w 28"/>
              <a:gd name="T3" fmla="*/ 0 h 17"/>
              <a:gd name="T4" fmla="*/ 2147483647 w 28"/>
              <a:gd name="T5" fmla="*/ 0 h 17"/>
              <a:gd name="T6" fmla="*/ 2147483647 w 28"/>
              <a:gd name="T7" fmla="*/ 2147483647 h 17"/>
              <a:gd name="T8" fmla="*/ 2147483647 w 28"/>
              <a:gd name="T9" fmla="*/ 2147483647 h 17"/>
              <a:gd name="T10" fmla="*/ 0 w 28"/>
              <a:gd name="T11" fmla="*/ 2147483647 h 17"/>
              <a:gd name="T12" fmla="*/ 0 w 28"/>
              <a:gd name="T13" fmla="*/ 2147483647 h 17"/>
              <a:gd name="T14" fmla="*/ 2147483647 w 28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17"/>
              <a:gd name="T26" fmla="*/ 28 w 28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17">
                <a:moveTo>
                  <a:pt x="16" y="9"/>
                </a:moveTo>
                <a:lnTo>
                  <a:pt x="9" y="0"/>
                </a:lnTo>
                <a:lnTo>
                  <a:pt x="27" y="0"/>
                </a:lnTo>
                <a:lnTo>
                  <a:pt x="27" y="16"/>
                </a:lnTo>
                <a:lnTo>
                  <a:pt x="16" y="16"/>
                </a:lnTo>
                <a:lnTo>
                  <a:pt x="0" y="16"/>
                </a:lnTo>
                <a:lnTo>
                  <a:pt x="0" y="9"/>
                </a:lnTo>
                <a:lnTo>
                  <a:pt x="16" y="9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4" name="Freeform 208"/>
          <p:cNvSpPr>
            <a:spLocks noChangeAspect="1"/>
          </p:cNvSpPr>
          <p:nvPr/>
        </p:nvSpPr>
        <p:spPr bwMode="gray">
          <a:xfrm>
            <a:off x="2606675" y="4200525"/>
            <a:ext cx="41275" cy="28575"/>
          </a:xfrm>
          <a:custGeom>
            <a:avLst/>
            <a:gdLst>
              <a:gd name="T0" fmla="*/ 2147483647 w 35"/>
              <a:gd name="T1" fmla="*/ 2147483647 h 18"/>
              <a:gd name="T2" fmla="*/ 2147483647 w 35"/>
              <a:gd name="T3" fmla="*/ 0 h 18"/>
              <a:gd name="T4" fmla="*/ 2147483647 w 35"/>
              <a:gd name="T5" fmla="*/ 0 h 18"/>
              <a:gd name="T6" fmla="*/ 2147483647 w 35"/>
              <a:gd name="T7" fmla="*/ 2147483647 h 18"/>
              <a:gd name="T8" fmla="*/ 2147483647 w 35"/>
              <a:gd name="T9" fmla="*/ 2147483647 h 18"/>
              <a:gd name="T10" fmla="*/ 0 w 35"/>
              <a:gd name="T11" fmla="*/ 2147483647 h 18"/>
              <a:gd name="T12" fmla="*/ 0 w 35"/>
              <a:gd name="T13" fmla="*/ 2147483647 h 18"/>
              <a:gd name="T14" fmla="*/ 2147483647 w 35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"/>
              <a:gd name="T25" fmla="*/ 0 h 18"/>
              <a:gd name="T26" fmla="*/ 35 w 35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" h="18">
                <a:moveTo>
                  <a:pt x="22" y="8"/>
                </a:moveTo>
                <a:lnTo>
                  <a:pt x="10" y="0"/>
                </a:lnTo>
                <a:lnTo>
                  <a:pt x="34" y="0"/>
                </a:lnTo>
                <a:lnTo>
                  <a:pt x="34" y="17"/>
                </a:lnTo>
                <a:lnTo>
                  <a:pt x="22" y="17"/>
                </a:lnTo>
                <a:lnTo>
                  <a:pt x="0" y="17"/>
                </a:lnTo>
                <a:lnTo>
                  <a:pt x="0" y="8"/>
                </a:lnTo>
                <a:lnTo>
                  <a:pt x="22" y="8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5" name="Freeform 210"/>
          <p:cNvSpPr>
            <a:spLocks noChangeAspect="1"/>
          </p:cNvSpPr>
          <p:nvPr/>
        </p:nvSpPr>
        <p:spPr bwMode="gray">
          <a:xfrm>
            <a:off x="6748463" y="5876925"/>
            <a:ext cx="60325" cy="71438"/>
          </a:xfrm>
          <a:custGeom>
            <a:avLst/>
            <a:gdLst>
              <a:gd name="T0" fmla="*/ 2147483647 w 50"/>
              <a:gd name="T1" fmla="*/ 2147483647 h 49"/>
              <a:gd name="T2" fmla="*/ 2147483647 w 50"/>
              <a:gd name="T3" fmla="*/ 2147483647 h 49"/>
              <a:gd name="T4" fmla="*/ 2147483647 w 50"/>
              <a:gd name="T5" fmla="*/ 2147483647 h 49"/>
              <a:gd name="T6" fmla="*/ 2147483647 w 50"/>
              <a:gd name="T7" fmla="*/ 2147483647 h 49"/>
              <a:gd name="T8" fmla="*/ 0 w 50"/>
              <a:gd name="T9" fmla="*/ 2147483647 h 49"/>
              <a:gd name="T10" fmla="*/ 0 w 50"/>
              <a:gd name="T11" fmla="*/ 0 h 49"/>
              <a:gd name="T12" fmla="*/ 2147483647 w 50"/>
              <a:gd name="T13" fmla="*/ 0 h 49"/>
              <a:gd name="T14" fmla="*/ 2147483647 w 50"/>
              <a:gd name="T15" fmla="*/ 2147483647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"/>
              <a:gd name="T25" fmla="*/ 0 h 49"/>
              <a:gd name="T26" fmla="*/ 50 w 50"/>
              <a:gd name="T27" fmla="*/ 49 h 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" h="49">
                <a:moveTo>
                  <a:pt x="49" y="11"/>
                </a:moveTo>
                <a:lnTo>
                  <a:pt x="49" y="35"/>
                </a:lnTo>
                <a:lnTo>
                  <a:pt x="24" y="48"/>
                </a:lnTo>
                <a:lnTo>
                  <a:pt x="12" y="48"/>
                </a:lnTo>
                <a:lnTo>
                  <a:pt x="0" y="11"/>
                </a:lnTo>
                <a:lnTo>
                  <a:pt x="0" y="0"/>
                </a:lnTo>
                <a:lnTo>
                  <a:pt x="36" y="0"/>
                </a:lnTo>
                <a:lnTo>
                  <a:pt x="49" y="1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6" name="Freeform 211"/>
          <p:cNvSpPr>
            <a:spLocks noChangeAspect="1"/>
          </p:cNvSpPr>
          <p:nvPr/>
        </p:nvSpPr>
        <p:spPr bwMode="gray">
          <a:xfrm>
            <a:off x="1706563" y="3244850"/>
            <a:ext cx="153987" cy="176213"/>
          </a:xfrm>
          <a:custGeom>
            <a:avLst/>
            <a:gdLst>
              <a:gd name="T0" fmla="*/ 0 w 123"/>
              <a:gd name="T1" fmla="*/ 2147483647 h 118"/>
              <a:gd name="T2" fmla="*/ 2147483647 w 123"/>
              <a:gd name="T3" fmla="*/ 2147483647 h 118"/>
              <a:gd name="T4" fmla="*/ 2147483647 w 123"/>
              <a:gd name="T5" fmla="*/ 2147483647 h 118"/>
              <a:gd name="T6" fmla="*/ 2147483647 w 123"/>
              <a:gd name="T7" fmla="*/ 2147483647 h 118"/>
              <a:gd name="T8" fmla="*/ 2147483647 w 123"/>
              <a:gd name="T9" fmla="*/ 2147483647 h 118"/>
              <a:gd name="T10" fmla="*/ 2147483647 w 123"/>
              <a:gd name="T11" fmla="*/ 2147483647 h 118"/>
              <a:gd name="T12" fmla="*/ 2147483647 w 123"/>
              <a:gd name="T13" fmla="*/ 2147483647 h 118"/>
              <a:gd name="T14" fmla="*/ 2147483647 w 123"/>
              <a:gd name="T15" fmla="*/ 2147483647 h 118"/>
              <a:gd name="T16" fmla="*/ 2147483647 w 123"/>
              <a:gd name="T17" fmla="*/ 2147483647 h 118"/>
              <a:gd name="T18" fmla="*/ 2147483647 w 123"/>
              <a:gd name="T19" fmla="*/ 2147483647 h 118"/>
              <a:gd name="T20" fmla="*/ 2147483647 w 123"/>
              <a:gd name="T21" fmla="*/ 2147483647 h 118"/>
              <a:gd name="T22" fmla="*/ 2147483647 w 123"/>
              <a:gd name="T23" fmla="*/ 2147483647 h 118"/>
              <a:gd name="T24" fmla="*/ 2147483647 w 123"/>
              <a:gd name="T25" fmla="*/ 2147483647 h 118"/>
              <a:gd name="T26" fmla="*/ 2147483647 w 123"/>
              <a:gd name="T27" fmla="*/ 2147483647 h 118"/>
              <a:gd name="T28" fmla="*/ 2147483647 w 123"/>
              <a:gd name="T29" fmla="*/ 2147483647 h 118"/>
              <a:gd name="T30" fmla="*/ 2147483647 w 123"/>
              <a:gd name="T31" fmla="*/ 2147483647 h 118"/>
              <a:gd name="T32" fmla="*/ 2147483647 w 123"/>
              <a:gd name="T33" fmla="*/ 2147483647 h 118"/>
              <a:gd name="T34" fmla="*/ 2147483647 w 123"/>
              <a:gd name="T35" fmla="*/ 2147483647 h 118"/>
              <a:gd name="T36" fmla="*/ 2147483647 w 123"/>
              <a:gd name="T37" fmla="*/ 0 h 118"/>
              <a:gd name="T38" fmla="*/ 2147483647 w 123"/>
              <a:gd name="T39" fmla="*/ 2147483647 h 118"/>
              <a:gd name="T40" fmla="*/ 0 w 123"/>
              <a:gd name="T41" fmla="*/ 2147483647 h 1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3"/>
              <a:gd name="T64" fmla="*/ 0 h 118"/>
              <a:gd name="T65" fmla="*/ 123 w 123"/>
              <a:gd name="T66" fmla="*/ 118 h 11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3" h="118">
                <a:moveTo>
                  <a:pt x="0" y="11"/>
                </a:moveTo>
                <a:lnTo>
                  <a:pt x="5" y="28"/>
                </a:lnTo>
                <a:lnTo>
                  <a:pt x="22" y="35"/>
                </a:lnTo>
                <a:lnTo>
                  <a:pt x="28" y="30"/>
                </a:lnTo>
                <a:lnTo>
                  <a:pt x="14" y="21"/>
                </a:lnTo>
                <a:lnTo>
                  <a:pt x="28" y="21"/>
                </a:lnTo>
                <a:lnTo>
                  <a:pt x="41" y="36"/>
                </a:lnTo>
                <a:lnTo>
                  <a:pt x="38" y="10"/>
                </a:lnTo>
                <a:lnTo>
                  <a:pt x="48" y="33"/>
                </a:lnTo>
                <a:lnTo>
                  <a:pt x="74" y="46"/>
                </a:lnTo>
                <a:lnTo>
                  <a:pt x="68" y="63"/>
                </a:lnTo>
                <a:lnTo>
                  <a:pt x="97" y="82"/>
                </a:lnTo>
                <a:lnTo>
                  <a:pt x="90" y="99"/>
                </a:lnTo>
                <a:lnTo>
                  <a:pt x="106" y="85"/>
                </a:lnTo>
                <a:lnTo>
                  <a:pt x="108" y="117"/>
                </a:lnTo>
                <a:lnTo>
                  <a:pt x="120" y="111"/>
                </a:lnTo>
                <a:lnTo>
                  <a:pt x="122" y="88"/>
                </a:lnTo>
                <a:lnTo>
                  <a:pt x="93" y="74"/>
                </a:lnTo>
                <a:lnTo>
                  <a:pt x="39" y="0"/>
                </a:lnTo>
                <a:lnTo>
                  <a:pt x="8" y="21"/>
                </a:lnTo>
                <a:lnTo>
                  <a:pt x="0" y="11"/>
                </a:lnTo>
              </a:path>
            </a:pathLst>
          </a:custGeom>
          <a:solidFill>
            <a:srgbClr val="DDDDDD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7" name="Text Box 463"/>
          <p:cNvSpPr txBox="1">
            <a:spLocks noChangeArrowheads="1"/>
          </p:cNvSpPr>
          <p:nvPr/>
        </p:nvSpPr>
        <p:spPr bwMode="auto">
          <a:xfrm>
            <a:off x="423863" y="5300663"/>
            <a:ext cx="1873250" cy="4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400" tIns="50400" rIns="51206" bIns="5040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en-US" altLang="ja-JP" sz="1100" b="1" dirty="0" err="1" smtClean="0">
                <a:solidFill>
                  <a:srgbClr val="000000"/>
                </a:solidFill>
                <a:latin typeface="Nimbus AREVA"/>
                <a:ea typeface="Geneva" charset="-128"/>
              </a:rPr>
              <a:t>Poten</a:t>
            </a:r>
            <a:r>
              <a:rPr lang="cs-CZ" altLang="ja-JP" sz="1100" b="1" dirty="0" err="1" smtClean="0">
                <a:solidFill>
                  <a:srgbClr val="000000"/>
                </a:solidFill>
                <a:latin typeface="Nimbus AREVA"/>
                <a:ea typeface="Geneva" charset="-128"/>
              </a:rPr>
              <a:t>ciální</a:t>
            </a:r>
            <a:r>
              <a:rPr lang="cs-CZ" altLang="ja-JP" sz="1100" b="1" dirty="0" smtClean="0">
                <a:solidFill>
                  <a:srgbClr val="000000"/>
                </a:solidFill>
                <a:latin typeface="Nimbus AREVA"/>
                <a:ea typeface="Geneva" charset="-128"/>
              </a:rPr>
              <a:t> příležitosti</a:t>
            </a:r>
            <a:r>
              <a:rPr lang="en-US" altLang="ja-JP" sz="1100" b="1" dirty="0" smtClean="0">
                <a:solidFill>
                  <a:srgbClr val="000000"/>
                </a:solidFill>
                <a:latin typeface="Nimbus AREVA"/>
                <a:ea typeface="Geneva" charset="-128"/>
              </a:rPr>
              <a:t>/ </a:t>
            </a:r>
            <a:r>
              <a:rPr lang="cs-CZ" altLang="ja-JP" sz="1100" b="1" dirty="0" smtClean="0">
                <a:solidFill>
                  <a:srgbClr val="000000"/>
                </a:solidFill>
                <a:latin typeface="Nimbus AREVA"/>
                <a:ea typeface="Geneva" charset="-128"/>
              </a:rPr>
              <a:t>Vyslovení zájmu</a:t>
            </a:r>
            <a:endParaRPr lang="en-US" altLang="ja-JP" sz="1100" b="1" dirty="0">
              <a:solidFill>
                <a:srgbClr val="000000"/>
              </a:solidFill>
              <a:latin typeface="Nimbus AREVA"/>
              <a:ea typeface="Geneva" charset="-128"/>
            </a:endParaRPr>
          </a:p>
        </p:txBody>
      </p:sp>
      <p:sp>
        <p:nvSpPr>
          <p:cNvPr id="13518" name="Line 486"/>
          <p:cNvSpPr>
            <a:spLocks noChangeShapeType="1"/>
          </p:cNvSpPr>
          <p:nvPr/>
        </p:nvSpPr>
        <p:spPr bwMode="auto">
          <a:xfrm flipH="1" flipV="1">
            <a:off x="1639888" y="4559300"/>
            <a:ext cx="1347787" cy="307975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sp>
        <p:nvSpPr>
          <p:cNvPr id="13519" name="AutoShape 494" descr="234215616@20022013-2C92"/>
          <p:cNvSpPr>
            <a:spLocks noChangeAspect="1" noChangeArrowheads="1"/>
          </p:cNvSpPr>
          <p:nvPr/>
        </p:nvSpPr>
        <p:spPr bwMode="auto">
          <a:xfrm>
            <a:off x="4251325" y="3238500"/>
            <a:ext cx="2778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06" tIns="25603" rIns="51206" bIns="25603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ja-JP" sz="1700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13520" name="AutoShape 495" descr="234215616@20022013-2C92"/>
          <p:cNvSpPr>
            <a:spLocks noChangeAspect="1" noChangeArrowheads="1"/>
          </p:cNvSpPr>
          <p:nvPr/>
        </p:nvSpPr>
        <p:spPr bwMode="auto">
          <a:xfrm>
            <a:off x="4251325" y="3238500"/>
            <a:ext cx="2778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06" tIns="25603" rIns="51206" bIns="25603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ja-JP" sz="1700">
              <a:solidFill>
                <a:srgbClr val="000000"/>
              </a:solidFill>
              <a:ea typeface="Geneva" charset="-128"/>
            </a:endParaRPr>
          </a:p>
        </p:txBody>
      </p:sp>
      <p:pic>
        <p:nvPicPr>
          <p:cNvPr id="13521" name="Picture 498" descr="LOGO ATMEA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4579938"/>
            <a:ext cx="636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22" name="Text Box 215"/>
          <p:cNvSpPr txBox="1">
            <a:spLocks noChangeArrowheads="1"/>
          </p:cNvSpPr>
          <p:nvPr/>
        </p:nvSpPr>
        <p:spPr bwMode="auto">
          <a:xfrm>
            <a:off x="1116013" y="4292600"/>
            <a:ext cx="65087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ja-JP" sz="1200" b="1" dirty="0" smtClean="0">
                <a:solidFill>
                  <a:srgbClr val="003E86"/>
                </a:solidFill>
                <a:ea typeface="Geneva" charset="-128"/>
              </a:rPr>
              <a:t>Bra</a:t>
            </a:r>
            <a:r>
              <a:rPr lang="cs-CZ" altLang="ja-JP" sz="1200" b="1" dirty="0" err="1" smtClean="0">
                <a:solidFill>
                  <a:srgbClr val="003E86"/>
                </a:solidFill>
                <a:ea typeface="Geneva" charset="-128"/>
              </a:rPr>
              <a:t>zílie</a:t>
            </a:r>
            <a:r>
              <a:rPr lang="fr-FR" altLang="ja-JP" sz="1200" b="1" dirty="0" smtClean="0">
                <a:solidFill>
                  <a:srgbClr val="000000"/>
                </a:solidFill>
                <a:ea typeface="Geneva" charset="-128"/>
              </a:rPr>
              <a:t>   </a:t>
            </a:r>
            <a:endParaRPr lang="fr-FR" altLang="ja-JP" sz="1200" b="1" dirty="0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13523" name="Text Box 216"/>
          <p:cNvSpPr txBox="1">
            <a:spLocks noChangeArrowheads="1"/>
          </p:cNvSpPr>
          <p:nvPr/>
        </p:nvSpPr>
        <p:spPr bwMode="auto">
          <a:xfrm>
            <a:off x="8054182" y="3458369"/>
            <a:ext cx="792162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ja-JP" sz="1200" b="1" dirty="0">
                <a:solidFill>
                  <a:srgbClr val="000000"/>
                </a:solidFill>
                <a:ea typeface="Geneva" charset="-128"/>
              </a:rPr>
              <a:t>  Vietnam</a:t>
            </a:r>
          </a:p>
        </p:txBody>
      </p:sp>
      <p:sp>
        <p:nvSpPr>
          <p:cNvPr id="13524" name="Rectangle 217"/>
          <p:cNvSpPr>
            <a:spLocks noChangeArrowheads="1"/>
          </p:cNvSpPr>
          <p:nvPr/>
        </p:nvSpPr>
        <p:spPr bwMode="auto">
          <a:xfrm>
            <a:off x="2109368" y="260350"/>
            <a:ext cx="6894513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cs-CZ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Celosvětové aktivity </a:t>
            </a:r>
            <a:r>
              <a:rPr lang="en-GB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A</a:t>
            </a:r>
            <a:r>
              <a:rPr lang="cs-CZ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spol. </a:t>
            </a:r>
            <a:r>
              <a:rPr lang="en-GB" altLang="ja-JP" sz="2700" b="1" i="1" dirty="0" smtClean="0">
                <a:solidFill>
                  <a:srgbClr val="CC0000"/>
                </a:solidFill>
                <a:ea typeface="ＭＳ Ｐゴシック" pitchFamily="34" charset="-128"/>
              </a:rPr>
              <a:t>TMEA</a:t>
            </a:r>
            <a:endParaRPr lang="fr-FR" altLang="ja-JP" sz="2700" b="1" i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pic>
        <p:nvPicPr>
          <p:cNvPr id="13525" name="Picture 498" descr="LOGO ATMEA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659438"/>
            <a:ext cx="636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26" name="Text Box 219"/>
          <p:cNvSpPr txBox="1">
            <a:spLocks noChangeArrowheads="1"/>
          </p:cNvSpPr>
          <p:nvPr/>
        </p:nvSpPr>
        <p:spPr bwMode="auto">
          <a:xfrm>
            <a:off x="3589338" y="5229225"/>
            <a:ext cx="936625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ja-JP" sz="1200" b="1">
                <a:solidFill>
                  <a:srgbClr val="003E86"/>
                </a:solidFill>
                <a:ea typeface="Geneva" charset="-128"/>
              </a:rPr>
              <a:t>Argentina</a:t>
            </a:r>
            <a:r>
              <a:rPr lang="fr-FR" altLang="ja-JP" sz="1200" b="1">
                <a:solidFill>
                  <a:srgbClr val="000000"/>
                </a:solidFill>
                <a:ea typeface="Geneva" charset="-128"/>
              </a:rPr>
              <a:t>   </a:t>
            </a:r>
          </a:p>
        </p:txBody>
      </p:sp>
      <p:sp>
        <p:nvSpPr>
          <p:cNvPr id="13527" name="Line 486"/>
          <p:cNvSpPr>
            <a:spLocks noChangeShapeType="1"/>
          </p:cNvSpPr>
          <p:nvPr/>
        </p:nvSpPr>
        <p:spPr bwMode="auto">
          <a:xfrm flipH="1">
            <a:off x="2771775" y="5589588"/>
            <a:ext cx="647700" cy="71437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sp>
        <p:nvSpPr>
          <p:cNvPr id="13528" name="Line 486"/>
          <p:cNvSpPr>
            <a:spLocks noChangeShapeType="1"/>
          </p:cNvSpPr>
          <p:nvPr/>
        </p:nvSpPr>
        <p:spPr bwMode="auto">
          <a:xfrm flipH="1" flipV="1">
            <a:off x="3635375" y="2636838"/>
            <a:ext cx="1008063" cy="790575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pic>
        <p:nvPicPr>
          <p:cNvPr id="13529" name="Picture 498" descr="LOGO ATMEA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81300"/>
            <a:ext cx="636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30" name="Text Box 224"/>
          <p:cNvSpPr txBox="1">
            <a:spLocks noChangeArrowheads="1"/>
          </p:cNvSpPr>
          <p:nvPr/>
        </p:nvSpPr>
        <p:spPr bwMode="auto">
          <a:xfrm>
            <a:off x="3203575" y="2492375"/>
            <a:ext cx="93662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ja-JP" sz="1200" b="1" dirty="0" smtClean="0">
                <a:solidFill>
                  <a:srgbClr val="003E86"/>
                </a:solidFill>
                <a:ea typeface="Geneva" charset="-128"/>
              </a:rPr>
              <a:t>Slov</a:t>
            </a:r>
            <a:r>
              <a:rPr lang="cs-CZ" altLang="ja-JP" sz="1200" b="1" dirty="0" smtClean="0">
                <a:solidFill>
                  <a:srgbClr val="003E86"/>
                </a:solidFill>
                <a:ea typeface="Geneva" charset="-128"/>
              </a:rPr>
              <a:t>i</a:t>
            </a:r>
            <a:r>
              <a:rPr lang="fr-FR" altLang="ja-JP" sz="1200" b="1" dirty="0" smtClean="0">
                <a:solidFill>
                  <a:srgbClr val="003E86"/>
                </a:solidFill>
                <a:ea typeface="Geneva" charset="-128"/>
              </a:rPr>
              <a:t>n</a:t>
            </a:r>
            <a:r>
              <a:rPr lang="cs-CZ" altLang="ja-JP" sz="1200" b="1" dirty="0" err="1" smtClean="0">
                <a:solidFill>
                  <a:srgbClr val="003E86"/>
                </a:solidFill>
                <a:ea typeface="Geneva" charset="-128"/>
              </a:rPr>
              <a:t>sko</a:t>
            </a:r>
            <a:r>
              <a:rPr lang="fr-FR" altLang="ja-JP" sz="1200" b="1" dirty="0" smtClean="0">
                <a:solidFill>
                  <a:srgbClr val="000000"/>
                </a:solidFill>
                <a:ea typeface="Geneva" charset="-128"/>
              </a:rPr>
              <a:t>  </a:t>
            </a:r>
            <a:endParaRPr lang="fr-FR" altLang="ja-JP" sz="1200" b="1" dirty="0">
              <a:solidFill>
                <a:srgbClr val="000000"/>
              </a:solidFill>
              <a:ea typeface="Geneva" charset="-128"/>
            </a:endParaRPr>
          </a:p>
        </p:txBody>
      </p:sp>
      <p:sp>
        <p:nvSpPr>
          <p:cNvPr id="13531" name="Line 486"/>
          <p:cNvSpPr>
            <a:spLocks noChangeShapeType="1"/>
          </p:cNvSpPr>
          <p:nvPr/>
        </p:nvSpPr>
        <p:spPr bwMode="auto">
          <a:xfrm flipV="1">
            <a:off x="4572000" y="3643313"/>
            <a:ext cx="431800" cy="2159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pic>
        <p:nvPicPr>
          <p:cNvPr id="13532" name="Picture 498" descr="LOGO ATMEA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932238"/>
            <a:ext cx="636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33" name="Text Box 229"/>
          <p:cNvSpPr txBox="1">
            <a:spLocks noChangeArrowheads="1"/>
          </p:cNvSpPr>
          <p:nvPr/>
        </p:nvSpPr>
        <p:spPr bwMode="auto">
          <a:xfrm>
            <a:off x="3851920" y="3644901"/>
            <a:ext cx="72072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ja-JP" sz="1200" b="1" dirty="0" smtClean="0">
                <a:solidFill>
                  <a:srgbClr val="000000"/>
                </a:solidFill>
                <a:ea typeface="Geneva" charset="-128"/>
              </a:rPr>
              <a:t>Turecko</a:t>
            </a:r>
            <a:endParaRPr lang="en-US" altLang="ja-JP" sz="1200" b="1" dirty="0">
              <a:solidFill>
                <a:srgbClr val="000000"/>
              </a:solidFill>
              <a:ea typeface="Geneva" charset="-128"/>
            </a:endParaRPr>
          </a:p>
        </p:txBody>
      </p:sp>
      <p:pic>
        <p:nvPicPr>
          <p:cNvPr id="13534" name="Picture 500" descr="LOGO ATMEA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730625"/>
            <a:ext cx="638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35" name="Line 482"/>
          <p:cNvSpPr>
            <a:spLocks noChangeShapeType="1"/>
          </p:cNvSpPr>
          <p:nvPr/>
        </p:nvSpPr>
        <p:spPr bwMode="auto">
          <a:xfrm flipV="1">
            <a:off x="6372225" y="3746499"/>
            <a:ext cx="1260475" cy="4032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sp>
        <p:nvSpPr>
          <p:cNvPr id="13536" name="Rectangle 234"/>
          <p:cNvSpPr>
            <a:spLocks noChangeArrowheads="1"/>
          </p:cNvSpPr>
          <p:nvPr/>
        </p:nvSpPr>
        <p:spPr bwMode="auto">
          <a:xfrm>
            <a:off x="250825" y="1196975"/>
            <a:ext cx="8353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Font typeface="Arial" pitchFamily="34" charset="0"/>
              <a:buChar char="►"/>
            </a:pPr>
            <a:r>
              <a:rPr kumimoji="1" lang="cs-CZ" altLang="ja-JP" sz="2000" b="1" dirty="0" smtClean="0">
                <a:solidFill>
                  <a:srgbClr val="000000"/>
                </a:solidFill>
                <a:ea typeface="ＭＳ Ｐゴシック" pitchFamily="34" charset="-128"/>
              </a:rPr>
              <a:t>Reaktor </a:t>
            </a:r>
            <a:r>
              <a:rPr kumimoji="1" lang="en-US" altLang="ja-JP" sz="2000" b="1" dirty="0" smtClean="0">
                <a:solidFill>
                  <a:srgbClr val="000000"/>
                </a:solidFill>
                <a:ea typeface="ＭＳ Ｐゴシック" pitchFamily="34" charset="-128"/>
              </a:rPr>
              <a:t>ATMEA1 </a:t>
            </a:r>
            <a:r>
              <a:rPr kumimoji="1" lang="cs-CZ" altLang="ja-JP" sz="2000" b="1" dirty="0" smtClean="0">
                <a:solidFill>
                  <a:srgbClr val="000000"/>
                </a:solidFill>
                <a:ea typeface="ＭＳ Ｐゴシック" pitchFamily="34" charset="-128"/>
              </a:rPr>
              <a:t>se v mnoha zemích považuje za potenciální technologii pro novou elektrárnu</a:t>
            </a:r>
            <a:endParaRPr kumimoji="1" lang="en-US" altLang="ja-JP" sz="20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3537" name="Picture 498" descr="LOGO ATMEA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5762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38" name="Text Box 237"/>
          <p:cNvSpPr txBox="1">
            <a:spLocks noChangeArrowheads="1"/>
          </p:cNvSpPr>
          <p:nvPr/>
        </p:nvSpPr>
        <p:spPr bwMode="auto">
          <a:xfrm>
            <a:off x="827088" y="2133600"/>
            <a:ext cx="93662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ja-JP" sz="1200" b="1" dirty="0" smtClean="0">
                <a:solidFill>
                  <a:srgbClr val="003E86"/>
                </a:solidFill>
                <a:ea typeface="Geneva" charset="-128"/>
              </a:rPr>
              <a:t>K</a:t>
            </a:r>
            <a:r>
              <a:rPr lang="fr-FR" altLang="ja-JP" sz="1200" b="1" dirty="0" smtClean="0">
                <a:solidFill>
                  <a:srgbClr val="003E86"/>
                </a:solidFill>
                <a:ea typeface="Geneva" charset="-128"/>
              </a:rPr>
              <a:t>anada</a:t>
            </a:r>
            <a:endParaRPr lang="fr-FR" altLang="ja-JP" sz="1200" b="1" dirty="0">
              <a:solidFill>
                <a:srgbClr val="000000"/>
              </a:solidFill>
              <a:ea typeface="Geneva" charset="-128"/>
            </a:endParaRPr>
          </a:p>
        </p:txBody>
      </p:sp>
      <p:pic>
        <p:nvPicPr>
          <p:cNvPr id="13539" name="Picture 238" descr="ca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95500"/>
            <a:ext cx="5032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0" name="Picture 500" descr="LOGO ATMEA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437063"/>
            <a:ext cx="638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41" name="Text Box 240"/>
          <p:cNvSpPr txBox="1">
            <a:spLocks noChangeArrowheads="1"/>
          </p:cNvSpPr>
          <p:nvPr/>
        </p:nvSpPr>
        <p:spPr bwMode="auto">
          <a:xfrm>
            <a:off x="7956550" y="4076700"/>
            <a:ext cx="79216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ja-JP" sz="1200" b="1" dirty="0">
                <a:solidFill>
                  <a:srgbClr val="000000"/>
                </a:solidFill>
                <a:ea typeface="Geneva" charset="-128"/>
              </a:rPr>
              <a:t> </a:t>
            </a:r>
            <a:r>
              <a:rPr lang="fr-FR" altLang="ja-JP" sz="1200" b="1" dirty="0" smtClean="0">
                <a:solidFill>
                  <a:srgbClr val="003E86"/>
                </a:solidFill>
                <a:ea typeface="Geneva" charset="-128"/>
              </a:rPr>
              <a:t>Mala</a:t>
            </a:r>
            <a:r>
              <a:rPr lang="cs-CZ" altLang="ja-JP" sz="1200" b="1" dirty="0" smtClean="0">
                <a:solidFill>
                  <a:srgbClr val="003E86"/>
                </a:solidFill>
                <a:ea typeface="Geneva" charset="-128"/>
              </a:rPr>
              <a:t>j</a:t>
            </a:r>
            <a:r>
              <a:rPr lang="fr-FR" altLang="ja-JP" sz="1200" b="1" dirty="0" smtClean="0">
                <a:solidFill>
                  <a:srgbClr val="003E86"/>
                </a:solidFill>
                <a:ea typeface="Geneva" charset="-128"/>
              </a:rPr>
              <a:t>si</a:t>
            </a:r>
            <a:r>
              <a:rPr lang="cs-CZ" altLang="ja-JP" sz="1200" b="1" dirty="0" smtClean="0">
                <a:solidFill>
                  <a:srgbClr val="003E86"/>
                </a:solidFill>
                <a:ea typeface="Geneva" charset="-128"/>
              </a:rPr>
              <a:t>e</a:t>
            </a:r>
            <a:r>
              <a:rPr lang="fr-FR" altLang="ja-JP" sz="1200" b="1" dirty="0" smtClean="0">
                <a:solidFill>
                  <a:srgbClr val="003E86"/>
                </a:solidFill>
                <a:ea typeface="Geneva" charset="-128"/>
              </a:rPr>
              <a:t>   </a:t>
            </a:r>
            <a:endParaRPr lang="fr-FR" altLang="ja-JP" sz="1200" b="1" dirty="0">
              <a:solidFill>
                <a:srgbClr val="003E86"/>
              </a:solidFill>
              <a:ea typeface="Geneva" charset="-128"/>
            </a:endParaRPr>
          </a:p>
        </p:txBody>
      </p:sp>
      <p:pic>
        <p:nvPicPr>
          <p:cNvPr id="13542" name="Picture 241" descr="m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05263"/>
            <a:ext cx="5762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43" name="Line 486"/>
          <p:cNvSpPr>
            <a:spLocks noChangeShapeType="1"/>
          </p:cNvSpPr>
          <p:nvPr/>
        </p:nvSpPr>
        <p:spPr bwMode="auto">
          <a:xfrm flipH="1">
            <a:off x="6372225" y="4437063"/>
            <a:ext cx="936625" cy="144462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pic>
        <p:nvPicPr>
          <p:cNvPr id="13544" name="Picture 243" descr="bresi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576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5" name="Picture 244" descr="sloven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538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6" name="Picture 246" descr="vietn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557" y="3410744"/>
            <a:ext cx="504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7" name="Picture 248" descr="turqu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48" name="Picture 249" descr="argent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22922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49" name="AutoShape 461"/>
          <p:cNvSpPr>
            <a:spLocks noChangeArrowheads="1"/>
          </p:cNvSpPr>
          <p:nvPr/>
        </p:nvSpPr>
        <p:spPr bwMode="auto">
          <a:xfrm>
            <a:off x="107950" y="5373688"/>
            <a:ext cx="287338" cy="2159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lIns="50400" tIns="50400" rIns="51206" bIns="50400" anchor="b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ja-JP" sz="1200" b="1">
              <a:solidFill>
                <a:srgbClr val="003E86"/>
              </a:solidFill>
              <a:ea typeface="Geneva" charset="-128"/>
            </a:endParaRPr>
          </a:p>
        </p:txBody>
      </p:sp>
      <p:sp>
        <p:nvSpPr>
          <p:cNvPr id="13550" name="AutoShape 461"/>
          <p:cNvSpPr>
            <a:spLocks noChangeArrowheads="1"/>
          </p:cNvSpPr>
          <p:nvPr/>
        </p:nvSpPr>
        <p:spPr bwMode="auto">
          <a:xfrm>
            <a:off x="107950" y="5876925"/>
            <a:ext cx="287338" cy="2159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50400" tIns="50400" rIns="51206" bIns="50400" anchor="b"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ja-JP" sz="1200" b="1">
              <a:solidFill>
                <a:srgbClr val="003E86"/>
              </a:solidFill>
              <a:ea typeface="Geneva" charset="-128"/>
            </a:endParaRPr>
          </a:p>
        </p:txBody>
      </p:sp>
      <p:sp>
        <p:nvSpPr>
          <p:cNvPr id="13551" name="Text Box 463"/>
          <p:cNvSpPr txBox="1">
            <a:spLocks noChangeArrowheads="1"/>
          </p:cNvSpPr>
          <p:nvPr/>
        </p:nvSpPr>
        <p:spPr bwMode="auto">
          <a:xfrm>
            <a:off x="423863" y="5805488"/>
            <a:ext cx="2098675" cy="4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400" tIns="50400" rIns="51206" bIns="5040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333399"/>
              </a:buClr>
              <a:buSzPct val="130000"/>
              <a:buFontTx/>
              <a:buNone/>
            </a:pPr>
            <a:r>
              <a:rPr lang="en-US" altLang="ja-JP" sz="1100" b="1" dirty="0" err="1" smtClean="0">
                <a:solidFill>
                  <a:srgbClr val="000000"/>
                </a:solidFill>
                <a:latin typeface="Nimbus AREVA"/>
                <a:ea typeface="Geneva" charset="-128"/>
              </a:rPr>
              <a:t>Proje</a:t>
            </a:r>
            <a:r>
              <a:rPr lang="cs-CZ" altLang="ja-JP" sz="1100" b="1" dirty="0" err="1" smtClean="0">
                <a:solidFill>
                  <a:srgbClr val="000000"/>
                </a:solidFill>
                <a:latin typeface="Nimbus AREVA"/>
                <a:ea typeface="Geneva" charset="-128"/>
              </a:rPr>
              <a:t>kty</a:t>
            </a:r>
            <a:r>
              <a:rPr lang="cs-CZ" altLang="ja-JP" sz="1100" b="1" dirty="0" smtClean="0">
                <a:solidFill>
                  <a:srgbClr val="000000"/>
                </a:solidFill>
                <a:latin typeface="Nimbus AREVA"/>
                <a:ea typeface="Geneva" charset="-128"/>
              </a:rPr>
              <a:t> schválené mezivládní dohodou</a:t>
            </a:r>
            <a:endParaRPr lang="en-US" altLang="ja-JP" sz="1100" b="1" dirty="0">
              <a:solidFill>
                <a:srgbClr val="000000"/>
              </a:solidFill>
              <a:latin typeface="Nimbus AREVA"/>
              <a:ea typeface="Geneva" charset="-128"/>
            </a:endParaRPr>
          </a:p>
        </p:txBody>
      </p:sp>
      <p:sp>
        <p:nvSpPr>
          <p:cNvPr id="13552" name="Freeform 274"/>
          <p:cNvSpPr>
            <a:spLocks/>
          </p:cNvSpPr>
          <p:nvPr/>
        </p:nvSpPr>
        <p:spPr bwMode="auto">
          <a:xfrm>
            <a:off x="6619875" y="4700588"/>
            <a:ext cx="141288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0000FF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553" name="Picture 500" descr="LOGO ATMEA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45125"/>
            <a:ext cx="638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54" name="Text Box 240"/>
          <p:cNvSpPr txBox="1">
            <a:spLocks noChangeArrowheads="1"/>
          </p:cNvSpPr>
          <p:nvPr/>
        </p:nvSpPr>
        <p:spPr bwMode="auto">
          <a:xfrm>
            <a:off x="7885113" y="5084763"/>
            <a:ext cx="792162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ea typeface="Geneva" charset="-128"/>
              </a:rPr>
              <a:t> </a:t>
            </a:r>
            <a:r>
              <a:rPr lang="en-US" altLang="ja-JP" sz="1200" b="1" dirty="0" err="1" smtClean="0">
                <a:solidFill>
                  <a:srgbClr val="003E86"/>
                </a:solidFill>
                <a:ea typeface="Geneva" charset="-128"/>
              </a:rPr>
              <a:t>Indon</a:t>
            </a:r>
            <a:r>
              <a:rPr lang="cs-CZ" altLang="ja-JP" sz="1200" b="1" dirty="0" err="1" smtClean="0">
                <a:solidFill>
                  <a:srgbClr val="003E86"/>
                </a:solidFill>
                <a:ea typeface="Geneva" charset="-128"/>
              </a:rPr>
              <a:t>ésie</a:t>
            </a:r>
            <a:r>
              <a:rPr lang="en-US" altLang="ja-JP" sz="1200" b="1" dirty="0" smtClean="0">
                <a:solidFill>
                  <a:srgbClr val="003E86"/>
                </a:solidFill>
                <a:ea typeface="Geneva" charset="-128"/>
              </a:rPr>
              <a:t>  </a:t>
            </a:r>
            <a:endParaRPr lang="en-US" altLang="ja-JP" sz="1200" b="1" dirty="0">
              <a:solidFill>
                <a:srgbClr val="003E86"/>
              </a:solidFill>
              <a:ea typeface="Geneva" charset="-128"/>
            </a:endParaRPr>
          </a:p>
        </p:txBody>
      </p:sp>
      <p:sp>
        <p:nvSpPr>
          <p:cNvPr id="13555" name="Line 486"/>
          <p:cNvSpPr>
            <a:spLocks noChangeShapeType="1"/>
          </p:cNvSpPr>
          <p:nvPr/>
        </p:nvSpPr>
        <p:spPr bwMode="auto">
          <a:xfrm flipH="1" flipV="1">
            <a:off x="6516688" y="4724400"/>
            <a:ext cx="719137" cy="576263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pic>
        <p:nvPicPr>
          <p:cNvPr id="13556" name="Picture 252" descr="id50_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13325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58" name="Line 486"/>
          <p:cNvSpPr>
            <a:spLocks noChangeShapeType="1"/>
          </p:cNvSpPr>
          <p:nvPr/>
        </p:nvSpPr>
        <p:spPr bwMode="auto">
          <a:xfrm flipV="1">
            <a:off x="7123906" y="2449512"/>
            <a:ext cx="568325" cy="1085849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sp>
        <p:nvSpPr>
          <p:cNvPr id="13560" name="AutoShape 4" descr="https://encrypted-tbn0.gstatic.com/images?q=tbn:ANd9GcQwUwzRBCVOuiv0NUnUEhBV8snqLrljG0JZ8EzETmjtPKPP-DhLJmoLPQ">
            <a:hlinkClick r:id="rId17"/>
          </p:cNvPr>
          <p:cNvSpPr>
            <a:spLocks noChangeAspect="1" noChangeArrowheads="1"/>
          </p:cNvSpPr>
          <p:nvPr/>
        </p:nvSpPr>
        <p:spPr bwMode="auto">
          <a:xfrm>
            <a:off x="155575" y="-381000"/>
            <a:ext cx="1171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/>
          </a:p>
        </p:txBody>
      </p:sp>
      <p:pic>
        <p:nvPicPr>
          <p:cNvPr id="13561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641850"/>
            <a:ext cx="609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62" name="Text Box 229"/>
          <p:cNvSpPr txBox="1">
            <a:spLocks noChangeArrowheads="1"/>
          </p:cNvSpPr>
          <p:nvPr/>
        </p:nvSpPr>
        <p:spPr bwMode="auto">
          <a:xfrm>
            <a:off x="5919788" y="4868863"/>
            <a:ext cx="523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ja-JP" sz="1200" b="1" dirty="0" smtClean="0">
                <a:solidFill>
                  <a:srgbClr val="003E86"/>
                </a:solidFill>
                <a:ea typeface="Geneva" charset="-128"/>
              </a:rPr>
              <a:t>S</a:t>
            </a:r>
            <a:r>
              <a:rPr lang="en-US" altLang="ja-JP" sz="1200" b="1" dirty="0" smtClean="0">
                <a:solidFill>
                  <a:srgbClr val="003E86"/>
                </a:solidFill>
                <a:ea typeface="Geneva" charset="-128"/>
              </a:rPr>
              <a:t>AE </a:t>
            </a:r>
            <a:r>
              <a:rPr lang="en-US" altLang="ja-JP" sz="1200" b="1" dirty="0" smtClean="0">
                <a:solidFill>
                  <a:srgbClr val="0000FF"/>
                </a:solidFill>
                <a:ea typeface="Geneva" charset="-128"/>
              </a:rPr>
              <a:t>  </a:t>
            </a:r>
            <a:endParaRPr lang="en-US" altLang="ja-JP" sz="1200" b="1" dirty="0">
              <a:solidFill>
                <a:srgbClr val="0000FF"/>
              </a:solidFill>
              <a:ea typeface="Geneva" charset="-128"/>
            </a:endParaRPr>
          </a:p>
        </p:txBody>
      </p:sp>
      <p:pic>
        <p:nvPicPr>
          <p:cNvPr id="13563" name="Picture 498" descr="LOGO ATMEA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325" y="5129213"/>
            <a:ext cx="638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64" name="Line 486"/>
          <p:cNvSpPr>
            <a:spLocks noChangeShapeType="1"/>
          </p:cNvSpPr>
          <p:nvPr/>
        </p:nvSpPr>
        <p:spPr bwMode="auto">
          <a:xfrm>
            <a:off x="5445125" y="4075113"/>
            <a:ext cx="219075" cy="550862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pic>
        <p:nvPicPr>
          <p:cNvPr id="13565" name="Picture 498" descr="LOGO ATMEA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2751" y="2420938"/>
            <a:ext cx="636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66" name="Picture 25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49450"/>
            <a:ext cx="484188" cy="3222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567" name="Line 486"/>
          <p:cNvSpPr>
            <a:spLocks noChangeShapeType="1"/>
          </p:cNvSpPr>
          <p:nvPr/>
        </p:nvSpPr>
        <p:spPr bwMode="auto">
          <a:xfrm flipH="1" flipV="1">
            <a:off x="4332288" y="2266950"/>
            <a:ext cx="317500" cy="1052513"/>
          </a:xfrm>
          <a:prstGeom prst="line">
            <a:avLst/>
          </a:prstGeom>
          <a:noFill/>
          <a:ln w="19050">
            <a:solidFill>
              <a:srgbClr val="003E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90000" bIns="90000" anchor="ctr"/>
          <a:lstStyle/>
          <a:p>
            <a:endParaRPr lang="fr-FR"/>
          </a:p>
        </p:txBody>
      </p:sp>
      <p:sp>
        <p:nvSpPr>
          <p:cNvPr id="13568" name="Text Box 215"/>
          <p:cNvSpPr txBox="1">
            <a:spLocks noChangeArrowheads="1"/>
          </p:cNvSpPr>
          <p:nvPr/>
        </p:nvSpPr>
        <p:spPr bwMode="auto">
          <a:xfrm>
            <a:off x="4567238" y="1908175"/>
            <a:ext cx="86836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ja-JP" sz="1200" b="1" dirty="0" smtClean="0">
                <a:solidFill>
                  <a:srgbClr val="000000"/>
                </a:solidFill>
                <a:ea typeface="Geneva" charset="-128"/>
              </a:rPr>
              <a:t>Česká republika</a:t>
            </a:r>
            <a:endParaRPr lang="en-US" altLang="ja-JP" sz="1200" b="1" dirty="0">
              <a:solidFill>
                <a:srgbClr val="000000"/>
              </a:solidFill>
              <a:ea typeface="Geneva" charset="-128"/>
            </a:endParaRPr>
          </a:p>
        </p:txBody>
      </p:sp>
      <p:pic>
        <p:nvPicPr>
          <p:cNvPr id="13569" name="Picture 498" descr="LOGO ATMEA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20925"/>
            <a:ext cx="636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" name="Text Box 240"/>
          <p:cNvSpPr txBox="1">
            <a:spLocks noChangeArrowheads="1"/>
          </p:cNvSpPr>
          <p:nvPr/>
        </p:nvSpPr>
        <p:spPr bwMode="auto">
          <a:xfrm>
            <a:off x="8036618" y="2169118"/>
            <a:ext cx="792163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1200" b="1" dirty="0" smtClean="0">
                <a:solidFill>
                  <a:srgbClr val="003E86"/>
                </a:solidFill>
                <a:ea typeface="Geneva" charset="-128"/>
              </a:rPr>
              <a:t>Jap</a:t>
            </a:r>
            <a:r>
              <a:rPr lang="cs-CZ" altLang="ja-JP" sz="1200" b="1" dirty="0" smtClean="0">
                <a:solidFill>
                  <a:srgbClr val="003E86"/>
                </a:solidFill>
                <a:ea typeface="Geneva" charset="-128"/>
              </a:rPr>
              <a:t>o</a:t>
            </a:r>
            <a:r>
              <a:rPr lang="en-US" altLang="ja-JP" sz="1200" b="1" dirty="0" smtClean="0">
                <a:solidFill>
                  <a:srgbClr val="003E86"/>
                </a:solidFill>
                <a:ea typeface="Geneva" charset="-128"/>
              </a:rPr>
              <a:t>n</a:t>
            </a:r>
            <a:r>
              <a:rPr lang="cs-CZ" altLang="ja-JP" sz="1200" b="1" dirty="0" err="1" smtClean="0">
                <a:solidFill>
                  <a:srgbClr val="003E86"/>
                </a:solidFill>
                <a:ea typeface="Geneva" charset="-128"/>
              </a:rPr>
              <a:t>sko</a:t>
            </a:r>
            <a:r>
              <a:rPr lang="en-US" altLang="ja-JP" sz="1200" b="1" dirty="0" smtClean="0">
                <a:solidFill>
                  <a:srgbClr val="003E86"/>
                </a:solidFill>
                <a:ea typeface="Geneva" charset="-128"/>
              </a:rPr>
              <a:t> </a:t>
            </a:r>
            <a:endParaRPr lang="en-US" altLang="ja-JP" sz="1200" b="1" dirty="0">
              <a:solidFill>
                <a:srgbClr val="003E86"/>
              </a:solidFill>
              <a:ea typeface="Geneva" charset="-128"/>
            </a:endParaRPr>
          </a:p>
        </p:txBody>
      </p:sp>
      <p:pic>
        <p:nvPicPr>
          <p:cNvPr id="3075" name="Picture 3" descr="I:\MARKETING RELATED\01.Countries (Customers,Consultants,..)\ACountry National Flags\jap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894" y="2117545"/>
            <a:ext cx="513724" cy="3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1725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正方形/長方形 8"/>
          <p:cNvSpPr>
            <a:spLocks noChangeArrowheads="1"/>
          </p:cNvSpPr>
          <p:nvPr/>
        </p:nvSpPr>
        <p:spPr bwMode="auto">
          <a:xfrm>
            <a:off x="750888" y="4833938"/>
            <a:ext cx="719455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295" tIns="41148" rIns="82295" bIns="41148"/>
          <a:lstStyle>
            <a:lvl1pPr marL="307975" indent="-307975" defTabSz="411163"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1163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116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1163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charset="0"/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1163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116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116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116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1163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 typeface="Wingdings" pitchFamily="2" charset="2"/>
              <a:buChar char="l"/>
            </a:pPr>
            <a:endParaRPr kumimoji="1" lang="ja-JP" altLang="en-US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40" name="Rectangle 26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529" y="136054"/>
            <a:ext cx="8820472" cy="628650"/>
          </a:xfrm>
        </p:spPr>
        <p:txBody>
          <a:bodyPr/>
          <a:lstStyle/>
          <a:p>
            <a:pPr eaLnBrk="1" hangingPunct="1"/>
            <a:r>
              <a:rPr lang="cs-CZ" altLang="en-US" sz="2700" dirty="0" smtClean="0"/>
              <a:t>Plánovaný projekt </a:t>
            </a:r>
            <a:r>
              <a:rPr lang="en-US" altLang="en-US" sz="2700" dirty="0" smtClean="0"/>
              <a:t>ATMEA</a:t>
            </a:r>
            <a:r>
              <a:rPr lang="cs-CZ" altLang="en-US" sz="2700" dirty="0" smtClean="0"/>
              <a:t/>
            </a:r>
            <a:br>
              <a:rPr lang="cs-CZ" altLang="en-US" sz="2700" dirty="0" smtClean="0"/>
            </a:br>
            <a:r>
              <a:rPr lang="en-US" altLang="en-US" sz="2700" dirty="0" smtClean="0"/>
              <a:t> (</a:t>
            </a:r>
            <a:r>
              <a:rPr lang="cs-CZ" altLang="en-US" sz="2700" dirty="0" smtClean="0"/>
              <a:t>Projekt Turecko</a:t>
            </a:r>
            <a:r>
              <a:rPr lang="en-US" altLang="en-US" sz="2700" dirty="0" smtClean="0"/>
              <a:t>)</a:t>
            </a:r>
            <a:endParaRPr lang="fr-FR" altLang="en-US" sz="2700" dirty="0" smtClean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1990342489"/>
              </p:ext>
            </p:extLst>
          </p:nvPr>
        </p:nvGraphicFramePr>
        <p:xfrm>
          <a:off x="-900608" y="836712"/>
          <a:ext cx="119533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436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78088" y="2133600"/>
            <a:ext cx="6414392" cy="2159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fr-FR" sz="3600" i="0" dirty="0" smtClean="0">
                <a:solidFill>
                  <a:srgbClr val="C80404"/>
                </a:solidFill>
              </a:rPr>
              <a:t>ATMEA, 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ODBORNÉ ZKUŠENOSTI 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FRANC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I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E +</a:t>
            </a:r>
          </a:p>
          <a:p>
            <a:pPr>
              <a:lnSpc>
                <a:spcPct val="100000"/>
              </a:lnSpc>
            </a:pPr>
            <a:r>
              <a:rPr lang="en-US" altLang="fr-FR" sz="3600" i="0" dirty="0" smtClean="0">
                <a:solidFill>
                  <a:srgbClr val="C80404"/>
                </a:solidFill>
              </a:rPr>
              <a:t> JAP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O</a:t>
            </a:r>
            <a:r>
              <a:rPr lang="en-US" altLang="fr-FR" sz="3600" i="0" dirty="0" smtClean="0">
                <a:solidFill>
                  <a:srgbClr val="C80404"/>
                </a:solidFill>
              </a:rPr>
              <a:t>N</a:t>
            </a:r>
            <a:r>
              <a:rPr lang="cs-CZ" altLang="fr-FR" sz="3600" i="0" dirty="0" smtClean="0">
                <a:solidFill>
                  <a:srgbClr val="C80404"/>
                </a:solidFill>
              </a:rPr>
              <a:t>SKA</a:t>
            </a:r>
            <a:endParaRPr lang="en-US" altLang="fr-FR" sz="4000" i="0" dirty="0" smtClean="0">
              <a:solidFill>
                <a:srgbClr val="C80404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altLang="fr-FR" sz="4000" dirty="0" smtClean="0">
              <a:solidFill>
                <a:schemeClr val="tx2"/>
              </a:solidFill>
            </a:endParaRPr>
          </a:p>
        </p:txBody>
      </p:sp>
      <p:sp>
        <p:nvSpPr>
          <p:cNvPr id="19459" name="AutoShape 3" descr="Jakarta_Pictures-3"/>
          <p:cNvSpPr>
            <a:spLocks noChangeAspect="1" noChangeArrowheads="1"/>
          </p:cNvSpPr>
          <p:nvPr/>
        </p:nvSpPr>
        <p:spPr bwMode="auto">
          <a:xfrm>
            <a:off x="2295525" y="1043781"/>
            <a:ext cx="45529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19460" name="AutoShape 4" descr="Jakarta_Pictures-3"/>
          <p:cNvSpPr>
            <a:spLocks noChangeAspect="1" noChangeArrowheads="1"/>
          </p:cNvSpPr>
          <p:nvPr/>
        </p:nvSpPr>
        <p:spPr bwMode="auto">
          <a:xfrm>
            <a:off x="1908175" y="836613"/>
            <a:ext cx="45529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545"/>
            <a:ext cx="1943100" cy="13239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4544"/>
            <a:ext cx="1943100" cy="13239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4624"/>
            <a:ext cx="1945212" cy="12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369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69831" flipH="1">
            <a:off x="4355307" y="3355181"/>
            <a:ext cx="5032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35037" y="-88797"/>
            <a:ext cx="8208963" cy="7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ja-JP" sz="2700" dirty="0" smtClean="0"/>
              <a:t>Celková podpora z </a:t>
            </a:r>
            <a:r>
              <a:rPr lang="en-US" altLang="ja-JP" sz="2700" dirty="0" smtClean="0"/>
              <a:t>Franc</a:t>
            </a:r>
            <a:r>
              <a:rPr lang="cs-CZ" altLang="ja-JP" sz="2700" dirty="0" smtClean="0"/>
              <a:t>i</a:t>
            </a:r>
            <a:r>
              <a:rPr lang="en-US" altLang="ja-JP" sz="2700" dirty="0" smtClean="0"/>
              <a:t>e &amp; Jap</a:t>
            </a:r>
            <a:r>
              <a:rPr lang="cs-CZ" altLang="ja-JP" sz="2700" dirty="0" smtClean="0"/>
              <a:t>o</a:t>
            </a:r>
            <a:r>
              <a:rPr lang="en-US" altLang="ja-JP" sz="2700" dirty="0" smtClean="0"/>
              <a:t>n</a:t>
            </a:r>
            <a:r>
              <a:rPr lang="cs-CZ" altLang="ja-JP" sz="2700" dirty="0" err="1" smtClean="0"/>
              <a:t>ska</a:t>
            </a:r>
            <a:r>
              <a:rPr lang="en-US" altLang="ja-JP" sz="2700" dirty="0" smtClean="0"/>
              <a:t> </a:t>
            </a:r>
            <a:endParaRPr lang="en-US" altLang="ja-JP" sz="2700" dirty="0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1476375" y="4076700"/>
            <a:ext cx="6408738" cy="2087563"/>
          </a:xfrm>
          <a:prstGeom prst="roundRect">
            <a:avLst>
              <a:gd name="adj" fmla="val 1244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20000"/>
              <a:buFont typeface="Wingdings" pitchFamily="2" charset="2"/>
              <a:buChar char="w"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60000"/>
              <a:buFont typeface="Wingdings" pitchFamily="2" charset="2"/>
              <a:buChar char="l"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30000"/>
              <a:buChar char="-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ja-JP" altLang="en-US" sz="1400" b="0">
              <a:ea typeface="ＭＳ Ｐゴシック" pitchFamily="34" charset="-128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55875" y="476250"/>
            <a:ext cx="3889375" cy="3024188"/>
          </a:xfrm>
          <a:prstGeom prst="roundRect">
            <a:avLst>
              <a:gd name="adj" fmla="val 1244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20000"/>
              <a:buFont typeface="Wingdings" pitchFamily="2" charset="2"/>
              <a:buChar char="w"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60000"/>
              <a:buFont typeface="Wingdings" pitchFamily="2" charset="2"/>
              <a:buChar char="l"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30000"/>
              <a:buChar char="-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b="0">
              <a:ea typeface="ＭＳ Ｐゴシック" pitchFamily="34" charset="-128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608263" y="1195388"/>
            <a:ext cx="4070350" cy="22236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ea typeface="ＭＳ Ｐゴシック" pitchFamily="34" charset="-128"/>
              </a:rPr>
              <a:t> </a:t>
            </a:r>
            <a:r>
              <a:rPr kumimoji="1" lang="cs-CZ" altLang="ja-JP" sz="1400" dirty="0" smtClean="0">
                <a:ea typeface="ＭＳ Ｐゴシック" pitchFamily="34" charset="-128"/>
              </a:rPr>
              <a:t>Odzkoušená a pokročilá technologie</a:t>
            </a:r>
            <a:endParaRPr kumimoji="1" lang="en-GB" altLang="ja-JP" sz="1400" dirty="0" smtClean="0"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ea typeface="ＭＳ Ｐゴシック" pitchFamily="34" charset="-128"/>
              </a:rPr>
              <a:t> </a:t>
            </a:r>
            <a:r>
              <a:rPr kumimoji="1" lang="cs-CZ" altLang="ja-JP" sz="1400" dirty="0" smtClean="0">
                <a:ea typeface="ＭＳ Ｐゴシック" pitchFamily="34" charset="-128"/>
              </a:rPr>
              <a:t>Nejvyšší bezpečnostní normy</a:t>
            </a:r>
            <a:endParaRPr kumimoji="1" lang="en-GB" altLang="ja-JP" sz="1400" dirty="0" smtClean="0"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ea typeface="ＭＳ Ｐゴシック" pitchFamily="34" charset="-128"/>
              </a:rPr>
              <a:t> </a:t>
            </a:r>
            <a:r>
              <a:rPr kumimoji="1" lang="cs-CZ" altLang="ja-JP" sz="1400" dirty="0" smtClean="0">
                <a:ea typeface="ＭＳ Ｐゴシック" pitchFamily="34" charset="-128"/>
              </a:rPr>
              <a:t>Ekonomická efektivita</a:t>
            </a:r>
            <a:endParaRPr kumimoji="1" lang="en-GB" altLang="ja-JP" sz="1400" dirty="0" smtClean="0"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ea typeface="ＭＳ Ｐゴシック" pitchFamily="34" charset="-128"/>
              </a:rPr>
              <a:t> </a:t>
            </a:r>
            <a:r>
              <a:rPr kumimoji="1" lang="cs-CZ" altLang="ja-JP" sz="1400" dirty="0" smtClean="0">
                <a:ea typeface="ＭＳ Ｐゴシック" pitchFamily="34" charset="-128"/>
              </a:rPr>
              <a:t>Dodání paliva a nakládání s rad. odpadem</a:t>
            </a:r>
            <a:endParaRPr kumimoji="1" lang="en-GB" altLang="ja-JP" sz="1400" dirty="0" smtClean="0"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cs-CZ" altLang="ja-JP" sz="1400" dirty="0" smtClean="0">
                <a:solidFill>
                  <a:srgbClr val="FF0000"/>
                </a:solidFill>
                <a:ea typeface="ＭＳ Ｐゴシック" pitchFamily="34" charset="-128"/>
              </a:rPr>
              <a:t>Lokalizace</a:t>
            </a:r>
            <a:endParaRPr kumimoji="1" lang="en-GB" altLang="ja-JP" sz="1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cs-CZ" altLang="ja-JP" sz="1400" dirty="0" smtClean="0">
                <a:solidFill>
                  <a:srgbClr val="FF0000"/>
                </a:solidFill>
                <a:ea typeface="ＭＳ Ｐゴシック" pitchFamily="34" charset="-128"/>
              </a:rPr>
              <a:t>Rozvoj lidských zdrojů</a:t>
            </a:r>
            <a:endParaRPr kumimoji="1" lang="en-GB" altLang="ja-JP" sz="1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ea typeface="ＭＳ Ｐゴシック" pitchFamily="34" charset="-128"/>
              </a:rPr>
              <a:t> </a:t>
            </a:r>
            <a:r>
              <a:rPr kumimoji="1" lang="cs-CZ" altLang="ja-JP" sz="1400" dirty="0" smtClean="0">
                <a:solidFill>
                  <a:srgbClr val="FF0000"/>
                </a:solidFill>
                <a:ea typeface="ＭＳ Ｐゴシック" pitchFamily="34" charset="-128"/>
              </a:rPr>
              <a:t>Provoz a údržba</a:t>
            </a:r>
            <a:endParaRPr kumimoji="1" lang="en-GB" altLang="ja-JP" sz="1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ea typeface="ＭＳ Ｐゴシック" pitchFamily="34" charset="-128"/>
              </a:rPr>
              <a:t> </a:t>
            </a:r>
            <a:r>
              <a:rPr kumimoji="1" lang="en-GB" altLang="ja-JP" sz="1400" dirty="0" err="1" smtClean="0">
                <a:ea typeface="ＭＳ Ｐゴシック" pitchFamily="34" charset="-128"/>
              </a:rPr>
              <a:t>Regula</a:t>
            </a:r>
            <a:r>
              <a:rPr kumimoji="1" lang="cs-CZ" altLang="ja-JP" sz="1400" dirty="0" smtClean="0">
                <a:ea typeface="ＭＳ Ｐゴシック" pitchFamily="34" charset="-128"/>
              </a:rPr>
              <a:t>ční a právní rámec</a:t>
            </a:r>
            <a:endParaRPr kumimoji="1" lang="en-GB" altLang="ja-JP" sz="1400" dirty="0" smtClean="0">
              <a:ea typeface="ＭＳ Ｐゴシック" pitchFamily="34" charset="-128"/>
            </a:endParaRPr>
          </a:p>
          <a:p>
            <a:pPr eaLnBrk="1" hangingPunct="1">
              <a:lnSpc>
                <a:spcPts val="11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en-GB" altLang="ja-JP" sz="1400" dirty="0" smtClean="0">
                <a:ea typeface="ＭＳ Ｐゴシック" pitchFamily="34" charset="-128"/>
              </a:rPr>
              <a:t> </a:t>
            </a:r>
            <a:r>
              <a:rPr kumimoji="1" lang="en-GB" altLang="ja-JP" sz="1400" dirty="0" err="1" smtClean="0">
                <a:ea typeface="ＭＳ Ｐゴシック" pitchFamily="34" charset="-128"/>
              </a:rPr>
              <a:t>Finan</a:t>
            </a:r>
            <a:r>
              <a:rPr kumimoji="1" lang="cs-CZ" altLang="ja-JP" sz="1400" dirty="0" smtClean="0">
                <a:ea typeface="ＭＳ Ｐゴシック" pitchFamily="34" charset="-128"/>
              </a:rPr>
              <a:t>ční podpora</a:t>
            </a:r>
            <a:endParaRPr kumimoji="1" lang="en-US" altLang="ja-JP" sz="1400" dirty="0" smtClean="0">
              <a:ea typeface="ＭＳ Ｐゴシック" pitchFamily="34" charset="-128"/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2051050" y="4868863"/>
            <a:ext cx="5545138" cy="12834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cs-CZ" altLang="ja-JP" sz="1800" dirty="0" smtClean="0">
                <a:ea typeface="ＭＳ Ｐゴシック" pitchFamily="34" charset="-128"/>
              </a:rPr>
              <a:t>Vývoj návrhu odvozený od </a:t>
            </a:r>
            <a:r>
              <a:rPr kumimoji="1" lang="en-GB" altLang="ja-JP" sz="1800" dirty="0" smtClean="0">
                <a:ea typeface="ＭＳ Ｐゴシック" pitchFamily="34" charset="-128"/>
              </a:rPr>
              <a:t>APWR/EPR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cs-CZ" altLang="ja-JP" sz="1800" dirty="0" smtClean="0">
                <a:ea typeface="ＭＳ Ｐゴシック" pitchFamily="34" charset="-128"/>
              </a:rPr>
              <a:t>Řízení projektu</a:t>
            </a:r>
            <a:endParaRPr kumimoji="1" lang="en-GB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cs-CZ" altLang="ja-JP" sz="1800" dirty="0" smtClean="0">
                <a:ea typeface="ＭＳ Ｐゴシック" pitchFamily="34" charset="-128"/>
              </a:rPr>
              <a:t>Vlastní výrobní schopnosti</a:t>
            </a:r>
            <a:endParaRPr kumimoji="1" lang="en-GB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  <a:defRPr/>
            </a:pPr>
            <a:r>
              <a:rPr kumimoji="1" lang="cs-CZ" altLang="ja-JP" sz="1800" dirty="0" smtClean="0">
                <a:ea typeface="ＭＳ Ｐゴシック" pitchFamily="34" charset="-128"/>
              </a:rPr>
              <a:t>Přístup ke zkušeným dodavatelským řetězcům</a:t>
            </a:r>
            <a:endParaRPr kumimoji="1" lang="en-US" altLang="ja-JP" sz="1600" dirty="0" smtClean="0">
              <a:ea typeface="ＭＳ Ｐゴシック" pitchFamily="34" charset="-128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967038" y="801688"/>
            <a:ext cx="2808287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1" lang="cs-CZ" altLang="ja-JP" sz="1400" b="1" u="sng" dirty="0" smtClean="0">
                <a:solidFill>
                  <a:schemeClr val="tx2"/>
                </a:solidFill>
                <a:ea typeface="ＭＳ Ｐゴシック" pitchFamily="34" charset="-128"/>
              </a:rPr>
              <a:t>Typické požadavky na projekt</a:t>
            </a:r>
            <a:r>
              <a:rPr kumimoji="1" lang="en-GB" altLang="ja-JP" sz="1400" b="1" u="sng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kumimoji="1" lang="en-US" altLang="ja-JP" sz="1400" b="1" u="sng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17417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39850"/>
            <a:ext cx="647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39850"/>
            <a:ext cx="692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41663" flipH="1">
            <a:off x="900113" y="3211512"/>
            <a:ext cx="17287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22210" flipH="1">
            <a:off x="6495257" y="3232943"/>
            <a:ext cx="1727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179388" y="3571875"/>
            <a:ext cx="165735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cs-CZ" altLang="ja-JP" sz="2000" dirty="0" smtClean="0">
                <a:solidFill>
                  <a:srgbClr val="E4332D"/>
                </a:solidFill>
                <a:ea typeface="ＭＳ Ｐゴシック" pitchFamily="34" charset="-128"/>
              </a:rPr>
              <a:t>K</a:t>
            </a:r>
            <a:r>
              <a:rPr kumimoji="1" lang="en-US" altLang="ja-JP" sz="2000" dirty="0" err="1" smtClean="0">
                <a:solidFill>
                  <a:srgbClr val="E4332D"/>
                </a:solidFill>
                <a:ea typeface="ＭＳ Ｐゴシック" pitchFamily="34" charset="-128"/>
              </a:rPr>
              <a:t>oordina</a:t>
            </a:r>
            <a:r>
              <a:rPr kumimoji="1" lang="cs-CZ" altLang="ja-JP" sz="2000" dirty="0" err="1" smtClean="0">
                <a:solidFill>
                  <a:srgbClr val="E4332D"/>
                </a:solidFill>
                <a:ea typeface="ＭＳ Ｐゴシック" pitchFamily="34" charset="-128"/>
              </a:rPr>
              <a:t>ce</a:t>
            </a:r>
            <a:endParaRPr kumimoji="1" lang="en-US" altLang="ja-JP" sz="2000" dirty="0" smtClean="0">
              <a:solidFill>
                <a:srgbClr val="E4332D"/>
              </a:solidFill>
              <a:ea typeface="ＭＳ Ｐゴシック" pitchFamily="34" charset="-128"/>
            </a:endParaRP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7416800" y="3571875"/>
            <a:ext cx="17637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cs-CZ" altLang="ja-JP" sz="2000" dirty="0" smtClean="0">
                <a:solidFill>
                  <a:srgbClr val="E4332D"/>
                </a:solidFill>
                <a:ea typeface="ＭＳ Ｐゴシック" pitchFamily="34" charset="-128"/>
              </a:rPr>
              <a:t>K</a:t>
            </a:r>
            <a:r>
              <a:rPr kumimoji="1" lang="en-US" altLang="ja-JP" sz="2000" dirty="0" err="1" smtClean="0">
                <a:solidFill>
                  <a:srgbClr val="E4332D"/>
                </a:solidFill>
                <a:ea typeface="ＭＳ Ｐゴシック" pitchFamily="34" charset="-128"/>
              </a:rPr>
              <a:t>oordina</a:t>
            </a:r>
            <a:r>
              <a:rPr kumimoji="1" lang="cs-CZ" altLang="ja-JP" sz="2000" dirty="0" err="1" smtClean="0">
                <a:solidFill>
                  <a:srgbClr val="E4332D"/>
                </a:solidFill>
                <a:ea typeface="ＭＳ Ｐゴシック" pitchFamily="34" charset="-128"/>
              </a:rPr>
              <a:t>ce</a:t>
            </a:r>
            <a:endParaRPr kumimoji="1" lang="en-US" altLang="ja-JP" sz="2000" dirty="0" smtClean="0">
              <a:solidFill>
                <a:srgbClr val="E4332D"/>
              </a:solidFill>
              <a:ea typeface="ＭＳ Ｐゴシック" pitchFamily="34" charset="-128"/>
            </a:endParaRPr>
          </a:p>
        </p:txBody>
      </p:sp>
      <p:grpSp>
        <p:nvGrpSpPr>
          <p:cNvPr id="17423" name="Group 16"/>
          <p:cNvGrpSpPr>
            <a:grpSpLocks/>
          </p:cNvGrpSpPr>
          <p:nvPr/>
        </p:nvGrpSpPr>
        <p:grpSpPr bwMode="auto">
          <a:xfrm>
            <a:off x="98425" y="1125166"/>
            <a:ext cx="1881188" cy="1655762"/>
            <a:chOff x="113" y="754"/>
            <a:chExt cx="1185" cy="1043"/>
          </a:xfrm>
        </p:grpSpPr>
        <p:sp>
          <p:nvSpPr>
            <p:cNvPr id="17437" name="AutoShape 5"/>
            <p:cNvSpPr>
              <a:spLocks noChangeArrowheads="1"/>
            </p:cNvSpPr>
            <p:nvPr/>
          </p:nvSpPr>
          <p:spPr bwMode="auto">
            <a:xfrm rot="10800000">
              <a:off x="113" y="754"/>
              <a:ext cx="1054" cy="1043"/>
            </a:xfrm>
            <a:prstGeom prst="roundRect">
              <a:avLst>
                <a:gd name="adj" fmla="val 1244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120000"/>
                <a:buFont typeface="Wingdings" pitchFamily="2" charset="2"/>
                <a:buChar char="w"/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SzPct val="60000"/>
                <a:buFont typeface="Wingdings" pitchFamily="2" charset="2"/>
                <a:buChar char="l"/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SzPct val="130000"/>
                <a:buChar char="-"/>
                <a:defRPr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40000"/>
                </a:spcBef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kumimoji="1" lang="ja-JP" altLang="en-US" sz="1800" b="0">
                <a:ea typeface="ＭＳ Ｐゴシック" pitchFamily="34" charset="-128"/>
              </a:endParaRPr>
            </a:p>
          </p:txBody>
        </p:sp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158" y="1162"/>
              <a:ext cx="1140" cy="506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Char char="•"/>
                <a:defRPr/>
              </a:pPr>
              <a:r>
                <a:rPr kumimoji="1" lang="cs-CZ" altLang="ja-JP" sz="1800" dirty="0" smtClean="0">
                  <a:ea typeface="ＭＳ Ｐゴシック" pitchFamily="34" charset="-128"/>
                </a:rPr>
                <a:t>Vláda</a:t>
              </a:r>
              <a:endParaRPr kumimoji="1" lang="en-GB" altLang="ja-JP" sz="1800" dirty="0" smtClean="0">
                <a:ea typeface="ＭＳ Ｐゴシック" pitchFamily="34" charset="-128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Char char="•"/>
                <a:defRPr/>
              </a:pPr>
              <a:r>
                <a:rPr kumimoji="1" lang="cs-CZ" altLang="ja-JP" sz="1800" dirty="0" smtClean="0">
                  <a:ea typeface="ＭＳ Ｐゴシック" pitchFamily="34" charset="-128"/>
                </a:rPr>
                <a:t>Infrastruktura</a:t>
              </a:r>
              <a:endParaRPr kumimoji="1" lang="en-GB" altLang="ja-JP" sz="1800" dirty="0" smtClean="0">
                <a:ea typeface="ＭＳ Ｐゴシック" pitchFamily="34" charset="-128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Char char="•"/>
                <a:defRPr/>
              </a:pPr>
              <a:r>
                <a:rPr kumimoji="1" lang="en-GB" altLang="ja-JP" sz="1800" dirty="0" smtClean="0">
                  <a:ea typeface="ＭＳ Ｐゴシック" pitchFamily="34" charset="-128"/>
                </a:rPr>
                <a:t>ECA</a:t>
              </a:r>
              <a:r>
                <a:rPr kumimoji="1" lang="cs-CZ" altLang="ja-JP" sz="1800" dirty="0" smtClean="0">
                  <a:ea typeface="ＭＳ Ｐゴシック" pitchFamily="34" charset="-128"/>
                </a:rPr>
                <a:t>s</a:t>
              </a:r>
              <a:r>
                <a:rPr kumimoji="1" lang="en-GB" altLang="ja-JP" sz="1800" dirty="0" smtClean="0">
                  <a:ea typeface="ＭＳ Ｐゴシック" pitchFamily="34" charset="-128"/>
                </a:rPr>
                <a:t>(*)</a:t>
              </a:r>
              <a:endParaRPr kumimoji="1" lang="en-US" altLang="ja-JP" sz="1800" dirty="0" smtClean="0">
                <a:ea typeface="ＭＳ Ｐゴシック" pitchFamily="34" charset="-128"/>
              </a:endParaRPr>
            </a:p>
          </p:txBody>
        </p:sp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436" y="799"/>
              <a:ext cx="771" cy="2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kumimoji="1" lang="en-GB" altLang="ja-JP" sz="1600" dirty="0" smtClean="0">
                  <a:ea typeface="ＭＳ Ｐゴシック" pitchFamily="34" charset="-128"/>
                </a:rPr>
                <a:t>Jap</a:t>
              </a:r>
              <a:r>
                <a:rPr kumimoji="1" lang="cs-CZ" altLang="ja-JP" sz="1700" dirty="0" err="1" smtClean="0">
                  <a:ea typeface="ＭＳ Ｐゴシック" pitchFamily="34" charset="-128"/>
                </a:rPr>
                <a:t>onsko</a:t>
              </a:r>
              <a:endParaRPr kumimoji="1" lang="en-US" altLang="ja-JP" sz="1700" dirty="0" smtClean="0">
                <a:ea typeface="ＭＳ Ｐゴシック" pitchFamily="34" charset="-128"/>
              </a:endParaRPr>
            </a:p>
          </p:txBody>
        </p:sp>
        <p:pic>
          <p:nvPicPr>
            <p:cNvPr id="17440" name="Picture 20" descr="jap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" y="799"/>
              <a:ext cx="33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4" name="Group 21"/>
          <p:cNvGrpSpPr>
            <a:grpSpLocks/>
          </p:cNvGrpSpPr>
          <p:nvPr/>
        </p:nvGrpSpPr>
        <p:grpSpPr bwMode="auto">
          <a:xfrm>
            <a:off x="7272338" y="981720"/>
            <a:ext cx="1908175" cy="1727200"/>
            <a:chOff x="4558" y="663"/>
            <a:chExt cx="1202" cy="1088"/>
          </a:xfrm>
        </p:grpSpPr>
        <p:sp>
          <p:nvSpPr>
            <p:cNvPr id="17433" name="AutoShape 5"/>
            <p:cNvSpPr>
              <a:spLocks noChangeArrowheads="1"/>
            </p:cNvSpPr>
            <p:nvPr/>
          </p:nvSpPr>
          <p:spPr bwMode="auto">
            <a:xfrm>
              <a:off x="4604" y="663"/>
              <a:ext cx="1054" cy="1088"/>
            </a:xfrm>
            <a:prstGeom prst="roundRect">
              <a:avLst>
                <a:gd name="adj" fmla="val 1244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 3" pitchFamily="18" charset="2"/>
                <a:buChar char="u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120000"/>
                <a:buFont typeface="Wingdings" pitchFamily="2" charset="2"/>
                <a:buChar char="w"/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SzPct val="60000"/>
                <a:buFont typeface="Wingdings" pitchFamily="2" charset="2"/>
                <a:buChar char="l"/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SzPct val="130000"/>
                <a:buChar char="-"/>
                <a:defRPr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40000"/>
                </a:spcBef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kumimoji="1" lang="ja-JP" altLang="en-US" sz="1800" b="0">
                <a:ea typeface="ＭＳ Ｐゴシック" pitchFamily="34" charset="-128"/>
              </a:endParaRPr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4558" y="754"/>
              <a:ext cx="703" cy="25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kumimoji="1" lang="en-GB" altLang="ja-JP" sz="2000" dirty="0" smtClean="0">
                  <a:ea typeface="ＭＳ Ｐゴシック" pitchFamily="34" charset="-128"/>
                </a:rPr>
                <a:t>Franc</a:t>
              </a:r>
              <a:r>
                <a:rPr kumimoji="1" lang="cs-CZ" altLang="ja-JP" sz="2000" dirty="0" smtClean="0">
                  <a:ea typeface="ＭＳ Ｐゴシック" pitchFamily="34" charset="-128"/>
                </a:rPr>
                <a:t>i</a:t>
              </a:r>
              <a:r>
                <a:rPr kumimoji="1" lang="en-GB" altLang="ja-JP" sz="2000" dirty="0" smtClean="0">
                  <a:ea typeface="ＭＳ Ｐゴシック" pitchFamily="34" charset="-128"/>
                </a:rPr>
                <a:t>e</a:t>
              </a:r>
              <a:endParaRPr kumimoji="1" lang="en-US" altLang="ja-JP" sz="2000" dirty="0" smtClean="0">
                <a:ea typeface="ＭＳ Ｐゴシック" pitchFamily="34" charset="-128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4620" y="1117"/>
              <a:ext cx="1140" cy="506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>
              <a:spAutoFit/>
            </a:bodyPr>
            <a:lstStyle>
              <a:lvl1pPr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B7816"/>
                </a:buClr>
                <a:buFont typeface="ZapfDingbats" pitchFamily="82" charset="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12510F"/>
                </a:buClr>
                <a:buFont typeface="Wingdings 2" pitchFamily="18" charset="2"/>
                <a:buChar char="®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C80404"/>
                </a:buClr>
                <a:buSzPct val="85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3100"/>
                </a:lnSpc>
                <a:spcBef>
                  <a:spcPct val="20000"/>
                </a:spcBef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31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2C520"/>
                </a:buClr>
                <a:buSzPct val="85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Char char="•"/>
                <a:defRPr/>
              </a:pPr>
              <a:r>
                <a:rPr kumimoji="1" lang="cs-CZ" altLang="ja-JP" sz="1800" dirty="0" smtClean="0">
                  <a:ea typeface="ＭＳ Ｐゴシック" pitchFamily="34" charset="-128"/>
                </a:rPr>
                <a:t>Vláda</a:t>
              </a:r>
              <a:endParaRPr kumimoji="1" lang="en-GB" altLang="ja-JP" sz="1800" dirty="0" smtClean="0">
                <a:ea typeface="ＭＳ Ｐゴシック" pitchFamily="34" charset="-128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Char char="•"/>
                <a:defRPr/>
              </a:pPr>
              <a:r>
                <a:rPr kumimoji="1" lang="cs-CZ" altLang="ja-JP" sz="1800" dirty="0" smtClean="0">
                  <a:ea typeface="ＭＳ Ｐゴシック" pitchFamily="34" charset="-128"/>
                </a:rPr>
                <a:t>Infrastruktura</a:t>
              </a:r>
              <a:endParaRPr kumimoji="1" lang="en-GB" altLang="ja-JP" sz="1800" dirty="0" smtClean="0">
                <a:ea typeface="ＭＳ Ｐゴシック" pitchFamily="34" charset="-128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Char char="•"/>
                <a:defRPr/>
              </a:pPr>
              <a:r>
                <a:rPr kumimoji="1" lang="en-GB" altLang="ja-JP" sz="1800" dirty="0" smtClean="0">
                  <a:ea typeface="ＭＳ Ｐゴシック" pitchFamily="34" charset="-128"/>
                </a:rPr>
                <a:t>ECAs(*)</a:t>
              </a:r>
              <a:endParaRPr kumimoji="1" lang="en-US" altLang="ja-JP" sz="1800" dirty="0" smtClean="0">
                <a:ea typeface="ＭＳ Ｐゴシック" pitchFamily="34" charset="-128"/>
              </a:endParaRPr>
            </a:p>
          </p:txBody>
        </p:sp>
        <p:pic>
          <p:nvPicPr>
            <p:cNvPr id="17436" name="Picture 25" descr="franc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754"/>
              <a:ext cx="33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2771775" y="3571875"/>
            <a:ext cx="41494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20000"/>
              <a:buFont typeface="Wingdings" pitchFamily="2" charset="2"/>
              <a:buChar char="w"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60000"/>
              <a:buFont typeface="Wingdings" pitchFamily="2" charset="2"/>
              <a:buChar char="l"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30000"/>
              <a:buChar char="-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b="0" dirty="0">
                <a:solidFill>
                  <a:srgbClr val="E4332D"/>
                </a:solidFill>
                <a:ea typeface="ＭＳ Ｐゴシック" pitchFamily="34" charset="-128"/>
              </a:rPr>
              <a:t>        ATMEA1          Gen III+ </a:t>
            </a:r>
            <a:r>
              <a:rPr kumimoji="1" lang="cs-CZ" altLang="ja-JP" sz="1800" b="0" dirty="0" smtClean="0">
                <a:solidFill>
                  <a:srgbClr val="E4332D"/>
                </a:solidFill>
                <a:ea typeface="ＭＳ Ｐゴシック" pitchFamily="34" charset="-128"/>
              </a:rPr>
              <a:t>elektrárna</a:t>
            </a:r>
            <a:endParaRPr kumimoji="1" lang="en-US" altLang="fr-FR" sz="1800" b="0" dirty="0">
              <a:solidFill>
                <a:srgbClr val="E4332D"/>
              </a:solidFill>
            </a:endParaRPr>
          </a:p>
        </p:txBody>
      </p:sp>
      <p:pic>
        <p:nvPicPr>
          <p:cNvPr id="17426" name="Picture 27" descr="MH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21163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1691680" y="1052736"/>
            <a:ext cx="1008063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1" lang="cs-CZ" altLang="ja-JP" sz="1400" b="1" dirty="0" smtClean="0">
                <a:solidFill>
                  <a:srgbClr val="E4332D"/>
                </a:solidFill>
                <a:ea typeface="ＭＳ Ｐゴシック" pitchFamily="34" charset="-128"/>
              </a:rPr>
              <a:t>Podpora</a:t>
            </a:r>
            <a:endParaRPr kumimoji="1" lang="en-US" altLang="ja-JP" sz="1400" b="1" dirty="0" smtClean="0">
              <a:solidFill>
                <a:srgbClr val="E4332D"/>
              </a:solidFill>
              <a:ea typeface="ＭＳ Ｐゴシック" pitchFamily="34" charset="-128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6443663" y="1052513"/>
            <a:ext cx="107950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1" lang="cs-CZ" altLang="ja-JP" sz="1400" b="1" dirty="0" smtClean="0">
                <a:solidFill>
                  <a:srgbClr val="E4332D"/>
                </a:solidFill>
                <a:ea typeface="ＭＳ Ｐゴシック" pitchFamily="34" charset="-128"/>
              </a:rPr>
              <a:t>Podpora</a:t>
            </a:r>
            <a:endParaRPr kumimoji="1" lang="en-US" altLang="ja-JP" sz="1400" b="1" dirty="0" smtClean="0">
              <a:solidFill>
                <a:srgbClr val="E4332D"/>
              </a:solidFill>
              <a:ea typeface="ＭＳ Ｐゴシック" pitchFamily="34" charset="-128"/>
            </a:endParaRPr>
          </a:p>
        </p:txBody>
      </p:sp>
      <p:pic>
        <p:nvPicPr>
          <p:cNvPr id="17430" name="Picture 31" descr="LOGO ATMEAv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9725"/>
            <a:ext cx="18716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760663" y="511175"/>
            <a:ext cx="3657600" cy="8620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 eaLnBrk="0" hangingPunct="0">
              <a:lnSpc>
                <a:spcPts val="3100"/>
              </a:lnSpc>
              <a:spcBef>
                <a:spcPct val="20000"/>
              </a:spcBef>
              <a:buClr>
                <a:srgbClr val="1B7816"/>
              </a:buClr>
              <a:buFont typeface="ZapfDingbats" pitchFamily="82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3100"/>
              </a:lnSpc>
              <a:spcBef>
                <a:spcPct val="20000"/>
              </a:spcBef>
              <a:buClr>
                <a:srgbClr val="12510F"/>
              </a:buClr>
              <a:buFont typeface="Wingdings 2" pitchFamily="18" charset="2"/>
              <a:buChar char="®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C80404"/>
              </a:buClr>
              <a:buSzPct val="85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3100"/>
              </a:lnSpc>
              <a:spcBef>
                <a:spcPct val="20000"/>
              </a:spcBef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3100"/>
              </a:lnSpc>
              <a:spcBef>
                <a:spcPct val="20000"/>
              </a:spcBef>
              <a:spcAft>
                <a:spcPct val="0"/>
              </a:spcAft>
              <a:buClr>
                <a:srgbClr val="F2C520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1" lang="cs-CZ" altLang="ja-JP" sz="2000" dirty="0" smtClean="0">
                <a:ea typeface="ＭＳ Ｐゴシック" pitchFamily="34" charset="-128"/>
              </a:rPr>
              <a:t>Česká republika</a:t>
            </a:r>
            <a:endParaRPr kumimoji="1" lang="en-US" altLang="ja-JP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1" lang="en-US" altLang="ja-JP" sz="20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7432" name="ZoneTexte 5"/>
          <p:cNvSpPr txBox="1">
            <a:spLocks noChangeArrowheads="1"/>
          </p:cNvSpPr>
          <p:nvPr/>
        </p:nvSpPr>
        <p:spPr bwMode="auto">
          <a:xfrm>
            <a:off x="69850" y="4613275"/>
            <a:ext cx="1189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 3" pitchFamily="18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120000"/>
              <a:buFont typeface="Wingdings" pitchFamily="2" charset="2"/>
              <a:buChar char="w"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60000"/>
              <a:buFont typeface="Wingdings" pitchFamily="2" charset="2"/>
              <a:buChar char="l"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30000"/>
              <a:buChar char="-"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40000"/>
              </a:spcBef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0" dirty="0"/>
              <a:t>* ECAs: </a:t>
            </a:r>
            <a:r>
              <a:rPr lang="cs-CZ" altLang="fr-FR" sz="1800" b="0" dirty="0" smtClean="0"/>
              <a:t>Exportní úvěrové agentury</a:t>
            </a:r>
            <a:endParaRPr lang="fr-FR" altLang="fr-FR" sz="18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408" y="4221152"/>
            <a:ext cx="95684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32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836613"/>
            <a:ext cx="7273925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5038"/>
            <a:ext cx="39957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2420888"/>
            <a:ext cx="28083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7544" y="2420888"/>
            <a:ext cx="2903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/>
              <a:t>Sled výstavby či aktuální jaderná flotila ve Francii</a:t>
            </a:r>
            <a:endParaRPr lang="fr-FR" sz="9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95413" y="159406"/>
            <a:ext cx="7561263" cy="38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15000"/>
              </a:spcBef>
              <a:spcAft>
                <a:spcPct val="15000"/>
              </a:spcAft>
              <a:buClr>
                <a:srgbClr val="00192E"/>
              </a:buClr>
              <a:buFont typeface="Wingdings 3" pitchFamily="18" charset="2"/>
              <a:buNone/>
            </a:pPr>
            <a:r>
              <a:rPr lang="cs-CZ" altLang="fr-FR" sz="2700" b="1" i="1" dirty="0" smtClean="0">
                <a:solidFill>
                  <a:srgbClr val="C80404"/>
                </a:solidFill>
                <a:latin typeface="+mn-lt"/>
                <a:ea typeface="MS PGothic"/>
                <a:cs typeface="MS PGothic"/>
              </a:rPr>
              <a:t>Francouzská jaderná flotila</a:t>
            </a:r>
            <a:endParaRPr lang="fr-FR" altLang="fr-FR" sz="2700" b="1" i="1" dirty="0">
              <a:solidFill>
                <a:srgbClr val="C80404"/>
              </a:solidFill>
              <a:latin typeface="+mn-lt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UtTIuLSkCc32kXjw2xdg"/>
</p:tagLst>
</file>

<file path=ppt/theme/theme1.xml><?xml version="1.0" encoding="utf-8"?>
<a:theme xmlns:a="http://schemas.openxmlformats.org/drawingml/2006/main" name="Thème3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HI template A">
  <a:themeElements>
    <a:clrScheme name="MHI PPT Color Palette">
      <a:dk1>
        <a:sysClr val="windowText" lastClr="000000"/>
      </a:dk1>
      <a:lt1>
        <a:sysClr val="window" lastClr="FFFFFF"/>
      </a:lt1>
      <a:dk2>
        <a:srgbClr val="00192E"/>
      </a:dk2>
      <a:lt2>
        <a:srgbClr val="505150"/>
      </a:lt2>
      <a:accent1>
        <a:srgbClr val="C20D20"/>
      </a:accent1>
      <a:accent2>
        <a:srgbClr val="00192E"/>
      </a:accent2>
      <a:accent3>
        <a:srgbClr val="DF6421"/>
      </a:accent3>
      <a:accent4>
        <a:srgbClr val="5CAC34"/>
      </a:accent4>
      <a:accent5>
        <a:srgbClr val="0076B7"/>
      </a:accent5>
      <a:accent6>
        <a:srgbClr val="4C1966"/>
      </a:accent6>
      <a:hlink>
        <a:srgbClr val="0092D2"/>
      </a:hlink>
      <a:folHlink>
        <a:srgbClr val="777877"/>
      </a:folHlink>
    </a:clrScheme>
    <a:fontScheme name="1_MHI 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1837</Words>
  <Application>Microsoft Office PowerPoint</Application>
  <PresentationFormat>Předvádění na obrazovce (4:3)</PresentationFormat>
  <Paragraphs>363</Paragraphs>
  <Slides>25</Slides>
  <Notes>23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Thème3</vt:lpstr>
      <vt:lpstr>1_MHI template A</vt:lpstr>
      <vt:lpstr>Diapositive think-cell</vt:lpstr>
      <vt:lpstr>List aplikace Microsoft Office Excel 97-2003</vt:lpstr>
      <vt:lpstr>Acrobat Document</vt:lpstr>
      <vt:lpstr>Snímek 1</vt:lpstr>
      <vt:lpstr>Snímek 2</vt:lpstr>
      <vt:lpstr>ATMEA1 = spojení jaderné technologie MHI a AREVA</vt:lpstr>
      <vt:lpstr>Snímek 4</vt:lpstr>
      <vt:lpstr>Snímek 5</vt:lpstr>
      <vt:lpstr>Plánovaný projekt ATMEA  (Projekt Turecko)</vt:lpstr>
      <vt:lpstr>Snímek 7</vt:lpstr>
      <vt:lpstr>Celková podpora z Francie &amp; Japonska </vt:lpstr>
      <vt:lpstr>Snímek 9</vt:lpstr>
      <vt:lpstr>Snímek 10</vt:lpstr>
      <vt:lpstr>Snímek 11</vt:lpstr>
      <vt:lpstr>MHI výstavba tlakovodních reaktorů (PWR) v Japonsku</vt:lpstr>
      <vt:lpstr>Snímek 13</vt:lpstr>
      <vt:lpstr>Snímek 14</vt:lpstr>
      <vt:lpstr>Snímek 15</vt:lpstr>
      <vt:lpstr>Snímek 16</vt:lpstr>
      <vt:lpstr>Francie má zkušenosti v oblasti lokalizace z minulosti i s probíhajícími projekty  </vt:lpstr>
      <vt:lpstr>Zkušenosti MHI: dodání hlavních komponent a služby v oblasti provozu a údržby v zámoří</vt:lpstr>
      <vt:lpstr>Snímek 19</vt:lpstr>
      <vt:lpstr>Mezi zkušenými státy</vt:lpstr>
      <vt:lpstr>Reaktor ATMEA1 je kandidátem pro Českou republiku</vt:lpstr>
      <vt:lpstr>ATMEA plná podpora pro vzdělání v oblasti jaderné energetiky v ČR</vt:lpstr>
      <vt:lpstr>ATMEA přínosy francouzských zkušeností v České republice</vt:lpstr>
      <vt:lpstr>Snímek 24</vt:lpstr>
      <vt:lpstr>Snímek 25</vt:lpstr>
    </vt:vector>
  </TitlesOfParts>
  <Company>AREVA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agohar</dc:creator>
  <cp:lastModifiedBy>Kateřina Matrasová</cp:lastModifiedBy>
  <cp:revision>381</cp:revision>
  <cp:lastPrinted>2017-11-21T15:20:02Z</cp:lastPrinted>
  <dcterms:created xsi:type="dcterms:W3CDTF">2014-06-26T12:40:41Z</dcterms:created>
  <dcterms:modified xsi:type="dcterms:W3CDTF">2017-12-08T12:26:40Z</dcterms:modified>
</cp:coreProperties>
</file>