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9" r:id="rId1"/>
  </p:sldMasterIdLst>
  <p:notesMasterIdLst>
    <p:notesMasterId r:id="rId23"/>
  </p:notesMasterIdLst>
  <p:handoutMasterIdLst>
    <p:handoutMasterId r:id="rId24"/>
  </p:handoutMasterIdLst>
  <p:sldIdLst>
    <p:sldId id="619" r:id="rId2"/>
    <p:sldId id="624" r:id="rId3"/>
    <p:sldId id="643" r:id="rId4"/>
    <p:sldId id="636" r:id="rId5"/>
    <p:sldId id="637" r:id="rId6"/>
    <p:sldId id="642" r:id="rId7"/>
    <p:sldId id="641" r:id="rId8"/>
    <p:sldId id="633" r:id="rId9"/>
    <p:sldId id="639" r:id="rId10"/>
    <p:sldId id="640" r:id="rId11"/>
    <p:sldId id="651" r:id="rId12"/>
    <p:sldId id="647" r:id="rId13"/>
    <p:sldId id="648" r:id="rId14"/>
    <p:sldId id="650" r:id="rId15"/>
    <p:sldId id="644" r:id="rId16"/>
    <p:sldId id="625" r:id="rId17"/>
    <p:sldId id="626" r:id="rId18"/>
    <p:sldId id="630" r:id="rId19"/>
    <p:sldId id="627" r:id="rId20"/>
    <p:sldId id="628" r:id="rId21"/>
    <p:sldId id="631" r:id="rId22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Introduction" id="{6ECA2C02-5526-48A0-93AF-AE5A5781CE90}">
          <p14:sldIdLst>
            <p14:sldId id="619"/>
            <p14:sldId id="624"/>
            <p14:sldId id="643"/>
            <p14:sldId id="636"/>
            <p14:sldId id="637"/>
            <p14:sldId id="642"/>
            <p14:sldId id="641"/>
            <p14:sldId id="633"/>
            <p14:sldId id="639"/>
            <p14:sldId id="640"/>
            <p14:sldId id="651"/>
            <p14:sldId id="647"/>
            <p14:sldId id="648"/>
            <p14:sldId id="650"/>
            <p14:sldId id="644"/>
            <p14:sldId id="625"/>
            <p14:sldId id="626"/>
            <p14:sldId id="630"/>
            <p14:sldId id="627"/>
            <p14:sldId id="628"/>
            <p14:sldId id="6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CCFF"/>
    <a:srgbClr val="C80404"/>
    <a:srgbClr val="99CCFF"/>
    <a:srgbClr val="3399FF"/>
    <a:srgbClr val="33CCFF"/>
    <a:srgbClr val="0099FF"/>
    <a:srgbClr val="FFCC99"/>
    <a:srgbClr val="F4EF1D"/>
    <a:srgbClr val="125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9" autoAdjust="0"/>
    <p:restoredTop sz="91731" autoAdjust="0"/>
  </p:normalViewPr>
  <p:slideViewPr>
    <p:cSldViewPr>
      <p:cViewPr varScale="1">
        <p:scale>
          <a:sx n="53" d="100"/>
          <a:sy n="53" d="100"/>
        </p:scale>
        <p:origin x="10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7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29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9BBA5-7AFB-41FB-B7C8-9DC01106B4E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29DF029-5E3D-46B9-B7E4-047C0FFA88A6}">
      <dgm:prSet phldrT="[Texte]"/>
      <dgm:spPr>
        <a:solidFill>
          <a:schemeClr val="accent2"/>
        </a:solidFill>
      </dgm:spPr>
      <dgm:t>
        <a:bodyPr/>
        <a:lstStyle/>
        <a:p>
          <a:r>
            <a:rPr lang="en-US" b="1" noProof="0" dirty="0"/>
            <a:t>AREVA NP</a:t>
          </a:r>
        </a:p>
      </dgm:t>
    </dgm:pt>
    <dgm:pt modelId="{CF266DD5-3F55-4AD6-BC86-E3E9CD0CB3E3}" type="parTrans" cxnId="{0BC8F059-7405-4F33-8598-662950B7F563}">
      <dgm:prSet/>
      <dgm:spPr/>
      <dgm:t>
        <a:bodyPr/>
        <a:lstStyle/>
        <a:p>
          <a:endParaRPr lang="fr-FR"/>
        </a:p>
      </dgm:t>
    </dgm:pt>
    <dgm:pt modelId="{387C663D-D666-4475-B154-D2EB59797806}" type="sibTrans" cxnId="{0BC8F059-7405-4F33-8598-662950B7F563}">
      <dgm:prSet/>
      <dgm:spPr/>
      <dgm:t>
        <a:bodyPr/>
        <a:lstStyle/>
        <a:p>
          <a:endParaRPr lang="fr-FR"/>
        </a:p>
      </dgm:t>
    </dgm:pt>
    <dgm:pt modelId="{C3CF52E0-BB7F-4B6A-AB03-C674DC252DC9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cs-CZ" sz="1700" b="1" noProof="0" dirty="0"/>
            <a:t>ČESKÉ SPOLEČNOSTI </a:t>
          </a:r>
        </a:p>
        <a:p>
          <a:r>
            <a:rPr lang="en-US" sz="1200" b="1" noProof="0" dirty="0"/>
            <a:t>(</a:t>
          </a:r>
          <a:r>
            <a:rPr lang="cs-CZ" sz="1200" b="1" noProof="0" dirty="0"/>
            <a:t>se zkušenostmi</a:t>
          </a:r>
          <a:r>
            <a:rPr lang="en-US" sz="1200" b="1" noProof="0" dirty="0"/>
            <a:t>)</a:t>
          </a:r>
        </a:p>
      </dgm:t>
    </dgm:pt>
    <dgm:pt modelId="{56C7B10F-DBD7-4753-9BC1-65AFBE3039DA}" type="parTrans" cxnId="{7A709D25-5C48-49EE-A7AC-E72ED305D931}">
      <dgm:prSet/>
      <dgm:spPr/>
      <dgm:t>
        <a:bodyPr/>
        <a:lstStyle/>
        <a:p>
          <a:endParaRPr lang="fr-FR"/>
        </a:p>
      </dgm:t>
    </dgm:pt>
    <dgm:pt modelId="{4EB90277-292E-45BF-A88F-2CF7DAA9CBFB}" type="sibTrans" cxnId="{7A709D25-5C48-49EE-A7AC-E72ED305D931}">
      <dgm:prSet/>
      <dgm:spPr/>
      <dgm:t>
        <a:bodyPr/>
        <a:lstStyle/>
        <a:p>
          <a:endParaRPr lang="fr-FR"/>
        </a:p>
      </dgm:t>
    </dgm:pt>
    <dgm:pt modelId="{5C101DA0-FD47-4B97-BFB3-2E163C0BFC0D}">
      <dgm:prSet phldrT="[Texte]"/>
      <dgm:spPr>
        <a:solidFill>
          <a:schemeClr val="accent2"/>
        </a:solidFill>
      </dgm:spPr>
      <dgm:t>
        <a:bodyPr/>
        <a:lstStyle/>
        <a:p>
          <a:r>
            <a:rPr lang="cs-CZ" b="1" noProof="0" dirty="0"/>
            <a:t>PROVOZOVATEL BLOKU </a:t>
          </a:r>
          <a:r>
            <a:rPr lang="en-US" b="1" noProof="0" dirty="0"/>
            <a:t>ATMEA1 </a:t>
          </a:r>
        </a:p>
      </dgm:t>
    </dgm:pt>
    <dgm:pt modelId="{088E15EF-E4A9-4609-BB14-9A46BE989008}" type="parTrans" cxnId="{16D1E14F-6DE5-4B6C-A956-88D7A5BFBCB6}">
      <dgm:prSet/>
      <dgm:spPr/>
      <dgm:t>
        <a:bodyPr/>
        <a:lstStyle/>
        <a:p>
          <a:endParaRPr lang="fr-FR"/>
        </a:p>
      </dgm:t>
    </dgm:pt>
    <dgm:pt modelId="{92FD68E7-4327-4EDB-854A-97122BFE2C71}" type="sibTrans" cxnId="{16D1E14F-6DE5-4B6C-A956-88D7A5BFBCB6}">
      <dgm:prSet/>
      <dgm:spPr/>
      <dgm:t>
        <a:bodyPr/>
        <a:lstStyle/>
        <a:p>
          <a:endParaRPr lang="fr-FR"/>
        </a:p>
      </dgm:t>
    </dgm:pt>
    <dgm:pt modelId="{F1833A90-BA0D-4FE4-ACAE-44A79760D5FE}">
      <dgm:prSet phldrT="[Texte]"/>
      <dgm:spPr>
        <a:solidFill>
          <a:schemeClr val="accent2"/>
        </a:solidFill>
      </dgm:spPr>
      <dgm:t>
        <a:bodyPr/>
        <a:lstStyle/>
        <a:p>
          <a:r>
            <a:rPr lang="en-US" b="1" noProof="0" dirty="0"/>
            <a:t>MHI</a:t>
          </a:r>
        </a:p>
      </dgm:t>
    </dgm:pt>
    <dgm:pt modelId="{AA82AEBF-6E6D-4E86-A29F-7885CDB92427}" type="sibTrans" cxnId="{1691850D-5D58-4A92-AA6F-86F120948C14}">
      <dgm:prSet/>
      <dgm:spPr/>
      <dgm:t>
        <a:bodyPr/>
        <a:lstStyle/>
        <a:p>
          <a:endParaRPr lang="fr-FR"/>
        </a:p>
      </dgm:t>
    </dgm:pt>
    <dgm:pt modelId="{8CFB409C-3160-4895-9F5B-847A5BFB3B82}" type="parTrans" cxnId="{1691850D-5D58-4A92-AA6F-86F120948C14}">
      <dgm:prSet/>
      <dgm:spPr/>
      <dgm:t>
        <a:bodyPr/>
        <a:lstStyle/>
        <a:p>
          <a:endParaRPr lang="fr-FR"/>
        </a:p>
      </dgm:t>
    </dgm:pt>
    <dgm:pt modelId="{72608697-9172-4A92-9158-688331290F80}" type="pres">
      <dgm:prSet presAssocID="{09A9BBA5-7AFB-41FB-B7C8-9DC01106B4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66A78F9-2A38-4ACE-AEF4-7D014BA709F5}" type="pres">
      <dgm:prSet presAssocID="{629DF029-5E3D-46B9-B7E4-047C0FFA88A6}" presName="node" presStyleLbl="node1" presStyleIdx="0" presStyleCnt="4" custScaleX="42375" custScaleY="63619" custLinFactNeighborX="3502" custLinFactNeighborY="-728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DAD1D4-BE53-4C34-BB8B-1E352618C869}" type="pres">
      <dgm:prSet presAssocID="{387C663D-D666-4475-B154-D2EB59797806}" presName="sibTrans" presStyleCnt="0"/>
      <dgm:spPr/>
    </dgm:pt>
    <dgm:pt modelId="{D6995F07-37C5-46EC-95F6-D7B884E0791E}" type="pres">
      <dgm:prSet presAssocID="{F1833A90-BA0D-4FE4-ACAE-44A79760D5FE}" presName="node" presStyleLbl="node1" presStyleIdx="1" presStyleCnt="4" custScaleX="42526" custScaleY="61420" custLinFactNeighborX="26" custLinFactNeighborY="-728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79D930-D1D1-4E0E-A41B-5CB8A1CF42CD}" type="pres">
      <dgm:prSet presAssocID="{AA82AEBF-6E6D-4E86-A29F-7885CDB92427}" presName="sibTrans" presStyleCnt="0"/>
      <dgm:spPr/>
    </dgm:pt>
    <dgm:pt modelId="{D0D38C90-F6E3-491D-8A91-A9B313A718AE}" type="pres">
      <dgm:prSet presAssocID="{C3CF52E0-BB7F-4B6A-AB03-C674DC252DC9}" presName="node" presStyleLbl="node1" presStyleIdx="2" presStyleCnt="4" custScaleY="62693" custLinFactNeighborX="2549" custLinFactNeighborY="-359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2FC2D3-6CAE-4A3A-ADD3-380F3AA9C92C}" type="pres">
      <dgm:prSet presAssocID="{4EB90277-292E-45BF-A88F-2CF7DAA9CBFB}" presName="sibTrans" presStyleCnt="0"/>
      <dgm:spPr/>
    </dgm:pt>
    <dgm:pt modelId="{A94F7F02-DD79-45C4-A4D4-670D9F90D52B}" type="pres">
      <dgm:prSet presAssocID="{5C101DA0-FD47-4B97-BFB3-2E163C0BFC0D}" presName="node" presStyleLbl="node1" presStyleIdx="3" presStyleCnt="4" custLinFactNeighborX="3580" custLinFactNeighborY="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92E15E9-D482-4A71-BF5D-255795702170}" type="presOf" srcId="{5C101DA0-FD47-4B97-BFB3-2E163C0BFC0D}" destId="{A94F7F02-DD79-45C4-A4D4-670D9F90D52B}" srcOrd="0" destOrd="0" presId="urn:microsoft.com/office/officeart/2005/8/layout/default#1"/>
    <dgm:cxn modelId="{7A709D25-5C48-49EE-A7AC-E72ED305D931}" srcId="{09A9BBA5-7AFB-41FB-B7C8-9DC01106B4EF}" destId="{C3CF52E0-BB7F-4B6A-AB03-C674DC252DC9}" srcOrd="2" destOrd="0" parTransId="{56C7B10F-DBD7-4753-9BC1-65AFBE3039DA}" sibTransId="{4EB90277-292E-45BF-A88F-2CF7DAA9CBFB}"/>
    <dgm:cxn modelId="{6C004114-F983-4D4B-993E-C00B1702D33D}" type="presOf" srcId="{629DF029-5E3D-46B9-B7E4-047C0FFA88A6}" destId="{266A78F9-2A38-4ACE-AEF4-7D014BA709F5}" srcOrd="0" destOrd="0" presId="urn:microsoft.com/office/officeart/2005/8/layout/default#1"/>
    <dgm:cxn modelId="{DA9EF74E-6349-4C18-8138-F266DA942873}" type="presOf" srcId="{F1833A90-BA0D-4FE4-ACAE-44A79760D5FE}" destId="{D6995F07-37C5-46EC-95F6-D7B884E0791E}" srcOrd="0" destOrd="0" presId="urn:microsoft.com/office/officeart/2005/8/layout/default#1"/>
    <dgm:cxn modelId="{0BC8F059-7405-4F33-8598-662950B7F563}" srcId="{09A9BBA5-7AFB-41FB-B7C8-9DC01106B4EF}" destId="{629DF029-5E3D-46B9-B7E4-047C0FFA88A6}" srcOrd="0" destOrd="0" parTransId="{CF266DD5-3F55-4AD6-BC86-E3E9CD0CB3E3}" sibTransId="{387C663D-D666-4475-B154-D2EB59797806}"/>
    <dgm:cxn modelId="{1691850D-5D58-4A92-AA6F-86F120948C14}" srcId="{09A9BBA5-7AFB-41FB-B7C8-9DC01106B4EF}" destId="{F1833A90-BA0D-4FE4-ACAE-44A79760D5FE}" srcOrd="1" destOrd="0" parTransId="{8CFB409C-3160-4895-9F5B-847A5BFB3B82}" sibTransId="{AA82AEBF-6E6D-4E86-A29F-7885CDB92427}"/>
    <dgm:cxn modelId="{16D1E14F-6DE5-4B6C-A956-88D7A5BFBCB6}" srcId="{09A9BBA5-7AFB-41FB-B7C8-9DC01106B4EF}" destId="{5C101DA0-FD47-4B97-BFB3-2E163C0BFC0D}" srcOrd="3" destOrd="0" parTransId="{088E15EF-E4A9-4609-BB14-9A46BE989008}" sibTransId="{92FD68E7-4327-4EDB-854A-97122BFE2C71}"/>
    <dgm:cxn modelId="{6C1233C8-719C-4F39-B2FC-05F218CE47B3}" type="presOf" srcId="{09A9BBA5-7AFB-41FB-B7C8-9DC01106B4EF}" destId="{72608697-9172-4A92-9158-688331290F80}" srcOrd="0" destOrd="0" presId="urn:microsoft.com/office/officeart/2005/8/layout/default#1"/>
    <dgm:cxn modelId="{2BF8D345-65B0-495A-8CE0-CFB540B4C2A9}" type="presOf" srcId="{C3CF52E0-BB7F-4B6A-AB03-C674DC252DC9}" destId="{D0D38C90-F6E3-491D-8A91-A9B313A718AE}" srcOrd="0" destOrd="0" presId="urn:microsoft.com/office/officeart/2005/8/layout/default#1"/>
    <dgm:cxn modelId="{216417B0-5CF9-4ABB-B72D-B31696D34248}" type="presParOf" srcId="{72608697-9172-4A92-9158-688331290F80}" destId="{266A78F9-2A38-4ACE-AEF4-7D014BA709F5}" srcOrd="0" destOrd="0" presId="urn:microsoft.com/office/officeart/2005/8/layout/default#1"/>
    <dgm:cxn modelId="{8F7D0127-7B58-4C65-BBDC-1A91199038AE}" type="presParOf" srcId="{72608697-9172-4A92-9158-688331290F80}" destId="{E1DAD1D4-BE53-4C34-BB8B-1E352618C869}" srcOrd="1" destOrd="0" presId="urn:microsoft.com/office/officeart/2005/8/layout/default#1"/>
    <dgm:cxn modelId="{506ED1A5-6EFA-4C7F-8189-76E9C6A9FA05}" type="presParOf" srcId="{72608697-9172-4A92-9158-688331290F80}" destId="{D6995F07-37C5-46EC-95F6-D7B884E0791E}" srcOrd="2" destOrd="0" presId="urn:microsoft.com/office/officeart/2005/8/layout/default#1"/>
    <dgm:cxn modelId="{0E15FCF2-8025-4173-B59A-BC2227219699}" type="presParOf" srcId="{72608697-9172-4A92-9158-688331290F80}" destId="{E179D930-D1D1-4E0E-A41B-5CB8A1CF42CD}" srcOrd="3" destOrd="0" presId="urn:microsoft.com/office/officeart/2005/8/layout/default#1"/>
    <dgm:cxn modelId="{9883E234-45A7-4CA7-A3DA-26A844BE793A}" type="presParOf" srcId="{72608697-9172-4A92-9158-688331290F80}" destId="{D0D38C90-F6E3-491D-8A91-A9B313A718AE}" srcOrd="4" destOrd="0" presId="urn:microsoft.com/office/officeart/2005/8/layout/default#1"/>
    <dgm:cxn modelId="{4626782A-2CC6-48BA-8888-5DF73F4EE0FA}" type="presParOf" srcId="{72608697-9172-4A92-9158-688331290F80}" destId="{9B2FC2D3-6CAE-4A3A-ADD3-380F3AA9C92C}" srcOrd="5" destOrd="0" presId="urn:microsoft.com/office/officeart/2005/8/layout/default#1"/>
    <dgm:cxn modelId="{66F1F796-A5D2-4814-A6A3-CE01F772818F}" type="presParOf" srcId="{72608697-9172-4A92-9158-688331290F80}" destId="{A94F7F02-DD79-45C4-A4D4-670D9F90D52B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A78F9-2A38-4ACE-AEF4-7D014BA709F5}">
      <dsp:nvSpPr>
        <dsp:cNvPr id="0" name=""/>
        <dsp:cNvSpPr/>
      </dsp:nvSpPr>
      <dsp:spPr>
        <a:xfrm>
          <a:off x="743587" y="0"/>
          <a:ext cx="1230037" cy="110801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/>
            <a:t>AREVA NP</a:t>
          </a:r>
        </a:p>
      </dsp:txBody>
      <dsp:txXfrm>
        <a:off x="743587" y="0"/>
        <a:ext cx="1230037" cy="1108017"/>
      </dsp:txXfrm>
    </dsp:sp>
    <dsp:sp modelId="{D6995F07-37C5-46EC-95F6-D7B884E0791E}">
      <dsp:nvSpPr>
        <dsp:cNvPr id="0" name=""/>
        <dsp:cNvSpPr/>
      </dsp:nvSpPr>
      <dsp:spPr>
        <a:xfrm>
          <a:off x="2163000" y="0"/>
          <a:ext cx="1234420" cy="106971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/>
            <a:t>MHI</a:t>
          </a:r>
        </a:p>
      </dsp:txBody>
      <dsp:txXfrm>
        <a:off x="2163000" y="0"/>
        <a:ext cx="1234420" cy="1069719"/>
      </dsp:txXfrm>
    </dsp:sp>
    <dsp:sp modelId="{D0D38C90-F6E3-491D-8A91-A9B313A718AE}">
      <dsp:nvSpPr>
        <dsp:cNvPr id="0" name=""/>
        <dsp:cNvSpPr/>
      </dsp:nvSpPr>
      <dsp:spPr>
        <a:xfrm>
          <a:off x="641919" y="774936"/>
          <a:ext cx="2902743" cy="109189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noProof="0" dirty="0"/>
            <a:t>ČESKÉ SPOLEČNOSTI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/>
            <a:t>(</a:t>
          </a:r>
          <a:r>
            <a:rPr lang="cs-CZ" sz="1200" b="1" kern="1200" noProof="0" dirty="0"/>
            <a:t>se zkušenostmi</a:t>
          </a:r>
          <a:r>
            <a:rPr lang="en-US" sz="1200" b="1" kern="1200" noProof="0" dirty="0"/>
            <a:t>)</a:t>
          </a:r>
        </a:p>
      </dsp:txBody>
      <dsp:txXfrm>
        <a:off x="641919" y="774936"/>
        <a:ext cx="2902743" cy="1091890"/>
      </dsp:txXfrm>
    </dsp:sp>
    <dsp:sp modelId="{A94F7F02-DD79-45C4-A4D4-670D9F90D52B}">
      <dsp:nvSpPr>
        <dsp:cNvPr id="0" name=""/>
        <dsp:cNvSpPr/>
      </dsp:nvSpPr>
      <dsp:spPr>
        <a:xfrm>
          <a:off x="671846" y="2782717"/>
          <a:ext cx="2902743" cy="174164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noProof="0" dirty="0"/>
            <a:t>PROVOZOVATEL BLOKU </a:t>
          </a:r>
          <a:r>
            <a:rPr lang="en-US" sz="2400" b="1" kern="1200" noProof="0" dirty="0"/>
            <a:t>ATMEA1 </a:t>
          </a:r>
        </a:p>
      </dsp:txBody>
      <dsp:txXfrm>
        <a:off x="671846" y="2782717"/>
        <a:ext cx="2902743" cy="1741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C27E89-1CEB-41E4-9E9F-249FD3FEB95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3681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83B017-CE2E-4226-9D27-4107FFE8950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5807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9125" y="508000"/>
            <a:ext cx="5543550" cy="4157663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5322037"/>
            <a:ext cx="5399088" cy="38427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CB9174-9B79-4EB8-9219-986C447B5EA4}" type="slidenum">
              <a:rPr lang="fr-FR" altLang="fr-FR"/>
              <a:pPr eaLnBrk="1" hangingPunct="1"/>
              <a:t>8</a:t>
            </a:fld>
            <a:endParaRPr lang="fr-FR" altLang="fr-F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fr-FR" dirty="0"/>
              <a:t>Safety grade components represent on average, XX% of the scope, mainly in NSSS scope but not only. These are pumps, valves,, ,I&amp;C, Emergency Diesel generator</a:t>
            </a:r>
            <a:r>
              <a:rPr lang="fr-FR" altLang="fr-FR" dirty="0"/>
              <a:t>, Polar crane,..</a:t>
            </a:r>
          </a:p>
          <a:p>
            <a:pPr eaLnBrk="1" hangingPunct="1"/>
            <a:r>
              <a:rPr lang="fr-FR" altLang="fr-FR" dirty="0"/>
              <a:t>For </a:t>
            </a:r>
            <a:r>
              <a:rPr lang="fr-FR" altLang="fr-FR" dirty="0" err="1"/>
              <a:t>safety</a:t>
            </a:r>
            <a:r>
              <a:rPr lang="fr-FR" altLang="fr-FR" dirty="0"/>
              <a:t> grade, Supplier </a:t>
            </a:r>
            <a:r>
              <a:rPr lang="fr-FR" altLang="fr-FR" dirty="0" err="1"/>
              <a:t>should</a:t>
            </a:r>
            <a:r>
              <a:rPr lang="fr-FR" altLang="fr-FR" dirty="0"/>
              <a:t> </a:t>
            </a:r>
            <a:r>
              <a:rPr lang="fr-FR" altLang="fr-FR" dirty="0" err="1"/>
              <a:t>be</a:t>
            </a:r>
            <a:r>
              <a:rPr lang="fr-FR" altLang="fr-FR" dirty="0"/>
              <a:t> </a:t>
            </a:r>
            <a:r>
              <a:rPr lang="fr-FR" altLang="fr-FR" dirty="0" err="1"/>
              <a:t>qualified</a:t>
            </a:r>
            <a:r>
              <a:rPr lang="fr-FR" altLang="fr-FR" dirty="0"/>
              <a:t> by </a:t>
            </a:r>
            <a:r>
              <a:rPr lang="fr-FR" altLang="fr-FR" dirty="0" err="1"/>
              <a:t>Areva’s</a:t>
            </a:r>
            <a:r>
              <a:rPr lang="fr-FR" altLang="fr-FR" dirty="0"/>
              <a:t> team </a:t>
            </a:r>
            <a:r>
              <a:rPr lang="fr-FR" altLang="fr-FR" dirty="0" err="1"/>
              <a:t>with</a:t>
            </a:r>
            <a:r>
              <a:rPr lang="fr-FR" altLang="fr-FR" dirty="0"/>
              <a:t> </a:t>
            </a:r>
            <a:r>
              <a:rPr lang="fr-FR" altLang="fr-FR" dirty="0" err="1"/>
              <a:t>nuclear</a:t>
            </a:r>
            <a:r>
              <a:rPr lang="fr-FR" altLang="fr-FR" dirty="0"/>
              <a:t> </a:t>
            </a:r>
            <a:r>
              <a:rPr lang="fr-FR" altLang="fr-FR" dirty="0" err="1"/>
              <a:t>specific</a:t>
            </a:r>
            <a:r>
              <a:rPr lang="fr-FR" altLang="fr-FR" dirty="0"/>
              <a:t> </a:t>
            </a:r>
            <a:r>
              <a:rPr lang="fr-FR" altLang="fr-FR" dirty="0" err="1"/>
              <a:t>requirements</a:t>
            </a:r>
            <a:r>
              <a:rPr lang="fr-FR" altLang="fr-FR" dirty="0"/>
              <a:t> </a:t>
            </a:r>
            <a:r>
              <a:rPr lang="en-US" altLang="fr-FR" sz="1400" dirty="0"/>
              <a:t>based upon </a:t>
            </a:r>
            <a:br>
              <a:rPr lang="en-US" altLang="fr-FR" sz="1400" dirty="0"/>
            </a:br>
            <a:r>
              <a:rPr lang="en-US" altLang="fr-FR" sz="1400" dirty="0"/>
              <a:t>IAEA GS-R-3 2006.</a:t>
            </a:r>
          </a:p>
          <a:p>
            <a:pPr eaLnBrk="1" hangingPunct="1"/>
            <a:r>
              <a:rPr lang="en-US" altLang="fr-FR" sz="1400" dirty="0"/>
              <a:t>Example: Safety culture, control of design &amp; documentation, Inspection,…</a:t>
            </a:r>
          </a:p>
          <a:p>
            <a:pPr eaLnBrk="1" hangingPunct="1"/>
            <a:endParaRPr lang="en-US" altLang="fr-FR" sz="1400" dirty="0"/>
          </a:p>
          <a:p>
            <a:pPr eaLnBrk="1" hangingPunct="1"/>
            <a:r>
              <a:rPr lang="en-US" altLang="fr-FR" dirty="0"/>
              <a:t>For all products/services not classified </a:t>
            </a:r>
            <a:r>
              <a:rPr lang="en-US" altLang="fr-FR" sz="1000" dirty="0"/>
              <a:t>attention is drawn to:</a:t>
            </a:r>
          </a:p>
          <a:p>
            <a:pPr lvl="2" eaLnBrk="1" hangingPunct="1"/>
            <a:r>
              <a:rPr lang="en-US" altLang="fr-FR" dirty="0"/>
              <a:t>Environmental program (ISO14001) </a:t>
            </a:r>
          </a:p>
          <a:p>
            <a:pPr lvl="2" eaLnBrk="1" hangingPunct="1"/>
            <a:r>
              <a:rPr lang="en-US" altLang="fr-FR" dirty="0"/>
              <a:t>Safety program (OHSAS 18001)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6577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38961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D130E8-7DBA-4D8F-923E-1ACE98A6D6F5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2000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3B017-CE2E-4226-9D27-4107FFE89507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652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3B017-CE2E-4226-9D27-4107FFE89507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3197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6798" indent="-275692"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2766" indent="-220553"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873" indent="-220553"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84980" indent="-220553"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26086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7193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08299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49406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768755-FD93-493E-A0F3-6C0871FB5286}" type="slidenum">
              <a:rPr lang="en-US" altLang="en-US" sz="1300"/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8650" y="511175"/>
            <a:ext cx="5537200" cy="41529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9626" y="5319767"/>
            <a:ext cx="5397707" cy="3843165"/>
          </a:xfrm>
          <a:noFill/>
        </p:spPr>
        <p:txBody>
          <a:bodyPr/>
          <a:lstStyle/>
          <a:p>
            <a:pPr eaLnBrk="1" hangingPunct="1"/>
            <a:endParaRPr lang="en-GB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50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6798" indent="-275692"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2766" indent="-220553"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873" indent="-220553"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84980" indent="-220553"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26086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7193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08299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49406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0D9E70-29E6-4F7D-B956-D634A42E3448}" type="slidenum">
              <a:rPr lang="en-US" altLang="en-US" sz="1300"/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8650" y="511175"/>
            <a:ext cx="5537200" cy="41529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9626" y="5319767"/>
            <a:ext cx="5397707" cy="3843165"/>
          </a:xfrm>
          <a:noFill/>
        </p:spPr>
        <p:txBody>
          <a:bodyPr/>
          <a:lstStyle/>
          <a:p>
            <a:pPr eaLnBrk="1" hangingPunct="1"/>
            <a:endParaRPr lang="en-GB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0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6.jpe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1814513"/>
            <a:ext cx="66246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700" i="0">
                <a:solidFill>
                  <a:srgbClr val="C80404"/>
                </a:solidFill>
              </a:defRPr>
            </a:lvl1pPr>
          </a:lstStyle>
          <a:p>
            <a:pPr lvl="0"/>
            <a:r>
              <a:rPr lang="fr-FR" altLang="fr-FR" noProof="0"/>
              <a:t>Modifiez le style du titre</a:t>
            </a:r>
          </a:p>
        </p:txBody>
      </p:sp>
      <p:pic>
        <p:nvPicPr>
          <p:cNvPr id="191504" name="Picture 12" descr="bandea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3" y="6286500"/>
            <a:ext cx="8782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05" name="Picture 18" descr="LOGO ATMEAv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6286500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06" name="Picture 17" descr="MHI_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213" y="6381750"/>
            <a:ext cx="6778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Image1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2425700" cy="54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フッター プレースホルダー 3"/>
          <p:cNvSpPr txBox="1">
            <a:spLocks noGrp="1"/>
          </p:cNvSpPr>
          <p:nvPr userDrawn="1"/>
        </p:nvSpPr>
        <p:spPr bwMode="auto">
          <a:xfrm>
            <a:off x="1187450" y="5805488"/>
            <a:ext cx="579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6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cs-CZ" altLang="ja-JP" sz="800" dirty="0">
                <a:solidFill>
                  <a:schemeClr val="tx2"/>
                </a:solidFill>
                <a:ea typeface="MS PGothic" pitchFamily="34" charset="-128"/>
              </a:rPr>
              <a:t>Všechna práva vyhrazena společnostmi </a:t>
            </a:r>
            <a:r>
              <a:rPr kumimoji="1" lang="en-US" altLang="ja-JP" sz="800" dirty="0">
                <a:solidFill>
                  <a:schemeClr val="tx2"/>
                </a:solidFill>
                <a:ea typeface="MS PGothic" pitchFamily="34" charset="-128"/>
              </a:rPr>
              <a:t>ATMEA, AREVA a MITSUBISHI HEAVY INDUSTRIES, LTD.  	</a:t>
            </a:r>
            <a:endParaRPr kumimoji="1" lang="ja-JP" altLang="en-US" sz="800" dirty="0">
              <a:solidFill>
                <a:schemeClr val="tx2"/>
              </a:solidFill>
              <a:ea typeface="MS PGothic" pitchFamily="34" charset="-128"/>
            </a:endParaRPr>
          </a:p>
        </p:txBody>
      </p:sp>
      <p:pic>
        <p:nvPicPr>
          <p:cNvPr id="12" name="Picture 26" descr="areva-ppt-3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813" y="6390334"/>
            <a:ext cx="694344" cy="41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9"/>
          <p:cNvSpPr txBox="1"/>
          <p:nvPr userDrawn="1"/>
        </p:nvSpPr>
        <p:spPr>
          <a:xfrm>
            <a:off x="1547812" y="6351711"/>
            <a:ext cx="518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spcAft>
                <a:spcPct val="25000"/>
              </a:spcAft>
              <a:buClrTx/>
              <a:buFontTx/>
              <a:buNone/>
            </a:pPr>
            <a:r>
              <a:rPr lang="cs-CZ" altLang="fr-FR" sz="1200" b="1" i="1" dirty="0">
                <a:solidFill>
                  <a:schemeClr val="bg1"/>
                </a:solidFill>
              </a:rPr>
              <a:t>Výstavba pátého bloku jaderné elektrárny </a:t>
            </a:r>
            <a:r>
              <a:rPr lang="en-GB" altLang="fr-FR" sz="1200" b="1" i="1" dirty="0" err="1">
                <a:solidFill>
                  <a:schemeClr val="bg1"/>
                </a:solidFill>
              </a:rPr>
              <a:t>Dukovany</a:t>
            </a:r>
            <a:r>
              <a:rPr lang="en-GB" altLang="fr-FR" sz="1200" b="1" i="1" dirty="0">
                <a:solidFill>
                  <a:schemeClr val="bg1"/>
                </a:solidFill>
              </a:rPr>
              <a:t> </a:t>
            </a:r>
            <a:r>
              <a:rPr lang="cs-CZ" altLang="fr-FR" sz="1200" b="1" i="1" dirty="0">
                <a:solidFill>
                  <a:schemeClr val="bg1"/>
                </a:solidFill>
              </a:rPr>
              <a:t>ve spolupráci se společností </a:t>
            </a:r>
            <a:r>
              <a:rPr lang="en-GB" altLang="fr-FR" sz="1200" b="1" i="1" dirty="0">
                <a:solidFill>
                  <a:schemeClr val="bg1"/>
                </a:solidFill>
              </a:rPr>
              <a:t>ATMEA, </a:t>
            </a:r>
            <a:r>
              <a:rPr lang="cs-CZ" altLang="fr-FR" sz="1200" b="1" i="1" dirty="0">
                <a:solidFill>
                  <a:schemeClr val="bg1"/>
                </a:solidFill>
              </a:rPr>
              <a:t>1</a:t>
            </a:r>
            <a:r>
              <a:rPr lang="en-GB" altLang="fr-FR" sz="1200" b="1" i="1" dirty="0">
                <a:solidFill>
                  <a:schemeClr val="bg1"/>
                </a:solidFill>
              </a:rPr>
              <a:t>2</a:t>
            </a:r>
            <a:r>
              <a:rPr lang="cs-CZ" altLang="fr-FR" sz="1200" b="1" i="1" dirty="0">
                <a:solidFill>
                  <a:schemeClr val="bg1"/>
                </a:solidFill>
              </a:rPr>
              <a:t>. prosince</a:t>
            </a:r>
            <a:r>
              <a:rPr lang="en-GB" altLang="fr-FR" sz="1200" b="1" i="1" dirty="0">
                <a:solidFill>
                  <a:schemeClr val="bg1"/>
                </a:solidFill>
              </a:rPr>
              <a:t> </a:t>
            </a:r>
            <a:r>
              <a:rPr lang="en-US" altLang="ja-JP" sz="1200" b="1" i="1" dirty="0">
                <a:solidFill>
                  <a:schemeClr val="bg1"/>
                </a:solidFill>
              </a:rPr>
              <a:t>2017</a:t>
            </a:r>
            <a:endParaRPr lang="en-GB" altLang="fr-FR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7611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7857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57175"/>
            <a:ext cx="5757863" cy="90011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76263" y="1619250"/>
            <a:ext cx="3844925" cy="4318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3588" y="1619250"/>
            <a:ext cx="3846512" cy="4318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9792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395288" y="1125538"/>
            <a:ext cx="8353425" cy="50403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7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44686"/>
            <a:ext cx="7991723" cy="908050"/>
          </a:xfrm>
        </p:spPr>
        <p:txBody>
          <a:bodyPr/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6470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2913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5017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6712"/>
          </a:xfrm>
        </p:spPr>
        <p:txBody>
          <a:bodyPr/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997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2288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34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0271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064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7" Type="http://schemas.openxmlformats.org/officeDocument/2006/relationships/image" Target="../media/image3.jpe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44" name="Group 28"/>
          <p:cNvGrpSpPr>
            <a:grpSpLocks/>
          </p:cNvGrpSpPr>
          <p:nvPr/>
        </p:nvGrpSpPr>
        <p:grpSpPr bwMode="auto">
          <a:xfrm>
            <a:off x="0" y="0"/>
            <a:ext cx="2578100" cy="1498600"/>
            <a:chOff x="0" y="0"/>
            <a:chExt cx="1624" cy="944"/>
          </a:xfrm>
        </p:grpSpPr>
        <p:sp>
          <p:nvSpPr>
            <p:cNvPr id="23" name="Rectangle 22"/>
            <p:cNvSpPr>
              <a:spLocks noChangeArrowheads="1"/>
            </p:cNvSpPr>
            <p:nvPr userDrawn="1"/>
          </p:nvSpPr>
          <p:spPr bwMode="auto">
            <a:xfrm>
              <a:off x="0" y="0"/>
              <a:ext cx="1212" cy="754"/>
            </a:xfrm>
            <a:prstGeom prst="rect">
              <a:avLst/>
            </a:prstGeom>
            <a:solidFill>
              <a:srgbClr val="009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 rot="20239081">
              <a:off x="171" y="114"/>
              <a:ext cx="1453" cy="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88913"/>
            <a:ext cx="75596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  <a:br>
              <a:rPr lang="fr-FR" altLang="fr-FR"/>
            </a:br>
            <a:endParaRPr lang="fr-FR" altLang="fr-FR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pic>
        <p:nvPicPr>
          <p:cNvPr id="188423" name="Picture 12" descr="bandea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3" y="6286500"/>
            <a:ext cx="8782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4" name="Picture 18" descr="LOGO ATMEAv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6286500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5" name="Picture 17" descr="MHI_logo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213" y="6381750"/>
            <a:ext cx="6778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numéro de diapositive 5"/>
          <p:cNvSpPr txBox="1">
            <a:spLocks/>
          </p:cNvSpPr>
          <p:nvPr/>
        </p:nvSpPr>
        <p:spPr>
          <a:xfrm>
            <a:off x="6155779" y="6237312"/>
            <a:ext cx="1152525" cy="30797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CB6208F-2014-42EF-9F61-07F71F975A01}" type="slidenum">
              <a:rPr lang="fr-FR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15" name="Picture 26" descr="areva-ppt-3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413901"/>
            <a:ext cx="694344" cy="41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9"/>
          <p:cNvSpPr txBox="1"/>
          <p:nvPr userDrawn="1"/>
        </p:nvSpPr>
        <p:spPr>
          <a:xfrm>
            <a:off x="1547812" y="6351711"/>
            <a:ext cx="518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spcAft>
                <a:spcPct val="25000"/>
              </a:spcAft>
              <a:buClrTx/>
              <a:buFontTx/>
              <a:buNone/>
            </a:pPr>
            <a:r>
              <a:rPr lang="cs-CZ" altLang="fr-FR" sz="1200" b="1" i="1" dirty="0">
                <a:solidFill>
                  <a:schemeClr val="bg1"/>
                </a:solidFill>
              </a:rPr>
              <a:t>Výstavba pátého bloku jaderné elektrárny </a:t>
            </a:r>
            <a:r>
              <a:rPr lang="en-GB" altLang="fr-FR" sz="1200" b="1" i="1" dirty="0" err="1">
                <a:solidFill>
                  <a:schemeClr val="bg1"/>
                </a:solidFill>
              </a:rPr>
              <a:t>Dukovany</a:t>
            </a:r>
            <a:r>
              <a:rPr lang="en-GB" altLang="fr-FR" sz="1200" b="1" i="1" dirty="0">
                <a:solidFill>
                  <a:schemeClr val="bg1"/>
                </a:solidFill>
              </a:rPr>
              <a:t> </a:t>
            </a:r>
            <a:r>
              <a:rPr lang="cs-CZ" altLang="fr-FR" sz="1200" b="1" i="1" dirty="0">
                <a:solidFill>
                  <a:schemeClr val="bg1"/>
                </a:solidFill>
              </a:rPr>
              <a:t>ve spolupráci se společností </a:t>
            </a:r>
            <a:r>
              <a:rPr lang="en-GB" altLang="fr-FR" sz="1200" b="1" i="1" dirty="0">
                <a:solidFill>
                  <a:schemeClr val="bg1"/>
                </a:solidFill>
              </a:rPr>
              <a:t>ATMEA, </a:t>
            </a:r>
            <a:r>
              <a:rPr lang="cs-CZ" altLang="fr-FR" sz="1200" b="1" i="1" dirty="0">
                <a:solidFill>
                  <a:schemeClr val="bg1"/>
                </a:solidFill>
              </a:rPr>
              <a:t>1</a:t>
            </a:r>
            <a:r>
              <a:rPr lang="en-GB" altLang="fr-FR" sz="1200" b="1" i="1" dirty="0">
                <a:solidFill>
                  <a:schemeClr val="bg1"/>
                </a:solidFill>
              </a:rPr>
              <a:t>2</a:t>
            </a:r>
            <a:r>
              <a:rPr lang="cs-CZ" altLang="fr-FR" sz="1200" b="1" i="1" dirty="0">
                <a:solidFill>
                  <a:schemeClr val="bg1"/>
                </a:solidFill>
              </a:rPr>
              <a:t>. prosince</a:t>
            </a:r>
            <a:r>
              <a:rPr lang="en-GB" altLang="fr-FR" sz="1200" b="1" i="1" dirty="0">
                <a:solidFill>
                  <a:schemeClr val="bg1"/>
                </a:solidFill>
              </a:rPr>
              <a:t> </a:t>
            </a:r>
            <a:r>
              <a:rPr lang="en-US" altLang="ja-JP" sz="1200" b="1" i="1" dirty="0">
                <a:solidFill>
                  <a:schemeClr val="bg1"/>
                </a:solidFill>
              </a:rPr>
              <a:t>2017</a:t>
            </a:r>
            <a:endParaRPr lang="en-GB" altLang="fr-FR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6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5" r:id="rId13"/>
  </p:sldLayoutIdLst>
  <p:txStyles>
    <p:titleStyle>
      <a:lvl1pPr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+mj-lt"/>
          <a:ea typeface="+mj-ea"/>
          <a:cs typeface="+mj-cs"/>
        </a:defRPr>
      </a:lvl1pPr>
      <a:lvl2pPr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5pPr>
      <a:lvl6pPr marL="457200"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6pPr>
      <a:lvl7pPr marL="914400"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7pPr>
      <a:lvl8pPr marL="1371600"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8pPr>
      <a:lvl9pPr marL="1828800"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1B7816"/>
        </a:buClr>
        <a:buFont typeface="ZapfDingbats" pitchFamily="82" charset="0"/>
        <a:buBlip>
          <a:blip r:embed="rId19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12510F"/>
        </a:buClr>
        <a:buFont typeface="Wingdings 2" pitchFamily="18" charset="2"/>
        <a:buChar char="®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F2C520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C80404"/>
        </a:buClr>
        <a:buSzPct val="85000"/>
        <a:buFont typeface="Arial" pitchFamily="34" charset="0"/>
        <a:buChar char="-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F2C520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F2C520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F2C520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F2C520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F2C520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Relationship Id="rId11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slideLayout" Target="../slideLayouts/slideLayout6.xml"/><Relationship Id="rId26" Type="http://schemas.openxmlformats.org/officeDocument/2006/relationships/notesSlide" Target="../notesSlides/notesSlide3.xml"/><Relationship Id="rId27" Type="http://schemas.openxmlformats.org/officeDocument/2006/relationships/image" Target="../media/image5.png"/><Relationship Id="rId28" Type="http://schemas.openxmlformats.org/officeDocument/2006/relationships/image" Target="../media/image16.jpeg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</a:t>
            </a:r>
            <a:r>
              <a:rPr lang="cs-CZ" dirty="0"/>
              <a:t>K</a:t>
            </a:r>
            <a:r>
              <a:rPr lang="en-GB" dirty="0"/>
              <a:t>ALIZA</a:t>
            </a:r>
            <a:r>
              <a:rPr lang="cs-CZ" dirty="0"/>
              <a:t>CE A</a:t>
            </a:r>
            <a:r>
              <a:rPr lang="en-GB" dirty="0"/>
              <a:t> REGION</a:t>
            </a:r>
            <a:r>
              <a:rPr lang="cs-CZ" dirty="0"/>
              <a:t>ÁLNÍ</a:t>
            </a:r>
            <a:r>
              <a:rPr lang="en-GB" dirty="0"/>
              <a:t> </a:t>
            </a:r>
            <a:r>
              <a:rPr lang="cs-CZ" dirty="0"/>
              <a:t>SPOLUPRÁCE</a:t>
            </a:r>
            <a:endParaRPr lang="en-GB" dirty="0"/>
          </a:p>
        </p:txBody>
      </p:sp>
      <p:sp>
        <p:nvSpPr>
          <p:cNvPr id="2" name="ZoneTexte 1"/>
          <p:cNvSpPr txBox="1"/>
          <p:nvPr/>
        </p:nvSpPr>
        <p:spPr>
          <a:xfrm>
            <a:off x="3764746" y="3933056"/>
            <a:ext cx="3615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/>
            </a:lvl1pPr>
          </a:lstStyle>
          <a:p>
            <a:r>
              <a:rPr lang="fr-FR" dirty="0"/>
              <a:t>Antoine Verdier</a:t>
            </a:r>
          </a:p>
          <a:p>
            <a:r>
              <a:rPr lang="fr-FR" dirty="0"/>
              <a:t>ATMEA</a:t>
            </a:r>
            <a:r>
              <a:rPr lang="cs-CZ" dirty="0"/>
              <a:t>, ředitel pro obchodní rozvoj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744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2" y="80963"/>
            <a:ext cx="7416303" cy="900112"/>
          </a:xfrm>
        </p:spPr>
        <p:txBody>
          <a:bodyPr/>
          <a:lstStyle/>
          <a:p>
            <a:r>
              <a:rPr lang="cs-CZ" altLang="fr-FR" sz="2600" dirty="0"/>
              <a:t>Zkušenosti </a:t>
            </a:r>
            <a:r>
              <a:rPr lang="en-US" altLang="fr-FR" sz="2600" dirty="0"/>
              <a:t>–</a:t>
            </a:r>
            <a:br>
              <a:rPr lang="en-US" altLang="fr-FR" sz="2600" dirty="0"/>
            </a:br>
            <a:r>
              <a:rPr lang="cs-CZ" altLang="fr-FR" sz="2600" dirty="0"/>
              <a:t>klíčové faktory úspěchu pro místní podniky</a:t>
            </a:r>
            <a:r>
              <a:rPr lang="en-US" altLang="fr-FR" dirty="0"/>
              <a:t>  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468313" y="1989139"/>
            <a:ext cx="3887787" cy="410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84163" indent="-284163" algn="l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itchFamily="34" charset="0"/>
              <a:buBlip>
                <a:blip r:embed="rId4"/>
              </a:buBlip>
              <a:tabLst>
                <a:tab pos="1344613" algn="l"/>
              </a:tabLst>
              <a:defRPr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658813" indent="-195263" algn="l" eaLnBrk="0" hangingPunct="0">
              <a:spcBef>
                <a:spcPct val="20000"/>
              </a:spcBef>
              <a:spcAft>
                <a:spcPct val="10000"/>
              </a:spcAft>
              <a:buClr>
                <a:schemeClr val="accent1"/>
              </a:buClr>
              <a:buSzPct val="95000"/>
              <a:buFont typeface="Wingdings" pitchFamily="2" charset="2"/>
              <a:buChar char="u"/>
              <a:tabLst>
                <a:tab pos="1344613" algn="l"/>
              </a:tabLst>
              <a:defRPr sz="14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042988" indent="-204788" algn="l" eaLnBrk="0" hangingPunct="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·"/>
              <a:tabLst>
                <a:tab pos="1344613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406525" indent="-184150" algn="l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-"/>
              <a:tabLst>
                <a:tab pos="1344613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1909763" indent="176213" algn="l" eaLnBrk="0" hangingPunct="0">
              <a:spcBef>
                <a:spcPct val="20000"/>
              </a:spcBef>
              <a:buFont typeface="Arial" pitchFamily="34" charset="0"/>
              <a:buChar char="­"/>
              <a:tabLst>
                <a:tab pos="1344613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366963" indent="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­"/>
              <a:tabLst>
                <a:tab pos="1344613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824163" indent="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­"/>
              <a:tabLst>
                <a:tab pos="1344613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281363" indent="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­"/>
              <a:tabLst>
                <a:tab pos="1344613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738563" indent="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­"/>
              <a:tabLst>
                <a:tab pos="1344613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>
              <a:spcBef>
                <a:spcPct val="45000"/>
              </a:spcBef>
            </a:pPr>
            <a:r>
              <a:rPr lang="cs-CZ" altLang="fr-FR" sz="1600" dirty="0"/>
              <a:t>Dodržování bezpečnostních opatření</a:t>
            </a:r>
            <a:r>
              <a:rPr lang="en-US" altLang="fr-FR" sz="1600" dirty="0"/>
              <a:t> </a:t>
            </a:r>
          </a:p>
          <a:p>
            <a:pPr>
              <a:spcBef>
                <a:spcPct val="45000"/>
              </a:spcBef>
            </a:pPr>
            <a:r>
              <a:rPr lang="cs-CZ" altLang="fr-FR" sz="1600" dirty="0"/>
              <a:t>Řízení zásobovacího řetězce</a:t>
            </a:r>
            <a:endParaRPr lang="en-US" altLang="fr-FR" sz="1600" dirty="0"/>
          </a:p>
          <a:p>
            <a:pPr>
              <a:spcBef>
                <a:spcPct val="45000"/>
              </a:spcBef>
            </a:pPr>
            <a:r>
              <a:rPr lang="cs-CZ" altLang="fr-FR" sz="1600" dirty="0"/>
              <a:t>Porozumění požadavkům na kvalitu</a:t>
            </a:r>
            <a:endParaRPr lang="en-US" altLang="fr-FR" sz="1600" dirty="0"/>
          </a:p>
          <a:p>
            <a:pPr>
              <a:spcBef>
                <a:spcPct val="45000"/>
              </a:spcBef>
              <a:buFont typeface="Arial" pitchFamily="34" charset="0"/>
              <a:buNone/>
            </a:pPr>
            <a:r>
              <a:rPr lang="cs-CZ" altLang="fr-FR" dirty="0"/>
              <a:t>Dále</a:t>
            </a:r>
            <a:r>
              <a:rPr lang="en-US" altLang="fr-FR" dirty="0"/>
              <a:t>:</a:t>
            </a:r>
          </a:p>
          <a:p>
            <a:r>
              <a:rPr lang="cs-CZ" altLang="fr-FR" dirty="0"/>
              <a:t>Kapacita p</a:t>
            </a:r>
            <a:r>
              <a:rPr lang="en-US" altLang="fr-FR" dirty="0"/>
              <a:t>roje</a:t>
            </a:r>
            <a:r>
              <a:rPr lang="cs-CZ" altLang="fr-FR" dirty="0"/>
              <a:t>k</a:t>
            </a:r>
            <a:r>
              <a:rPr lang="en-US" altLang="fr-FR" dirty="0"/>
              <a:t>t</a:t>
            </a:r>
            <a:r>
              <a:rPr lang="cs-CZ" altLang="fr-FR" dirty="0" err="1"/>
              <a:t>ového</a:t>
            </a:r>
            <a:r>
              <a:rPr lang="en-US" altLang="fr-FR" dirty="0"/>
              <a:t> </a:t>
            </a:r>
            <a:r>
              <a:rPr lang="cs-CZ" altLang="fr-FR" dirty="0"/>
              <a:t>řízení</a:t>
            </a:r>
            <a:endParaRPr lang="en-US" altLang="fr-FR" dirty="0"/>
          </a:p>
          <a:p>
            <a:r>
              <a:rPr lang="cs-CZ" altLang="fr-FR" dirty="0"/>
              <a:t>Správa dokumentace</a:t>
            </a:r>
            <a:endParaRPr lang="en-US" altLang="fr-FR" dirty="0"/>
          </a:p>
          <a:p>
            <a:pPr>
              <a:spcBef>
                <a:spcPct val="45000"/>
              </a:spcBef>
            </a:pPr>
            <a:r>
              <a:rPr lang="cs-CZ" altLang="fr-FR" dirty="0"/>
              <a:t>Kvalifikace pro projekční m</a:t>
            </a:r>
            <a:r>
              <a:rPr lang="en-US" altLang="fr-FR" dirty="0" err="1"/>
              <a:t>onitoring</a:t>
            </a:r>
            <a:r>
              <a:rPr lang="cs-CZ" altLang="fr-FR" dirty="0"/>
              <a:t> a</a:t>
            </a:r>
            <a:r>
              <a:rPr lang="en-US" altLang="fr-FR" dirty="0"/>
              <a:t> softwar</a:t>
            </a:r>
            <a:r>
              <a:rPr lang="cs-CZ" altLang="fr-FR" dirty="0"/>
              <a:t>e</a:t>
            </a:r>
            <a:endParaRPr lang="en-US" altLang="fr-FR" dirty="0"/>
          </a:p>
          <a:p>
            <a:pPr>
              <a:spcBef>
                <a:spcPct val="45000"/>
              </a:spcBef>
            </a:pPr>
            <a:r>
              <a:rPr lang="cs-CZ" altLang="fr-FR" dirty="0"/>
              <a:t>Řízení výrobních aktivit (</a:t>
            </a:r>
            <a:r>
              <a:rPr lang="en-US" altLang="fr-FR" dirty="0"/>
              <a:t>test…)</a:t>
            </a:r>
          </a:p>
          <a:p>
            <a:pPr>
              <a:spcBef>
                <a:spcPct val="45000"/>
              </a:spcBef>
              <a:buFont typeface="Arial" pitchFamily="34" charset="0"/>
              <a:buNone/>
            </a:pPr>
            <a:endParaRPr lang="en-US" altLang="fr-FR" dirty="0"/>
          </a:p>
          <a:p>
            <a:pPr>
              <a:spcBef>
                <a:spcPct val="45000"/>
              </a:spcBef>
            </a:pPr>
            <a:endParaRPr lang="en-US" altLang="fr-FR" sz="1200" dirty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75238" y="2028825"/>
            <a:ext cx="3960812" cy="3848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81000" indent="-381000">
              <a:lnSpc>
                <a:spcPct val="80000"/>
              </a:lnSpc>
              <a:buFont typeface="Arial" pitchFamily="34" charset="0"/>
              <a:buChar char="►"/>
            </a:pPr>
            <a:r>
              <a:rPr lang="cs-CZ" altLang="fr-FR" sz="1600" dirty="0"/>
              <a:t>Závazek vedení společnosti</a:t>
            </a:r>
            <a:endParaRPr lang="en-US" altLang="fr-FR" sz="1600" dirty="0"/>
          </a:p>
          <a:p>
            <a:pPr marL="381000" indent="-381000">
              <a:lnSpc>
                <a:spcPct val="80000"/>
              </a:lnSpc>
              <a:buFont typeface="Arial" pitchFamily="34" charset="0"/>
              <a:buNone/>
            </a:pPr>
            <a:endParaRPr lang="en-US" altLang="fr-FR" sz="1400" dirty="0"/>
          </a:p>
          <a:p>
            <a:pPr marL="381000" indent="-381000">
              <a:lnSpc>
                <a:spcPct val="80000"/>
              </a:lnSpc>
              <a:buFont typeface="Arial" pitchFamily="34" charset="0"/>
              <a:buNone/>
            </a:pPr>
            <a:r>
              <a:rPr lang="cs-CZ" altLang="fr-FR" sz="1400" dirty="0"/>
              <a:t>Dále</a:t>
            </a:r>
            <a:r>
              <a:rPr lang="en-US" altLang="fr-FR" sz="1400" dirty="0"/>
              <a:t> :</a:t>
            </a:r>
          </a:p>
          <a:p>
            <a:pPr marL="381000" indent="-381000">
              <a:lnSpc>
                <a:spcPct val="80000"/>
              </a:lnSpc>
              <a:buFont typeface="Arial" pitchFamily="34" charset="0"/>
              <a:buChar char="►"/>
            </a:pPr>
            <a:r>
              <a:rPr lang="cs-CZ" altLang="fr-FR" sz="1400" dirty="0"/>
              <a:t>Bezpečnost zaměstnanců</a:t>
            </a:r>
            <a:endParaRPr lang="en-US" altLang="fr-FR" sz="1400" dirty="0"/>
          </a:p>
          <a:p>
            <a:pPr marL="381000" indent="-381000">
              <a:lnSpc>
                <a:spcPct val="80000"/>
              </a:lnSpc>
              <a:buFont typeface="Arial" pitchFamily="34" charset="0"/>
              <a:buNone/>
            </a:pPr>
            <a:endParaRPr lang="en-US" altLang="fr-FR" sz="1400" dirty="0"/>
          </a:p>
          <a:p>
            <a:pPr marL="381000" indent="-381000">
              <a:lnSpc>
                <a:spcPct val="80000"/>
              </a:lnSpc>
              <a:buFont typeface="Arial" pitchFamily="34" charset="0"/>
              <a:buChar char="►"/>
            </a:pPr>
            <a:r>
              <a:rPr lang="cs-CZ" altLang="fr-FR" sz="1400" dirty="0"/>
              <a:t>Zajištění kvality </a:t>
            </a:r>
            <a:r>
              <a:rPr lang="en-US" altLang="fr-FR" sz="1400" dirty="0"/>
              <a:t>+ </a:t>
            </a:r>
            <a:r>
              <a:rPr lang="cs-CZ" altLang="fr-FR" sz="1400" dirty="0"/>
              <a:t>kontrola kvality</a:t>
            </a:r>
            <a:endParaRPr lang="en-US" altLang="fr-FR" sz="1400" dirty="0"/>
          </a:p>
          <a:p>
            <a:pPr marL="381000" indent="-381000">
              <a:lnSpc>
                <a:spcPct val="80000"/>
              </a:lnSpc>
              <a:buFont typeface="Arial" pitchFamily="34" charset="0"/>
              <a:buNone/>
            </a:pPr>
            <a:r>
              <a:rPr lang="en-US" altLang="fr-FR" sz="1400" dirty="0"/>
              <a:t> </a:t>
            </a:r>
          </a:p>
          <a:p>
            <a:pPr marL="381000" indent="-381000">
              <a:lnSpc>
                <a:spcPct val="80000"/>
              </a:lnSpc>
              <a:buFont typeface="Arial" pitchFamily="34" charset="0"/>
              <a:buChar char="►"/>
            </a:pPr>
            <a:r>
              <a:rPr lang="cs-CZ" altLang="fr-FR" sz="1400" dirty="0"/>
              <a:t>Řízení subdodavatelů</a:t>
            </a:r>
          </a:p>
          <a:p>
            <a:pPr marL="381000" indent="-381000">
              <a:lnSpc>
                <a:spcPct val="80000"/>
              </a:lnSpc>
              <a:buFont typeface="Arial" pitchFamily="34" charset="0"/>
              <a:buChar char="►"/>
            </a:pPr>
            <a:endParaRPr lang="en-US" altLang="fr-FR" sz="1400" dirty="0"/>
          </a:p>
          <a:p>
            <a:pPr marL="381000" indent="-381000">
              <a:lnSpc>
                <a:spcPct val="80000"/>
              </a:lnSpc>
              <a:buFont typeface="Arial" pitchFamily="34" charset="0"/>
              <a:buChar char="►"/>
            </a:pPr>
            <a:r>
              <a:rPr lang="cs-CZ" altLang="fr-FR" sz="1400" dirty="0"/>
              <a:t>Řízení nesouladu s požadavky</a:t>
            </a:r>
            <a:endParaRPr lang="en-US" altLang="fr-FR" sz="1400" dirty="0"/>
          </a:p>
          <a:p>
            <a:pPr marL="381000" indent="-381000">
              <a:lnSpc>
                <a:spcPct val="80000"/>
              </a:lnSpc>
              <a:buFont typeface="Arial" pitchFamily="34" charset="0"/>
              <a:buNone/>
            </a:pPr>
            <a:endParaRPr lang="en-US" altLang="fr-FR" sz="1400" dirty="0"/>
          </a:p>
          <a:p>
            <a:pPr marL="381000" indent="-381000">
              <a:lnSpc>
                <a:spcPct val="80000"/>
              </a:lnSpc>
              <a:buFont typeface="Arial" pitchFamily="34" charset="0"/>
              <a:buChar char="►"/>
            </a:pPr>
            <a:r>
              <a:rPr lang="cs-CZ" altLang="fr-FR" sz="1400" dirty="0"/>
              <a:t>Specializovaný tým</a:t>
            </a:r>
            <a:endParaRPr lang="en-US" altLang="fr-FR" sz="1400" dirty="0"/>
          </a:p>
          <a:p>
            <a:pPr marL="381000" indent="-381000">
              <a:lnSpc>
                <a:spcPct val="80000"/>
              </a:lnSpc>
              <a:buFont typeface="Arial" pitchFamily="34" charset="0"/>
              <a:buChar char="►"/>
            </a:pPr>
            <a:endParaRPr lang="en-US" altLang="fr-FR" sz="1400" dirty="0"/>
          </a:p>
          <a:p>
            <a:pPr marL="381000" indent="-381000">
              <a:lnSpc>
                <a:spcPct val="80000"/>
              </a:lnSpc>
              <a:buFont typeface="Arial" pitchFamily="34" charset="0"/>
              <a:buChar char="►"/>
            </a:pPr>
            <a:r>
              <a:rPr lang="en-US" altLang="fr-FR" sz="1400" dirty="0"/>
              <a:t>Partner</a:t>
            </a:r>
            <a:r>
              <a:rPr lang="cs-CZ" altLang="fr-FR" sz="1400" dirty="0"/>
              <a:t>ství</a:t>
            </a:r>
            <a:r>
              <a:rPr lang="en-US" altLang="fr-FR" sz="1400" dirty="0"/>
              <a:t> / JV </a:t>
            </a:r>
            <a:r>
              <a:rPr lang="cs-CZ" altLang="fr-FR" sz="1400" dirty="0"/>
              <a:t>se zkušenými dodavateli</a:t>
            </a:r>
            <a:endParaRPr lang="en-US" altLang="fr-FR" sz="1400" dirty="0"/>
          </a:p>
          <a:p>
            <a:pPr marL="381000" indent="-381000">
              <a:lnSpc>
                <a:spcPct val="80000"/>
              </a:lnSpc>
              <a:buFont typeface="Arial" pitchFamily="34" charset="0"/>
              <a:buChar char="►"/>
            </a:pPr>
            <a:endParaRPr lang="en-US" altLang="fr-FR" sz="1400" dirty="0"/>
          </a:p>
          <a:p>
            <a:pPr marL="754063" lvl="1" indent="-304800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endParaRPr lang="en-US" altLang="fr-FR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93189" name="Rectangle 5" descr="50 %"/>
          <p:cNvSpPr>
            <a:spLocks noChangeArrowheads="1"/>
          </p:cNvSpPr>
          <p:nvPr/>
        </p:nvSpPr>
        <p:spPr bwMode="auto">
          <a:xfrm>
            <a:off x="2675200" y="5877272"/>
            <a:ext cx="3881191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50">
                  <a:fgClr>
                    <a:srgbClr val="C0C0C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ct val="20000"/>
              </a:spcAft>
              <a:buClr>
                <a:schemeClr val="tx2"/>
              </a:buClr>
            </a:pPr>
            <a:r>
              <a:rPr lang="cs-CZ" altLang="fr-FR" sz="1600" b="1" kern="0" dirty="0"/>
              <a:t>Z požadavků na kvalitu se neslevuje.</a:t>
            </a:r>
            <a:endParaRPr lang="en-US" altLang="fr-FR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60428" name="Rectangle 1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11188" y="1412875"/>
            <a:ext cx="2592387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>
            <a:lvl1pPr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cs-CZ" altLang="fr-FR" dirty="0">
                <a:solidFill>
                  <a:schemeClr val="hlink"/>
                </a:solidFill>
                <a:ea typeface="Gulim" pitchFamily="34" charset="-127"/>
                <a:cs typeface="Arial" pitchFamily="34" charset="0"/>
              </a:rPr>
              <a:t>Výběrový</a:t>
            </a:r>
            <a:r>
              <a:rPr lang="en-US" altLang="fr-FR" dirty="0">
                <a:solidFill>
                  <a:schemeClr val="hlink"/>
                </a:solidFill>
                <a:ea typeface="Gulim" pitchFamily="34" charset="-127"/>
                <a:cs typeface="Arial" pitchFamily="34" charset="0"/>
              </a:rPr>
              <a:t> proces</a:t>
            </a:r>
            <a:endParaRPr lang="fr-FR" altLang="fr-FR" dirty="0">
              <a:solidFill>
                <a:schemeClr val="hlink"/>
              </a:solidFill>
              <a:ea typeface="Gulim" pitchFamily="34" charset="-127"/>
              <a:cs typeface="Arial" pitchFamily="34" charset="0"/>
            </a:endParaRPr>
          </a:p>
        </p:txBody>
      </p:sp>
      <p:sp>
        <p:nvSpPr>
          <p:cNvPr id="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435600" y="1412875"/>
            <a:ext cx="2592388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>
            <a:lvl1pPr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cs-CZ" altLang="fr-FR" dirty="0">
                <a:solidFill>
                  <a:schemeClr val="hlink"/>
                </a:solidFill>
                <a:ea typeface="Gulim" pitchFamily="34" charset="-127"/>
                <a:cs typeface="Arial" pitchFamily="34" charset="0"/>
              </a:rPr>
              <a:t>Zapojení dodavatelů</a:t>
            </a:r>
            <a:endParaRPr lang="fr-FR" altLang="fr-FR" dirty="0">
              <a:solidFill>
                <a:schemeClr val="hlink"/>
              </a:solidFill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0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cs-CZ" dirty="0"/>
              <a:t>Podpora při provozu </a:t>
            </a:r>
            <a:br>
              <a:rPr lang="cs-CZ" dirty="0"/>
            </a:br>
            <a:r>
              <a:rPr lang="cs-CZ" dirty="0"/>
              <a:t>a údržbě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866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584325" y="116632"/>
            <a:ext cx="7559675" cy="908050"/>
          </a:xfrm>
          <a:prstGeom prst="rect">
            <a:avLst/>
          </a:prstGeom>
        </p:spPr>
        <p:txBody>
          <a:bodyPr/>
          <a:lstStyle>
            <a:lvl1pPr algn="r" rtl="1" eaLnBrk="1" fontAlgn="base" hangingPunct="1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r" rtl="1" eaLnBrk="1" fontAlgn="base" hangingPunct="1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CC0000"/>
                </a:solidFill>
                <a:latin typeface="Arial" pitchFamily="34" charset="0"/>
                <a:cs typeface="Arial" pitchFamily="34" charset="0"/>
              </a:defRPr>
            </a:lvl2pPr>
            <a:lvl3pPr algn="r" rtl="1" eaLnBrk="1" fontAlgn="base" hangingPunct="1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CC0000"/>
                </a:solidFill>
                <a:latin typeface="Arial" pitchFamily="34" charset="0"/>
                <a:cs typeface="Arial" pitchFamily="34" charset="0"/>
              </a:defRPr>
            </a:lvl3pPr>
            <a:lvl4pPr algn="r" rtl="1" eaLnBrk="1" fontAlgn="base" hangingPunct="1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CC0000"/>
                </a:solidFill>
                <a:latin typeface="Arial" pitchFamily="34" charset="0"/>
                <a:cs typeface="Arial" pitchFamily="34" charset="0"/>
              </a:defRPr>
            </a:lvl4pPr>
            <a:lvl5pPr algn="r" rtl="1" eaLnBrk="1" fontAlgn="base" hangingPunct="1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CC0000"/>
                </a:solidFill>
                <a:latin typeface="Arial" pitchFamily="34" charset="0"/>
                <a:cs typeface="Arial" pitchFamily="34" charset="0"/>
              </a:defRPr>
            </a:lvl5pPr>
            <a:lvl6pPr marL="457200" algn="r" rtl="1" eaLnBrk="1" fontAlgn="base" hangingPunct="1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CC0000"/>
                </a:solidFill>
                <a:latin typeface="Arial" pitchFamily="34" charset="0"/>
                <a:cs typeface="Arial" pitchFamily="34" charset="0"/>
              </a:defRPr>
            </a:lvl6pPr>
            <a:lvl7pPr marL="914400" algn="r" rtl="1" eaLnBrk="1" fontAlgn="base" hangingPunct="1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CC0000"/>
                </a:solidFill>
                <a:latin typeface="Arial" pitchFamily="34" charset="0"/>
                <a:cs typeface="Arial" pitchFamily="34" charset="0"/>
              </a:defRPr>
            </a:lvl7pPr>
            <a:lvl8pPr marL="1371600" algn="r" rtl="1" eaLnBrk="1" fontAlgn="base" hangingPunct="1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CC0000"/>
                </a:solidFill>
                <a:latin typeface="Arial" pitchFamily="34" charset="0"/>
                <a:cs typeface="Arial" pitchFamily="34" charset="0"/>
              </a:defRPr>
            </a:lvl8pPr>
            <a:lvl9pPr marL="1828800" algn="r" rtl="1" eaLnBrk="1" fontAlgn="base" hangingPunct="1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CC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altLang="fr-FR" sz="2800" kern="0" dirty="0"/>
              <a:t>Zřízení kompetenčních center na podporu provozu reaktoru </a:t>
            </a:r>
            <a:r>
              <a:rPr lang="fr-FR" altLang="fr-FR" sz="2800" kern="0" dirty="0"/>
              <a:t>ATMEA1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5040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cs-CZ" dirty="0"/>
              <a:t>Posouzení stávajících kompetenčních center pro provoz         a údržbu českých elektráren</a:t>
            </a:r>
            <a:endParaRPr lang="en-US" dirty="0"/>
          </a:p>
          <a:p>
            <a:pPr>
              <a:lnSpc>
                <a:spcPts val="2500"/>
              </a:lnSpc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cs-CZ" dirty="0"/>
              <a:t>Několik možností</a:t>
            </a:r>
            <a:endParaRPr lang="en-US" dirty="0"/>
          </a:p>
          <a:p>
            <a:pPr lvl="1">
              <a:lnSpc>
                <a:spcPts val="2500"/>
              </a:lnSpc>
            </a:pPr>
            <a:r>
              <a:rPr lang="en-US" sz="2000" dirty="0"/>
              <a:t>1 </a:t>
            </a:r>
            <a:r>
              <a:rPr lang="cs-CZ" sz="2000" dirty="0"/>
              <a:t>nebo několik centralizovaných kompetenčních center</a:t>
            </a:r>
            <a:r>
              <a:rPr lang="en-US" sz="2000" dirty="0"/>
              <a:t> </a:t>
            </a:r>
          </a:p>
          <a:p>
            <a:pPr lvl="2">
              <a:lnSpc>
                <a:spcPts val="2500"/>
              </a:lnSpc>
            </a:pPr>
            <a:r>
              <a:rPr lang="cs-CZ" sz="1800" dirty="0"/>
              <a:t>V případě velké flotily jedné technologie</a:t>
            </a:r>
            <a:endParaRPr lang="en-US" sz="1800" dirty="0"/>
          </a:p>
          <a:p>
            <a:pPr lvl="2">
              <a:lnSpc>
                <a:spcPts val="2500"/>
              </a:lnSpc>
            </a:pPr>
            <a:r>
              <a:rPr lang="cs-CZ" sz="1800" dirty="0"/>
              <a:t>Modely pro těžká strojní zařízení</a:t>
            </a:r>
            <a:endParaRPr lang="en-US" sz="1800" dirty="0"/>
          </a:p>
          <a:p>
            <a:pPr lvl="3">
              <a:lnSpc>
                <a:spcPts val="2500"/>
              </a:lnSpc>
            </a:pPr>
            <a:r>
              <a:rPr lang="cs-CZ" sz="1600" dirty="0"/>
              <a:t>Parní generátory</a:t>
            </a:r>
            <a:r>
              <a:rPr lang="en-US" sz="1600" dirty="0"/>
              <a:t> (</a:t>
            </a:r>
            <a:r>
              <a:rPr lang="cs-CZ" sz="1600" dirty="0"/>
              <a:t>šachty</a:t>
            </a:r>
            <a:r>
              <a:rPr lang="en-US" sz="1600" dirty="0"/>
              <a:t>), </a:t>
            </a:r>
          </a:p>
          <a:p>
            <a:pPr lvl="3">
              <a:lnSpc>
                <a:spcPts val="2500"/>
              </a:lnSpc>
            </a:pPr>
            <a:r>
              <a:rPr lang="cs-CZ" sz="1600" dirty="0"/>
              <a:t>Zařízení a nádrže pro manipulaci s palivem </a:t>
            </a:r>
            <a:endParaRPr lang="en-US" sz="1600" dirty="0"/>
          </a:p>
          <a:p>
            <a:pPr lvl="1">
              <a:lnSpc>
                <a:spcPts val="2500"/>
              </a:lnSpc>
            </a:pPr>
            <a:r>
              <a:rPr lang="cs-CZ" sz="2000" dirty="0"/>
              <a:t>Kompetenční centra v místě elektrárny</a:t>
            </a:r>
            <a:endParaRPr lang="en-US" sz="2000" dirty="0"/>
          </a:p>
          <a:p>
            <a:pPr lvl="2">
              <a:lnSpc>
                <a:spcPts val="2500"/>
              </a:lnSpc>
            </a:pPr>
            <a:r>
              <a:rPr lang="en-US" sz="1800" dirty="0"/>
              <a:t>Simul</a:t>
            </a:r>
            <a:r>
              <a:rPr lang="cs-CZ" sz="1800" dirty="0"/>
              <a:t>á</a:t>
            </a:r>
            <a:r>
              <a:rPr lang="en-US" sz="1800" dirty="0"/>
              <a:t>tor</a:t>
            </a:r>
          </a:p>
          <a:p>
            <a:pPr lvl="2">
              <a:lnSpc>
                <a:spcPts val="2500"/>
              </a:lnSpc>
            </a:pPr>
            <a:r>
              <a:rPr lang="cs-CZ" sz="1800" dirty="0"/>
              <a:t>Modely malých zařízení</a:t>
            </a:r>
            <a:r>
              <a:rPr lang="en-US" sz="1800" dirty="0"/>
              <a:t>: </a:t>
            </a:r>
            <a:r>
              <a:rPr lang="cs-CZ" sz="1800" dirty="0"/>
              <a:t>ventily</a:t>
            </a:r>
            <a:r>
              <a:rPr lang="en-US" sz="1800" dirty="0"/>
              <a:t>, ele</a:t>
            </a:r>
            <a:r>
              <a:rPr lang="cs-CZ" sz="1800" dirty="0"/>
              <a:t>k</a:t>
            </a:r>
            <a:r>
              <a:rPr lang="en-US" sz="1800" dirty="0"/>
              <a:t>tric</a:t>
            </a:r>
            <a:r>
              <a:rPr lang="cs-CZ" sz="1800" dirty="0"/>
              <a:t>ké články, čerpadla</a:t>
            </a:r>
            <a:endParaRPr lang="en-US" sz="1800" dirty="0"/>
          </a:p>
          <a:p>
            <a:pPr>
              <a:lnSpc>
                <a:spcPts val="2500"/>
              </a:lnSpc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dirty="0"/>
              <a:t>Franc</a:t>
            </a:r>
            <a:r>
              <a:rPr lang="cs-CZ" dirty="0"/>
              <a:t>i</a:t>
            </a:r>
            <a:r>
              <a:rPr lang="en-US" dirty="0"/>
              <a:t>e (EDF &amp; AREVA NP) a Jap</a:t>
            </a:r>
            <a:r>
              <a:rPr lang="cs-CZ" dirty="0"/>
              <a:t>onsko </a:t>
            </a:r>
            <a:r>
              <a:rPr lang="en-US" dirty="0"/>
              <a:t>(MHI a</a:t>
            </a:r>
            <a:r>
              <a:rPr lang="cs-CZ" dirty="0"/>
              <a:t> energetické společnosti</a:t>
            </a:r>
            <a:r>
              <a:rPr lang="en-US" dirty="0"/>
              <a:t>)</a:t>
            </a:r>
            <a:r>
              <a:rPr lang="cs-CZ" dirty="0"/>
              <a:t> mají mnoho zkušeností s technologií </a:t>
            </a:r>
            <a:r>
              <a:rPr lang="en-US" dirty="0"/>
              <a:t>ATMEA1</a:t>
            </a:r>
            <a:r>
              <a:rPr lang="cs-CZ" dirty="0"/>
              <a:t>.</a:t>
            </a:r>
            <a:endParaRPr lang="en-US" dirty="0"/>
          </a:p>
          <a:p>
            <a:pPr lvl="1">
              <a:lnSpc>
                <a:spcPts val="2500"/>
              </a:lnSpc>
            </a:pPr>
            <a:endParaRPr lang="en-US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712" y="2814038"/>
            <a:ext cx="2710736" cy="20161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180660" y="3861048"/>
            <a:ext cx="142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CETIC - Copyright AREVA</a:t>
            </a:r>
          </a:p>
          <a:p>
            <a:r>
              <a:rPr lang="fr-FR" sz="800" dirty="0"/>
              <a:t> Les films Roger Leenhardt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4208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5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84" name="AutoShape 12"/>
          <p:cNvSpPr>
            <a:spLocks noChangeArrowheads="1"/>
          </p:cNvSpPr>
          <p:nvPr/>
        </p:nvSpPr>
        <p:spPr bwMode="auto">
          <a:xfrm>
            <a:off x="2771775" y="2924175"/>
            <a:ext cx="4083050" cy="215423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121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cs-CZ" altLang="fr-FR" sz="2000" b="1" dirty="0"/>
              <a:t>KDO</a:t>
            </a:r>
            <a:r>
              <a:rPr lang="en-US" altLang="fr-FR" sz="2000" b="1" dirty="0"/>
              <a:t> ? </a:t>
            </a:r>
            <a:r>
              <a:rPr lang="cs-CZ" altLang="fr-FR" sz="2000" b="1" dirty="0"/>
              <a:t>Provozovatelé, dodavatelé</a:t>
            </a:r>
            <a:r>
              <a:rPr lang="en-US" altLang="fr-FR" sz="2000" b="1" dirty="0"/>
              <a:t> Suppliers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fr-FR" sz="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cs-CZ" altLang="fr-FR" sz="1600" b="1" dirty="0">
                <a:solidFill>
                  <a:srgbClr val="000000"/>
                </a:solidFill>
              </a:rPr>
              <a:t>Inženýři hlavní řídicí místnosti</a:t>
            </a:r>
            <a:endParaRPr lang="en-US" altLang="fr-FR" sz="16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cs-CZ" altLang="fr-FR" sz="1600" b="1" dirty="0">
                <a:solidFill>
                  <a:srgbClr val="000000"/>
                </a:solidFill>
              </a:rPr>
              <a:t>Bezpečnostní inženýři</a:t>
            </a:r>
            <a:endParaRPr lang="en-US" altLang="fr-FR" sz="16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cs-CZ" altLang="fr-FR" sz="1600" b="1" dirty="0">
                <a:solidFill>
                  <a:srgbClr val="000000"/>
                </a:solidFill>
              </a:rPr>
              <a:t>Provozní inženýři / technici</a:t>
            </a:r>
            <a:endParaRPr lang="en-US" altLang="fr-FR" sz="16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cs-CZ" altLang="fr-FR" sz="1600" b="1" dirty="0">
                <a:solidFill>
                  <a:srgbClr val="000000"/>
                </a:solidFill>
              </a:rPr>
              <a:t>Servisní</a:t>
            </a:r>
            <a:r>
              <a:rPr lang="en-US" altLang="fr-FR" sz="1600" b="1" dirty="0">
                <a:solidFill>
                  <a:srgbClr val="000000"/>
                </a:solidFill>
              </a:rPr>
              <a:t> </a:t>
            </a:r>
            <a:r>
              <a:rPr lang="cs-CZ" altLang="fr-FR" sz="1600" b="1" dirty="0">
                <a:solidFill>
                  <a:srgbClr val="000000"/>
                </a:solidFill>
              </a:rPr>
              <a:t>inženýři / technici</a:t>
            </a:r>
            <a:endParaRPr lang="en-US" altLang="fr-FR" sz="16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cs-CZ" altLang="fr-FR" sz="1600" b="1" dirty="0">
                <a:solidFill>
                  <a:srgbClr val="000000"/>
                </a:solidFill>
              </a:rPr>
              <a:t>Instruktoři provozu a údržby</a:t>
            </a:r>
            <a:endParaRPr lang="en-US" altLang="fr-FR" sz="1600" b="1" dirty="0">
              <a:solidFill>
                <a:srgbClr val="000000"/>
              </a:solidFill>
            </a:endParaRPr>
          </a:p>
        </p:txBody>
      </p:sp>
      <p:sp>
        <p:nvSpPr>
          <p:cNvPr id="24582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Přístup ke stávajícím školicím centrům pro provoz a údržbu ve Francii</a:t>
            </a:r>
            <a:r>
              <a:rPr lang="en-US" altLang="fr-FR" dirty="0"/>
              <a:t> </a:t>
            </a:r>
            <a:endParaRPr lang="fr-FR" altLang="en-US" dirty="0"/>
          </a:p>
        </p:txBody>
      </p:sp>
      <p:pic>
        <p:nvPicPr>
          <p:cNvPr id="24584" name="Picture 28" descr="CETI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8093" y="1582103"/>
            <a:ext cx="16271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Rectangle 13"/>
          <p:cNvSpPr>
            <a:spLocks noChangeArrowheads="1"/>
          </p:cNvSpPr>
          <p:nvPr/>
        </p:nvSpPr>
        <p:spPr bwMode="auto">
          <a:xfrm>
            <a:off x="258763" y="1404938"/>
            <a:ext cx="50339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71463" indent="-271463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121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7550" indent="-268288"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Blip>
                <a:blip r:embed="rId3"/>
              </a:buBlip>
            </a:pPr>
            <a:r>
              <a:rPr lang="cs-CZ" altLang="fr-FR" sz="1600" b="1" dirty="0"/>
              <a:t>Školení základů jaderné energetiky</a:t>
            </a:r>
            <a:endParaRPr lang="en-US" altLang="fr-FR" sz="1600" b="1" dirty="0"/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</a:pPr>
            <a:r>
              <a:rPr lang="cs-CZ" altLang="fr-FR" sz="1400" dirty="0"/>
              <a:t>Ochrana před zářením</a:t>
            </a:r>
            <a:endParaRPr lang="en-US" altLang="fr-FR" sz="1400" dirty="0"/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</a:pPr>
            <a:r>
              <a:rPr lang="cs-CZ" altLang="fr-FR" sz="1400" dirty="0"/>
              <a:t>Systémy a zařízení jaderné elektrárny</a:t>
            </a:r>
            <a:endParaRPr lang="en-US" altLang="fr-FR" sz="1400" dirty="0"/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</a:pPr>
            <a:r>
              <a:rPr lang="cs-CZ" altLang="fr-FR" sz="1400" dirty="0"/>
              <a:t>Bezpečnostní opatření</a:t>
            </a:r>
            <a:endParaRPr lang="en-US" altLang="fr-FR" sz="1400" dirty="0"/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</a:pPr>
            <a:r>
              <a:rPr lang="cs-CZ" altLang="fr-FR" sz="1400" dirty="0"/>
              <a:t>Kvalita</a:t>
            </a:r>
            <a:endParaRPr lang="en-US" altLang="fr-FR" sz="1400" dirty="0"/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</a:pPr>
            <a:r>
              <a:rPr lang="cs-CZ" altLang="fr-FR" sz="1400" dirty="0"/>
              <a:t>Správa informací a poznatků a výměna zkušeností</a:t>
            </a:r>
            <a:endParaRPr lang="en-US" altLang="fr-FR" sz="1400" dirty="0"/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250825" y="4933950"/>
            <a:ext cx="5033963" cy="137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71463" indent="-271463">
              <a:buClr>
                <a:schemeClr val="tx2"/>
              </a:buClr>
              <a:buSzPct val="121000"/>
              <a:buFont typeface="Arial" pitchFamily="34" charset="0"/>
              <a:buBlip>
                <a:blip r:embed="rId3"/>
              </a:buBlip>
            </a:pPr>
            <a:r>
              <a:rPr lang="cs-CZ" altLang="fr-FR" sz="1600" b="1" dirty="0">
                <a:latin typeface="Arial" pitchFamily="34" charset="0"/>
                <a:cs typeface="Arial" pitchFamily="34" charset="0"/>
              </a:rPr>
              <a:t>Provozní školení</a:t>
            </a:r>
            <a:endParaRPr lang="en-US" altLang="fr-FR" sz="1600" b="1" dirty="0">
              <a:latin typeface="Arial" pitchFamily="34" charset="0"/>
              <a:cs typeface="Arial" pitchFamily="34" charset="0"/>
            </a:endParaRPr>
          </a:p>
          <a:p>
            <a:pPr marL="717550" lvl="1" indent="-268288"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fr-FR" sz="1400" dirty="0">
                <a:latin typeface="Arial" pitchFamily="34" charset="0"/>
                <a:cs typeface="Arial" pitchFamily="34" charset="0"/>
              </a:rPr>
              <a:t>Kurzy zaměřené na reaktor</a:t>
            </a:r>
            <a:endParaRPr lang="en-US" altLang="fr-FR" sz="1400" dirty="0">
              <a:latin typeface="Arial" pitchFamily="34" charset="0"/>
              <a:cs typeface="Arial" pitchFamily="34" charset="0"/>
            </a:endParaRPr>
          </a:p>
          <a:p>
            <a:pPr marL="717550" lvl="1" indent="-268288"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fr-FR" sz="1400" dirty="0">
                <a:latin typeface="Arial" pitchFamily="34" charset="0"/>
                <a:cs typeface="Arial" pitchFamily="34" charset="0"/>
              </a:rPr>
              <a:t>Technické kurzy na simulátoru</a:t>
            </a:r>
            <a:endParaRPr lang="en-US" altLang="fr-FR" sz="1400" dirty="0">
              <a:latin typeface="Arial" pitchFamily="34" charset="0"/>
              <a:cs typeface="Arial" pitchFamily="34" charset="0"/>
            </a:endParaRPr>
          </a:p>
          <a:p>
            <a:pPr marL="717550" lvl="1" indent="-268288"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fr-FR" sz="1400" dirty="0">
                <a:latin typeface="Arial" pitchFamily="34" charset="0"/>
                <a:cs typeface="Arial" pitchFamily="34" charset="0"/>
              </a:rPr>
              <a:t>Komplexní kurzy na simulátoru</a:t>
            </a:r>
            <a:endParaRPr lang="en-US" altLang="fr-FR" sz="1400" dirty="0">
              <a:latin typeface="Arial" pitchFamily="34" charset="0"/>
              <a:cs typeface="Arial" pitchFamily="34" charset="0"/>
            </a:endParaRPr>
          </a:p>
          <a:p>
            <a:pPr marL="717550" lvl="1" indent="-268288"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fr-FR" sz="1400" dirty="0">
                <a:latin typeface="Arial" pitchFamily="34" charset="0"/>
                <a:cs typeface="Arial" pitchFamily="34" charset="0"/>
              </a:rPr>
              <a:t>Školení zavážky, skladování a likvidace paliva</a:t>
            </a:r>
            <a:endParaRPr lang="en-US" altLang="fr-FR" sz="1400" dirty="0">
              <a:latin typeface="Arial" pitchFamily="34" charset="0"/>
              <a:cs typeface="Arial" pitchFamily="34" charset="0"/>
            </a:endParaRPr>
          </a:p>
          <a:p>
            <a:pPr marL="717550" lvl="1" indent="-268288">
              <a:buClr>
                <a:schemeClr val="tx2"/>
              </a:buClr>
              <a:buFont typeface="Wingdings" pitchFamily="2" charset="2"/>
              <a:buChar char="§"/>
            </a:pPr>
            <a:r>
              <a:rPr lang="fr-FR" altLang="fr-FR" sz="1400" dirty="0">
                <a:latin typeface="Arial" pitchFamily="34" charset="0"/>
                <a:cs typeface="Arial" pitchFamily="34" charset="0"/>
              </a:rPr>
              <a:t>…</a:t>
            </a:r>
            <a:endParaRPr lang="en-US" alt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8" name="Rectangle 13"/>
          <p:cNvSpPr>
            <a:spLocks noChangeArrowheads="1"/>
          </p:cNvSpPr>
          <p:nvPr/>
        </p:nvSpPr>
        <p:spPr bwMode="auto">
          <a:xfrm>
            <a:off x="4572001" y="5149850"/>
            <a:ext cx="439248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71463" indent="-271463">
              <a:buClr>
                <a:schemeClr val="tx2"/>
              </a:buClr>
              <a:buSzPct val="121000"/>
              <a:buFont typeface="Arial" pitchFamily="34" charset="0"/>
              <a:buBlip>
                <a:blip r:embed="rId3"/>
              </a:buBlip>
            </a:pPr>
            <a:r>
              <a:rPr lang="cs-CZ" altLang="fr-FR" sz="1600" b="1" dirty="0">
                <a:latin typeface="Arial" pitchFamily="34" charset="0"/>
                <a:cs typeface="Arial" pitchFamily="34" charset="0"/>
              </a:rPr>
              <a:t>Školení údržby</a:t>
            </a:r>
            <a:endParaRPr lang="en-US" altLang="fr-FR" sz="1600" b="1" dirty="0">
              <a:latin typeface="Arial" pitchFamily="34" charset="0"/>
              <a:cs typeface="Arial" pitchFamily="34" charset="0"/>
            </a:endParaRPr>
          </a:p>
          <a:p>
            <a:pPr marL="717550" lvl="1" indent="-268288"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fr-FR" sz="1400" dirty="0">
                <a:latin typeface="Arial" pitchFamily="34" charset="0"/>
                <a:cs typeface="Arial" pitchFamily="34" charset="0"/>
              </a:rPr>
              <a:t>Reaktorové systémy a zařízení</a:t>
            </a:r>
            <a:endParaRPr lang="en-US" altLang="fr-FR" sz="1400" dirty="0">
              <a:latin typeface="Arial" pitchFamily="34" charset="0"/>
              <a:cs typeface="Arial" pitchFamily="34" charset="0"/>
            </a:endParaRPr>
          </a:p>
          <a:p>
            <a:pPr marL="717550" lvl="1" indent="-268288"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fr-FR" sz="1400" dirty="0">
                <a:latin typeface="Arial" pitchFamily="34" charset="0"/>
                <a:cs typeface="Arial" pitchFamily="34" charset="0"/>
              </a:rPr>
              <a:t>Podrobné systémové kurzy</a:t>
            </a:r>
            <a:endParaRPr lang="en-US" altLang="fr-FR" sz="1400" dirty="0">
              <a:latin typeface="Arial" pitchFamily="34" charset="0"/>
              <a:cs typeface="Arial" pitchFamily="34" charset="0"/>
            </a:endParaRPr>
          </a:p>
          <a:p>
            <a:pPr marL="717550" lvl="1" indent="-268288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fr-FR" sz="1400" dirty="0">
                <a:latin typeface="Arial" pitchFamily="34" charset="0"/>
                <a:cs typeface="Arial" pitchFamily="34" charset="0"/>
              </a:rPr>
              <a:t>Diagnostic</a:t>
            </a:r>
            <a:r>
              <a:rPr lang="cs-CZ" altLang="fr-FR" sz="1400" dirty="0">
                <a:latin typeface="Arial" pitchFamily="34" charset="0"/>
                <a:cs typeface="Arial" pitchFamily="34" charset="0"/>
              </a:rPr>
              <a:t>ké a servisní kurzy</a:t>
            </a:r>
            <a:endParaRPr lang="fr-FR" altLang="fr-FR" sz="1400" dirty="0">
              <a:latin typeface="Arial" pitchFamily="34" charset="0"/>
              <a:cs typeface="Arial" pitchFamily="34" charset="0"/>
            </a:endParaRPr>
          </a:p>
          <a:p>
            <a:pPr marL="717550" lvl="1" indent="-268288"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fr-FR" sz="1400" dirty="0">
                <a:latin typeface="Arial" pitchFamily="34" charset="0"/>
                <a:cs typeface="Arial" pitchFamily="34" charset="0"/>
              </a:rPr>
              <a:t>Údržba primárních komponentů</a:t>
            </a:r>
            <a:endParaRPr lang="en-US" alt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180660" y="3861048"/>
            <a:ext cx="142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CETIC - Copyright AREVA</a:t>
            </a:r>
          </a:p>
          <a:p>
            <a:r>
              <a:rPr lang="fr-FR" sz="800" dirty="0"/>
              <a:t> Les films Roger Leenhardt</a:t>
            </a:r>
          </a:p>
        </p:txBody>
      </p:sp>
      <p:pic>
        <p:nvPicPr>
          <p:cNvPr id="1026" name="Picture 2" descr="C:\Users\anverdier\Documents\ATMEA\CEZ\1029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924944"/>
            <a:ext cx="2381967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51520" y="4509120"/>
            <a:ext cx="21852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OL3 EPR Full Scope Simulator - Copyright AREVA</a:t>
            </a:r>
          </a:p>
        </p:txBody>
      </p:sp>
    </p:spTree>
    <p:extLst>
      <p:ext uri="{BB962C8B-B14F-4D97-AF65-F5344CB8AC3E}">
        <p14:creationId xmlns:p14="http://schemas.microsoft.com/office/powerpoint/2010/main" val="34584166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sz="2800" dirty="0"/>
              <a:t>Rozvoj místního dodavatelského řetězce na podporu provozu jaderné elektrárny</a:t>
            </a:r>
            <a:endParaRPr lang="fr-FR" alt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186808" cy="51125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ts val="2900"/>
              </a:lnSpc>
              <a:buClr>
                <a:srgbClr val="C00000"/>
              </a:buClr>
              <a:buFont typeface="Arial" panose="020B0604020202020204" pitchFamily="34" charset="0"/>
              <a:buChar char="►"/>
              <a:defRPr/>
            </a:pPr>
            <a:r>
              <a:rPr lang="cs-CZ" dirty="0"/>
              <a:t>Obě společnosti </a:t>
            </a:r>
            <a:r>
              <a:rPr lang="en-US" dirty="0"/>
              <a:t>AREVA NP </a:t>
            </a:r>
            <a:r>
              <a:rPr lang="cs-CZ" dirty="0"/>
              <a:t>    a</a:t>
            </a:r>
            <a:r>
              <a:rPr lang="en-US" dirty="0"/>
              <a:t> Mitsubishi </a:t>
            </a:r>
            <a:r>
              <a:rPr lang="cs-CZ" dirty="0"/>
              <a:t>jsou projektanty technologie </a:t>
            </a:r>
            <a:r>
              <a:rPr lang="en-US" dirty="0"/>
              <a:t>ATMEA1</a:t>
            </a:r>
            <a:r>
              <a:rPr lang="cs-CZ" dirty="0"/>
              <a:t>.</a:t>
            </a:r>
            <a:endParaRPr lang="en-US" dirty="0"/>
          </a:p>
          <a:p>
            <a:pPr>
              <a:lnSpc>
                <a:spcPts val="2900"/>
              </a:lnSpc>
              <a:buClr>
                <a:srgbClr val="C00000"/>
              </a:buClr>
              <a:buFont typeface="Arial" panose="020B0604020202020204" pitchFamily="34" charset="0"/>
              <a:buChar char="►"/>
              <a:defRPr/>
            </a:pPr>
            <a:r>
              <a:rPr lang="cs-CZ" dirty="0"/>
              <a:t>Mají pobočky v České republice, již zde působí.</a:t>
            </a:r>
            <a:endParaRPr lang="en-US" dirty="0"/>
          </a:p>
          <a:p>
            <a:pPr>
              <a:lnSpc>
                <a:spcPts val="2900"/>
              </a:lnSpc>
              <a:buClr>
                <a:srgbClr val="C00000"/>
              </a:buClr>
              <a:buFont typeface="Arial" panose="020B0604020202020204" pitchFamily="34" charset="0"/>
              <a:buChar char="►"/>
              <a:defRPr/>
            </a:pPr>
            <a:r>
              <a:rPr lang="cs-CZ" dirty="0"/>
              <a:t>Budou schopny poskytovat provozovateli reaktoru ATMEA1 služby pro provoz a údržbu.</a:t>
            </a:r>
            <a:endParaRPr lang="en-US" dirty="0"/>
          </a:p>
          <a:p>
            <a:pPr>
              <a:lnSpc>
                <a:spcPts val="2900"/>
              </a:lnSpc>
              <a:buClr>
                <a:srgbClr val="C00000"/>
              </a:buClr>
              <a:buFont typeface="Arial" panose="020B0604020202020204" pitchFamily="34" charset="0"/>
              <a:buChar char="►"/>
              <a:defRPr/>
            </a:pPr>
            <a:r>
              <a:rPr lang="cs-CZ" dirty="0"/>
              <a:t>K tomuto účelu jsou otevřeny navázání partnerství s českými společnostmi, které už mají zkušenosti s poskytováním služeb v jaderné energetice.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marL="457200" lvl="1" indent="0">
              <a:buFont typeface="Wingdings 2" pitchFamily="18" charset="2"/>
              <a:buNone/>
              <a:defRPr/>
            </a:pPr>
            <a:endParaRPr lang="en-US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3625280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Connecteur droit avec flèche 7"/>
          <p:cNvCxnSpPr/>
          <p:nvPr/>
        </p:nvCxnSpPr>
        <p:spPr>
          <a:xfrm>
            <a:off x="6732240" y="386104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46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Region</a:t>
            </a:r>
            <a:r>
              <a:rPr lang="cs-CZ" dirty="0"/>
              <a:t>ální spolupráce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855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Hospodářské přínosy projektu</a:t>
            </a:r>
            <a:r>
              <a:rPr lang="fr-FR" dirty="0"/>
              <a:t> ATMEA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ATMEA </a:t>
            </a:r>
            <a:r>
              <a:rPr lang="cs-CZ" dirty="0"/>
              <a:t>bude podporovat lokální přínos výstavby reaktoru</a:t>
            </a:r>
            <a:r>
              <a:rPr lang="fr-FR" dirty="0"/>
              <a:t> ATMEA1:</a:t>
            </a:r>
          </a:p>
          <a:p>
            <a:pPr lvl="1"/>
            <a:r>
              <a:rPr lang="cs-CZ" dirty="0"/>
              <a:t>Využívání místních podniků při zajišťování potenciálních služeb             a  zařízení pro výstavbu</a:t>
            </a:r>
            <a:endParaRPr lang="fr-FR" dirty="0"/>
          </a:p>
          <a:p>
            <a:pPr lvl="1"/>
            <a:r>
              <a:rPr lang="cs-CZ" dirty="0"/>
              <a:t>Zaměstnávání místních lidí</a:t>
            </a:r>
            <a:endParaRPr lang="fr-FR" dirty="0"/>
          </a:p>
          <a:p>
            <a:pPr lvl="2"/>
            <a:r>
              <a:rPr lang="cs-CZ" dirty="0"/>
              <a:t>Školení</a:t>
            </a:r>
            <a:endParaRPr lang="fr-FR" dirty="0"/>
          </a:p>
          <a:p>
            <a:pPr lvl="2"/>
            <a:r>
              <a:rPr lang="cs-CZ" dirty="0"/>
              <a:t>Vzestup činnosti na konci výstavby</a:t>
            </a:r>
            <a:endParaRPr lang="fr-FR" dirty="0"/>
          </a:p>
          <a:p>
            <a:pPr lvl="1"/>
            <a:r>
              <a:rPr lang="fr-FR" dirty="0"/>
              <a:t>Infrastru</a:t>
            </a:r>
            <a:r>
              <a:rPr lang="cs-CZ" dirty="0"/>
              <a:t>ktura</a:t>
            </a:r>
            <a:endParaRPr lang="fr-FR" dirty="0"/>
          </a:p>
          <a:p>
            <a:pPr lvl="2"/>
            <a:endParaRPr lang="fr-FR" dirty="0"/>
          </a:p>
          <a:p>
            <a:r>
              <a:rPr lang="fr-FR" dirty="0"/>
              <a:t>ATMEA </a:t>
            </a:r>
            <a:r>
              <a:rPr lang="cs-CZ" dirty="0"/>
              <a:t>bude podporovat provozovatele a místní dodavatele při provozu a údržbě reaktoru </a:t>
            </a:r>
            <a:r>
              <a:rPr lang="fr-FR" dirty="0"/>
              <a:t>ATMEA1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6879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Výměna zkušeností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/>
          <a:lstStyle/>
          <a:p>
            <a:r>
              <a:rPr lang="cs-CZ" dirty="0"/>
              <a:t>Projekt</a:t>
            </a:r>
            <a:r>
              <a:rPr lang="fr-FR" dirty="0"/>
              <a:t> ATMEA</a:t>
            </a:r>
            <a:r>
              <a:rPr lang="cs-CZ" dirty="0"/>
              <a:t> může využívat čerstvých zkušeností       s výstavbou a také s hospodářským dopadem na region</a:t>
            </a:r>
            <a:endParaRPr lang="fr-FR" dirty="0"/>
          </a:p>
          <a:p>
            <a:pPr lvl="1"/>
            <a:r>
              <a:rPr lang="cs-CZ" dirty="0"/>
              <a:t>Ve Finsku</a:t>
            </a:r>
            <a:r>
              <a:rPr lang="fr-FR" dirty="0"/>
              <a:t>, Olkiluotto 3</a:t>
            </a:r>
          </a:p>
          <a:p>
            <a:pPr lvl="1"/>
            <a:r>
              <a:rPr lang="cs-CZ" dirty="0"/>
              <a:t>Ve Francii</a:t>
            </a:r>
            <a:r>
              <a:rPr lang="fr-FR" dirty="0"/>
              <a:t>, Flamanville 3</a:t>
            </a:r>
          </a:p>
          <a:p>
            <a:pPr lvl="1"/>
            <a:r>
              <a:rPr lang="cs-CZ" dirty="0"/>
              <a:t>V Japonsku</a:t>
            </a:r>
            <a:r>
              <a:rPr lang="fr-FR" dirty="0"/>
              <a:t>, Tomari 3</a:t>
            </a:r>
          </a:p>
          <a:p>
            <a:r>
              <a:rPr lang="cs-CZ" dirty="0"/>
              <a:t>Projektový tým</a:t>
            </a:r>
            <a:r>
              <a:rPr lang="fr-FR" dirty="0"/>
              <a:t> ATMEA </a:t>
            </a:r>
            <a:r>
              <a:rPr lang="cs-CZ" dirty="0"/>
              <a:t>ví na základě rozsáhlých zkušeností, jak komunikovat s vládou, místními úřady, místními dodavateli ohledně zajištění ubytování pro zaměstnance, podpory pro zdokonalování infrastruktury, školení a zapojení místních lidí a průmyslu</a:t>
            </a:r>
            <a:r>
              <a:rPr lang="fr-FR" dirty="0"/>
              <a:t>.</a:t>
            </a:r>
          </a:p>
          <a:p>
            <a:r>
              <a:rPr lang="cs-CZ" dirty="0"/>
              <a:t>Údaje na následujících slidech vycházejí z podmínek ve Finsku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04530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408"/>
            <a:ext cx="8388000" cy="67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91831" y="4383269"/>
            <a:ext cx="1895993" cy="1421995"/>
          </a:xfrm>
          <a:prstGeom prst="wedgeRectCallout">
            <a:avLst>
              <a:gd name="adj1" fmla="val 110914"/>
              <a:gd name="adj2" fmla="val 502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OLKILUOTTO 3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995936" y="6021288"/>
            <a:ext cx="35283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436096" y="1628800"/>
            <a:ext cx="72008" cy="46805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4589536" y="5350467"/>
            <a:ext cx="414512" cy="28803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012160" y="557994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~50 km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652120" y="3140968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~100 km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91831" y="1916832"/>
            <a:ext cx="2688081" cy="720080"/>
          </a:xfrm>
          <a:prstGeom prst="wedgeRectCallout">
            <a:avLst>
              <a:gd name="adj1" fmla="val 109409"/>
              <a:gd name="adj2" fmla="val 12442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Region </a:t>
            </a:r>
            <a:r>
              <a:rPr lang="fr-FR" dirty="0">
                <a:solidFill>
                  <a:schemeClr val="tx1"/>
                </a:solidFill>
              </a:rPr>
              <a:t>Satakunta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225 000 </a:t>
            </a:r>
            <a:r>
              <a:rPr lang="cs-CZ" sz="1000" dirty="0">
                <a:solidFill>
                  <a:schemeClr val="tx1"/>
                </a:solidFill>
              </a:rPr>
              <a:t>lidí</a:t>
            </a:r>
            <a:endParaRPr lang="fr-FR" sz="1000" dirty="0">
              <a:solidFill>
                <a:schemeClr val="tx1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27/km2</a:t>
            </a:r>
          </a:p>
        </p:txBody>
      </p:sp>
      <p:pic>
        <p:nvPicPr>
          <p:cNvPr id="5123" name="Picture 3" descr="D:\AREVA\NP\OL3\photos\630840127.995144\Fichiers_630840127.995144\1178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831" y="4383269"/>
            <a:ext cx="1895993" cy="142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56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7758113" cy="900112"/>
          </a:xfrm>
        </p:spPr>
        <p:txBody>
          <a:bodyPr/>
          <a:lstStyle/>
          <a:p>
            <a:pPr eaLnBrk="1" hangingPunct="1"/>
            <a:r>
              <a:rPr lang="cs-CZ" altLang="en-US" sz="2600" dirty="0">
                <a:solidFill>
                  <a:schemeClr val="bg2"/>
                </a:solidFill>
              </a:rPr>
              <a:t>Hospodářská situace v regionu </a:t>
            </a:r>
            <a:r>
              <a:rPr lang="en-GB" altLang="en-US" sz="2600" dirty="0">
                <a:solidFill>
                  <a:schemeClr val="bg2"/>
                </a:solidFill>
              </a:rPr>
              <a:t>Olkilluoto</a:t>
            </a:r>
            <a:r>
              <a:rPr lang="en-GB" altLang="en-US" sz="2200" dirty="0"/>
              <a:t/>
            </a:r>
            <a:br>
              <a:rPr lang="en-GB" altLang="en-US" sz="2200" dirty="0"/>
            </a:br>
            <a:r>
              <a:rPr lang="en-GB" altLang="en-US" sz="2200" dirty="0"/>
              <a:t> </a:t>
            </a:r>
            <a:r>
              <a:rPr lang="cs-CZ" altLang="en-US" sz="2000" dirty="0">
                <a:solidFill>
                  <a:srgbClr val="CBC7B7"/>
                </a:solidFill>
              </a:rPr>
              <a:t>Přínos pro obce</a:t>
            </a:r>
            <a:r>
              <a:rPr lang="en-GB" altLang="en-US" sz="2000" dirty="0">
                <a:solidFill>
                  <a:srgbClr val="CBC7B7"/>
                </a:solidFill>
              </a:rPr>
              <a:t> </a:t>
            </a:r>
            <a:r>
              <a:rPr lang="cs-CZ" altLang="en-US" sz="2000" dirty="0">
                <a:solidFill>
                  <a:srgbClr val="CBC7B7"/>
                </a:solidFill>
              </a:rPr>
              <a:t>v regionu </a:t>
            </a:r>
            <a:r>
              <a:rPr lang="en-GB" altLang="en-US" sz="1300" dirty="0"/>
              <a:t>1/2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2000" y="5805264"/>
            <a:ext cx="678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Blip>
                <a:blip r:embed="rId3"/>
              </a:buBlip>
              <a:tabLst>
                <a:tab pos="461963" algn="l"/>
              </a:tabLs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10000"/>
              </a:spcAft>
              <a:buClr>
                <a:srgbClr val="CBC7B7"/>
              </a:buClr>
              <a:buSzPct val="95000"/>
              <a:buFont typeface="Wingdings" pitchFamily="2" charset="2"/>
              <a:buChar char="u"/>
              <a:tabLst>
                <a:tab pos="46196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·"/>
              <a:tabLst>
                <a:tab pos="461963" algn="l"/>
              </a:tabLs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-"/>
              <a:tabLst>
                <a:tab pos="4619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­"/>
              <a:tabLst>
                <a:tab pos="4619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tabLst>
                <a:tab pos="4619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tabLst>
                <a:tab pos="4619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tabLst>
                <a:tab pos="4619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tabLst>
                <a:tab pos="4619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s-CZ" altLang="en-US" sz="800" b="0" dirty="0"/>
              <a:t>Zdroj</a:t>
            </a:r>
            <a:r>
              <a:rPr lang="en-GB" altLang="en-US" sz="800" b="0" dirty="0"/>
              <a:t>:	*</a:t>
            </a:r>
            <a:r>
              <a:rPr lang="cs-CZ" altLang="en-US" sz="800" b="0" dirty="0"/>
              <a:t>Obchodní komora R</a:t>
            </a:r>
            <a:r>
              <a:rPr lang="en-GB" altLang="en-US" sz="800" b="0" dirty="0" err="1"/>
              <a:t>auma</a:t>
            </a:r>
            <a:r>
              <a:rPr lang="cs-CZ" altLang="en-US" sz="800" b="0" dirty="0"/>
              <a:t> (</a:t>
            </a:r>
            <a:r>
              <a:rPr lang="cs-CZ" altLang="en-US" sz="800" b="0" dirty="0" err="1"/>
              <a:t>Rauma</a:t>
            </a:r>
            <a:r>
              <a:rPr lang="cs-CZ" altLang="en-US" sz="800" b="0" dirty="0"/>
              <a:t> </a:t>
            </a:r>
            <a:r>
              <a:rPr lang="en-GB" altLang="en-US" sz="800" b="0" dirty="0"/>
              <a:t>Chamber of Commerce</a:t>
            </a:r>
            <a:r>
              <a:rPr lang="cs-CZ" altLang="en-US" sz="800" b="0" dirty="0"/>
              <a:t>),</a:t>
            </a:r>
            <a:r>
              <a:rPr lang="en-GB" altLang="en-US" sz="800" b="0" dirty="0"/>
              <a:t> </a:t>
            </a:r>
            <a:r>
              <a:rPr lang="cs-CZ" altLang="en-US" sz="800" b="0" dirty="0"/>
              <a:t>březen</a:t>
            </a:r>
            <a:r>
              <a:rPr lang="en-GB" altLang="en-US" sz="800" b="0" dirty="0"/>
              <a:t> 2011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800" b="0" dirty="0"/>
              <a:t>	** RSK (Rauma’s Economic Development</a:t>
            </a:r>
            <a:r>
              <a:rPr lang="cs-CZ" altLang="en-US" sz="800" b="0" dirty="0"/>
              <a:t>, Hospodářský vývoj </a:t>
            </a:r>
            <a:r>
              <a:rPr lang="cs-CZ" altLang="en-US" sz="800" b="0" dirty="0" err="1"/>
              <a:t>Rauma</a:t>
            </a:r>
            <a:r>
              <a:rPr lang="cs-CZ" altLang="en-US" sz="800" b="0" dirty="0"/>
              <a:t>)</a:t>
            </a:r>
            <a:r>
              <a:rPr lang="en-GB" altLang="en-US" sz="800" b="0" dirty="0"/>
              <a:t>, </a:t>
            </a:r>
            <a:r>
              <a:rPr lang="cs-CZ" altLang="en-US" sz="800" b="0" dirty="0"/>
              <a:t>leden</a:t>
            </a:r>
            <a:r>
              <a:rPr lang="en-GB" altLang="en-US" sz="800" b="0" dirty="0"/>
              <a:t> 2008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88988" y="1624707"/>
            <a:ext cx="7239000" cy="3820517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cs-CZ" altLang="en-US" sz="1800" dirty="0"/>
              <a:t>Přínos ve fázi výstavby</a:t>
            </a:r>
            <a:r>
              <a:rPr lang="en-GB" altLang="en-US" sz="1800" dirty="0"/>
              <a:t>*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  <a:buSzTx/>
            </a:pPr>
            <a:r>
              <a:rPr lang="cs-CZ" altLang="en-US" sz="1400" dirty="0"/>
              <a:t>Při výstavbě zaměstnáno více než </a:t>
            </a:r>
            <a:r>
              <a:rPr lang="en-GB" altLang="en-US" sz="1400" dirty="0"/>
              <a:t>6</a:t>
            </a:r>
            <a:r>
              <a:rPr lang="cs-CZ" altLang="en-US" sz="1400" dirty="0"/>
              <a:t> </a:t>
            </a:r>
            <a:r>
              <a:rPr lang="en-GB" altLang="en-US" sz="1400" dirty="0"/>
              <a:t>000</a:t>
            </a:r>
            <a:r>
              <a:rPr lang="cs-CZ" altLang="en-US" sz="1400" dirty="0"/>
              <a:t> lidí, přímo nebo nepřímo</a:t>
            </a:r>
            <a:endParaRPr lang="en-GB" altLang="en-US" sz="1400" dirty="0"/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  <a:buSzTx/>
            </a:pPr>
            <a:r>
              <a:rPr lang="en-GB" altLang="en-US" sz="1400" dirty="0"/>
              <a:t>2</a:t>
            </a:r>
            <a:r>
              <a:rPr lang="cs-CZ" altLang="en-US" sz="1400" dirty="0"/>
              <a:t> </a:t>
            </a:r>
            <a:r>
              <a:rPr lang="en-GB" altLang="en-US" sz="1400" dirty="0"/>
              <a:t>000-3</a:t>
            </a:r>
            <a:r>
              <a:rPr lang="cs-CZ" altLang="en-US" sz="1400" dirty="0"/>
              <a:t> </a:t>
            </a:r>
            <a:r>
              <a:rPr lang="en-GB" altLang="en-US" sz="1400" dirty="0"/>
              <a:t>000 </a:t>
            </a:r>
            <a:r>
              <a:rPr lang="cs-CZ" altLang="en-US" sz="1400" dirty="0"/>
              <a:t>externích služeb během posledních 3 let </a:t>
            </a:r>
            <a:endParaRPr lang="en-GB" altLang="en-US" sz="1400" dirty="0"/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  <a:buSzTx/>
            </a:pPr>
            <a:r>
              <a:rPr lang="cs-CZ" altLang="en-US" sz="1400" dirty="0"/>
              <a:t>Míra nezaměstnanosti se oproti roku 2004 snížila na polovinu. </a:t>
            </a:r>
            <a:endParaRPr lang="en-GB" altLang="en-US" sz="1400" dirty="0"/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  <a:buSzTx/>
            </a:pPr>
            <a:r>
              <a:rPr lang="cs-CZ" altLang="en-US" sz="1400" dirty="0"/>
              <a:t>Hrubý domácí produkt regionu se zvýšil o </a:t>
            </a:r>
            <a:r>
              <a:rPr lang="en-GB" altLang="en-US" sz="1400" dirty="0"/>
              <a:t>2,6</a:t>
            </a:r>
            <a:r>
              <a:rPr lang="cs-CZ" altLang="en-US" sz="1400" dirty="0"/>
              <a:t> </a:t>
            </a:r>
            <a:r>
              <a:rPr lang="en-GB" altLang="en-US" sz="1400" dirty="0"/>
              <a:t>%</a:t>
            </a:r>
            <a:r>
              <a:rPr lang="cs-CZ" altLang="en-US" sz="1400" dirty="0"/>
              <a:t>.</a:t>
            </a:r>
            <a:endParaRPr lang="en-GB" altLang="en-US" sz="1400" dirty="0"/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  <a:buSzTx/>
            </a:pPr>
            <a:r>
              <a:rPr lang="cs-CZ" altLang="en-US" sz="1400" dirty="0"/>
              <a:t>Zapojeno bylo </a:t>
            </a:r>
            <a:r>
              <a:rPr lang="en-GB" altLang="en-US" sz="1400" dirty="0"/>
              <a:t>200</a:t>
            </a:r>
            <a:r>
              <a:rPr lang="cs-CZ" altLang="en-US" sz="1400" dirty="0"/>
              <a:t> společností z regionu </a:t>
            </a:r>
            <a:r>
              <a:rPr lang="en-GB" altLang="en-US" sz="1400" dirty="0"/>
              <a:t>Satakunt</a:t>
            </a:r>
            <a:r>
              <a:rPr lang="cs-CZ" altLang="en-US" sz="1400" dirty="0"/>
              <a:t>a.</a:t>
            </a:r>
            <a:endParaRPr lang="en-GB" altLang="en-US" sz="1400" dirty="0"/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  <a:buSzTx/>
            </a:pPr>
            <a:r>
              <a:rPr lang="cs-CZ" altLang="en-US" sz="1400" dirty="0"/>
              <a:t>Nárůst ročního obratu ve stavebnictví v období </a:t>
            </a:r>
            <a:r>
              <a:rPr lang="en-GB" altLang="en-US" sz="1400" dirty="0"/>
              <a:t>2006/2007 +29,4% **</a:t>
            </a:r>
          </a:p>
          <a:p>
            <a:pPr eaLnBrk="1" hangingPunct="1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cs-CZ" altLang="en-US" sz="1800" dirty="0"/>
              <a:t>Trvalý přínos</a:t>
            </a:r>
            <a:r>
              <a:rPr lang="en-GB" altLang="en-US" sz="1800" dirty="0"/>
              <a:t>*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cs-CZ" altLang="en-US" sz="1400" dirty="0"/>
              <a:t>Každoroční nárůst objemu pořizovaných produktů a služeb a potřeby externích služeb</a:t>
            </a:r>
            <a:endParaRPr lang="en-GB" altLang="en-US" sz="1400" dirty="0"/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cs-CZ" altLang="en-US" sz="1400" dirty="0"/>
              <a:t>Rozsáhlejší každoroční revize zapojující stovky externích subdodavatelů</a:t>
            </a:r>
            <a:endParaRPr lang="en-GB" altLang="en-US" sz="1400" dirty="0"/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cs-CZ" altLang="en-US" sz="1400" dirty="0"/>
              <a:t>Rozvoj znalostí a dalších lidských hodnot</a:t>
            </a:r>
            <a:endParaRPr lang="en-GB" altLang="en-US" sz="1400" dirty="0"/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cs-CZ" altLang="en-US" sz="1400" dirty="0"/>
              <a:t>Dopad na daně </a:t>
            </a:r>
            <a:r>
              <a:rPr lang="en-GB" altLang="en-US" sz="1400" dirty="0"/>
              <a:t>(Eurajoki – </a:t>
            </a:r>
            <a:r>
              <a:rPr lang="cs-CZ" altLang="en-US" sz="1400" dirty="0"/>
              <a:t>viz další strana</a:t>
            </a:r>
            <a:r>
              <a:rPr lang="en-GB" altLang="en-US" sz="1400" dirty="0"/>
              <a:t>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804248" y="22768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Údaje z roku </a:t>
            </a:r>
            <a:r>
              <a:rPr lang="fr-FR" b="1" dirty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30704037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</a:t>
            </a:r>
            <a:r>
              <a:rPr lang="cs-CZ" dirty="0"/>
              <a:t>k</a:t>
            </a:r>
            <a:r>
              <a:rPr lang="en-GB" dirty="0"/>
              <a:t>aliza</a:t>
            </a:r>
            <a:r>
              <a:rPr lang="cs-CZ" dirty="0"/>
              <a:t>ce </a:t>
            </a:r>
            <a:r>
              <a:rPr lang="en-GB" dirty="0"/>
              <a:t>a </a:t>
            </a:r>
            <a:r>
              <a:rPr lang="cs-CZ" dirty="0"/>
              <a:t>r</a:t>
            </a:r>
            <a:r>
              <a:rPr lang="en-GB" dirty="0"/>
              <a:t>egion</a:t>
            </a:r>
            <a:r>
              <a:rPr lang="cs-CZ" dirty="0"/>
              <a:t>ální spolupráce</a:t>
            </a:r>
          </a:p>
          <a:p>
            <a:r>
              <a:rPr lang="en-GB" dirty="0"/>
              <a:t>Lo</a:t>
            </a:r>
            <a:r>
              <a:rPr lang="cs-CZ" dirty="0"/>
              <a:t>k</a:t>
            </a:r>
            <a:r>
              <a:rPr lang="en-GB" dirty="0"/>
              <a:t>aliz</a:t>
            </a:r>
            <a:r>
              <a:rPr lang="cs-CZ" dirty="0"/>
              <a:t>ace</a:t>
            </a:r>
            <a:endParaRPr lang="en-GB" dirty="0"/>
          </a:p>
          <a:p>
            <a:pPr lvl="1"/>
            <a:r>
              <a:rPr lang="en-GB" dirty="0"/>
              <a:t>Region</a:t>
            </a:r>
            <a:r>
              <a:rPr lang="cs-CZ" dirty="0"/>
              <a:t>ální spolupráce</a:t>
            </a:r>
            <a:endParaRPr lang="en-GB" dirty="0"/>
          </a:p>
          <a:p>
            <a:pPr lvl="1"/>
            <a:r>
              <a:rPr lang="cs-CZ" dirty="0"/>
              <a:t>Naše zkušenosti s regionální spoluprací</a:t>
            </a:r>
            <a:endParaRPr lang="en-GB" dirty="0"/>
          </a:p>
          <a:p>
            <a:pPr lvl="2"/>
            <a:r>
              <a:rPr lang="cs-CZ" dirty="0"/>
              <a:t>Projekt </a:t>
            </a:r>
            <a:r>
              <a:rPr lang="en-GB" dirty="0"/>
              <a:t>Olkiluotto 3 </a:t>
            </a:r>
            <a:r>
              <a:rPr lang="cs-CZ" dirty="0"/>
              <a:t>ve Finsku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r>
              <a:rPr lang="cs-CZ" dirty="0"/>
              <a:t>Lokální integrace výstavby reaktoru </a:t>
            </a:r>
            <a:r>
              <a:rPr lang="en-GB" dirty="0"/>
              <a:t>Flamanville 3</a:t>
            </a:r>
            <a:r>
              <a:rPr lang="cs-CZ" dirty="0"/>
              <a:t> – </a:t>
            </a:r>
            <a:r>
              <a:rPr lang="fr-FR" dirty="0"/>
              <a:t>Jacques Lepetit, </a:t>
            </a:r>
            <a:r>
              <a:rPr lang="cs-CZ" dirty="0"/>
              <a:t>místopředseda městské komunity </a:t>
            </a:r>
            <a:r>
              <a:rPr lang="fr-FR" dirty="0"/>
              <a:t>Cotentin, </a:t>
            </a:r>
            <a:r>
              <a:rPr lang="cs-CZ" dirty="0"/>
              <a:t>starosta obce </a:t>
            </a:r>
            <a:r>
              <a:rPr lang="fr-FR" dirty="0"/>
              <a:t>LES PIEUX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932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2888"/>
            <a:ext cx="7529513" cy="900112"/>
          </a:xfrm>
        </p:spPr>
        <p:txBody>
          <a:bodyPr/>
          <a:lstStyle/>
          <a:p>
            <a:r>
              <a:rPr lang="cs-CZ" altLang="en-US" sz="2600" dirty="0">
                <a:solidFill>
                  <a:schemeClr val="bg2"/>
                </a:solidFill>
              </a:rPr>
              <a:t>Hospodářská situace v regionu </a:t>
            </a:r>
            <a:r>
              <a:rPr lang="en-GB" altLang="en-US" sz="2600" dirty="0" err="1">
                <a:solidFill>
                  <a:schemeClr val="bg2"/>
                </a:solidFill>
              </a:rPr>
              <a:t>Olkilluoto</a:t>
            </a:r>
            <a:r>
              <a:rPr lang="en-GB" altLang="en-US" sz="2200" dirty="0"/>
              <a:t/>
            </a:r>
            <a:br>
              <a:rPr lang="en-GB" altLang="en-US" sz="2200" dirty="0"/>
            </a:br>
            <a:r>
              <a:rPr lang="en-GB" altLang="en-US" sz="2200" dirty="0"/>
              <a:t> </a:t>
            </a:r>
            <a:r>
              <a:rPr lang="cs-CZ" altLang="en-US" sz="2000" dirty="0">
                <a:solidFill>
                  <a:srgbClr val="CBC7B7"/>
                </a:solidFill>
              </a:rPr>
              <a:t>Přínos pro obce</a:t>
            </a:r>
            <a:r>
              <a:rPr lang="en-GB" altLang="en-US" sz="2000" dirty="0">
                <a:solidFill>
                  <a:srgbClr val="CBC7B7"/>
                </a:solidFill>
              </a:rPr>
              <a:t> </a:t>
            </a:r>
            <a:r>
              <a:rPr lang="cs-CZ" altLang="en-US" sz="2000" dirty="0">
                <a:solidFill>
                  <a:srgbClr val="CBC7B7"/>
                </a:solidFill>
              </a:rPr>
              <a:t>v regionu </a:t>
            </a:r>
            <a:r>
              <a:rPr lang="en-GB" altLang="en-US" sz="1300" dirty="0"/>
              <a:t>2/2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8200" y="6021288"/>
            <a:ext cx="6781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Blip>
                <a:blip r:embed="rId3"/>
              </a:buBlip>
              <a:tabLst>
                <a:tab pos="461963" algn="l"/>
              </a:tabLs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10000"/>
              </a:spcAft>
              <a:buClr>
                <a:srgbClr val="CBC7B7"/>
              </a:buClr>
              <a:buSzPct val="95000"/>
              <a:buFont typeface="Wingdings" pitchFamily="2" charset="2"/>
              <a:buChar char="u"/>
              <a:tabLst>
                <a:tab pos="46196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·"/>
              <a:tabLst>
                <a:tab pos="461963" algn="l"/>
              </a:tabLs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-"/>
              <a:tabLst>
                <a:tab pos="4619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­"/>
              <a:tabLst>
                <a:tab pos="4619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tabLst>
                <a:tab pos="4619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tabLst>
                <a:tab pos="4619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tabLst>
                <a:tab pos="4619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tabLst>
                <a:tab pos="4619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s-CZ" altLang="en-US" sz="800" b="0" dirty="0"/>
              <a:t>Zdroj</a:t>
            </a:r>
            <a:r>
              <a:rPr lang="en-GB" altLang="en-US" sz="800" b="0" dirty="0"/>
              <a:t>:	</a:t>
            </a:r>
            <a:r>
              <a:rPr lang="cs-CZ" altLang="en-US" sz="800" b="0" dirty="0"/>
              <a:t> Obchodní komora R</a:t>
            </a:r>
            <a:r>
              <a:rPr lang="en-GB" altLang="en-US" sz="800" b="0" dirty="0" err="1"/>
              <a:t>auma</a:t>
            </a:r>
            <a:r>
              <a:rPr lang="cs-CZ" altLang="en-US" sz="800" b="0" dirty="0"/>
              <a:t> (</a:t>
            </a:r>
            <a:r>
              <a:rPr lang="cs-CZ" altLang="en-US" sz="800" b="0" dirty="0" err="1"/>
              <a:t>Rauma</a:t>
            </a:r>
            <a:r>
              <a:rPr lang="cs-CZ" altLang="en-US" sz="800" b="0" dirty="0"/>
              <a:t> </a:t>
            </a:r>
            <a:r>
              <a:rPr lang="en-GB" altLang="en-US" sz="800" b="0" dirty="0"/>
              <a:t>Chamber of Commerce</a:t>
            </a:r>
            <a:r>
              <a:rPr lang="cs-CZ" altLang="en-US" sz="800" b="0" dirty="0"/>
              <a:t>),</a:t>
            </a:r>
            <a:r>
              <a:rPr lang="en-GB" altLang="en-US" sz="800" b="0" dirty="0"/>
              <a:t> </a:t>
            </a:r>
            <a:r>
              <a:rPr lang="cs-CZ" altLang="en-US" sz="800" b="0" dirty="0"/>
              <a:t>březen</a:t>
            </a:r>
            <a:r>
              <a:rPr lang="en-GB" altLang="en-US" sz="800" b="0" dirty="0"/>
              <a:t> 2011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88988" y="1412875"/>
            <a:ext cx="7239000" cy="4225925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cs-CZ" altLang="en-US" sz="1800" dirty="0"/>
              <a:t>Daně, služby a oblast bydlení</a:t>
            </a:r>
            <a:endParaRPr lang="en-GB" altLang="en-US" sz="1800" dirty="0"/>
          </a:p>
          <a:p>
            <a:pPr lvl="1" eaLnBrk="1" hangingPunct="1">
              <a:lnSpc>
                <a:spcPct val="135000"/>
              </a:lnSpc>
              <a:spcAft>
                <a:spcPct val="20000"/>
              </a:spcAft>
            </a:pPr>
            <a:r>
              <a:rPr lang="cs-CZ" altLang="en-US" sz="1400" dirty="0"/>
              <a:t>Nárůst </a:t>
            </a:r>
            <a:r>
              <a:rPr lang="cs-CZ" altLang="en-US" sz="1400" b="1" dirty="0"/>
              <a:t>odhadu</a:t>
            </a:r>
            <a:r>
              <a:rPr lang="cs-CZ" altLang="en-US" sz="1400" dirty="0"/>
              <a:t> komunální daně (pracovní síla potřebná pro provoz) </a:t>
            </a:r>
            <a:r>
              <a:rPr lang="en-GB" altLang="en-US" sz="1400" dirty="0"/>
              <a:t>~ </a:t>
            </a:r>
            <a:r>
              <a:rPr lang="cs-CZ" altLang="en-US" sz="1400" dirty="0"/>
              <a:t>o </a:t>
            </a:r>
            <a:r>
              <a:rPr lang="en-GB" altLang="en-US" sz="1400" dirty="0"/>
              <a:t>60</a:t>
            </a:r>
            <a:r>
              <a:rPr lang="cs-CZ" altLang="en-US" sz="1400" dirty="0"/>
              <a:t> </a:t>
            </a:r>
            <a:r>
              <a:rPr lang="en-GB" altLang="en-US" sz="1400" dirty="0"/>
              <a:t>% </a:t>
            </a:r>
            <a:r>
              <a:rPr lang="cs-CZ" altLang="en-US" sz="1400" dirty="0"/>
              <a:t>  v</a:t>
            </a:r>
            <a:r>
              <a:rPr lang="en-GB" altLang="en-US" sz="1400" dirty="0"/>
              <a:t> Rauma a 25</a:t>
            </a:r>
            <a:r>
              <a:rPr lang="cs-CZ" altLang="en-US" sz="1400" dirty="0"/>
              <a:t> </a:t>
            </a:r>
            <a:r>
              <a:rPr lang="en-GB" altLang="en-US" sz="1400" dirty="0"/>
              <a:t>% </a:t>
            </a:r>
            <a:r>
              <a:rPr lang="cs-CZ" altLang="en-US" sz="1400" dirty="0"/>
              <a:t>v</a:t>
            </a:r>
            <a:r>
              <a:rPr lang="en-GB" altLang="en-US" sz="1400" dirty="0"/>
              <a:t> </a:t>
            </a:r>
            <a:r>
              <a:rPr lang="en-GB" altLang="en-US" sz="1400" dirty="0" err="1"/>
              <a:t>Eurajoki</a:t>
            </a:r>
            <a:r>
              <a:rPr lang="en-GB" altLang="en-US" sz="1400" dirty="0"/>
              <a:t> </a:t>
            </a:r>
          </a:p>
          <a:p>
            <a:pPr lvl="1" eaLnBrk="1" hangingPunct="1">
              <a:lnSpc>
                <a:spcPct val="135000"/>
              </a:lnSpc>
              <a:spcAft>
                <a:spcPct val="20000"/>
              </a:spcAft>
            </a:pPr>
            <a:r>
              <a:rPr lang="cs-CZ" altLang="en-US" sz="1400" dirty="0"/>
              <a:t>Trvalé komunální daně v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Satakunta</a:t>
            </a:r>
            <a:r>
              <a:rPr lang="en-GB" altLang="en-US" sz="1400" dirty="0"/>
              <a:t> </a:t>
            </a:r>
            <a:r>
              <a:rPr lang="cs-CZ" altLang="en-US" sz="1400" dirty="0"/>
              <a:t>cca</a:t>
            </a:r>
            <a:r>
              <a:rPr lang="en-GB" altLang="en-US" sz="1400" dirty="0"/>
              <a:t>. 60</a:t>
            </a:r>
            <a:r>
              <a:rPr lang="cs-CZ" altLang="en-US" sz="1400" dirty="0"/>
              <a:t>–</a:t>
            </a:r>
            <a:r>
              <a:rPr lang="en-GB" altLang="en-US" sz="1400" dirty="0"/>
              <a:t>70 mi</a:t>
            </a:r>
            <a:r>
              <a:rPr lang="cs-CZ" altLang="en-US" sz="1400" dirty="0" err="1"/>
              <a:t>liónů</a:t>
            </a:r>
            <a:r>
              <a:rPr lang="en-GB" altLang="en-US" sz="1400" dirty="0"/>
              <a:t> </a:t>
            </a:r>
            <a:r>
              <a:rPr lang="cs-CZ" altLang="en-US" sz="1400" dirty="0"/>
              <a:t>eur</a:t>
            </a:r>
            <a:endParaRPr lang="en-GB" altLang="en-US" sz="1400" dirty="0"/>
          </a:p>
          <a:p>
            <a:pPr lvl="1" eaLnBrk="1" hangingPunct="1">
              <a:lnSpc>
                <a:spcPct val="135000"/>
              </a:lnSpc>
              <a:spcAft>
                <a:spcPct val="20000"/>
              </a:spcAft>
            </a:pPr>
            <a:r>
              <a:rPr lang="cs-CZ" altLang="en-US" sz="1400" dirty="0"/>
              <a:t>Daně z příjmu v </a:t>
            </a:r>
            <a:r>
              <a:rPr lang="en-GB" altLang="en-US" sz="1400" dirty="0" err="1"/>
              <a:t>Eurajoki</a:t>
            </a:r>
            <a:r>
              <a:rPr lang="en-GB" altLang="en-US" sz="1400" dirty="0"/>
              <a:t>: 14-15 </a:t>
            </a:r>
            <a:r>
              <a:rPr lang="cs-CZ" altLang="en-US" sz="1400" dirty="0"/>
              <a:t>miliónů</a:t>
            </a:r>
            <a:r>
              <a:rPr lang="en-GB" altLang="en-US" sz="1400" dirty="0"/>
              <a:t> </a:t>
            </a:r>
            <a:r>
              <a:rPr lang="cs-CZ" altLang="en-US" sz="1400" dirty="0"/>
              <a:t>eur</a:t>
            </a:r>
            <a:r>
              <a:rPr lang="en-GB" altLang="en-US" sz="1400" dirty="0"/>
              <a:t>, </a:t>
            </a:r>
            <a:r>
              <a:rPr lang="cs-CZ" altLang="en-US" sz="1400" dirty="0"/>
              <a:t>což představuje vice než </a:t>
            </a:r>
            <a:r>
              <a:rPr lang="en-GB" altLang="en-US" sz="1400" dirty="0"/>
              <a:t>30</a:t>
            </a:r>
            <a:r>
              <a:rPr lang="cs-CZ" altLang="en-US" sz="1400" dirty="0"/>
              <a:t> </a:t>
            </a:r>
            <a:r>
              <a:rPr lang="en-GB" altLang="en-US" sz="1400" dirty="0"/>
              <a:t>%</a:t>
            </a:r>
            <a:r>
              <a:rPr lang="cs-CZ" altLang="en-US" sz="1400" dirty="0"/>
              <a:t> veškerých vybraných daní</a:t>
            </a:r>
            <a:endParaRPr lang="en-GB" altLang="en-US" sz="1400" dirty="0"/>
          </a:p>
          <a:p>
            <a:pPr lvl="1" eaLnBrk="1" hangingPunct="1">
              <a:lnSpc>
                <a:spcPct val="135000"/>
              </a:lnSpc>
              <a:spcAft>
                <a:spcPct val="20000"/>
              </a:spcAft>
            </a:pPr>
            <a:r>
              <a:rPr lang="cs-CZ" altLang="en-US" sz="1400" dirty="0"/>
              <a:t>Odhadovaný nárůst daně z nemovitostí díky výstavbě jaderné elektrárny z cca.</a:t>
            </a:r>
            <a:r>
              <a:rPr lang="en-GB" altLang="en-US" sz="1400" dirty="0"/>
              <a:t> 3 mil</a:t>
            </a:r>
            <a:r>
              <a:rPr lang="cs-CZ" altLang="en-US" sz="1400" dirty="0"/>
              <a:t>iónů na</a:t>
            </a:r>
            <a:r>
              <a:rPr lang="en-GB" altLang="en-US" sz="1400" dirty="0"/>
              <a:t> ~ 7-8 mil</a:t>
            </a:r>
            <a:r>
              <a:rPr lang="cs-CZ" altLang="en-US" sz="1400" dirty="0"/>
              <a:t>iónů eur do roku</a:t>
            </a:r>
            <a:r>
              <a:rPr lang="en-GB" altLang="en-US" sz="1400" dirty="0"/>
              <a:t> 2011</a:t>
            </a:r>
          </a:p>
          <a:p>
            <a:pPr lvl="1" eaLnBrk="1" hangingPunct="1">
              <a:lnSpc>
                <a:spcPct val="135000"/>
              </a:lnSpc>
              <a:spcAft>
                <a:spcPct val="20000"/>
              </a:spcAft>
            </a:pPr>
            <a:r>
              <a:rPr lang="cs-CZ" altLang="en-US" sz="1400" dirty="0"/>
              <a:t>Očividný celostátní boom v sektoru bydlení</a:t>
            </a:r>
            <a:endParaRPr lang="en-GB" altLang="en-US" sz="1400" dirty="0"/>
          </a:p>
          <a:p>
            <a:pPr lvl="1" eaLnBrk="1" hangingPunct="1">
              <a:lnSpc>
                <a:spcPct val="135000"/>
              </a:lnSpc>
              <a:spcAft>
                <a:spcPct val="20000"/>
              </a:spcAft>
            </a:pPr>
            <a:r>
              <a:rPr lang="cs-CZ" altLang="en-US" sz="1400" dirty="0"/>
              <a:t>Větší vytíženost hotelů v regionu</a:t>
            </a:r>
            <a:r>
              <a:rPr lang="en-GB" altLang="en-US" sz="1400" dirty="0"/>
              <a:t> +60%</a:t>
            </a:r>
          </a:p>
          <a:p>
            <a:pPr lvl="1" eaLnBrk="1" hangingPunct="1">
              <a:lnSpc>
                <a:spcPct val="135000"/>
              </a:lnSpc>
              <a:spcAft>
                <a:spcPct val="20000"/>
              </a:spcAft>
            </a:pPr>
            <a:r>
              <a:rPr lang="cs-CZ" altLang="en-US" sz="1400" dirty="0"/>
              <a:t>Významný nárůst služeb, např. restaurace, maloobchodní prodej atd.</a:t>
            </a:r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924313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44686"/>
            <a:ext cx="7991723" cy="908050"/>
          </a:xfrm>
        </p:spPr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r>
              <a:rPr lang="cs-CZ" dirty="0"/>
              <a:t>Hospodářský dopad projektu</a:t>
            </a:r>
            <a:r>
              <a:rPr lang="fr-FR" dirty="0"/>
              <a:t> Flamanville 3 </a:t>
            </a:r>
          </a:p>
        </p:txBody>
      </p:sp>
      <p:pic>
        <p:nvPicPr>
          <p:cNvPr id="4" name="Picture 2" descr="\\Atlas.edf.fr\co\din-cnen-flamanville\Multimedias.002\Q-Communication.017\PHOTOS\Suivi de chantier\2016\2016.11.03 - suivi aérien\FLA314-0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402" y="2998880"/>
            <a:ext cx="4427656" cy="295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761775" y="6013565"/>
            <a:ext cx="9412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EDF Copyright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5576" y="2092206"/>
            <a:ext cx="6417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Jacques </a:t>
            </a:r>
            <a:r>
              <a:rPr lang="fr-FR" b="1" dirty="0" err="1"/>
              <a:t>Lepetit</a:t>
            </a:r>
            <a:r>
              <a:rPr lang="fr-FR" b="1" dirty="0"/>
              <a:t>, </a:t>
            </a:r>
          </a:p>
          <a:p>
            <a:r>
              <a:rPr lang="fr-FR" dirty="0"/>
              <a:t>Jacques Lepetit, </a:t>
            </a:r>
            <a:r>
              <a:rPr lang="cs-CZ" dirty="0"/>
              <a:t>místopředseda městské komunity </a:t>
            </a:r>
            <a:r>
              <a:rPr lang="fr-FR" dirty="0"/>
              <a:t>Cotentin, </a:t>
            </a:r>
            <a:endParaRPr lang="cs-CZ" dirty="0"/>
          </a:p>
          <a:p>
            <a:r>
              <a:rPr lang="cs-CZ" dirty="0"/>
              <a:t>starosta obce </a:t>
            </a:r>
            <a:r>
              <a:rPr lang="fr-FR"/>
              <a:t>LES PIEUX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736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Lo</a:t>
            </a:r>
            <a:r>
              <a:rPr lang="cs-CZ" dirty="0"/>
              <a:t>k</a:t>
            </a:r>
            <a:r>
              <a:rPr lang="en-GB" dirty="0"/>
              <a:t>aliza</a:t>
            </a:r>
            <a:r>
              <a:rPr lang="cs-CZ" dirty="0"/>
              <a:t>ce během výstavby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85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českých společností už nakupujeme –  </a:t>
            </a:r>
            <a:r>
              <a:rPr lang="fr-FR" dirty="0"/>
              <a:t> </a:t>
            </a:r>
            <a:r>
              <a:rPr lang="cs-CZ" dirty="0"/>
              <a:t>příklady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Podpěrný rám </a:t>
            </a:r>
            <a:r>
              <a:rPr lang="fr-FR" dirty="0"/>
              <a:t>– EPR OL3 </a:t>
            </a:r>
            <a:r>
              <a:rPr lang="cs-CZ" dirty="0"/>
              <a:t>Finsko</a:t>
            </a:r>
            <a:endParaRPr lang="fr-FR" dirty="0"/>
          </a:p>
          <a:p>
            <a:pPr lvl="1"/>
            <a:r>
              <a:rPr lang="cs-CZ" dirty="0"/>
              <a:t>Vnitřní části reaktoru, zdvihací zařízení</a:t>
            </a:r>
            <a:r>
              <a:rPr lang="fr-FR" dirty="0"/>
              <a:t>, </a:t>
            </a:r>
            <a:r>
              <a:rPr lang="cs-CZ" dirty="0"/>
              <a:t>stojany</a:t>
            </a:r>
            <a:r>
              <a:rPr lang="fr-FR" dirty="0"/>
              <a:t> – EPR OL3 Fin</a:t>
            </a:r>
            <a:r>
              <a:rPr lang="cs-CZ" dirty="0" err="1"/>
              <a:t>sko</a:t>
            </a:r>
            <a:r>
              <a:rPr lang="cs-CZ" dirty="0"/>
              <a:t>       </a:t>
            </a:r>
            <a:r>
              <a:rPr lang="fr-FR" dirty="0"/>
              <a:t>a Taishan 1 </a:t>
            </a:r>
            <a:r>
              <a:rPr lang="cs-CZ" dirty="0"/>
              <a:t>Čína</a:t>
            </a:r>
            <a:endParaRPr lang="fr-FR" dirty="0"/>
          </a:p>
          <a:p>
            <a:pPr lvl="1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02" y="3068960"/>
            <a:ext cx="1115905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368" y="3068960"/>
            <a:ext cx="2274424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1774" y="3072818"/>
            <a:ext cx="2270426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2459" y="3068960"/>
            <a:ext cx="2273997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731" y="4581128"/>
            <a:ext cx="1013986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581128"/>
            <a:ext cx="1232595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383" y="4568834"/>
            <a:ext cx="1015161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4347" y="4581128"/>
            <a:ext cx="1009030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377" y="4581128"/>
            <a:ext cx="1009151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32396" y="1196752"/>
            <a:ext cx="83320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73050" indent="-27305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Blip>
                <a:blip r:embed="rId11"/>
              </a:buBlip>
              <a:defRPr/>
            </a:pPr>
            <a:r>
              <a:rPr lang="fr-FR" sz="2400" dirty="0"/>
              <a:t>Škoda JS – 2008 </a:t>
            </a:r>
            <a:r>
              <a:rPr lang="cs-CZ" sz="2400" dirty="0"/>
              <a:t>až</a:t>
            </a:r>
            <a:r>
              <a:rPr lang="fr-FR" sz="2400" dirty="0"/>
              <a:t> 2015</a:t>
            </a:r>
            <a:endParaRPr 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43775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 dirty="0"/>
          </a:p>
          <a:p>
            <a:pPr lvl="1"/>
            <a:r>
              <a:rPr lang="cs-CZ" dirty="0"/>
              <a:t>Odvzdušňovač pro elektrárnu</a:t>
            </a:r>
            <a:r>
              <a:rPr lang="fr-FR" dirty="0"/>
              <a:t> Flamanville</a:t>
            </a:r>
          </a:p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573588" y="2063328"/>
            <a:ext cx="3846512" cy="933624"/>
          </a:xfrm>
        </p:spPr>
        <p:txBody>
          <a:bodyPr/>
          <a:lstStyle/>
          <a:p>
            <a:pPr lvl="1"/>
            <a:r>
              <a:rPr lang="fr-FR" dirty="0"/>
              <a:t>I&amp;C moderniza</a:t>
            </a:r>
            <a:r>
              <a:rPr lang="cs-CZ" dirty="0"/>
              <a:t>ce</a:t>
            </a:r>
            <a:r>
              <a:rPr lang="fr-FR" dirty="0"/>
              <a:t> 20 1300MW </a:t>
            </a:r>
            <a:r>
              <a:rPr lang="cs-CZ" dirty="0"/>
              <a:t>jednotek ve Francii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84" y="3429000"/>
            <a:ext cx="3195605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76" y="3429000"/>
            <a:ext cx="1673686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39552" y="1628800"/>
            <a:ext cx="40324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73050" indent="-27305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Blip>
                <a:blip r:embed="rId4"/>
              </a:buBlip>
              <a:defRPr/>
            </a:pPr>
            <a:r>
              <a:rPr lang="fr-FR" sz="2400" dirty="0" err="1"/>
              <a:t>Excon</a:t>
            </a:r>
            <a:r>
              <a:rPr lang="fr-FR" sz="2400" dirty="0"/>
              <a:t> </a:t>
            </a:r>
            <a:r>
              <a:rPr lang="fr-FR" sz="2400" dirty="0" err="1"/>
              <a:t>Steel</a:t>
            </a:r>
            <a:r>
              <a:rPr lang="fr-FR" sz="2400" dirty="0"/>
              <a:t> : 2009</a:t>
            </a:r>
            <a:endParaRPr lang="fr-FR" sz="2400" kern="0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716016" y="1599183"/>
            <a:ext cx="40324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73050" indent="-27305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Blip>
                <a:blip r:embed="rId4"/>
              </a:buBlip>
              <a:defRPr/>
            </a:pPr>
            <a:r>
              <a:rPr lang="fr-FR" sz="2400" dirty="0"/>
              <a:t>ZAT : 2014 – </a:t>
            </a:r>
            <a:r>
              <a:rPr lang="cs-CZ" sz="2400" dirty="0"/>
              <a:t>doposud</a:t>
            </a:r>
            <a:endParaRPr lang="fr-FR" sz="2400" kern="0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827584" y="144686"/>
            <a:ext cx="7991723" cy="908050"/>
          </a:xfrm>
        </p:spPr>
        <p:txBody>
          <a:bodyPr/>
          <a:lstStyle/>
          <a:p>
            <a:r>
              <a:rPr lang="cs-CZ" dirty="0"/>
              <a:t>Od českých společností už nakupujeme –  </a:t>
            </a:r>
            <a:r>
              <a:rPr lang="fr-FR" dirty="0"/>
              <a:t> </a:t>
            </a:r>
            <a:r>
              <a:rPr lang="cs-CZ" dirty="0"/>
              <a:t>příklady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172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ChangeArrowheads="1"/>
          </p:cNvSpPr>
          <p:nvPr/>
        </p:nvSpPr>
        <p:spPr bwMode="auto">
          <a:xfrm>
            <a:off x="539552" y="1052736"/>
            <a:ext cx="1407914" cy="360040"/>
          </a:xfrm>
          <a:prstGeom prst="roundRect">
            <a:avLst>
              <a:gd name="adj" fmla="val 13176"/>
            </a:avLst>
          </a:prstGeom>
          <a:noFill/>
          <a:ln w="9525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solidFill>
                <a:srgbClr val="000066"/>
              </a:solidFill>
            </a:endParaRPr>
          </a:p>
        </p:txBody>
      </p:sp>
      <p:sp>
        <p:nvSpPr>
          <p:cNvPr id="101379" name="Line 3"/>
          <p:cNvSpPr>
            <a:spLocks noChangeShapeType="1"/>
          </p:cNvSpPr>
          <p:nvPr/>
        </p:nvSpPr>
        <p:spPr bwMode="auto">
          <a:xfrm>
            <a:off x="571500" y="2882900"/>
            <a:ext cx="576263" cy="1588"/>
          </a:xfrm>
          <a:prstGeom prst="line">
            <a:avLst/>
          </a:prstGeom>
          <a:noFill/>
          <a:ln w="19050">
            <a:solidFill>
              <a:srgbClr val="BFBD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530225" y="3689350"/>
            <a:ext cx="576263" cy="1588"/>
          </a:xfrm>
          <a:prstGeom prst="line">
            <a:avLst/>
          </a:prstGeom>
          <a:noFill/>
          <a:ln w="19050">
            <a:solidFill>
              <a:srgbClr val="BFBD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552450" y="4445000"/>
            <a:ext cx="576263" cy="1588"/>
          </a:xfrm>
          <a:prstGeom prst="line">
            <a:avLst/>
          </a:prstGeom>
          <a:noFill/>
          <a:ln w="19050">
            <a:solidFill>
              <a:srgbClr val="BFBD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530225" y="2003425"/>
            <a:ext cx="576263" cy="1588"/>
          </a:xfrm>
          <a:prstGeom prst="line">
            <a:avLst/>
          </a:prstGeom>
          <a:noFill/>
          <a:ln w="19050">
            <a:solidFill>
              <a:srgbClr val="BFBD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7553325" y="4918075"/>
            <a:ext cx="1841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buClr>
                <a:schemeClr val="accent2"/>
              </a:buClr>
              <a:buSzPct val="130000"/>
            </a:pPr>
            <a:endParaRPr lang="en-US" altLang="fr-FR" sz="2800" i="1" dirty="0">
              <a:solidFill>
                <a:schemeClr val="tx1"/>
              </a:solidFill>
            </a:endParaRPr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2195513" y="3357563"/>
            <a:ext cx="2160587" cy="21431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fr-FR" altLang="fr-FR" sz="1400" b="0" dirty="0">
                <a:solidFill>
                  <a:schemeClr val="tx1"/>
                </a:solidFill>
              </a:rPr>
              <a:t>      </a:t>
            </a:r>
            <a:r>
              <a:rPr lang="cs-CZ" altLang="fr-FR" sz="1400" b="0" dirty="0">
                <a:solidFill>
                  <a:schemeClr val="tx1"/>
                </a:solidFill>
              </a:rPr>
              <a:t>Inženýring</a:t>
            </a:r>
            <a:endParaRPr lang="fr-FR" altLang="fr-FR" sz="1400" b="0" dirty="0">
              <a:solidFill>
                <a:schemeClr val="tx1"/>
              </a:solidFill>
            </a:endParaRPr>
          </a:p>
        </p:txBody>
      </p:sp>
      <p:sp>
        <p:nvSpPr>
          <p:cNvPr id="101386" name="AutoShape 10"/>
          <p:cNvSpPr>
            <a:spLocks noChangeArrowheads="1"/>
          </p:cNvSpPr>
          <p:nvPr/>
        </p:nvSpPr>
        <p:spPr bwMode="auto">
          <a:xfrm>
            <a:off x="2124075" y="1700213"/>
            <a:ext cx="2230438" cy="16049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2195736" y="1719263"/>
            <a:ext cx="2232025" cy="159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5000"/>
              </a:lnSpc>
              <a:buClr>
                <a:schemeClr val="accent2"/>
              </a:buClr>
              <a:buSzPct val="130000"/>
            </a:pPr>
            <a:r>
              <a:rPr lang="cs-CZ" altLang="fr-FR" sz="1600" u="sng" dirty="0">
                <a:solidFill>
                  <a:schemeClr val="tx1"/>
                </a:solidFill>
              </a:rPr>
              <a:t>Místní dodavatelé</a:t>
            </a:r>
            <a:endParaRPr lang="en-US" altLang="fr-FR" sz="1600" u="sng" dirty="0">
              <a:solidFill>
                <a:schemeClr val="tx1"/>
              </a:solidFill>
            </a:endParaRPr>
          </a:p>
          <a:p>
            <a:pPr algn="l" eaLnBrk="0" hangingPunct="0">
              <a:lnSpc>
                <a:spcPct val="85000"/>
              </a:lnSpc>
              <a:buClr>
                <a:schemeClr val="tx1"/>
              </a:buClr>
              <a:buSzPct val="130000"/>
              <a:buFontTx/>
              <a:buChar char="•"/>
            </a:pPr>
            <a:r>
              <a:rPr lang="en-US" altLang="fr-FR" sz="1100" b="0" dirty="0">
                <a:solidFill>
                  <a:schemeClr val="tx1"/>
                </a:solidFill>
              </a:rPr>
              <a:t> </a:t>
            </a:r>
            <a:r>
              <a:rPr lang="cs-CZ" altLang="fr-FR" sz="1100" b="0" dirty="0">
                <a:solidFill>
                  <a:schemeClr val="tx1"/>
                </a:solidFill>
              </a:rPr>
              <a:t>velkoobjemové potrubí</a:t>
            </a:r>
            <a:r>
              <a:rPr lang="en-US" altLang="fr-FR" sz="1100" b="0" dirty="0">
                <a:solidFill>
                  <a:schemeClr val="tx1"/>
                </a:solidFill>
              </a:rPr>
              <a:t>,  </a:t>
            </a:r>
            <a:r>
              <a:rPr lang="cs-CZ" altLang="fr-FR" sz="1100" b="0" dirty="0">
                <a:solidFill>
                  <a:schemeClr val="tx1"/>
                </a:solidFill>
              </a:rPr>
              <a:t>armatury</a:t>
            </a:r>
            <a:r>
              <a:rPr lang="en-US" altLang="fr-FR" sz="1100" b="0" dirty="0">
                <a:solidFill>
                  <a:schemeClr val="tx1"/>
                </a:solidFill>
              </a:rPr>
              <a:t>, </a:t>
            </a:r>
            <a:r>
              <a:rPr lang="cs-CZ" altLang="fr-FR" sz="1100" b="0" dirty="0">
                <a:solidFill>
                  <a:schemeClr val="tx1"/>
                </a:solidFill>
              </a:rPr>
              <a:t>kování</a:t>
            </a:r>
            <a:r>
              <a:rPr lang="en-US" altLang="fr-FR" sz="1100" b="0" dirty="0">
                <a:solidFill>
                  <a:schemeClr val="tx1"/>
                </a:solidFill>
              </a:rPr>
              <a:t>, </a:t>
            </a:r>
            <a:r>
              <a:rPr lang="cs-CZ" altLang="fr-FR" sz="1100" b="0" dirty="0">
                <a:solidFill>
                  <a:schemeClr val="tx1"/>
                </a:solidFill>
              </a:rPr>
              <a:t>podpěry</a:t>
            </a:r>
            <a:r>
              <a:rPr lang="en-US" altLang="fr-FR" sz="1100" b="0" dirty="0">
                <a:solidFill>
                  <a:schemeClr val="tx1"/>
                </a:solidFill>
              </a:rPr>
              <a:t>, </a:t>
            </a:r>
            <a:r>
              <a:rPr lang="cs-CZ" altLang="fr-FR" sz="1100" b="0" dirty="0">
                <a:solidFill>
                  <a:schemeClr val="tx1"/>
                </a:solidFill>
              </a:rPr>
              <a:t>izolace</a:t>
            </a:r>
            <a:endParaRPr lang="en-US" altLang="fr-FR" sz="1100" b="0" dirty="0">
              <a:solidFill>
                <a:schemeClr val="tx1"/>
              </a:solidFill>
            </a:endParaRPr>
          </a:p>
          <a:p>
            <a:pPr algn="l" eaLnBrk="0" hangingPunct="0">
              <a:lnSpc>
                <a:spcPct val="85000"/>
              </a:lnSpc>
              <a:buClr>
                <a:schemeClr val="tx1"/>
              </a:buClr>
              <a:buSzPct val="130000"/>
              <a:buFontTx/>
              <a:buChar char="•"/>
            </a:pPr>
            <a:r>
              <a:rPr lang="en-US" altLang="fr-FR" sz="1100" b="0" dirty="0">
                <a:solidFill>
                  <a:schemeClr val="tx1"/>
                </a:solidFill>
              </a:rPr>
              <a:t> </a:t>
            </a:r>
            <a:r>
              <a:rPr lang="cs-CZ" altLang="fr-FR" sz="1100" b="0" dirty="0">
                <a:solidFill>
                  <a:schemeClr val="tx1"/>
                </a:solidFill>
              </a:rPr>
              <a:t>manipulace s palivem</a:t>
            </a:r>
            <a:endParaRPr lang="en-US" altLang="fr-FR" sz="1100" b="0" dirty="0">
              <a:solidFill>
                <a:schemeClr val="tx1"/>
              </a:solidFill>
            </a:endParaRPr>
          </a:p>
          <a:p>
            <a:pPr algn="l" eaLnBrk="0" hangingPunct="0">
              <a:lnSpc>
                <a:spcPct val="85000"/>
              </a:lnSpc>
              <a:buClr>
                <a:schemeClr val="tx1"/>
              </a:buClr>
              <a:buSzPct val="130000"/>
              <a:buFontTx/>
              <a:buChar char="•"/>
            </a:pPr>
            <a:r>
              <a:rPr lang="en-US" altLang="fr-FR" sz="1100" b="0" dirty="0">
                <a:solidFill>
                  <a:schemeClr val="tx1"/>
                </a:solidFill>
              </a:rPr>
              <a:t> </a:t>
            </a:r>
            <a:r>
              <a:rPr lang="cs-CZ" altLang="fr-FR" sz="1100" b="0" dirty="0">
                <a:solidFill>
                  <a:schemeClr val="tx1"/>
                </a:solidFill>
              </a:rPr>
              <a:t>čerpadla a motory</a:t>
            </a:r>
            <a:r>
              <a:rPr lang="en-US" altLang="fr-FR" sz="1100" b="0" dirty="0">
                <a:solidFill>
                  <a:schemeClr val="tx1"/>
                </a:solidFill>
              </a:rPr>
              <a:t>, </a:t>
            </a:r>
            <a:r>
              <a:rPr lang="cs-CZ" altLang="fr-FR" sz="1100" b="0" dirty="0">
                <a:solidFill>
                  <a:schemeClr val="tx1"/>
                </a:solidFill>
              </a:rPr>
              <a:t>agitátory</a:t>
            </a:r>
            <a:endParaRPr lang="en-US" altLang="fr-FR" sz="1100" b="0" dirty="0">
              <a:solidFill>
                <a:schemeClr val="tx1"/>
              </a:solidFill>
            </a:endParaRPr>
          </a:p>
          <a:p>
            <a:pPr algn="l" eaLnBrk="0" hangingPunct="0">
              <a:lnSpc>
                <a:spcPct val="85000"/>
              </a:lnSpc>
              <a:buClr>
                <a:schemeClr val="tx1"/>
              </a:buClr>
              <a:buSzPct val="130000"/>
              <a:buFontTx/>
              <a:buChar char="•"/>
            </a:pPr>
            <a:r>
              <a:rPr lang="en-US" altLang="fr-FR" sz="1100" b="0" dirty="0">
                <a:solidFill>
                  <a:schemeClr val="tx1"/>
                </a:solidFill>
              </a:rPr>
              <a:t> </a:t>
            </a:r>
            <a:r>
              <a:rPr lang="cs-CZ" altLang="fr-FR" sz="1100" b="0" dirty="0">
                <a:solidFill>
                  <a:schemeClr val="tx1"/>
                </a:solidFill>
              </a:rPr>
              <a:t>jeřáby, mosty, manipulační součásti</a:t>
            </a:r>
            <a:endParaRPr lang="en-US" altLang="fr-FR" sz="1100" b="0" dirty="0">
              <a:solidFill>
                <a:schemeClr val="tx1"/>
              </a:solidFill>
            </a:endParaRPr>
          </a:p>
          <a:p>
            <a:pPr algn="l" eaLnBrk="0" hangingPunct="0">
              <a:lnSpc>
                <a:spcPct val="85000"/>
              </a:lnSpc>
              <a:buClr>
                <a:schemeClr val="tx1"/>
              </a:buClr>
              <a:buSzPct val="130000"/>
              <a:buFontTx/>
              <a:buChar char="•"/>
            </a:pPr>
            <a:r>
              <a:rPr lang="en-US" altLang="fr-FR" sz="1100" b="0" dirty="0">
                <a:solidFill>
                  <a:schemeClr val="tx1"/>
                </a:solidFill>
              </a:rPr>
              <a:t> </a:t>
            </a:r>
            <a:r>
              <a:rPr lang="cs-CZ" altLang="fr-FR" sz="1100" b="0" dirty="0">
                <a:solidFill>
                  <a:schemeClr val="tx1"/>
                </a:solidFill>
              </a:rPr>
              <a:t>nástrojová technika</a:t>
            </a:r>
            <a:endParaRPr lang="en-US" altLang="fr-FR" sz="1100" b="0" dirty="0">
              <a:solidFill>
                <a:schemeClr val="tx1"/>
              </a:solidFill>
            </a:endParaRPr>
          </a:p>
          <a:p>
            <a:pPr algn="l" eaLnBrk="0" hangingPunct="0">
              <a:lnSpc>
                <a:spcPct val="85000"/>
              </a:lnSpc>
              <a:buClr>
                <a:schemeClr val="tx1"/>
              </a:buClr>
              <a:buSzPct val="130000"/>
              <a:buFontTx/>
              <a:buChar char="•"/>
            </a:pPr>
            <a:r>
              <a:rPr lang="en-US" altLang="fr-FR" sz="1100" b="0" dirty="0">
                <a:solidFill>
                  <a:schemeClr val="tx1"/>
                </a:solidFill>
              </a:rPr>
              <a:t> </a:t>
            </a:r>
            <a:r>
              <a:rPr lang="cs-CZ" altLang="fr-FR" sz="1100" b="0" dirty="0">
                <a:solidFill>
                  <a:schemeClr val="tx1"/>
                </a:solidFill>
              </a:rPr>
              <a:t>distribuce elektřiny</a:t>
            </a:r>
            <a:endParaRPr lang="en-US" altLang="fr-FR" sz="1100" dirty="0">
              <a:solidFill>
                <a:schemeClr val="tx1"/>
              </a:solidFill>
            </a:endParaRPr>
          </a:p>
        </p:txBody>
      </p:sp>
      <p:sp>
        <p:nvSpPr>
          <p:cNvPr id="101392" name="AutoShape 16"/>
          <p:cNvSpPr>
            <a:spLocks noChangeArrowheads="1"/>
          </p:cNvSpPr>
          <p:nvPr/>
        </p:nvSpPr>
        <p:spPr bwMode="auto">
          <a:xfrm>
            <a:off x="2193925" y="3644900"/>
            <a:ext cx="2162175" cy="95091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2397125" y="3644900"/>
            <a:ext cx="2232025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85000"/>
              </a:lnSpc>
              <a:buClr>
                <a:schemeClr val="accent2"/>
              </a:buClr>
              <a:buSzPct val="130000"/>
            </a:pPr>
            <a:r>
              <a:rPr lang="cs-CZ" altLang="fr-FR" sz="1200" u="sng" dirty="0">
                <a:solidFill>
                  <a:schemeClr val="tx1"/>
                </a:solidFill>
              </a:rPr>
              <a:t>Místní dodavatelé</a:t>
            </a:r>
            <a:endParaRPr lang="en-US" altLang="fr-FR" sz="1200" b="0" u="sng" dirty="0">
              <a:solidFill>
                <a:schemeClr val="tx1"/>
              </a:solidFill>
            </a:endParaRPr>
          </a:p>
          <a:p>
            <a:pPr algn="l" eaLnBrk="0" hangingPunct="0">
              <a:lnSpc>
                <a:spcPct val="85000"/>
              </a:lnSpc>
              <a:buClr>
                <a:schemeClr val="tx1"/>
              </a:buClr>
              <a:buSzPct val="130000"/>
              <a:buFontTx/>
              <a:buChar char="•"/>
            </a:pPr>
            <a:r>
              <a:rPr lang="en-US" altLang="fr-FR" sz="1100" b="0" dirty="0">
                <a:solidFill>
                  <a:schemeClr val="tx1"/>
                </a:solidFill>
              </a:rPr>
              <a:t> </a:t>
            </a:r>
            <a:r>
              <a:rPr lang="cs-CZ" altLang="fr-FR" sz="1100" b="0" dirty="0">
                <a:solidFill>
                  <a:schemeClr val="tx1"/>
                </a:solidFill>
              </a:rPr>
              <a:t>nádoby a výměníky tepla</a:t>
            </a:r>
            <a:endParaRPr lang="en-US" altLang="fr-FR" sz="1100" b="0" dirty="0">
              <a:solidFill>
                <a:schemeClr val="tx1"/>
              </a:solidFill>
            </a:endParaRPr>
          </a:p>
          <a:p>
            <a:pPr algn="l" eaLnBrk="0" hangingPunct="0">
              <a:lnSpc>
                <a:spcPct val="85000"/>
              </a:lnSpc>
              <a:buClr>
                <a:schemeClr val="tx1"/>
              </a:buClr>
              <a:buSzPct val="130000"/>
              <a:buFontTx/>
              <a:buChar char="•"/>
            </a:pPr>
            <a:r>
              <a:rPr lang="en-US" altLang="fr-FR" sz="1100" b="0" dirty="0">
                <a:solidFill>
                  <a:schemeClr val="tx1"/>
                </a:solidFill>
              </a:rPr>
              <a:t> </a:t>
            </a:r>
            <a:r>
              <a:rPr lang="cs-CZ" altLang="fr-FR" sz="1100" b="0" dirty="0">
                <a:solidFill>
                  <a:schemeClr val="tx1"/>
                </a:solidFill>
              </a:rPr>
              <a:t>vytápění, ventilace, klimatizace</a:t>
            </a:r>
            <a:endParaRPr lang="en-US" altLang="fr-FR" sz="1100" b="0" dirty="0">
              <a:solidFill>
                <a:schemeClr val="tx1"/>
              </a:solidFill>
            </a:endParaRPr>
          </a:p>
          <a:p>
            <a:pPr algn="l" eaLnBrk="0" hangingPunct="0">
              <a:lnSpc>
                <a:spcPct val="85000"/>
              </a:lnSpc>
              <a:buClr>
                <a:schemeClr val="tx1"/>
              </a:buClr>
              <a:buSzPct val="130000"/>
              <a:buFontTx/>
              <a:buChar char="•"/>
            </a:pPr>
            <a:r>
              <a:rPr lang="en-US" altLang="fr-FR" sz="1100" b="0" dirty="0">
                <a:solidFill>
                  <a:schemeClr val="tx1"/>
                </a:solidFill>
              </a:rPr>
              <a:t> </a:t>
            </a:r>
            <a:r>
              <a:rPr lang="cs-CZ" altLang="fr-FR" sz="1100" b="0" dirty="0">
                <a:solidFill>
                  <a:schemeClr val="tx1"/>
                </a:solidFill>
              </a:rPr>
              <a:t>s</a:t>
            </a:r>
            <a:r>
              <a:rPr lang="en-US" altLang="fr-FR" sz="1100" b="0" dirty="0">
                <a:solidFill>
                  <a:schemeClr val="tx1"/>
                </a:solidFill>
              </a:rPr>
              <a:t>tandard</a:t>
            </a:r>
            <a:r>
              <a:rPr lang="cs-CZ" altLang="fr-FR" sz="1100" dirty="0"/>
              <a:t>ní doplňkové služby</a:t>
            </a:r>
            <a:endParaRPr lang="en-US" altLang="fr-FR" sz="1100" b="0" dirty="0">
              <a:solidFill>
                <a:schemeClr val="tx1"/>
              </a:solidFill>
            </a:endParaRPr>
          </a:p>
          <a:p>
            <a:pPr algn="l" eaLnBrk="0" hangingPunct="0">
              <a:lnSpc>
                <a:spcPct val="85000"/>
              </a:lnSpc>
              <a:buClr>
                <a:schemeClr val="tx1"/>
              </a:buClr>
              <a:buSzPct val="130000"/>
              <a:buFontTx/>
              <a:buChar char="•"/>
            </a:pPr>
            <a:r>
              <a:rPr lang="en-US" altLang="fr-FR" sz="1100" b="0" dirty="0">
                <a:solidFill>
                  <a:schemeClr val="tx1"/>
                </a:solidFill>
              </a:rPr>
              <a:t> </a:t>
            </a:r>
            <a:r>
              <a:rPr lang="cs-CZ" altLang="fr-FR" sz="1100" dirty="0"/>
              <a:t>atd.</a:t>
            </a:r>
            <a:endParaRPr lang="en-US" altLang="fr-FR" sz="1100" b="0" dirty="0">
              <a:solidFill>
                <a:schemeClr val="tx1"/>
              </a:solidFill>
            </a:endParaRPr>
          </a:p>
        </p:txBody>
      </p:sp>
      <p:sp>
        <p:nvSpPr>
          <p:cNvPr id="101395" name="AutoShape 19"/>
          <p:cNvSpPr>
            <a:spLocks noChangeArrowheads="1"/>
          </p:cNvSpPr>
          <p:nvPr/>
        </p:nvSpPr>
        <p:spPr bwMode="auto">
          <a:xfrm>
            <a:off x="5219700" y="2924175"/>
            <a:ext cx="765175" cy="10080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CCFF"/>
              </a:gs>
              <a:gs pos="100000">
                <a:srgbClr val="0066FF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6" name="AutoShape 20"/>
          <p:cNvSpPr>
            <a:spLocks noChangeArrowheads="1"/>
          </p:cNvSpPr>
          <p:nvPr/>
        </p:nvSpPr>
        <p:spPr bwMode="auto">
          <a:xfrm>
            <a:off x="5364163" y="2924175"/>
            <a:ext cx="2592387" cy="1008063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cs-CZ" altLang="fr-FR" sz="1200" u="sng" dirty="0">
                <a:solidFill>
                  <a:schemeClr val="bg1"/>
                </a:solidFill>
              </a:rPr>
              <a:t>Místní dodavatelé</a:t>
            </a:r>
            <a:endParaRPr lang="fr-FR" altLang="fr-FR" sz="1200" u="sng" dirty="0">
              <a:solidFill>
                <a:schemeClr val="bg1"/>
              </a:solidFill>
            </a:endParaRPr>
          </a:p>
          <a:p>
            <a:pPr algn="l">
              <a:lnSpc>
                <a:spcPct val="70000"/>
              </a:lnSpc>
              <a:buFontTx/>
              <a:buChar char="•"/>
            </a:pPr>
            <a:r>
              <a:rPr lang="fr-FR" altLang="fr-FR" sz="1100" dirty="0">
                <a:solidFill>
                  <a:schemeClr val="bg1"/>
                </a:solidFill>
              </a:rPr>
              <a:t> </a:t>
            </a:r>
            <a:r>
              <a:rPr lang="cs-CZ" altLang="fr-FR" sz="1100" dirty="0">
                <a:solidFill>
                  <a:schemeClr val="bg1"/>
                </a:solidFill>
              </a:rPr>
              <a:t>armatury</a:t>
            </a:r>
            <a:endParaRPr lang="fr-FR" altLang="fr-FR" sz="1100" dirty="0">
              <a:solidFill>
                <a:schemeClr val="bg1"/>
              </a:solidFill>
            </a:endParaRPr>
          </a:p>
          <a:p>
            <a:pPr algn="l">
              <a:lnSpc>
                <a:spcPct val="70000"/>
              </a:lnSpc>
              <a:buFontTx/>
              <a:buChar char="•"/>
            </a:pPr>
            <a:r>
              <a:rPr lang="cs-CZ" altLang="fr-FR" sz="1100" dirty="0">
                <a:solidFill>
                  <a:schemeClr val="bg1"/>
                </a:solidFill>
              </a:rPr>
              <a:t>digitální systém řízení provozu</a:t>
            </a:r>
            <a:endParaRPr lang="fr-FR" altLang="fr-FR" sz="1100" dirty="0">
              <a:solidFill>
                <a:schemeClr val="bg1"/>
              </a:solidFill>
            </a:endParaRPr>
          </a:p>
          <a:p>
            <a:pPr algn="l">
              <a:lnSpc>
                <a:spcPct val="70000"/>
              </a:lnSpc>
              <a:buFontTx/>
              <a:buChar char="•"/>
            </a:pPr>
            <a:r>
              <a:rPr lang="fr-FR" altLang="fr-FR" sz="1100" dirty="0">
                <a:solidFill>
                  <a:schemeClr val="bg1"/>
                </a:solidFill>
              </a:rPr>
              <a:t> </a:t>
            </a:r>
            <a:r>
              <a:rPr lang="cs-CZ" altLang="fr-FR" sz="1100" dirty="0">
                <a:solidFill>
                  <a:schemeClr val="bg1"/>
                </a:solidFill>
              </a:rPr>
              <a:t>nouzový napájecí zdroj</a:t>
            </a:r>
            <a:endParaRPr lang="fr-FR" altLang="fr-FR" sz="1100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  <a:buFontTx/>
              <a:buChar char="•"/>
            </a:pPr>
            <a:r>
              <a:rPr lang="fr-FR" altLang="fr-FR" sz="1100" dirty="0">
                <a:solidFill>
                  <a:schemeClr val="bg1"/>
                </a:solidFill>
              </a:rPr>
              <a:t> </a:t>
            </a:r>
            <a:r>
              <a:rPr lang="cs-CZ" altLang="fr-FR" sz="1100" dirty="0">
                <a:solidFill>
                  <a:schemeClr val="bg1"/>
                </a:solidFill>
              </a:rPr>
              <a:t>komplexní simulátor</a:t>
            </a:r>
            <a:endParaRPr lang="fr-FR" altLang="fr-FR" sz="1100" dirty="0">
              <a:solidFill>
                <a:schemeClr val="bg1"/>
              </a:solidFill>
            </a:endParaRPr>
          </a:p>
        </p:txBody>
      </p:sp>
      <p:grpSp>
        <p:nvGrpSpPr>
          <p:cNvPr id="101441" name="Group 65"/>
          <p:cNvGrpSpPr>
            <a:grpSpLocks/>
          </p:cNvGrpSpPr>
          <p:nvPr/>
        </p:nvGrpSpPr>
        <p:grpSpPr bwMode="auto">
          <a:xfrm>
            <a:off x="5219700" y="1668464"/>
            <a:ext cx="2736850" cy="609600"/>
            <a:chOff x="3288" y="1278"/>
            <a:chExt cx="1905" cy="384"/>
          </a:xfrm>
        </p:grpSpPr>
        <p:sp>
          <p:nvSpPr>
            <p:cNvPr id="101402" name="AutoShape 26"/>
            <p:cNvSpPr>
              <a:spLocks noChangeArrowheads="1"/>
            </p:cNvSpPr>
            <p:nvPr/>
          </p:nvSpPr>
          <p:spPr bwMode="auto">
            <a:xfrm>
              <a:off x="4104" y="1315"/>
              <a:ext cx="999" cy="345"/>
            </a:xfrm>
            <a:prstGeom prst="roundRect">
              <a:avLst>
                <a:gd name="adj" fmla="val 16667"/>
              </a:avLst>
            </a:prstGeom>
            <a:solidFill>
              <a:srgbClr val="0033CC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03" name="AutoShape 27"/>
            <p:cNvSpPr>
              <a:spLocks noChangeArrowheads="1"/>
            </p:cNvSpPr>
            <p:nvPr/>
          </p:nvSpPr>
          <p:spPr bwMode="auto">
            <a:xfrm>
              <a:off x="3288" y="1311"/>
              <a:ext cx="1303" cy="35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33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85000"/>
                </a:lnSpc>
                <a:spcBef>
                  <a:spcPct val="40000"/>
                </a:spcBef>
                <a:buClr>
                  <a:schemeClr val="accent2"/>
                </a:buClr>
                <a:buSzPct val="130000"/>
                <a:buFontTx/>
                <a:buChar char="»"/>
              </a:pPr>
              <a:endParaRPr lang="en-US" altLang="fr-FR" sz="2800" i="1" dirty="0">
                <a:solidFill>
                  <a:schemeClr val="tx1"/>
                </a:solidFill>
              </a:endParaRPr>
            </a:p>
          </p:txBody>
        </p:sp>
        <p:sp>
          <p:nvSpPr>
            <p:cNvPr id="101404" name="Text Box 28"/>
            <p:cNvSpPr txBox="1">
              <a:spLocks noChangeArrowheads="1"/>
            </p:cNvSpPr>
            <p:nvPr/>
          </p:nvSpPr>
          <p:spPr bwMode="auto">
            <a:xfrm>
              <a:off x="3378" y="1278"/>
              <a:ext cx="181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  <a:buClr>
                  <a:schemeClr val="accent2"/>
                </a:buClr>
                <a:buSzPct val="130000"/>
              </a:pPr>
              <a:r>
                <a:rPr lang="cs-CZ" altLang="fr-FR" sz="1200" u="sng" dirty="0">
                  <a:solidFill>
                    <a:schemeClr val="bg1"/>
                  </a:solidFill>
                </a:rPr>
                <a:t>Místní dodavatelé</a:t>
              </a:r>
              <a:endParaRPr lang="en-US" altLang="fr-FR" sz="1200" u="sng" dirty="0">
                <a:solidFill>
                  <a:schemeClr val="bg1"/>
                </a:solidFill>
              </a:endParaRPr>
            </a:p>
            <a:p>
              <a:pPr algn="l" eaLnBrk="0" hangingPunct="0">
                <a:lnSpc>
                  <a:spcPct val="85000"/>
                </a:lnSpc>
                <a:buClr>
                  <a:schemeClr val="bg1"/>
                </a:buClr>
                <a:buSzPct val="130000"/>
                <a:buFontTx/>
                <a:buChar char="•"/>
              </a:pPr>
              <a:r>
                <a:rPr lang="en-US" altLang="fr-FR" sz="1100" b="0" dirty="0">
                  <a:solidFill>
                    <a:schemeClr val="bg1"/>
                  </a:solidFill>
                </a:rPr>
                <a:t> </a:t>
              </a:r>
              <a:r>
                <a:rPr lang="cs-CZ" altLang="fr-FR" sz="1100" b="0" dirty="0">
                  <a:solidFill>
                    <a:schemeClr val="bg1"/>
                  </a:solidFill>
                </a:rPr>
                <a:t>kontejnery na radioaktivní odpad</a:t>
              </a:r>
              <a:endParaRPr lang="en-US" altLang="fr-FR" sz="11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01406" name="AutoShape 30"/>
          <p:cNvSpPr>
            <a:spLocks noChangeArrowheads="1"/>
          </p:cNvSpPr>
          <p:nvPr/>
        </p:nvSpPr>
        <p:spPr bwMode="auto">
          <a:xfrm>
            <a:off x="2197100" y="4652963"/>
            <a:ext cx="2159000" cy="215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fr-FR" sz="1200" dirty="0">
                <a:solidFill>
                  <a:schemeClr val="tx1"/>
                </a:solidFill>
              </a:rPr>
              <a:t>Výstavba elektrárny a stavební práce</a:t>
            </a:r>
            <a:endParaRPr lang="fr-FR" altLang="fr-FR" sz="1200" dirty="0">
              <a:solidFill>
                <a:schemeClr val="tx1"/>
              </a:solidFill>
            </a:endParaRPr>
          </a:p>
        </p:txBody>
      </p:sp>
      <p:sp>
        <p:nvSpPr>
          <p:cNvPr id="101407" name="Text Box 31"/>
          <p:cNvSpPr txBox="1">
            <a:spLocks noChangeArrowheads="1"/>
          </p:cNvSpPr>
          <p:nvPr/>
        </p:nvSpPr>
        <p:spPr bwMode="auto">
          <a:xfrm>
            <a:off x="755749" y="1125538"/>
            <a:ext cx="1223963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buClr>
                <a:schemeClr val="accent2"/>
              </a:buClr>
              <a:buSzPct val="130000"/>
            </a:pPr>
            <a:r>
              <a:rPr lang="cs-CZ" altLang="fr-FR" sz="1200" dirty="0">
                <a:solidFill>
                  <a:srgbClr val="000066"/>
                </a:solidFill>
                <a:latin typeface="Myriad Pro" pitchFamily="34" charset="0"/>
              </a:rPr>
              <a:t>Míra složitosti</a:t>
            </a:r>
            <a:endParaRPr lang="en-US" altLang="fr-FR" sz="1200" b="0" dirty="0">
              <a:solidFill>
                <a:srgbClr val="000066"/>
              </a:solidFill>
              <a:latin typeface="Myriad Pro" pitchFamily="34" charset="0"/>
            </a:endParaRPr>
          </a:p>
        </p:txBody>
      </p:sp>
      <p:sp>
        <p:nvSpPr>
          <p:cNvPr id="101408" name="Rectangle 32"/>
          <p:cNvSpPr>
            <a:spLocks noChangeArrowheads="1"/>
          </p:cNvSpPr>
          <p:nvPr/>
        </p:nvSpPr>
        <p:spPr bwMode="auto">
          <a:xfrm>
            <a:off x="468313" y="3700463"/>
            <a:ext cx="142875" cy="1081087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7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9" name="Rectangle 33"/>
          <p:cNvSpPr>
            <a:spLocks noChangeArrowheads="1"/>
          </p:cNvSpPr>
          <p:nvPr/>
        </p:nvSpPr>
        <p:spPr bwMode="auto">
          <a:xfrm>
            <a:off x="468313" y="2859088"/>
            <a:ext cx="142875" cy="7699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0" name="Rectangle 34"/>
          <p:cNvSpPr>
            <a:spLocks noChangeArrowheads="1"/>
          </p:cNvSpPr>
          <p:nvPr/>
        </p:nvSpPr>
        <p:spPr bwMode="auto">
          <a:xfrm>
            <a:off x="468313" y="1741488"/>
            <a:ext cx="142875" cy="111918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33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1" name="Rectangle 35"/>
          <p:cNvSpPr>
            <a:spLocks noChangeArrowheads="1"/>
          </p:cNvSpPr>
          <p:nvPr/>
        </p:nvSpPr>
        <p:spPr bwMode="auto">
          <a:xfrm>
            <a:off x="468313" y="3773488"/>
            <a:ext cx="144462" cy="1008062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2" name="Rectangle 36"/>
          <p:cNvSpPr>
            <a:spLocks noChangeArrowheads="1"/>
          </p:cNvSpPr>
          <p:nvPr/>
        </p:nvSpPr>
        <p:spPr bwMode="auto">
          <a:xfrm>
            <a:off x="468313" y="3557588"/>
            <a:ext cx="144462" cy="8636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5" name="Rectangle 2"/>
          <p:cNvSpPr>
            <a:spLocks noGrp="1" noChangeArrowheads="1"/>
          </p:cNvSpPr>
          <p:nvPr>
            <p:ph type="title"/>
          </p:nvPr>
        </p:nvSpPr>
        <p:spPr>
          <a:xfrm>
            <a:off x="1624905" y="115888"/>
            <a:ext cx="7267575" cy="83661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fr-FR" sz="2600" dirty="0"/>
              <a:t>Harmonogram lokalizace pro konstrukci jaderných ostrovů</a:t>
            </a:r>
            <a:endParaRPr lang="en-US" altLang="fr-FR" sz="2600" dirty="0"/>
          </a:p>
        </p:txBody>
      </p:sp>
      <p:sp>
        <p:nvSpPr>
          <p:cNvPr id="101416" name="Rectangle 40"/>
          <p:cNvSpPr>
            <a:spLocks noChangeArrowheads="1"/>
          </p:cNvSpPr>
          <p:nvPr/>
        </p:nvSpPr>
        <p:spPr bwMode="auto">
          <a:xfrm>
            <a:off x="468313" y="5300663"/>
            <a:ext cx="7343775" cy="100012"/>
          </a:xfrm>
          <a:prstGeom prst="rect">
            <a:avLst/>
          </a:prstGeom>
          <a:solidFill>
            <a:srgbClr val="BFBD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7" name="AutoShape 41"/>
          <p:cNvSpPr>
            <a:spLocks noChangeArrowheads="1"/>
          </p:cNvSpPr>
          <p:nvPr/>
        </p:nvSpPr>
        <p:spPr bwMode="auto">
          <a:xfrm>
            <a:off x="4500563" y="5110163"/>
            <a:ext cx="503237" cy="503237"/>
          </a:xfrm>
          <a:prstGeom prst="roundRect">
            <a:avLst>
              <a:gd name="adj" fmla="val 16667"/>
            </a:avLst>
          </a:prstGeom>
          <a:solidFill>
            <a:srgbClr val="79CA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cs-CZ" altLang="fr-FR" sz="1200" dirty="0">
                <a:solidFill>
                  <a:schemeClr val="bg1"/>
                </a:solidFill>
                <a:latin typeface="Myriad Pro" pitchFamily="34" charset="0"/>
              </a:rPr>
              <a:t>R</a:t>
            </a:r>
            <a:r>
              <a:rPr lang="en-US" altLang="fr-FR" sz="1200" baseline="-25000" dirty="0">
                <a:solidFill>
                  <a:schemeClr val="bg1"/>
                </a:solidFill>
                <a:latin typeface="Myriad Pro" pitchFamily="34" charset="0"/>
              </a:rPr>
              <a:t>0</a:t>
            </a:r>
          </a:p>
        </p:txBody>
      </p:sp>
      <p:grpSp>
        <p:nvGrpSpPr>
          <p:cNvPr id="101418" name="Group 42"/>
          <p:cNvGrpSpPr>
            <a:grpSpLocks/>
          </p:cNvGrpSpPr>
          <p:nvPr/>
        </p:nvGrpSpPr>
        <p:grpSpPr bwMode="auto">
          <a:xfrm>
            <a:off x="7796213" y="5300663"/>
            <a:ext cx="1096962" cy="100012"/>
            <a:chOff x="5366" y="3158"/>
            <a:chExt cx="169" cy="54"/>
          </a:xfrm>
        </p:grpSpPr>
        <p:sp>
          <p:nvSpPr>
            <p:cNvPr id="101419" name="Rectangle 43"/>
            <p:cNvSpPr>
              <a:spLocks noChangeArrowheads="1"/>
            </p:cNvSpPr>
            <p:nvPr/>
          </p:nvSpPr>
          <p:spPr bwMode="auto">
            <a:xfrm>
              <a:off x="5366" y="3160"/>
              <a:ext cx="44" cy="47"/>
            </a:xfrm>
            <a:prstGeom prst="rect">
              <a:avLst/>
            </a:prstGeom>
            <a:solidFill>
              <a:srgbClr val="BFB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20" name="AutoShape 44"/>
            <p:cNvSpPr>
              <a:spLocks noChangeArrowheads="1"/>
            </p:cNvSpPr>
            <p:nvPr/>
          </p:nvSpPr>
          <p:spPr bwMode="auto">
            <a:xfrm rot="16200000" flipV="1">
              <a:off x="5486" y="3163"/>
              <a:ext cx="54" cy="44"/>
            </a:xfrm>
            <a:prstGeom prst="triangle">
              <a:avLst>
                <a:gd name="adj" fmla="val 50000"/>
              </a:avLst>
            </a:prstGeom>
            <a:solidFill>
              <a:srgbClr val="BFBD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21" name="Rectangle 45"/>
            <p:cNvSpPr>
              <a:spLocks noChangeArrowheads="1"/>
            </p:cNvSpPr>
            <p:nvPr/>
          </p:nvSpPr>
          <p:spPr bwMode="auto">
            <a:xfrm>
              <a:off x="5418" y="3160"/>
              <a:ext cx="60" cy="48"/>
            </a:xfrm>
            <a:prstGeom prst="rect">
              <a:avLst/>
            </a:prstGeom>
            <a:solidFill>
              <a:srgbClr val="BFB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1422" name="AutoShape 46"/>
          <p:cNvSpPr>
            <a:spLocks noChangeArrowheads="1"/>
          </p:cNvSpPr>
          <p:nvPr/>
        </p:nvSpPr>
        <p:spPr bwMode="auto">
          <a:xfrm>
            <a:off x="7813675" y="5110163"/>
            <a:ext cx="503238" cy="503237"/>
          </a:xfrm>
          <a:prstGeom prst="roundRect">
            <a:avLst>
              <a:gd name="adj" fmla="val 16667"/>
            </a:avLst>
          </a:prstGeom>
          <a:solidFill>
            <a:srgbClr val="79CA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cs-CZ" altLang="fr-FR" sz="1200" dirty="0">
                <a:solidFill>
                  <a:schemeClr val="bg1"/>
                </a:solidFill>
                <a:latin typeface="Myriad Pro" pitchFamily="34" charset="0"/>
              </a:rPr>
              <a:t>R</a:t>
            </a:r>
            <a:r>
              <a:rPr lang="en-US" altLang="fr-FR" sz="1200" baseline="-25000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1423" name="AutoShape 47"/>
          <p:cNvSpPr>
            <a:spLocks noChangeArrowheads="1"/>
          </p:cNvSpPr>
          <p:nvPr/>
        </p:nvSpPr>
        <p:spPr bwMode="auto">
          <a:xfrm>
            <a:off x="2197100" y="5157788"/>
            <a:ext cx="2159000" cy="455612"/>
          </a:xfrm>
          <a:prstGeom prst="roundRect">
            <a:avLst>
              <a:gd name="adj" fmla="val 16667"/>
            </a:avLst>
          </a:prstGeom>
          <a:solidFill>
            <a:srgbClr val="CBC7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en-US" altLang="fr-FR" sz="1200" dirty="0">
                <a:solidFill>
                  <a:srgbClr val="54544E"/>
                </a:solidFill>
                <a:latin typeface="Myriad Pro" pitchFamily="34" charset="0"/>
              </a:rPr>
              <a:t>~4 </a:t>
            </a:r>
            <a:r>
              <a:rPr lang="cs-CZ" altLang="fr-FR" sz="1200" dirty="0">
                <a:solidFill>
                  <a:srgbClr val="54544E"/>
                </a:solidFill>
                <a:latin typeface="Myriad Pro" pitchFamily="34" charset="0"/>
              </a:rPr>
              <a:t>roky před podpisem smlouvy</a:t>
            </a:r>
            <a:endParaRPr lang="en-US" altLang="fr-FR" sz="1200" dirty="0">
              <a:solidFill>
                <a:srgbClr val="54544E"/>
              </a:solidFill>
              <a:latin typeface="Myriad Pro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cs-CZ" altLang="fr-FR" sz="1200" dirty="0">
                <a:solidFill>
                  <a:srgbClr val="54544E"/>
                </a:solidFill>
                <a:latin typeface="Myriad Pro" pitchFamily="34" charset="0"/>
              </a:rPr>
              <a:t>na výstavbu elektrárny</a:t>
            </a:r>
            <a:endParaRPr lang="en-US" altLang="fr-FR" sz="1200" baseline="-25000" dirty="0">
              <a:solidFill>
                <a:srgbClr val="54544E"/>
              </a:solidFill>
              <a:latin typeface="Myriad Pro" pitchFamily="34" charset="0"/>
            </a:endParaRPr>
          </a:p>
        </p:txBody>
      </p:sp>
      <p:sp>
        <p:nvSpPr>
          <p:cNvPr id="101424" name="AutoShape 48"/>
          <p:cNvSpPr>
            <a:spLocks noChangeArrowheads="1"/>
          </p:cNvSpPr>
          <p:nvPr/>
        </p:nvSpPr>
        <p:spPr bwMode="auto">
          <a:xfrm>
            <a:off x="5316538" y="5084763"/>
            <a:ext cx="2424112" cy="503237"/>
          </a:xfrm>
          <a:prstGeom prst="roundRect">
            <a:avLst>
              <a:gd name="adj" fmla="val 16667"/>
            </a:avLst>
          </a:prstGeom>
          <a:solidFill>
            <a:srgbClr val="CBC7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cs-CZ" altLang="fr-FR" sz="1200" dirty="0">
                <a:solidFill>
                  <a:srgbClr val="54544E"/>
                </a:solidFill>
                <a:latin typeface="Myriad Pro" pitchFamily="34" charset="0"/>
              </a:rPr>
              <a:t>Doba výstavby elektrárny</a:t>
            </a:r>
            <a:endParaRPr lang="en-US" altLang="fr-FR" sz="1200" baseline="-25000" dirty="0">
              <a:solidFill>
                <a:srgbClr val="54544E"/>
              </a:solidFill>
              <a:latin typeface="Myriad Pro" pitchFamily="34" charset="0"/>
            </a:endParaRPr>
          </a:p>
        </p:txBody>
      </p:sp>
      <p:sp>
        <p:nvSpPr>
          <p:cNvPr id="101425" name="AutoShape 49"/>
          <p:cNvSpPr>
            <a:spLocks noChangeArrowheads="1"/>
          </p:cNvSpPr>
          <p:nvPr/>
        </p:nvSpPr>
        <p:spPr bwMode="auto">
          <a:xfrm>
            <a:off x="755650" y="4189413"/>
            <a:ext cx="1214438" cy="549275"/>
          </a:xfrm>
          <a:prstGeom prst="roundRect">
            <a:avLst>
              <a:gd name="adj" fmla="val 13176"/>
            </a:avLst>
          </a:prstGeom>
          <a:solidFill>
            <a:srgbClr val="CCECFF"/>
          </a:solidFill>
          <a:ln w="9525" algn="ctr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fr-FR" sz="1200" dirty="0"/>
              <a:t>Základní</a:t>
            </a:r>
            <a:endParaRPr lang="fr-FR" altLang="fr-FR" sz="1200" dirty="0">
              <a:solidFill>
                <a:schemeClr val="tx1"/>
              </a:solidFill>
            </a:endParaRPr>
          </a:p>
        </p:txBody>
      </p:sp>
      <p:sp>
        <p:nvSpPr>
          <p:cNvPr id="101426" name="AutoShape 50"/>
          <p:cNvSpPr>
            <a:spLocks noChangeArrowheads="1"/>
          </p:cNvSpPr>
          <p:nvPr/>
        </p:nvSpPr>
        <p:spPr bwMode="auto">
          <a:xfrm>
            <a:off x="755650" y="3397250"/>
            <a:ext cx="1214438" cy="549275"/>
          </a:xfrm>
          <a:prstGeom prst="roundRect">
            <a:avLst>
              <a:gd name="adj" fmla="val 13176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sz="1200" dirty="0">
                <a:solidFill>
                  <a:schemeClr val="tx1"/>
                </a:solidFill>
              </a:rPr>
              <a:t>Specializ</a:t>
            </a:r>
            <a:r>
              <a:rPr lang="cs-CZ" altLang="fr-FR" sz="1200" dirty="0">
                <a:solidFill>
                  <a:schemeClr val="tx1"/>
                </a:solidFill>
              </a:rPr>
              <a:t>ované</a:t>
            </a:r>
            <a:endParaRPr lang="fr-FR" altLang="fr-FR" sz="1200" dirty="0">
              <a:solidFill>
                <a:schemeClr val="tx1"/>
              </a:solidFill>
            </a:endParaRPr>
          </a:p>
        </p:txBody>
      </p:sp>
      <p:sp>
        <p:nvSpPr>
          <p:cNvPr id="101427" name="AutoShape 51"/>
          <p:cNvSpPr>
            <a:spLocks noChangeArrowheads="1"/>
          </p:cNvSpPr>
          <p:nvPr/>
        </p:nvSpPr>
        <p:spPr bwMode="auto">
          <a:xfrm>
            <a:off x="715814" y="2532063"/>
            <a:ext cx="1263798" cy="549275"/>
          </a:xfrm>
          <a:prstGeom prst="roundRect">
            <a:avLst>
              <a:gd name="adj" fmla="val 13176"/>
            </a:avLst>
          </a:prstGeom>
          <a:solidFill>
            <a:srgbClr val="0066FF"/>
          </a:solidFill>
          <a:ln w="9525" algn="ctr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cs-CZ" altLang="fr-FR" sz="1200" dirty="0">
                <a:solidFill>
                  <a:schemeClr val="bg1"/>
                </a:solidFill>
              </a:rPr>
              <a:t>Vysoce</a:t>
            </a:r>
          </a:p>
          <a:p>
            <a:pPr>
              <a:lnSpc>
                <a:spcPct val="80000"/>
              </a:lnSpc>
            </a:pPr>
            <a:r>
              <a:rPr lang="cs-CZ" altLang="fr-FR" sz="1200" dirty="0">
                <a:solidFill>
                  <a:schemeClr val="bg1"/>
                </a:solidFill>
              </a:rPr>
              <a:t> specializované</a:t>
            </a:r>
            <a:endParaRPr lang="fr-FR" altLang="fr-FR" sz="1200" dirty="0">
              <a:solidFill>
                <a:schemeClr val="bg1"/>
              </a:solidFill>
            </a:endParaRPr>
          </a:p>
        </p:txBody>
      </p:sp>
      <p:sp>
        <p:nvSpPr>
          <p:cNvPr id="101428" name="AutoShape 52"/>
          <p:cNvSpPr>
            <a:spLocks noChangeArrowheads="1"/>
          </p:cNvSpPr>
          <p:nvPr/>
        </p:nvSpPr>
        <p:spPr bwMode="auto">
          <a:xfrm>
            <a:off x="755649" y="1741488"/>
            <a:ext cx="1223963" cy="549275"/>
          </a:xfrm>
          <a:prstGeom prst="roundRect">
            <a:avLst>
              <a:gd name="adj" fmla="val 13176"/>
            </a:avLst>
          </a:prstGeom>
          <a:solidFill>
            <a:srgbClr val="0033CC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cs-CZ" altLang="fr-FR" sz="1200" dirty="0">
                <a:solidFill>
                  <a:schemeClr val="bg1"/>
                </a:solidFill>
              </a:rPr>
              <a:t>Velmi </a:t>
            </a:r>
          </a:p>
          <a:p>
            <a:pPr>
              <a:lnSpc>
                <a:spcPct val="80000"/>
              </a:lnSpc>
            </a:pPr>
            <a:r>
              <a:rPr lang="cs-CZ" altLang="fr-FR" sz="1200" dirty="0">
                <a:solidFill>
                  <a:schemeClr val="bg1"/>
                </a:solidFill>
              </a:rPr>
              <a:t>složité</a:t>
            </a:r>
          </a:p>
        </p:txBody>
      </p:sp>
      <p:sp>
        <p:nvSpPr>
          <p:cNvPr id="101436" name="AutoShape 19"/>
          <p:cNvSpPr>
            <a:spLocks noChangeArrowheads="1"/>
          </p:cNvSpPr>
          <p:nvPr/>
        </p:nvSpPr>
        <p:spPr bwMode="auto">
          <a:xfrm>
            <a:off x="1095375" y="5876925"/>
            <a:ext cx="6624638" cy="36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cs-CZ" altLang="fr-FR" sz="1600" dirty="0">
                <a:solidFill>
                  <a:schemeClr val="tx2"/>
                </a:solidFill>
                <a:cs typeface="Arial" pitchFamily="34" charset="0"/>
              </a:rPr>
              <a:t>Úroveň lokalizace je úměrná rozsahu programu na výstavbu elektrárny.</a:t>
            </a:r>
            <a:endParaRPr lang="en-GB" altLang="fr-FR" sz="16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1443" name="AutoShape 67"/>
          <p:cNvSpPr>
            <a:spLocks noChangeArrowheads="1"/>
          </p:cNvSpPr>
          <p:nvPr/>
        </p:nvSpPr>
        <p:spPr bwMode="auto">
          <a:xfrm>
            <a:off x="6515100" y="2371725"/>
            <a:ext cx="1296988" cy="476250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4" name="AutoShape 68"/>
          <p:cNvSpPr>
            <a:spLocks noChangeArrowheads="1"/>
          </p:cNvSpPr>
          <p:nvPr/>
        </p:nvSpPr>
        <p:spPr bwMode="auto">
          <a:xfrm>
            <a:off x="5219700" y="2365375"/>
            <a:ext cx="2068513" cy="485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66FF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Tx/>
              <a:buChar char="»"/>
            </a:pPr>
            <a:endParaRPr lang="en-US" altLang="fr-FR" sz="2800" i="1" dirty="0">
              <a:solidFill>
                <a:schemeClr val="tx1"/>
              </a:solidFill>
            </a:endParaRPr>
          </a:p>
        </p:txBody>
      </p:sp>
      <p:sp>
        <p:nvSpPr>
          <p:cNvPr id="101445" name="Text Box 69"/>
          <p:cNvSpPr txBox="1">
            <a:spLocks noChangeArrowheads="1"/>
          </p:cNvSpPr>
          <p:nvPr/>
        </p:nvSpPr>
        <p:spPr bwMode="auto">
          <a:xfrm>
            <a:off x="5362575" y="2389188"/>
            <a:ext cx="2881313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5000"/>
              </a:lnSpc>
              <a:buClr>
                <a:schemeClr val="accent2"/>
              </a:buClr>
              <a:buSzPct val="130000"/>
            </a:pPr>
            <a:r>
              <a:rPr lang="en-US" altLang="fr-FR" sz="1200" b="0" dirty="0">
                <a:solidFill>
                  <a:schemeClr val="bg1"/>
                </a:solidFill>
              </a:rPr>
              <a:t>NSSS</a:t>
            </a:r>
          </a:p>
          <a:p>
            <a:pPr algn="l" eaLnBrk="0" hangingPunct="0">
              <a:lnSpc>
                <a:spcPct val="85000"/>
              </a:lnSpc>
              <a:buClr>
                <a:schemeClr val="bg1"/>
              </a:buClr>
              <a:buSzPct val="130000"/>
            </a:pPr>
            <a:r>
              <a:rPr lang="cs-CZ" altLang="fr-FR" sz="1200" b="0" dirty="0">
                <a:solidFill>
                  <a:schemeClr val="bg1"/>
                </a:solidFill>
              </a:rPr>
              <a:t>výroba komponent</a:t>
            </a:r>
            <a:endParaRPr lang="en-US" altLang="fr-FR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1879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dirty="0"/>
              <a:t>Příležitosti pro místní firmy ve fázi výstavby</a:t>
            </a:r>
            <a:r>
              <a:rPr lang="en-US" altLang="fr-FR" dirty="0"/>
              <a:t> </a:t>
            </a:r>
            <a:endParaRPr lang="fr-FR" altLang="fr-FR" dirty="0"/>
          </a:p>
        </p:txBody>
      </p:sp>
      <p:sp>
        <p:nvSpPr>
          <p:cNvPr id="88070" name="AutoShape 19"/>
          <p:cNvSpPr>
            <a:spLocks noChangeArrowheads="1"/>
          </p:cNvSpPr>
          <p:nvPr/>
        </p:nvSpPr>
        <p:spPr bwMode="auto">
          <a:xfrm>
            <a:off x="5148064" y="2060848"/>
            <a:ext cx="3816424" cy="324036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600"/>
              </a:spcBef>
              <a:buClr>
                <a:srgbClr val="1B7816"/>
              </a:buClr>
              <a:buFont typeface="ZapfDingbats" pitchFamily="82" charset="0"/>
              <a:buBlip>
                <a:blip r:embed="rId2"/>
              </a:buBlip>
            </a:pPr>
            <a:r>
              <a:rPr lang="cs-CZ" altLang="fr-FR" sz="2400" dirty="0">
                <a:latin typeface="+mn-lt"/>
                <a:cs typeface="+mn-cs"/>
              </a:rPr>
              <a:t>Vysoká míra využití místních zdrojů pro komponenty BoP, stavební a instalační práce</a:t>
            </a:r>
            <a:endParaRPr lang="en-GB" altLang="fr-FR" sz="2400" dirty="0">
              <a:latin typeface="+mn-lt"/>
              <a:cs typeface="+mn-cs"/>
            </a:endParaRPr>
          </a:p>
          <a:p>
            <a:pPr marL="342900" indent="-342900">
              <a:spcBef>
                <a:spcPts val="600"/>
              </a:spcBef>
              <a:buClr>
                <a:srgbClr val="1B7816"/>
              </a:buClr>
              <a:buFont typeface="ZapfDingbats" pitchFamily="82" charset="0"/>
              <a:buBlip>
                <a:blip r:embed="rId2"/>
              </a:buBlip>
            </a:pPr>
            <a:r>
              <a:rPr lang="cs-CZ" altLang="fr-FR" sz="2400" dirty="0">
                <a:latin typeface="+mn-lt"/>
                <a:cs typeface="+mn-cs"/>
              </a:rPr>
              <a:t>Vytvoření mnoha pracovních míst</a:t>
            </a:r>
            <a:endParaRPr lang="en-GB" altLang="fr-FR" sz="2400" dirty="0">
              <a:latin typeface="+mn-lt"/>
              <a:cs typeface="+mn-cs"/>
            </a:endParaRPr>
          </a:p>
          <a:p>
            <a:pPr marL="342900" indent="-342900">
              <a:spcBef>
                <a:spcPts val="600"/>
              </a:spcBef>
              <a:buClr>
                <a:srgbClr val="1B7816"/>
              </a:buClr>
              <a:buFont typeface="ZapfDingbats" pitchFamily="82" charset="0"/>
              <a:buBlip>
                <a:blip r:embed="rId2"/>
              </a:buBlip>
            </a:pPr>
            <a:endParaRPr lang="en-GB" altLang="fr-FR" sz="2400" dirty="0"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359898"/>
            <a:ext cx="4874506" cy="24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9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6"/>
          <p:cNvSpPr>
            <a:spLocks/>
          </p:cNvSpPr>
          <p:nvPr/>
        </p:nvSpPr>
        <p:spPr bwMode="auto">
          <a:xfrm>
            <a:off x="8836816" y="6635750"/>
            <a:ext cx="259687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Tx/>
              <a:buChar char="»"/>
            </a:pPr>
            <a:endParaRPr lang="en-GB" altLang="fr-FR" sz="2800" b="1" i="1" dirty="0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5292352" y="1459418"/>
            <a:ext cx="90" cy="3895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1475657" y="47624"/>
            <a:ext cx="7632848" cy="89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71500" indent="-571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571500" indent="-571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571500" indent="-571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571500" indent="-571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02870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6pPr>
            <a:lvl7pPr marL="148590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7pPr>
            <a:lvl8pPr marL="194310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8pPr>
            <a:lvl9pPr marL="240030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fr-FR" sz="2700" b="1" i="1" dirty="0">
                <a:solidFill>
                  <a:srgbClr val="C00000"/>
                </a:solidFill>
              </a:rPr>
              <a:t>Stupně klasifikace produktů a služeb</a:t>
            </a:r>
            <a:endParaRPr lang="en-US" altLang="fr-FR" sz="2700" i="1" dirty="0">
              <a:solidFill>
                <a:srgbClr val="C00000"/>
              </a:solidFill>
            </a:endParaRPr>
          </a:p>
        </p:txBody>
      </p:sp>
      <p:graphicFrame>
        <p:nvGraphicFramePr>
          <p:cNvPr id="341176" name="Group 1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129714"/>
              </p:ext>
            </p:extLst>
          </p:nvPr>
        </p:nvGraphicFramePr>
        <p:xfrm>
          <a:off x="383993" y="2060575"/>
          <a:ext cx="8463952" cy="3824288"/>
        </p:xfrm>
        <a:graphic>
          <a:graphicData uri="http://schemas.openxmlformats.org/drawingml/2006/table">
            <a:tbl>
              <a:tblPr/>
              <a:tblGrid>
                <a:gridCol w="17294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34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998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998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7700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95000"/>
                        <a:buFont typeface="Wingdings" pitchFamily="2" charset="2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3025">
                        <a:buClr>
                          <a:schemeClr val="tx1"/>
                        </a:buClr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3875"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1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8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Stupně kvality</a:t>
                      </a:r>
                      <a:endParaRPr kumimoji="0" lang="en-US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95000"/>
                        <a:buFont typeface="Wingdings" pitchFamily="2" charset="2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3025">
                        <a:buClr>
                          <a:schemeClr val="tx1"/>
                        </a:buClr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3875"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1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8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Stav komponentu</a:t>
                      </a:r>
                      <a:endParaRPr kumimoji="0" lang="en-US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95000"/>
                        <a:buFont typeface="Wingdings" pitchFamily="2" charset="2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3025">
                        <a:buClr>
                          <a:schemeClr val="tx1"/>
                        </a:buClr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3875"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1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8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Požadavky na kvalitu</a:t>
                      </a:r>
                      <a:endParaRPr kumimoji="0" lang="en-US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95000"/>
                        <a:buFont typeface="Wingdings" pitchFamily="2" charset="2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3025">
                        <a:buClr>
                          <a:schemeClr val="tx1"/>
                        </a:buClr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3875"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1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8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Požadavky na BOZP a ŽP</a:t>
                      </a:r>
                      <a:endParaRPr kumimoji="0" lang="en-US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95000"/>
                        <a:buFont typeface="Wingdings" pitchFamily="2" charset="2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3025">
                        <a:buClr>
                          <a:schemeClr val="tx1"/>
                        </a:buClr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3875"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1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8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BEZPEČNOSTNÍ STUPEŇ</a:t>
                      </a:r>
                      <a:endParaRPr kumimoji="0" lang="en-US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(NUC)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95000"/>
                        <a:buFont typeface="Wingdings" pitchFamily="2" charset="2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3025">
                        <a:buClr>
                          <a:schemeClr val="tx1"/>
                        </a:buClr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3875"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1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8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Týkající se bezpečnosti produktů a služeb</a:t>
                      </a:r>
                      <a:endParaRPr kumimoji="0" lang="en-US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95000"/>
                        <a:buFont typeface="Wingdings" pitchFamily="2" charset="2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3025">
                        <a:buClr>
                          <a:schemeClr val="tx1"/>
                        </a:buClr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3875"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1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8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ISO-9001 </a:t>
                      </a:r>
                      <a:r>
                        <a:rPr kumimoji="0" lang="cs-CZ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doplněno o specifické požadavky pro jadernou energii</a:t>
                      </a:r>
                      <a:r>
                        <a:rPr kumimoji="0" lang="en-US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(NSQ100)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Aft>
                          <a:spcPct val="200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95000"/>
                        <a:buFont typeface="Wingdings" pitchFamily="2" charset="2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3025">
                        <a:buClr>
                          <a:schemeClr val="tx1"/>
                        </a:buClr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3875"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1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8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Environment</a:t>
                      </a:r>
                      <a:r>
                        <a:rPr kumimoji="0" lang="cs-CZ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ální</a:t>
                      </a:r>
                      <a:r>
                        <a:rPr kumimoji="0" lang="en-US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program ISO14001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Systém řízení bezpečnosti a ochrany zdraví při práci </a:t>
                      </a:r>
                      <a:r>
                        <a:rPr kumimoji="0" lang="fr-FR" alt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(OH SAS </a:t>
                      </a: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18001)</a:t>
                      </a:r>
                      <a:endParaRPr kumimoji="0" lang="en-US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4588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95000"/>
                        <a:buFont typeface="Wingdings" pitchFamily="2" charset="2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3025">
                        <a:buClr>
                          <a:schemeClr val="tx1"/>
                        </a:buClr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3875"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1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8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STANDARD</a:t>
                      </a:r>
                      <a:r>
                        <a:rPr kumimoji="0" lang="cs-CZ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NÍ STUPEŇ</a:t>
                      </a:r>
                      <a:endParaRPr kumimoji="0" lang="en-US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(ISO)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95000"/>
                        <a:buFont typeface="Wingdings" pitchFamily="2" charset="2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3025">
                        <a:buClr>
                          <a:schemeClr val="tx1"/>
                        </a:buClr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3875"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1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8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cs-CZ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Netýkající se bezpečnosti produktů a služeb, ale důležité pro výstavbu nebo provoz</a:t>
                      </a:r>
                      <a:endParaRPr kumimoji="0" lang="en-US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95000"/>
                        <a:buFont typeface="Wingdings" pitchFamily="2" charset="2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3025">
                        <a:buClr>
                          <a:schemeClr val="tx1"/>
                        </a:buClr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3875"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1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8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ISO-9001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95000"/>
                        <a:buFont typeface="Wingdings" pitchFamily="2" charset="2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3025">
                        <a:buClr>
                          <a:schemeClr val="tx1"/>
                        </a:buClr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3875"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1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8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cs-CZ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EKLASIFIKOVÁNO</a:t>
                      </a:r>
                      <a:endParaRPr kumimoji="0" lang="en-US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(NC)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95000"/>
                        <a:buFont typeface="Wingdings" pitchFamily="2" charset="2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3025">
                        <a:buClr>
                          <a:schemeClr val="tx1"/>
                        </a:buClr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3875"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1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8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Ostatní produkty a služby</a:t>
                      </a:r>
                      <a:endParaRPr kumimoji="0" lang="en-US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95000"/>
                        <a:buFont typeface="Wingdings" pitchFamily="2" charset="2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3025">
                        <a:buClr>
                          <a:schemeClr val="tx1"/>
                        </a:buClr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3875"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1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8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(ISO-9001 </a:t>
                      </a:r>
                      <a:r>
                        <a:rPr kumimoji="0" lang="cs-CZ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doporučeno</a:t>
                      </a:r>
                      <a:r>
                        <a:rPr kumimoji="0" lang="en-US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46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716689" y="1412875"/>
            <a:ext cx="7845460" cy="431800"/>
          </a:xfrm>
        </p:spPr>
        <p:txBody>
          <a:bodyPr/>
          <a:lstStyle/>
          <a:p>
            <a:pPr eaLnBrk="1" hangingPunct="1"/>
            <a:r>
              <a:rPr lang="cs-CZ" altLang="fr-FR" sz="1800" dirty="0"/>
              <a:t>Požadavky na pořizovací kvalitu produktů a služeb jsou odstupňovány</a:t>
            </a:r>
            <a:r>
              <a:rPr lang="en-US" altLang="fr-FR" sz="1800" dirty="0"/>
              <a:t>:</a:t>
            </a: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170465937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179388" y="765175"/>
            <a:ext cx="2881312" cy="51831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r-FR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>
          <a:xfrm>
            <a:off x="1476821" y="-63401"/>
            <a:ext cx="7559675" cy="900113"/>
          </a:xfrm>
        </p:spPr>
        <p:txBody>
          <a:bodyPr/>
          <a:lstStyle/>
          <a:p>
            <a:r>
              <a:rPr lang="cs-CZ" altLang="fr-FR" sz="2800" dirty="0"/>
              <a:t>Standardní proces kvalifikace dodavatelů</a:t>
            </a:r>
            <a:endParaRPr lang="fr-FR" altLang="fr-FR" sz="2400" b="0" dirty="0"/>
          </a:p>
        </p:txBody>
      </p:sp>
      <p:sp>
        <p:nvSpPr>
          <p:cNvPr id="9728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2038" y="2489200"/>
            <a:ext cx="1169987" cy="539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en-US" altLang="fr-FR" sz="1200" dirty="0">
                <a:solidFill>
                  <a:schemeClr val="tx1"/>
                </a:solidFill>
                <a:cs typeface="Arial" charset="0"/>
              </a:rPr>
              <a:t>2. </a:t>
            </a:r>
            <a:r>
              <a:rPr lang="en-US" altLang="fr-FR" sz="1200" dirty="0">
                <a:solidFill>
                  <a:schemeClr val="tx1"/>
                </a:solidFill>
              </a:rPr>
              <a:t>P</a:t>
            </a:r>
            <a:r>
              <a:rPr lang="cs-CZ" altLang="fr-FR" sz="1200" dirty="0">
                <a:solidFill>
                  <a:schemeClr val="tx1"/>
                </a:solidFill>
              </a:rPr>
              <a:t>ředběžná kvalifikace</a:t>
            </a:r>
            <a:r>
              <a:rPr lang="en-US" altLang="fr-FR" sz="1200" b="0" dirty="0">
                <a:solidFill>
                  <a:schemeClr val="tx1"/>
                </a:solidFill>
              </a:rPr>
              <a:t> </a:t>
            </a:r>
            <a:endParaRPr lang="en-US" altLang="fr-FR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728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2038" y="5064125"/>
            <a:ext cx="1169987" cy="539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en-US" altLang="fr-FR" sz="1200" dirty="0">
                <a:solidFill>
                  <a:schemeClr val="tx1"/>
                </a:solidFill>
                <a:cs typeface="Arial" charset="0"/>
              </a:rPr>
              <a:t>4. </a:t>
            </a:r>
            <a:r>
              <a:rPr lang="cs-CZ" altLang="fr-FR" sz="1200" dirty="0">
                <a:solidFill>
                  <a:schemeClr val="tx1"/>
                </a:solidFill>
                <a:cs typeface="Arial" charset="0"/>
              </a:rPr>
              <a:t>Schválení</a:t>
            </a:r>
            <a:endParaRPr lang="en-US" altLang="fr-FR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2038" y="1012825"/>
            <a:ext cx="1169987" cy="539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en-US" altLang="fr-FR" sz="1200" dirty="0">
                <a:solidFill>
                  <a:schemeClr val="tx1"/>
                </a:solidFill>
                <a:cs typeface="Arial" charset="0"/>
              </a:rPr>
              <a:t>1.</a:t>
            </a:r>
            <a:r>
              <a:rPr lang="cs-CZ" altLang="fr-FR" sz="1200" dirty="0">
                <a:solidFill>
                  <a:schemeClr val="tx1"/>
                </a:solidFill>
                <a:cs typeface="Arial" charset="0"/>
              </a:rPr>
              <a:t>Zajišťování zdrojů</a:t>
            </a:r>
            <a:endParaRPr lang="en-US" altLang="fr-FR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728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2038" y="3803650"/>
            <a:ext cx="1169987" cy="539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en-US" altLang="fr-FR" sz="1200" dirty="0">
                <a:solidFill>
                  <a:schemeClr val="tx1"/>
                </a:solidFill>
                <a:cs typeface="Arial" charset="0"/>
              </a:rPr>
              <a:t>3. Technic</a:t>
            </a:r>
            <a:r>
              <a:rPr lang="cs-CZ" altLang="fr-FR" sz="1200" dirty="0">
                <a:solidFill>
                  <a:schemeClr val="tx1"/>
                </a:solidFill>
                <a:cs typeface="Arial" charset="0"/>
              </a:rPr>
              <a:t>ká kvalifikace</a:t>
            </a:r>
            <a:endParaRPr lang="en-US" altLang="fr-FR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7288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11300" y="1890713"/>
            <a:ext cx="271463" cy="269875"/>
          </a:xfrm>
          <a:prstGeom prst="diamond">
            <a:avLst/>
          </a:prstGeom>
          <a:solidFill>
            <a:schemeClr val="bg1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cxnSp>
        <p:nvCxnSpPr>
          <p:cNvPr id="97289" name="AutoShape 9"/>
          <p:cNvCxnSpPr>
            <a:cxnSpLocks noChangeShapeType="1"/>
            <a:stCxn id="97286" idx="2"/>
            <a:endCxn id="97288" idx="0"/>
          </p:cNvCxnSpPr>
          <p:nvPr>
            <p:custDataLst>
              <p:tags r:id="rId6"/>
            </p:custDataLst>
          </p:nvPr>
        </p:nvCxnSpPr>
        <p:spPr bwMode="auto">
          <a:xfrm>
            <a:off x="1647825" y="1552575"/>
            <a:ext cx="0" cy="338138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290" name="AutoShap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11300" y="3316288"/>
            <a:ext cx="271463" cy="269875"/>
          </a:xfrm>
          <a:prstGeom prst="diamond">
            <a:avLst/>
          </a:prstGeom>
          <a:solidFill>
            <a:schemeClr val="bg1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97291" name="AutoShap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11300" y="4576763"/>
            <a:ext cx="271463" cy="269875"/>
          </a:xfrm>
          <a:prstGeom prst="diamond">
            <a:avLst/>
          </a:prstGeom>
          <a:solidFill>
            <a:schemeClr val="bg1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cxnSp>
        <p:nvCxnSpPr>
          <p:cNvPr id="97292" name="AutoShape 12"/>
          <p:cNvCxnSpPr>
            <a:cxnSpLocks noChangeShapeType="1"/>
            <a:stCxn id="97287" idx="2"/>
            <a:endCxn id="97291" idx="0"/>
          </p:cNvCxnSpPr>
          <p:nvPr>
            <p:custDataLst>
              <p:tags r:id="rId9"/>
            </p:custDataLst>
          </p:nvPr>
        </p:nvCxnSpPr>
        <p:spPr bwMode="auto">
          <a:xfrm>
            <a:off x="1647825" y="4343400"/>
            <a:ext cx="0" cy="233363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293" name="AutoShape 13"/>
          <p:cNvCxnSpPr>
            <a:cxnSpLocks noChangeShapeType="1"/>
            <a:stCxn id="97291" idx="1"/>
            <a:endCxn id="97297" idx="3"/>
          </p:cNvCxnSpPr>
          <p:nvPr>
            <p:custDataLst>
              <p:tags r:id="rId10"/>
            </p:custDataLst>
          </p:nvPr>
        </p:nvCxnSpPr>
        <p:spPr bwMode="auto">
          <a:xfrm flipH="1" flipV="1">
            <a:off x="1216025" y="4705108"/>
            <a:ext cx="295275" cy="6593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294" name="AutoShap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8313" y="5694363"/>
            <a:ext cx="2375495" cy="614363"/>
          </a:xfrm>
          <a:prstGeom prst="foldedCorner">
            <a:avLst>
              <a:gd name="adj" fmla="val 12500"/>
            </a:avLst>
          </a:prstGeom>
          <a:solidFill>
            <a:schemeClr val="tx2"/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eaLnBrk="0" hangingPunct="0"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cs-CZ" altLang="fr-FR" i="1" dirty="0">
                <a:solidFill>
                  <a:schemeClr val="bg1"/>
                </a:solidFill>
                <a:cs typeface="Arial" charset="0"/>
              </a:rPr>
              <a:t>Seznam schválených</a:t>
            </a:r>
          </a:p>
          <a:p>
            <a:pPr eaLnBrk="0" hangingPunct="0"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cs-CZ" altLang="fr-FR" i="1" dirty="0">
                <a:solidFill>
                  <a:schemeClr val="bg1"/>
                </a:solidFill>
                <a:cs typeface="Arial" charset="0"/>
              </a:rPr>
              <a:t> dodavatelů</a:t>
            </a:r>
            <a:endParaRPr lang="en-US" altLang="fr-FR" i="1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97295" name="AutoShape 15"/>
          <p:cNvCxnSpPr>
            <a:cxnSpLocks noChangeShapeType="1"/>
            <a:stCxn id="97286" idx="1"/>
            <a:endCxn id="97285" idx="1"/>
          </p:cNvCxnSpPr>
          <p:nvPr>
            <p:custDataLst>
              <p:tags r:id="rId12"/>
            </p:custDataLst>
          </p:nvPr>
        </p:nvCxnSpPr>
        <p:spPr bwMode="auto">
          <a:xfrm rot="10800000" flipH="1" flipV="1">
            <a:off x="1062038" y="1282700"/>
            <a:ext cx="1587" cy="40513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folHlink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296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7850" y="3352800"/>
            <a:ext cx="628650" cy="21223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85000"/>
              </a:lnSpc>
              <a:buClr>
                <a:schemeClr val="accent2"/>
              </a:buClr>
              <a:buSzPct val="130000"/>
            </a:pPr>
            <a:r>
              <a:rPr lang="cs-CZ" altLang="fr-FR" sz="900" i="1" dirty="0"/>
              <a:t>Ano</a:t>
            </a:r>
            <a:r>
              <a:rPr lang="en-US" altLang="fr-FR" sz="900" i="1" dirty="0"/>
              <a:t>-</a:t>
            </a:r>
            <a:r>
              <a:rPr lang="cs-CZ" altLang="fr-FR" sz="900" i="1" dirty="0"/>
              <a:t>Ne</a:t>
            </a:r>
            <a:endParaRPr lang="en-US" altLang="fr-FR" sz="900" i="1" dirty="0"/>
          </a:p>
        </p:txBody>
      </p:sp>
      <p:sp>
        <p:nvSpPr>
          <p:cNvPr id="97297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7375" y="4598988"/>
            <a:ext cx="628650" cy="21223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85000"/>
              </a:lnSpc>
              <a:buClr>
                <a:schemeClr val="accent2"/>
              </a:buClr>
              <a:buSzPct val="130000"/>
            </a:pPr>
            <a:r>
              <a:rPr lang="cs-CZ" altLang="fr-FR" sz="900" i="1" dirty="0"/>
              <a:t>Ano</a:t>
            </a:r>
            <a:r>
              <a:rPr lang="en-US" altLang="fr-FR" sz="900" i="1" dirty="0"/>
              <a:t>-</a:t>
            </a:r>
            <a:r>
              <a:rPr lang="cs-CZ" altLang="fr-FR" sz="900" i="1" dirty="0"/>
              <a:t>Ne</a:t>
            </a:r>
            <a:endParaRPr lang="en-US" altLang="fr-FR" sz="900" i="1" dirty="0"/>
          </a:p>
        </p:txBody>
      </p:sp>
      <p:sp>
        <p:nvSpPr>
          <p:cNvPr id="97298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2775" y="1912938"/>
            <a:ext cx="628650" cy="21223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85000"/>
              </a:lnSpc>
              <a:buClr>
                <a:schemeClr val="accent2"/>
              </a:buClr>
              <a:buSzPct val="130000"/>
            </a:pPr>
            <a:r>
              <a:rPr lang="cs-CZ" altLang="fr-FR" sz="900" i="1" dirty="0"/>
              <a:t>Ano</a:t>
            </a:r>
            <a:r>
              <a:rPr lang="en-US" altLang="fr-FR" sz="900" i="1" dirty="0">
                <a:solidFill>
                  <a:schemeClr val="tx1"/>
                </a:solidFill>
                <a:cs typeface="Arial" charset="0"/>
              </a:rPr>
              <a:t>-</a:t>
            </a:r>
            <a:r>
              <a:rPr lang="cs-CZ" altLang="fr-FR" sz="900" i="1" dirty="0">
                <a:solidFill>
                  <a:schemeClr val="tx1"/>
                </a:solidFill>
                <a:cs typeface="Arial" charset="0"/>
              </a:rPr>
              <a:t>Ne</a:t>
            </a:r>
            <a:endParaRPr lang="en-US" altLang="fr-FR" sz="900" i="1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97299" name="AutoShape 19"/>
          <p:cNvCxnSpPr>
            <a:cxnSpLocks noChangeShapeType="1"/>
            <a:stCxn id="97288" idx="2"/>
            <a:endCxn id="97284" idx="0"/>
          </p:cNvCxnSpPr>
          <p:nvPr>
            <p:custDataLst>
              <p:tags r:id="rId16"/>
            </p:custDataLst>
          </p:nvPr>
        </p:nvCxnSpPr>
        <p:spPr bwMode="auto">
          <a:xfrm>
            <a:off x="1647825" y="2160588"/>
            <a:ext cx="0" cy="328612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300" name="AutoShape 20"/>
          <p:cNvCxnSpPr>
            <a:cxnSpLocks noChangeShapeType="1"/>
            <a:endCxn id="97290" idx="0"/>
          </p:cNvCxnSpPr>
          <p:nvPr>
            <p:custDataLst>
              <p:tags r:id="rId17"/>
            </p:custDataLst>
          </p:nvPr>
        </p:nvCxnSpPr>
        <p:spPr bwMode="auto">
          <a:xfrm>
            <a:off x="1638300" y="3028950"/>
            <a:ext cx="9525" cy="287338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301" name="AutoShape 21"/>
          <p:cNvCxnSpPr>
            <a:cxnSpLocks noChangeShapeType="1"/>
            <a:stCxn id="97290" idx="2"/>
            <a:endCxn id="97287" idx="0"/>
          </p:cNvCxnSpPr>
          <p:nvPr>
            <p:custDataLst>
              <p:tags r:id="rId18"/>
            </p:custDataLst>
          </p:nvPr>
        </p:nvCxnSpPr>
        <p:spPr bwMode="auto">
          <a:xfrm>
            <a:off x="1647825" y="3586163"/>
            <a:ext cx="0" cy="217487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302" name="AutoShape 22"/>
          <p:cNvCxnSpPr>
            <a:cxnSpLocks noChangeShapeType="1"/>
            <a:stCxn id="97291" idx="2"/>
            <a:endCxn id="97285" idx="0"/>
          </p:cNvCxnSpPr>
          <p:nvPr>
            <p:custDataLst>
              <p:tags r:id="rId19"/>
            </p:custDataLst>
          </p:nvPr>
        </p:nvCxnSpPr>
        <p:spPr bwMode="auto">
          <a:xfrm>
            <a:off x="1647825" y="4846638"/>
            <a:ext cx="0" cy="217487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303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0920097" flipV="1">
            <a:off x="1731688" y="4822101"/>
            <a:ext cx="492522" cy="21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en-US" altLang="fr-FR" sz="900" i="1" dirty="0">
                <a:solidFill>
                  <a:schemeClr val="tx1"/>
                </a:solidFill>
                <a:cs typeface="Arial" charset="0"/>
              </a:rPr>
              <a:t>Go</a:t>
            </a:r>
          </a:p>
        </p:txBody>
      </p:sp>
      <p:sp>
        <p:nvSpPr>
          <p:cNvPr id="97304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0920097" flipV="1">
            <a:off x="1731688" y="3560038"/>
            <a:ext cx="492522" cy="21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en-US" altLang="fr-FR" sz="900" i="1" dirty="0">
                <a:solidFill>
                  <a:schemeClr val="tx1"/>
                </a:solidFill>
                <a:cs typeface="Arial" charset="0"/>
              </a:rPr>
              <a:t>Go</a:t>
            </a:r>
          </a:p>
        </p:txBody>
      </p:sp>
      <p:sp>
        <p:nvSpPr>
          <p:cNvPr id="97305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0920097" flipV="1">
            <a:off x="1731687" y="2204328"/>
            <a:ext cx="494949" cy="21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en-US" altLang="fr-FR" sz="900" i="1" dirty="0">
                <a:solidFill>
                  <a:schemeClr val="tx1"/>
                </a:solidFill>
                <a:cs typeface="Arial" charset="0"/>
              </a:rPr>
              <a:t>Go</a:t>
            </a:r>
          </a:p>
        </p:txBody>
      </p:sp>
      <p:cxnSp>
        <p:nvCxnSpPr>
          <p:cNvPr id="97306" name="AutoShape 26"/>
          <p:cNvCxnSpPr>
            <a:cxnSpLocks noChangeShapeType="1"/>
            <a:stCxn id="97288" idx="1"/>
            <a:endCxn id="97298" idx="3"/>
          </p:cNvCxnSpPr>
          <p:nvPr>
            <p:custDataLst>
              <p:tags r:id="rId23"/>
            </p:custDataLst>
          </p:nvPr>
        </p:nvCxnSpPr>
        <p:spPr bwMode="auto">
          <a:xfrm flipH="1" flipV="1">
            <a:off x="1241425" y="2019058"/>
            <a:ext cx="269875" cy="6593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307" name="AutoShape 27"/>
          <p:cNvCxnSpPr>
            <a:cxnSpLocks noChangeShapeType="1"/>
            <a:stCxn id="97290" idx="1"/>
          </p:cNvCxnSpPr>
          <p:nvPr>
            <p:custDataLst>
              <p:tags r:id="rId24"/>
            </p:custDataLst>
          </p:nvPr>
        </p:nvCxnSpPr>
        <p:spPr bwMode="auto">
          <a:xfrm flipH="1">
            <a:off x="1206500" y="3451225"/>
            <a:ext cx="304800" cy="11113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3133725" y="765175"/>
            <a:ext cx="590232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27"/>
              </a:buBlip>
            </a:pPr>
            <a:endParaRPr lang="en-US" altLang="fr-FR" sz="14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cs-CZ" altLang="fr-FR" sz="1400" b="1" kern="0" dirty="0">
                <a:latin typeface="+mn-lt"/>
                <a:cs typeface="+mn-cs"/>
              </a:rPr>
              <a:t>Každý dodavatel musí projít čtyřfázovým procesem, na základě kterého je kvalifikován</a:t>
            </a:r>
            <a:r>
              <a:rPr lang="en-US" altLang="fr-FR" sz="1400" b="1" kern="0" dirty="0">
                <a:latin typeface="+mn-lt"/>
                <a:cs typeface="+mn-cs"/>
              </a:rPr>
              <a:t>: </a:t>
            </a:r>
          </a:p>
          <a:p>
            <a:pPr marL="742950" lvl="1" indent="-28575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</a:pPr>
            <a:r>
              <a:rPr lang="en-US" altLang="fr-FR" sz="1400" kern="0" dirty="0">
                <a:latin typeface="+mn-lt"/>
                <a:cs typeface="+mn-cs"/>
              </a:rPr>
              <a:t> </a:t>
            </a:r>
            <a:r>
              <a:rPr lang="cs-CZ" altLang="fr-FR" sz="1400" kern="0" dirty="0">
                <a:latin typeface="+mn-lt"/>
                <a:cs typeface="+mn-cs"/>
              </a:rPr>
              <a:t>Zajišťování zdrojů na základě žádosti o informace a návštěvy dodavatele</a:t>
            </a:r>
            <a:endParaRPr lang="en-US" altLang="fr-FR" sz="1400" kern="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</a:pPr>
            <a:r>
              <a:rPr lang="en-US" altLang="fr-FR" sz="1400" kern="0" dirty="0">
                <a:latin typeface="+mn-lt"/>
                <a:cs typeface="+mn-cs"/>
              </a:rPr>
              <a:t> </a:t>
            </a:r>
            <a:r>
              <a:rPr lang="cs-CZ" altLang="fr-FR" sz="1400" kern="0" dirty="0">
                <a:latin typeface="+mn-lt"/>
                <a:cs typeface="+mn-cs"/>
              </a:rPr>
              <a:t>Předběžná kvalifikace dodavatele </a:t>
            </a:r>
            <a:r>
              <a:rPr lang="en-US" altLang="fr-FR" sz="1400" kern="0" dirty="0">
                <a:latin typeface="+mn-lt"/>
                <a:cs typeface="+mn-cs"/>
              </a:rPr>
              <a:t>(management, </a:t>
            </a:r>
            <a:r>
              <a:rPr lang="cs-CZ" altLang="fr-FR" sz="1400" kern="0" dirty="0">
                <a:latin typeface="+mn-lt"/>
                <a:cs typeface="+mn-cs"/>
              </a:rPr>
              <a:t>projektování</a:t>
            </a:r>
            <a:r>
              <a:rPr lang="en-US" altLang="fr-FR" sz="1400" kern="0" dirty="0">
                <a:latin typeface="+mn-lt"/>
                <a:cs typeface="+mn-cs"/>
              </a:rPr>
              <a:t>, </a:t>
            </a:r>
            <a:r>
              <a:rPr lang="cs-CZ" altLang="fr-FR" sz="1400" kern="0" dirty="0">
                <a:latin typeface="+mn-lt"/>
                <a:cs typeface="+mn-cs"/>
              </a:rPr>
              <a:t>výroba</a:t>
            </a:r>
            <a:r>
              <a:rPr lang="en-US" altLang="fr-FR" sz="1400" kern="0" dirty="0">
                <a:latin typeface="+mn-lt"/>
                <a:cs typeface="+mn-cs"/>
              </a:rPr>
              <a:t>, </a:t>
            </a:r>
            <a:r>
              <a:rPr lang="cs-CZ" altLang="fr-FR" sz="1400" kern="0" dirty="0">
                <a:latin typeface="+mn-lt"/>
                <a:cs typeface="+mn-cs"/>
              </a:rPr>
              <a:t>systém řízení kvality</a:t>
            </a:r>
            <a:r>
              <a:rPr lang="en-US" altLang="fr-FR" sz="1400" kern="0" dirty="0">
                <a:latin typeface="+mn-lt"/>
                <a:cs typeface="+mn-cs"/>
              </a:rPr>
              <a:t>..)</a:t>
            </a:r>
            <a:r>
              <a:rPr lang="cs-CZ" altLang="fr-FR" sz="1400" kern="0" dirty="0">
                <a:latin typeface="+mn-lt"/>
                <a:cs typeface="+mn-cs"/>
              </a:rPr>
              <a:t>;</a:t>
            </a:r>
            <a:r>
              <a:rPr lang="en-US" altLang="fr-FR" sz="1400" kern="0" dirty="0">
                <a:latin typeface="+mn-lt"/>
                <a:cs typeface="+mn-cs"/>
              </a:rPr>
              <a:t> </a:t>
            </a:r>
            <a:r>
              <a:rPr lang="cs-CZ" altLang="fr-FR" sz="1400" kern="0" dirty="0">
                <a:latin typeface="+mn-lt"/>
                <a:cs typeface="+mn-cs"/>
              </a:rPr>
              <a:t>s podporou dodavatele </a:t>
            </a:r>
            <a:r>
              <a:rPr lang="en-US" altLang="fr-FR" sz="1400" kern="0" dirty="0">
                <a:latin typeface="+mn-lt"/>
                <a:cs typeface="+mn-cs"/>
              </a:rPr>
              <a:t>(</a:t>
            </a:r>
            <a:r>
              <a:rPr lang="cs-CZ" altLang="fr-FR" sz="1400" kern="0" dirty="0">
                <a:latin typeface="+mn-lt"/>
                <a:cs typeface="+mn-cs"/>
              </a:rPr>
              <a:t>„školení excelence dodavatelů“</a:t>
            </a:r>
            <a:r>
              <a:rPr lang="en-US" altLang="fr-FR" sz="1400" kern="0" dirty="0">
                <a:latin typeface="+mn-lt"/>
                <a:cs typeface="+mn-cs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</a:pPr>
            <a:r>
              <a:rPr lang="en-US" altLang="fr-FR" sz="1400" kern="0" dirty="0">
                <a:latin typeface="+mn-lt"/>
                <a:cs typeface="+mn-cs"/>
              </a:rPr>
              <a:t> </a:t>
            </a:r>
            <a:r>
              <a:rPr lang="cs-CZ" altLang="fr-FR" sz="1400" kern="0" dirty="0">
                <a:latin typeface="+mn-lt"/>
                <a:cs typeface="+mn-cs"/>
              </a:rPr>
              <a:t>Všechny nezbytné technické kvalifikační testy pro </a:t>
            </a:r>
            <a:r>
              <a:rPr lang="en-US" altLang="fr-FR" sz="1400" kern="0" dirty="0">
                <a:latin typeface="+mn-lt"/>
                <a:cs typeface="+mn-cs"/>
              </a:rPr>
              <a:t>produ</a:t>
            </a:r>
            <a:r>
              <a:rPr lang="cs-CZ" altLang="fr-FR" sz="1400" kern="0" dirty="0">
                <a:latin typeface="+mn-lt"/>
                <a:cs typeface="+mn-cs"/>
              </a:rPr>
              <a:t>kt nebo proces následující po žádosti o cenovou nabídku pro účely podrobného technického posouzení; s podporou dodavatele</a:t>
            </a:r>
            <a:endParaRPr lang="en-US" altLang="fr-FR" sz="1400" kern="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</a:pPr>
            <a:r>
              <a:rPr lang="cs-CZ" altLang="fr-FR" sz="1400" kern="0" dirty="0">
                <a:latin typeface="+mn-lt"/>
                <a:cs typeface="+mn-cs"/>
              </a:rPr>
              <a:t>Před podpisem smlouvy, je-li technická kvalifikace vyhovující, schválení dodavatele </a:t>
            </a:r>
            <a:r>
              <a:rPr lang="en-US" altLang="fr-FR" sz="1400" kern="0" dirty="0"/>
              <a:t>(</a:t>
            </a:r>
            <a:r>
              <a:rPr lang="cs-CZ" altLang="fr-FR" sz="1400" kern="0" dirty="0"/>
              <a:t>„školení excelence dodavatelů“</a:t>
            </a:r>
            <a:r>
              <a:rPr lang="en-US" altLang="fr-FR" sz="1400" kern="0" dirty="0"/>
              <a:t>)</a:t>
            </a:r>
            <a:endParaRPr lang="en-US" altLang="fr-FR" sz="14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cs-CZ" altLang="fr-FR" sz="1400" b="1" kern="0" dirty="0">
                <a:latin typeface="+mn-lt"/>
                <a:cs typeface="+mn-cs"/>
              </a:rPr>
              <a:t>Všichni dodavatelé dodržují stejné požadavky na kvalitu jaderných komponentů</a:t>
            </a:r>
            <a:r>
              <a:rPr lang="en-US" altLang="fr-FR" sz="1400" b="1" kern="0" dirty="0">
                <a:latin typeface="+mn-lt"/>
                <a:cs typeface="+mn-cs"/>
              </a:rPr>
              <a:t>.</a:t>
            </a:r>
            <a:r>
              <a:rPr lang="cs-CZ" altLang="fr-FR" sz="1400" b="1" kern="0" dirty="0">
                <a:latin typeface="+mn-lt"/>
                <a:cs typeface="+mn-cs"/>
              </a:rPr>
              <a:t> Z požadavků na kvalitu se neslevuje.</a:t>
            </a:r>
            <a:endParaRPr lang="en-US" altLang="fr-FR" sz="1400" b="1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cs-CZ" altLang="fr-FR" sz="1400" b="1" kern="0" dirty="0">
                <a:latin typeface="+mn-lt"/>
                <a:cs typeface="+mn-cs"/>
              </a:rPr>
              <a:t>Jak dlouho trvá kvalifikace</a:t>
            </a:r>
            <a:r>
              <a:rPr lang="en-US" altLang="fr-FR" sz="1400" b="1" kern="0" dirty="0">
                <a:latin typeface="+mn-lt"/>
                <a:cs typeface="+mn-cs"/>
              </a:rPr>
              <a:t>:</a:t>
            </a:r>
            <a:r>
              <a:rPr lang="cs-CZ" altLang="fr-FR" sz="1400" b="1" kern="0" dirty="0">
                <a:latin typeface="+mn-lt"/>
                <a:cs typeface="+mn-cs"/>
              </a:rPr>
              <a:t> pro bezpečnostní stupeň v průměru </a:t>
            </a:r>
            <a:r>
              <a:rPr lang="en-US" altLang="fr-FR" sz="1400" b="1" kern="0" dirty="0">
                <a:latin typeface="+mn-lt"/>
                <a:cs typeface="+mn-cs"/>
              </a:rPr>
              <a:t> 6 </a:t>
            </a:r>
            <a:r>
              <a:rPr lang="cs-CZ" altLang="fr-FR" sz="1400" b="1" kern="0" dirty="0">
                <a:latin typeface="+mn-lt"/>
                <a:cs typeface="+mn-cs"/>
              </a:rPr>
              <a:t>až </a:t>
            </a:r>
            <a:r>
              <a:rPr lang="en-US" altLang="fr-FR" sz="1400" b="1" kern="0" dirty="0">
                <a:latin typeface="+mn-lt"/>
                <a:cs typeface="+mn-cs"/>
              </a:rPr>
              <a:t>12 m</a:t>
            </a:r>
            <a:r>
              <a:rPr lang="cs-CZ" altLang="fr-FR" sz="1400" b="1" kern="0" dirty="0">
                <a:latin typeface="+mn-lt"/>
                <a:cs typeface="+mn-cs"/>
              </a:rPr>
              <a:t>ěsíců, záleží také na náročnosti produktu.</a:t>
            </a:r>
            <a:endParaRPr lang="fr-FR" altLang="fr-FR" sz="1400" b="1" kern="0" dirty="0">
              <a:latin typeface="+mn-lt"/>
              <a:cs typeface="+mn-cs"/>
            </a:endParaRP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059832" y="5147370"/>
            <a:ext cx="5902325" cy="87391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/>
          <a:lstStyle>
            <a:lvl1pPr marL="268288" indent="-176213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1pPr>
            <a:lvl2pPr marL="542925" indent="-9525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2pPr>
            <a:lvl3pPr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3pPr>
            <a:lvl4pPr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4pPr>
            <a:lvl5pPr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5pPr>
            <a:lvl6pPr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6pPr>
            <a:lvl7pPr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7pPr>
            <a:lvl8pPr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8pPr>
            <a:lvl9pPr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Blip>
                <a:blip r:embed="rId28"/>
              </a:buBlip>
            </a:pPr>
            <a:endParaRPr lang="en-US" altLang="fr-FR" dirty="0">
              <a:solidFill>
                <a:schemeClr val="tx1"/>
              </a:solidFill>
            </a:endParaRPr>
          </a:p>
          <a:p>
            <a:pPr marL="546100" indent="-369888" ea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cs-CZ" altLang="fr-FR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Dodavatelé splní krok 1 a 4, krok 2 a 3 se uplatňuje případ od případu.</a:t>
            </a:r>
            <a:endParaRPr lang="fr-FR" altLang="fr-FR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3132138" y="764704"/>
            <a:ext cx="3862982" cy="360362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l">
              <a:spcBef>
                <a:spcPct val="20000"/>
              </a:spcBef>
            </a:pPr>
            <a:r>
              <a:rPr lang="en-US" altLang="fr-FR" b="1" dirty="0">
                <a:solidFill>
                  <a:schemeClr val="tx1"/>
                </a:solidFill>
              </a:rPr>
              <a:t>  </a:t>
            </a:r>
            <a:r>
              <a:rPr lang="cs-CZ" altLang="fr-FR" b="1" dirty="0">
                <a:solidFill>
                  <a:schemeClr val="tx1"/>
                </a:solidFill>
              </a:rPr>
              <a:t>Aspekty týkající se bezpečnosti</a:t>
            </a:r>
            <a:endParaRPr lang="en-US" altLang="fr-FR" b="1" dirty="0">
              <a:solidFill>
                <a:schemeClr val="tx1"/>
              </a:solidFill>
            </a:endParaRP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3132138" y="5147369"/>
            <a:ext cx="4949824" cy="360362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fr-FR" altLang="fr-FR" b="1" dirty="0">
                <a:solidFill>
                  <a:schemeClr val="tx1"/>
                </a:solidFill>
              </a:rPr>
              <a:t> </a:t>
            </a:r>
            <a:r>
              <a:rPr lang="cs-CZ" altLang="fr-FR" b="1" dirty="0">
                <a:solidFill>
                  <a:schemeClr val="tx1"/>
                </a:solidFill>
              </a:rPr>
              <a:t>Aspekty, které se netýkají bezpečnosti </a:t>
            </a:r>
            <a:endParaRPr lang="fr-FR" alt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334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VLjGcD8EaZH22O9noP7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0NP1VfsEir9dBtK3VSM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NTBmZ_t0iABjKlJVoYY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lMbHS35kC9q6TSGvVbU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kwYL1iX0uBMcdrv4lhD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HceylqmkCQxWIKUEhMu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_.wKQ.kp0mOCzaOh5z6M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Ty_hPphUCaCJ0_GIZW5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5obS2dA0mAN0tgDKtNx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VOlLckWE62YlKfTGeUx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1p5jy9zkqk5sjxpuIs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5B5on52bkK.thseertma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mcyP1R.Uyh9qjIczu1P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KlVfLTc0mTUZoQQHA49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Kt3BEwL0OIPr4SPsv5u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bWSKgoxECC6Y4lZ1lOD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LIP0.j1E2De0jcSgjXm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nW9flnBEiUinf74pIs9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nW9flnBEiUinf74pIs9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thmEyQak.ztqahyStM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gUuRMRUUmpGISj.duqm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L1gMz1I0O_HbUJlLEM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C9ao7jRkKpJwJAKxySb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iQGtRQZEuhUV4CX0t_3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LasrPmo0awVgzcomVKp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Eo23MB9EyxVueGbj7rVQ"/>
</p:tagLst>
</file>

<file path=ppt/theme/theme1.xml><?xml version="1.0" encoding="utf-8"?>
<a:theme xmlns:a="http://schemas.openxmlformats.org/drawingml/2006/main" name="Template_EVN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ThèmeATMEA1</Template>
  <TotalTime>1825</TotalTime>
  <Words>1400</Words>
  <Application>Microsoft Macintosh PowerPoint</Application>
  <PresentationFormat>On-screen Show (4:3)</PresentationFormat>
  <Paragraphs>255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Geneva</vt:lpstr>
      <vt:lpstr>Gulim</vt:lpstr>
      <vt:lpstr>MS PGothic</vt:lpstr>
      <vt:lpstr>Myriad Pro</vt:lpstr>
      <vt:lpstr>Wingdings</vt:lpstr>
      <vt:lpstr>Wingdings 2</vt:lpstr>
      <vt:lpstr>ZapfDingbats</vt:lpstr>
      <vt:lpstr>Arial</vt:lpstr>
      <vt:lpstr>Template_EVN</vt:lpstr>
      <vt:lpstr>LOKALIZACE A REGIONÁLNÍ SPOLUPRÁCE</vt:lpstr>
      <vt:lpstr>Contents</vt:lpstr>
      <vt:lpstr> Lokalizace během výstavby</vt:lpstr>
      <vt:lpstr>Od českých společností už nakupujeme –   příklady</vt:lpstr>
      <vt:lpstr>Od českých společností už nakupujeme –   příklady</vt:lpstr>
      <vt:lpstr>Harmonogram lokalizace pro konstrukci jaderných ostrovů</vt:lpstr>
      <vt:lpstr>Příležitosti pro místní firmy ve fázi výstavby </vt:lpstr>
      <vt:lpstr>PowerPoint Presentation</vt:lpstr>
      <vt:lpstr>Standardní proces kvalifikace dodavatelů</vt:lpstr>
      <vt:lpstr>Zkušenosti – klíčové faktory úspěchu pro místní podniky  </vt:lpstr>
      <vt:lpstr> Podpora při provozu  a údržbě</vt:lpstr>
      <vt:lpstr>PowerPoint Presentation</vt:lpstr>
      <vt:lpstr>Přístup ke stávajícím školicím centrům pro provoz a údržbu ve Francii </vt:lpstr>
      <vt:lpstr>Rozvoj místního dodavatelského řetězce na podporu provozu jaderné elektrárny</vt:lpstr>
      <vt:lpstr>Regionální spolupráce</vt:lpstr>
      <vt:lpstr>Hospodářské přínosy projektu ATMEA</vt:lpstr>
      <vt:lpstr>Výměna zkušeností</vt:lpstr>
      <vt:lpstr>PowerPoint Presentation</vt:lpstr>
      <vt:lpstr>Hospodářská situace v regionu Olkilluoto  Přínos pro obce v regionu 1/2</vt:lpstr>
      <vt:lpstr>Hospodářská situace v regionu Olkilluoto  Přínos pro obce v regionu 2/2</vt:lpstr>
      <vt:lpstr> Hospodářský dopad projektu Flamanville 3 </vt:lpstr>
    </vt:vector>
  </TitlesOfParts>
  <Company>AREVA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agohar</dc:creator>
  <cp:lastModifiedBy>Microsoft Office User</cp:lastModifiedBy>
  <cp:revision>762</cp:revision>
  <cp:lastPrinted>2017-10-05T11:27:45Z</cp:lastPrinted>
  <dcterms:created xsi:type="dcterms:W3CDTF">2014-06-26T12:40:41Z</dcterms:created>
  <dcterms:modified xsi:type="dcterms:W3CDTF">2017-12-12T08:59:10Z</dcterms:modified>
</cp:coreProperties>
</file>