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93" r:id="rId3"/>
    <p:sldId id="304" r:id="rId4"/>
    <p:sldId id="310" r:id="rId5"/>
    <p:sldId id="311" r:id="rId6"/>
    <p:sldId id="312" r:id="rId7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8"/>
    <p:restoredTop sz="93025"/>
  </p:normalViewPr>
  <p:slideViewPr>
    <p:cSldViewPr>
      <p:cViewPr>
        <p:scale>
          <a:sx n="90" d="100"/>
          <a:sy n="90" d="100"/>
        </p:scale>
        <p:origin x="2104" y="3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713"/>
          </a:xfrm>
          <a:prstGeom prst="rect">
            <a:avLst/>
          </a:prstGeom>
        </p:spPr>
        <p:txBody>
          <a:bodyPr vert="horz" lIns="94828" tIns="47414" rIns="94828" bIns="4741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4828" tIns="47414" rIns="94828" bIns="47414" rtlCol="0"/>
          <a:lstStyle>
            <a:lvl1pPr algn="r">
              <a:defRPr sz="1300"/>
            </a:lvl1pPr>
          </a:lstStyle>
          <a:p>
            <a:fld id="{176D06D6-D88D-4F4E-ADAB-4CBD0E317FEC}" type="datetimeFigureOut">
              <a:rPr lang="cs-CZ" smtClean="0"/>
              <a:t>24.05.17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378823"/>
            <a:ext cx="2945659" cy="493713"/>
          </a:xfrm>
          <a:prstGeom prst="rect">
            <a:avLst/>
          </a:prstGeom>
        </p:spPr>
        <p:txBody>
          <a:bodyPr vert="horz" lIns="94828" tIns="47414" rIns="94828" bIns="4741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378823"/>
            <a:ext cx="2945659" cy="493713"/>
          </a:xfrm>
          <a:prstGeom prst="rect">
            <a:avLst/>
          </a:prstGeom>
        </p:spPr>
        <p:txBody>
          <a:bodyPr vert="horz" lIns="94828" tIns="47414" rIns="94828" bIns="47414" rtlCol="0" anchor="b"/>
          <a:lstStyle>
            <a:lvl1pPr algn="r">
              <a:defRPr sz="1300"/>
            </a:lvl1pPr>
          </a:lstStyle>
          <a:p>
            <a:fld id="{B75FEDDE-506F-4E9C-9609-46C6884E8D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693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6508A4-C4C8-4126-B453-2B217FE3E530}" type="datetimeFigureOut">
              <a:rPr lang="cs-CZ" smtClean="0"/>
              <a:t>24.05.17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966DB-2E05-4C7A-9854-CD5D1D9A3F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9968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966DB-2E05-4C7A-9854-CD5D1D9A3FE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9866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6BA5E-2195-4AF0-8925-93036CC92FC3}" type="datetimeFigureOut">
              <a:rPr lang="cs-CZ" smtClean="0"/>
              <a:t>24.05.17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94FE5-70A6-4FE5-8299-1C76EF4F02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8306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6BA5E-2195-4AF0-8925-93036CC92FC3}" type="datetimeFigureOut">
              <a:rPr lang="cs-CZ" smtClean="0"/>
              <a:t>24.05.17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94FE5-70A6-4FE5-8299-1C76EF4F02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9658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6BA5E-2195-4AF0-8925-93036CC92FC3}" type="datetimeFigureOut">
              <a:rPr lang="cs-CZ" smtClean="0"/>
              <a:t>24.05.17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94FE5-70A6-4FE5-8299-1C76EF4F02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8716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6BA5E-2195-4AF0-8925-93036CC92FC3}" type="datetimeFigureOut">
              <a:rPr lang="cs-CZ" smtClean="0"/>
              <a:t>24.05.17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94FE5-70A6-4FE5-8299-1C76EF4F02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131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6BA5E-2195-4AF0-8925-93036CC92FC3}" type="datetimeFigureOut">
              <a:rPr lang="cs-CZ" smtClean="0"/>
              <a:t>24.05.17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94FE5-70A6-4FE5-8299-1C76EF4F02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260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6BA5E-2195-4AF0-8925-93036CC92FC3}" type="datetimeFigureOut">
              <a:rPr lang="cs-CZ" smtClean="0"/>
              <a:t>24.05.17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94FE5-70A6-4FE5-8299-1C76EF4F02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6656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6BA5E-2195-4AF0-8925-93036CC92FC3}" type="datetimeFigureOut">
              <a:rPr lang="cs-CZ" smtClean="0"/>
              <a:t>24.05.17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94FE5-70A6-4FE5-8299-1C76EF4F02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6779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6BA5E-2195-4AF0-8925-93036CC92FC3}" type="datetimeFigureOut">
              <a:rPr lang="cs-CZ" smtClean="0"/>
              <a:t>24.05.17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94FE5-70A6-4FE5-8299-1C76EF4F02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763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6BA5E-2195-4AF0-8925-93036CC92FC3}" type="datetimeFigureOut">
              <a:rPr lang="cs-CZ" smtClean="0"/>
              <a:t>24.05.17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94FE5-70A6-4FE5-8299-1C76EF4F02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4615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6BA5E-2195-4AF0-8925-93036CC92FC3}" type="datetimeFigureOut">
              <a:rPr lang="cs-CZ" smtClean="0"/>
              <a:t>24.05.17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94FE5-70A6-4FE5-8299-1C76EF4F02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4906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6BA5E-2195-4AF0-8925-93036CC92FC3}" type="datetimeFigureOut">
              <a:rPr lang="cs-CZ" smtClean="0"/>
              <a:t>24.05.17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94FE5-70A6-4FE5-8299-1C76EF4F02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34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6BA5E-2195-4AF0-8925-93036CC92FC3}" type="datetimeFigureOut">
              <a:rPr lang="cs-CZ" smtClean="0"/>
              <a:t>24.05.17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94FE5-70A6-4FE5-8299-1C76EF4F02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3639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bkjedu.cz/" TargetMode="External"/><Relationship Id="rId4" Type="http://schemas.openxmlformats.org/officeDocument/2006/relationships/hyperlink" Target="http://www.ekoregion5.cz/" TargetMode="External"/><Relationship Id="rId5" Type="http://schemas.openxmlformats.org/officeDocument/2006/relationships/hyperlink" Target="http://www.energoregion.cz/" TargetMode="External"/><Relationship Id="rId6" Type="http://schemas.openxmlformats.org/officeDocument/2006/relationships/image" Target="../media/image3.jpeg"/><Relationship Id="rId7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energeticketrebicsko.cz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Relationship Id="rId3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6.png"/><Relationship Id="rId5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95449" y="2636912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cs-CZ" sz="3600" b="1" dirty="0" smtClean="0">
                <a:solidFill>
                  <a:schemeClr val="tx1"/>
                </a:solidFill>
              </a:rPr>
              <a:t>Vítězslav Jonáš, </a:t>
            </a:r>
          </a:p>
          <a:p>
            <a:r>
              <a:rPr lang="cs-CZ" sz="3600" b="1" dirty="0" smtClean="0">
                <a:solidFill>
                  <a:schemeClr val="tx1"/>
                </a:solidFill>
              </a:rPr>
              <a:t>předseda Energetické Třebíčsko </a:t>
            </a:r>
          </a:p>
          <a:p>
            <a:r>
              <a:rPr lang="cs-CZ" sz="3600" b="1" smtClean="0">
                <a:solidFill>
                  <a:schemeClr val="tx1"/>
                </a:solidFill>
              </a:rPr>
              <a:t>a Zástupce </a:t>
            </a:r>
            <a:r>
              <a:rPr lang="cs-CZ" sz="3600" b="1" dirty="0" smtClean="0">
                <a:solidFill>
                  <a:schemeClr val="tx1"/>
                </a:solidFill>
              </a:rPr>
              <a:t>Jaderné regiony ČR</a:t>
            </a:r>
          </a:p>
          <a:p>
            <a:endParaRPr lang="cs-CZ" sz="1800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-11273"/>
            <a:ext cx="1695970" cy="169597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07765"/>
            <a:ext cx="3275856" cy="125789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435609" y="5376100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Kulatý stůl s KHNP , 24. května 2017, Třebíč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95418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1187152"/>
            <a:ext cx="7960666" cy="5117933"/>
          </a:xfrm>
        </p:spPr>
        <p:txBody>
          <a:bodyPr>
            <a:noAutofit/>
          </a:bodyPr>
          <a:lstStyle/>
          <a:p>
            <a:pPr algn="l"/>
            <a:r>
              <a:rPr lang="cs-CZ" sz="2000" b="1" dirty="0" smtClean="0">
                <a:solidFill>
                  <a:schemeClr val="tx1"/>
                </a:solidFill>
              </a:rPr>
              <a:t>Sdružení </a:t>
            </a:r>
            <a:r>
              <a:rPr lang="cs-CZ" sz="2000" b="1" dirty="0">
                <a:solidFill>
                  <a:schemeClr val="tx1"/>
                </a:solidFill>
              </a:rPr>
              <a:t>Energetické Třebíčsko </a:t>
            </a:r>
            <a:r>
              <a:rPr lang="cs-CZ" sz="2000" dirty="0">
                <a:solidFill>
                  <a:schemeClr val="tx1"/>
                </a:solidFill>
              </a:rPr>
              <a:t>je dobrovolným sdružením obcí a právnických osob, které mají zájem na udržení energetického regionu. </a:t>
            </a:r>
            <a:endParaRPr lang="cs-CZ" sz="2000" dirty="0" smtClean="0">
              <a:solidFill>
                <a:schemeClr val="tx1"/>
              </a:solidFill>
            </a:endParaRPr>
          </a:p>
          <a:p>
            <a:pPr algn="l"/>
            <a:r>
              <a:rPr lang="cs-CZ" sz="2000" dirty="0" smtClean="0">
                <a:solidFill>
                  <a:schemeClr val="tx1"/>
                </a:solidFill>
              </a:rPr>
              <a:t>Základní </a:t>
            </a:r>
            <a:r>
              <a:rPr lang="cs-CZ" sz="2000" dirty="0">
                <a:solidFill>
                  <a:schemeClr val="tx1"/>
                </a:solidFill>
              </a:rPr>
              <a:t>posláním je </a:t>
            </a:r>
            <a:endParaRPr lang="cs-CZ" sz="20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charset="0"/>
              <a:buChar char="•"/>
            </a:pPr>
            <a:r>
              <a:rPr lang="cs-CZ" sz="2000" b="1" dirty="0" smtClean="0">
                <a:solidFill>
                  <a:schemeClr val="tx1"/>
                </a:solidFill>
              </a:rPr>
              <a:t>zastupovat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>
                <a:solidFill>
                  <a:schemeClr val="tx1"/>
                </a:solidFill>
              </a:rPr>
              <a:t>a hájit zájmy členů ve vztahu k udržení a dalšímu rozvoji energetického odvětví v regionu </a:t>
            </a:r>
            <a:endParaRPr lang="cs-CZ" sz="20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charset="0"/>
              <a:buChar char="•"/>
            </a:pPr>
            <a:r>
              <a:rPr lang="cs-CZ" sz="2000" b="1" dirty="0" smtClean="0">
                <a:solidFill>
                  <a:schemeClr val="tx1"/>
                </a:solidFill>
              </a:rPr>
              <a:t>spolupracovat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>
                <a:solidFill>
                  <a:schemeClr val="tx1"/>
                </a:solidFill>
              </a:rPr>
              <a:t>s orgány obce, kraje, státu a s ostatními organizacemi i </a:t>
            </a:r>
            <a:r>
              <a:rPr lang="cs-CZ" sz="2000" dirty="0" smtClean="0">
                <a:solidFill>
                  <a:schemeClr val="tx1"/>
                </a:solidFill>
              </a:rPr>
              <a:t>jednotlivci</a:t>
            </a:r>
          </a:p>
          <a:p>
            <a:pPr marL="342900" indent="-342900" algn="l">
              <a:buFont typeface="Arial" charset="0"/>
              <a:buChar char="•"/>
            </a:pPr>
            <a:r>
              <a:rPr lang="cs-CZ" sz="2000" b="1" dirty="0" smtClean="0">
                <a:solidFill>
                  <a:schemeClr val="tx1"/>
                </a:solidFill>
              </a:rPr>
              <a:t>přispívat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>
                <a:solidFill>
                  <a:schemeClr val="tx1"/>
                </a:solidFill>
              </a:rPr>
              <a:t>k jednoznačnému definování perspektivy dalšího provozu a rozvoje Jaderné elektrárny </a:t>
            </a:r>
            <a:r>
              <a:rPr lang="cs-CZ" sz="2000" dirty="0" smtClean="0">
                <a:solidFill>
                  <a:schemeClr val="tx1"/>
                </a:solidFill>
              </a:rPr>
              <a:t>Dukovany</a:t>
            </a:r>
          </a:p>
          <a:p>
            <a:pPr marL="342900" indent="-342900" algn="l">
              <a:buFont typeface="Arial" charset="0"/>
              <a:buChar char="•"/>
            </a:pPr>
            <a:r>
              <a:rPr lang="cs-CZ" sz="2000" b="1" dirty="0" smtClean="0">
                <a:solidFill>
                  <a:schemeClr val="tx1"/>
                </a:solidFill>
              </a:rPr>
              <a:t>podporovat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>
                <a:solidFill>
                  <a:schemeClr val="tx1"/>
                </a:solidFill>
              </a:rPr>
              <a:t>výstavbu nového jaderného bloku v Dukovanech za dodržení zásad udržitelného rozvoje a minimalizování dopadů do životního prostředí včetně dodržování zásad bezpečného provozu nových i současných energetických </a:t>
            </a:r>
            <a:r>
              <a:rPr lang="cs-CZ" sz="2000" dirty="0" smtClean="0">
                <a:solidFill>
                  <a:schemeClr val="tx1"/>
                </a:solidFill>
              </a:rPr>
              <a:t>zařízení</a:t>
            </a:r>
            <a:endParaRPr lang="cs-CZ" sz="2000" dirty="0">
              <a:solidFill>
                <a:schemeClr val="tx1"/>
              </a:solidFill>
            </a:endParaRPr>
          </a:p>
          <a:p>
            <a:pPr algn="l"/>
            <a:r>
              <a:rPr lang="cs-CZ" sz="2000" dirty="0">
                <a:solidFill>
                  <a:schemeClr val="tx1"/>
                </a:solidFill>
              </a:rPr>
              <a:t> 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sz="2000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8584" y="41592"/>
            <a:ext cx="1345690" cy="134569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55" y="207766"/>
            <a:ext cx="2592288" cy="995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735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1988840"/>
            <a:ext cx="7960666" cy="3960440"/>
          </a:xfrm>
        </p:spPr>
        <p:txBody>
          <a:bodyPr>
            <a:noAutofit/>
          </a:bodyPr>
          <a:lstStyle/>
          <a:p>
            <a:pPr algn="l"/>
            <a:r>
              <a:rPr lang="cs-CZ" sz="2400" b="1" dirty="0">
                <a:solidFill>
                  <a:schemeClr val="tx1"/>
                </a:solidFill>
              </a:rPr>
              <a:t>Jaderné regiony Česká republika</a:t>
            </a:r>
          </a:p>
          <a:p>
            <a:pPr algn="l"/>
            <a:r>
              <a:rPr lang="cs-CZ" sz="2400" dirty="0">
                <a:solidFill>
                  <a:schemeClr val="tx1"/>
                </a:solidFill>
              </a:rPr>
              <a:t>Vznik aktivity Jaderné regiony Česká republika iniciovala Občanská bezpečnostní komise a sdružení </a:t>
            </a:r>
            <a:r>
              <a:rPr lang="cs-CZ" sz="2400" dirty="0" err="1">
                <a:solidFill>
                  <a:schemeClr val="tx1"/>
                </a:solidFill>
              </a:rPr>
              <a:t>Ekoregion</a:t>
            </a:r>
            <a:r>
              <a:rPr lang="cs-CZ" sz="2400" dirty="0">
                <a:solidFill>
                  <a:schemeClr val="tx1"/>
                </a:solidFill>
              </a:rPr>
              <a:t> 5, </a:t>
            </a:r>
            <a:r>
              <a:rPr lang="cs-CZ" sz="2400" dirty="0" err="1">
                <a:solidFill>
                  <a:schemeClr val="tx1"/>
                </a:solidFill>
              </a:rPr>
              <a:t>Energoregionem</a:t>
            </a:r>
            <a:r>
              <a:rPr lang="cs-CZ" sz="2400" dirty="0">
                <a:solidFill>
                  <a:schemeClr val="tx1"/>
                </a:solidFill>
              </a:rPr>
              <a:t> 2020, region </a:t>
            </a:r>
            <a:r>
              <a:rPr lang="cs-CZ" sz="2400" dirty="0" err="1">
                <a:solidFill>
                  <a:schemeClr val="tx1"/>
                </a:solidFill>
              </a:rPr>
              <a:t>Bystřicko</a:t>
            </a:r>
            <a:r>
              <a:rPr lang="cs-CZ" sz="2400" dirty="0">
                <a:solidFill>
                  <a:schemeClr val="tx1"/>
                </a:solidFill>
              </a:rPr>
              <a:t> a zájmové sdružení Energetické Třebíčsko na základě zkušeností z různých jednání na národní úrovni, </a:t>
            </a:r>
            <a:r>
              <a:rPr lang="cs-CZ" sz="2400">
                <a:solidFill>
                  <a:schemeClr val="tx1"/>
                </a:solidFill>
              </a:rPr>
              <a:t>ale i</a:t>
            </a:r>
            <a:r>
              <a:rPr lang="cs-CZ" sz="2400" smtClean="0">
                <a:solidFill>
                  <a:schemeClr val="tx1"/>
                </a:solidFill>
              </a:rPr>
              <a:t> </a:t>
            </a:r>
            <a:r>
              <a:rPr lang="cs-CZ" sz="2400" dirty="0">
                <a:solidFill>
                  <a:schemeClr val="tx1"/>
                </a:solidFill>
              </a:rPr>
              <a:t>na úrovni Evropské unie. </a:t>
            </a:r>
            <a:endParaRPr lang="cs-CZ" sz="2400" dirty="0" smtClean="0">
              <a:solidFill>
                <a:schemeClr val="tx1"/>
              </a:solidFill>
            </a:endParaRPr>
          </a:p>
          <a:p>
            <a:pPr algn="l"/>
            <a:r>
              <a:rPr lang="cs-CZ" sz="2400" dirty="0" smtClean="0">
                <a:solidFill>
                  <a:schemeClr val="tx1"/>
                </a:solidFill>
              </a:rPr>
              <a:t>Zástupcem </a:t>
            </a:r>
            <a:r>
              <a:rPr lang="cs-CZ" sz="2400" dirty="0">
                <a:solidFill>
                  <a:schemeClr val="tx1"/>
                </a:solidFill>
              </a:rPr>
              <a:t>byl zvolen bývalý starosta obce Dukovany a bývalý senátor Vítězslav Jonáš.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sz="2400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8584" y="41592"/>
            <a:ext cx="1345690" cy="134569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55" y="207766"/>
            <a:ext cx="2592288" cy="995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517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1191386"/>
            <a:ext cx="8392714" cy="5117934"/>
          </a:xfrm>
        </p:spPr>
        <p:txBody>
          <a:bodyPr>
            <a:noAutofit/>
          </a:bodyPr>
          <a:lstStyle/>
          <a:p>
            <a:pPr algn="l"/>
            <a:r>
              <a:rPr lang="cs-CZ" sz="2000" b="1" dirty="0" smtClean="0">
                <a:solidFill>
                  <a:schemeClr val="tx1"/>
                </a:solidFill>
              </a:rPr>
              <a:t>Kdo má na starosti výstavbu nových jaderných zdrojů:</a:t>
            </a:r>
          </a:p>
          <a:p>
            <a:pPr marL="342900" indent="-342900" algn="l">
              <a:buFont typeface="Arial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vládní výbor pro jadernou energetiku</a:t>
            </a:r>
          </a:p>
          <a:p>
            <a:pPr marL="342900" indent="-342900" algn="l">
              <a:buFont typeface="Arial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vládní zmocněnec Ján </a:t>
            </a:r>
            <a:r>
              <a:rPr lang="cs-CZ" sz="2000" dirty="0" err="1" smtClean="0">
                <a:solidFill>
                  <a:schemeClr val="tx1"/>
                </a:solidFill>
              </a:rPr>
              <a:t>Štuller</a:t>
            </a:r>
            <a:endParaRPr lang="cs-CZ" sz="20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MPO</a:t>
            </a:r>
          </a:p>
          <a:p>
            <a:pPr marL="342900" indent="-342900" algn="l">
              <a:buFont typeface="Arial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SÚRAO - řešení </a:t>
            </a:r>
            <a:r>
              <a:rPr lang="cs-CZ" sz="2000" dirty="0">
                <a:solidFill>
                  <a:schemeClr val="tx1"/>
                </a:solidFill>
              </a:rPr>
              <a:t>uložení radioaktivních </a:t>
            </a:r>
            <a:r>
              <a:rPr lang="cs-CZ" sz="2000" dirty="0" smtClean="0">
                <a:solidFill>
                  <a:schemeClr val="tx1"/>
                </a:solidFill>
              </a:rPr>
              <a:t>odpadů</a:t>
            </a:r>
          </a:p>
          <a:p>
            <a:pPr algn="l"/>
            <a:endParaRPr lang="cs-CZ" sz="2000" dirty="0">
              <a:solidFill>
                <a:schemeClr val="tx1"/>
              </a:solidFill>
            </a:endParaRPr>
          </a:p>
          <a:p>
            <a:pPr algn="l"/>
            <a:r>
              <a:rPr lang="cs-CZ" sz="2000" b="1" dirty="0" smtClean="0">
                <a:solidFill>
                  <a:schemeClr val="tx1"/>
                </a:solidFill>
              </a:rPr>
              <a:t>Aktivity v regionu:</a:t>
            </a:r>
          </a:p>
          <a:p>
            <a:pPr marL="342900" indent="-342900" algn="l">
              <a:buFont typeface="Arial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Energetické Třebíčsko			</a:t>
            </a:r>
            <a:r>
              <a:rPr lang="cs-CZ" sz="2000" dirty="0" smtClean="0">
                <a:solidFill>
                  <a:schemeClr val="tx1"/>
                </a:solidFill>
                <a:hlinkClick r:id="rId2"/>
              </a:rPr>
              <a:t>www.energeticketrebicsko.cz</a:t>
            </a:r>
            <a:endParaRPr lang="cs-CZ" sz="2000" dirty="0">
              <a:solidFill>
                <a:schemeClr val="tx1"/>
              </a:solidFill>
            </a:endParaRPr>
          </a:p>
          <a:p>
            <a:pPr marL="342900" indent="-342900" algn="l">
              <a:buFont typeface="Arial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Občanská bezpečnostní komise při EDU		</a:t>
            </a:r>
            <a:r>
              <a:rPr lang="cs-CZ" sz="2000" dirty="0" smtClean="0">
                <a:solidFill>
                  <a:schemeClr val="tx1"/>
                </a:solidFill>
                <a:hlinkClick r:id="rId3"/>
              </a:rPr>
              <a:t>www.obkjedu.cz</a:t>
            </a:r>
            <a:endParaRPr lang="cs-CZ" sz="20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charset="0"/>
              <a:buChar char="•"/>
            </a:pPr>
            <a:r>
              <a:rPr lang="cs-CZ" sz="2000" dirty="0" err="1" smtClean="0">
                <a:solidFill>
                  <a:schemeClr val="tx1"/>
                </a:solidFill>
              </a:rPr>
              <a:t>Ekoregion</a:t>
            </a:r>
            <a:r>
              <a:rPr lang="cs-CZ" sz="2000" dirty="0" smtClean="0">
                <a:solidFill>
                  <a:schemeClr val="tx1"/>
                </a:solidFill>
              </a:rPr>
              <a:t> 5					</a:t>
            </a:r>
            <a:r>
              <a:rPr lang="cs-CZ" sz="2000" dirty="0" smtClean="0">
                <a:solidFill>
                  <a:schemeClr val="tx1"/>
                </a:solidFill>
                <a:hlinkClick r:id="rId4"/>
              </a:rPr>
              <a:t>www.ekoregion5.cz</a:t>
            </a:r>
            <a:endParaRPr lang="cs-CZ" sz="2000" dirty="0">
              <a:solidFill>
                <a:schemeClr val="tx1"/>
              </a:solidFill>
            </a:endParaRPr>
          </a:p>
          <a:p>
            <a:pPr marL="342900" indent="-342900" algn="l">
              <a:buFont typeface="Arial" charset="0"/>
              <a:buChar char="•"/>
            </a:pPr>
            <a:r>
              <a:rPr lang="cs-CZ" sz="2000" dirty="0" err="1" smtClean="0">
                <a:solidFill>
                  <a:schemeClr val="tx1"/>
                </a:solidFill>
              </a:rPr>
              <a:t>Energoregion</a:t>
            </a:r>
            <a:r>
              <a:rPr lang="cs-CZ" sz="2000" dirty="0" smtClean="0">
                <a:solidFill>
                  <a:schemeClr val="tx1"/>
                </a:solidFill>
              </a:rPr>
              <a:t> 2020				</a:t>
            </a:r>
            <a:r>
              <a:rPr lang="cs-CZ" sz="2000" dirty="0" smtClean="0">
                <a:solidFill>
                  <a:schemeClr val="tx1"/>
                </a:solidFill>
                <a:hlinkClick r:id="rId5"/>
              </a:rPr>
              <a:t>www.energoregion.cz</a:t>
            </a:r>
            <a:endParaRPr lang="cs-CZ" sz="20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Komise při Kraji Vysočina se zastoupením Jihomoravského kraje (Tomáš Třetina, Milan Vojta, Václav Svoboda)</a:t>
            </a:r>
          </a:p>
          <a:p>
            <a:pPr algn="l"/>
            <a:endParaRPr lang="cs-CZ" sz="2000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8584" y="41592"/>
            <a:ext cx="1345690" cy="134569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55" y="207766"/>
            <a:ext cx="2592288" cy="995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47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1191386"/>
            <a:ext cx="8752754" cy="5117934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chemeClr val="tx1"/>
                </a:solidFill>
              </a:rPr>
              <a:t>Co očekáváme od kulatého stolu s korejskou KHNP</a:t>
            </a:r>
            <a:r>
              <a:rPr lang="cs-CZ" sz="2800" b="1" dirty="0" smtClean="0">
                <a:solidFill>
                  <a:schemeClr val="tx1"/>
                </a:solidFill>
              </a:rPr>
              <a:t>?</a:t>
            </a:r>
          </a:p>
          <a:p>
            <a:pPr marL="342900" indent="-342900" algn="l">
              <a:buFont typeface="Wingdings" charset="2"/>
              <a:buChar char="Ø"/>
            </a:pPr>
            <a:endParaRPr lang="cs-CZ" sz="2000" dirty="0">
              <a:solidFill>
                <a:schemeClr val="tx1"/>
              </a:solidFill>
            </a:endParaRPr>
          </a:p>
          <a:p>
            <a:pPr marL="342900" indent="-342900" algn="l">
              <a:buFont typeface="Wingdings" charset="2"/>
              <a:buChar char="Ø"/>
            </a:pPr>
            <a:r>
              <a:rPr lang="cs-CZ" sz="2000" dirty="0" smtClean="0">
                <a:solidFill>
                  <a:schemeClr val="tx1"/>
                </a:solidFill>
              </a:rPr>
              <a:t>představení  </a:t>
            </a:r>
            <a:r>
              <a:rPr lang="cs-CZ" sz="2000" dirty="0">
                <a:solidFill>
                  <a:schemeClr val="tx1"/>
                </a:solidFill>
              </a:rPr>
              <a:t>technických parametrů jaderného reaktoru a modelu výstavby nového </a:t>
            </a:r>
            <a:r>
              <a:rPr lang="cs-CZ" sz="2000" dirty="0" smtClean="0">
                <a:solidFill>
                  <a:schemeClr val="tx1"/>
                </a:solidFill>
              </a:rPr>
              <a:t>bloku, </a:t>
            </a:r>
            <a:r>
              <a:rPr lang="cs-CZ" sz="2000" dirty="0">
                <a:solidFill>
                  <a:schemeClr val="tx1"/>
                </a:solidFill>
              </a:rPr>
              <a:t>který nabízí pro </a:t>
            </a:r>
            <a:r>
              <a:rPr lang="cs-CZ" sz="2000" dirty="0" smtClean="0">
                <a:solidFill>
                  <a:schemeClr val="tx1"/>
                </a:solidFill>
              </a:rPr>
              <a:t>Dukovany</a:t>
            </a:r>
          </a:p>
          <a:p>
            <a:pPr marL="342900" indent="-342900" algn="l">
              <a:buFont typeface="Wingdings" charset="2"/>
              <a:buChar char="Ø"/>
            </a:pPr>
            <a:endParaRPr lang="cs-CZ" sz="20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Wingdings" charset="2"/>
              <a:buChar char="Ø"/>
            </a:pPr>
            <a:r>
              <a:rPr lang="cs-CZ" sz="2000" dirty="0" smtClean="0">
                <a:solidFill>
                  <a:schemeClr val="tx1"/>
                </a:solidFill>
              </a:rPr>
              <a:t>seznámení </a:t>
            </a:r>
            <a:r>
              <a:rPr lang="cs-CZ" sz="2000" dirty="0">
                <a:solidFill>
                  <a:schemeClr val="tx1"/>
                </a:solidFill>
              </a:rPr>
              <a:t>s jadernými projekty, které </a:t>
            </a:r>
            <a:r>
              <a:rPr lang="cs-CZ" sz="2000" dirty="0" smtClean="0">
                <a:solidFill>
                  <a:schemeClr val="tx1"/>
                </a:solidFill>
              </a:rPr>
              <a:t>KHNP realizuje </a:t>
            </a:r>
            <a:r>
              <a:rPr lang="cs-CZ" sz="2000" dirty="0">
                <a:solidFill>
                  <a:schemeClr val="tx1"/>
                </a:solidFill>
              </a:rPr>
              <a:t>v </a:t>
            </a:r>
            <a:r>
              <a:rPr lang="cs-CZ" sz="2000" dirty="0" smtClean="0">
                <a:solidFill>
                  <a:schemeClr val="tx1"/>
                </a:solidFill>
              </a:rPr>
              <a:t>zahraničí</a:t>
            </a:r>
          </a:p>
          <a:p>
            <a:pPr marL="342900" indent="-342900" algn="l">
              <a:buFont typeface="Wingdings" charset="2"/>
              <a:buChar char="Ø"/>
            </a:pPr>
            <a:endParaRPr lang="cs-CZ" sz="20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Wingdings" charset="2"/>
              <a:buChar char="Ø"/>
            </a:pPr>
            <a:r>
              <a:rPr lang="cs-CZ" sz="2000" dirty="0" smtClean="0">
                <a:solidFill>
                  <a:schemeClr val="tx1"/>
                </a:solidFill>
              </a:rPr>
              <a:t>seznámení </a:t>
            </a:r>
            <a:r>
              <a:rPr lang="cs-CZ" sz="2000" dirty="0">
                <a:solidFill>
                  <a:schemeClr val="tx1"/>
                </a:solidFill>
              </a:rPr>
              <a:t>s potřebami spolupráce s českými a regionálními firmami při přípravě stavby i samotné </a:t>
            </a:r>
            <a:r>
              <a:rPr lang="cs-CZ" sz="2000" dirty="0" smtClean="0">
                <a:solidFill>
                  <a:schemeClr val="tx1"/>
                </a:solidFill>
              </a:rPr>
              <a:t>výstavbě, předběžné </a:t>
            </a:r>
            <a:r>
              <a:rPr lang="cs-CZ" sz="2000" dirty="0">
                <a:solidFill>
                  <a:schemeClr val="tx1"/>
                </a:solidFill>
              </a:rPr>
              <a:t>požadavky  KHNP na  servis, ubytovací a stravovací kapacity, zdravotnickou </a:t>
            </a:r>
            <a:r>
              <a:rPr lang="cs-CZ" sz="2000" dirty="0" smtClean="0">
                <a:solidFill>
                  <a:schemeClr val="tx1"/>
                </a:solidFill>
              </a:rPr>
              <a:t>péči</a:t>
            </a:r>
            <a:r>
              <a:rPr lang="cs-CZ" sz="2000" smtClean="0">
                <a:solidFill>
                  <a:schemeClr val="tx1"/>
                </a:solidFill>
              </a:rPr>
              <a:t>, služby,  </a:t>
            </a:r>
            <a:r>
              <a:rPr lang="cs-CZ" sz="2000" dirty="0">
                <a:solidFill>
                  <a:schemeClr val="tx1"/>
                </a:solidFill>
              </a:rPr>
              <a:t>atd</a:t>
            </a:r>
            <a:r>
              <a:rPr lang="cs-CZ" sz="2000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 algn="l">
              <a:buFont typeface="Wingdings" charset="2"/>
              <a:buChar char="Ø"/>
            </a:pPr>
            <a:endParaRPr lang="cs-CZ" sz="20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Wingdings" charset="2"/>
              <a:buChar char="Ø"/>
            </a:pPr>
            <a:r>
              <a:rPr lang="cs-CZ" sz="2000" dirty="0" smtClean="0">
                <a:solidFill>
                  <a:schemeClr val="tx1"/>
                </a:solidFill>
              </a:rPr>
              <a:t> očekáváme </a:t>
            </a:r>
            <a:r>
              <a:rPr lang="cs-CZ" sz="2000" dirty="0">
                <a:solidFill>
                  <a:schemeClr val="tx1"/>
                </a:solidFill>
              </a:rPr>
              <a:t>již dnes osobní jednání s našimi firmami, institucemi a představiteli </a:t>
            </a:r>
            <a:r>
              <a:rPr lang="cs-CZ" sz="2000" dirty="0" smtClean="0">
                <a:solidFill>
                  <a:schemeClr val="tx1"/>
                </a:solidFill>
              </a:rPr>
              <a:t>měst </a:t>
            </a:r>
            <a:r>
              <a:rPr lang="cs-CZ" sz="2000" dirty="0">
                <a:solidFill>
                  <a:schemeClr val="tx1"/>
                </a:solidFill>
              </a:rPr>
              <a:t>a </a:t>
            </a:r>
            <a:r>
              <a:rPr lang="cs-CZ" sz="2000" dirty="0" smtClean="0">
                <a:solidFill>
                  <a:schemeClr val="tx1"/>
                </a:solidFill>
              </a:rPr>
              <a:t>obcí</a:t>
            </a:r>
            <a:endParaRPr lang="cs-CZ" sz="2000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41592"/>
            <a:ext cx="1119906" cy="111990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55" y="207766"/>
            <a:ext cx="2592288" cy="995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239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0555" y="2708920"/>
            <a:ext cx="8752754" cy="725446"/>
          </a:xfrm>
        </p:spPr>
        <p:txBody>
          <a:bodyPr>
            <a:noAutofit/>
          </a:bodyPr>
          <a:lstStyle/>
          <a:p>
            <a:r>
              <a:rPr lang="cs-CZ" sz="2800" b="1" dirty="0" smtClean="0">
                <a:solidFill>
                  <a:schemeClr val="tx1"/>
                </a:solidFill>
              </a:rPr>
              <a:t>Přeji pěkný den </a:t>
            </a:r>
            <a:r>
              <a:rPr lang="cs-CZ" sz="2800" b="1" smtClean="0">
                <a:solidFill>
                  <a:schemeClr val="tx1"/>
                </a:solidFill>
              </a:rPr>
              <a:t>a úspěšné jednání!</a:t>
            </a:r>
            <a:endParaRPr lang="cs-CZ" sz="2000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41592"/>
            <a:ext cx="1119906" cy="111990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55" y="207766"/>
            <a:ext cx="2592288" cy="99541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0433" y="4027360"/>
            <a:ext cx="3563888" cy="237639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293096"/>
            <a:ext cx="2772420" cy="1844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569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3916</TotalTime>
  <Words>296</Words>
  <Application>Microsoft Macintosh PowerPoint</Application>
  <PresentationFormat>On-screen Show (4:3)</PresentationFormat>
  <Paragraphs>37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Wingdings</vt:lpstr>
      <vt:lpstr>Arial</vt:lpstr>
      <vt:lpstr>Motiv systému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Současná situace z pohledu regionu Třebíč a okolí</dc:title>
  <dc:creator>Win7</dc:creator>
  <cp:lastModifiedBy>Microsoft Office User</cp:lastModifiedBy>
  <cp:revision>105</cp:revision>
  <cp:lastPrinted>2015-03-18T20:02:39Z</cp:lastPrinted>
  <dcterms:created xsi:type="dcterms:W3CDTF">2014-05-20T05:55:41Z</dcterms:created>
  <dcterms:modified xsi:type="dcterms:W3CDTF">2017-05-24T07:08:33Z</dcterms:modified>
</cp:coreProperties>
</file>