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304" r:id="rId4"/>
    <p:sldId id="310" r:id="rId5"/>
    <p:sldId id="311" r:id="rId6"/>
    <p:sldId id="312" r:id="rId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3025"/>
  </p:normalViewPr>
  <p:slideViewPr>
    <p:cSldViewPr>
      <p:cViewPr>
        <p:scale>
          <a:sx n="90" d="100"/>
          <a:sy n="90" d="100"/>
        </p:scale>
        <p:origin x="2104" y="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r">
              <a:defRPr sz="1300"/>
            </a:lvl1pPr>
          </a:lstStyle>
          <a:p>
            <a:fld id="{176D06D6-D88D-4F4E-ADAB-4CBD0E317FEC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r">
              <a:defRPr sz="1300"/>
            </a:lvl1pPr>
          </a:lstStyle>
          <a:p>
            <a:fld id="{B75FEDDE-506F-4E9C-9609-46C6884E8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693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08A4-C4C8-4126-B453-2B217FE3E530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966DB-2E05-4C7A-9854-CD5D1D9A3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6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966DB-2E05-4C7A-9854-CD5D1D9A3FE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6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0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65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71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3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6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65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77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6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90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34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BA5E-2195-4AF0-8925-93036CC92FC3}" type="datetimeFigureOut">
              <a:rPr lang="cs-CZ" smtClean="0"/>
              <a:t>24.05.17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FE5-70A6-4FE5-8299-1C76EF4F0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3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kjedu.cz/" TargetMode="External"/><Relationship Id="rId4" Type="http://schemas.openxmlformats.org/officeDocument/2006/relationships/hyperlink" Target="http://www.ekoregion5.cz/" TargetMode="External"/><Relationship Id="rId5" Type="http://schemas.openxmlformats.org/officeDocument/2006/relationships/hyperlink" Target="http://www.energoregion.cz/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nergeticketrebicsko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95449" y="263691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Vítězslav Jonáš, </a:t>
            </a:r>
          </a:p>
          <a:p>
            <a:r>
              <a:rPr lang="cs-CZ" sz="3600" b="1" dirty="0" smtClean="0">
                <a:solidFill>
                  <a:schemeClr val="tx1"/>
                </a:solidFill>
              </a:rPr>
              <a:t>předseda Energetické Třebíčsko </a:t>
            </a:r>
          </a:p>
          <a:p>
            <a:r>
              <a:rPr lang="cs-CZ" sz="3600" b="1" smtClean="0">
                <a:solidFill>
                  <a:schemeClr val="tx1"/>
                </a:solidFill>
              </a:rPr>
              <a:t>a Zástupce </a:t>
            </a:r>
            <a:r>
              <a:rPr lang="cs-CZ" sz="3600" b="1" dirty="0" smtClean="0">
                <a:solidFill>
                  <a:schemeClr val="tx1"/>
                </a:solidFill>
              </a:rPr>
              <a:t>Jaderné regiony ČR</a:t>
            </a:r>
          </a:p>
          <a:p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11273"/>
            <a:ext cx="1695970" cy="16959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7765"/>
            <a:ext cx="3275856" cy="12578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5609" y="53761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Kulatý stůl s KHNP , 24. května 2017, Třebíč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541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87152"/>
            <a:ext cx="7960666" cy="5117933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Sdružení </a:t>
            </a:r>
            <a:r>
              <a:rPr lang="cs-CZ" sz="2000" b="1" dirty="0">
                <a:solidFill>
                  <a:schemeClr val="tx1"/>
                </a:solidFill>
              </a:rPr>
              <a:t>Energetické Třebíčsko </a:t>
            </a:r>
            <a:r>
              <a:rPr lang="cs-CZ" sz="2000" dirty="0">
                <a:solidFill>
                  <a:schemeClr val="tx1"/>
                </a:solidFill>
              </a:rPr>
              <a:t>je dobrovolným sdružením obcí a právnických osob, které mají zájem na udržení energetického regionu. 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Základní </a:t>
            </a:r>
            <a:r>
              <a:rPr lang="cs-CZ" sz="2000" dirty="0">
                <a:solidFill>
                  <a:schemeClr val="tx1"/>
                </a:solidFill>
              </a:rPr>
              <a:t>posláním je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zastupovat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a hájit zájmy členů ve vztahu k udržení a dalšímu rozvoji energetického odvětví v regionu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spolupracovat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s orgány obce, kraje, státu a s ostatními organizacemi i </a:t>
            </a:r>
            <a:r>
              <a:rPr lang="cs-CZ" sz="2000" dirty="0" smtClean="0">
                <a:solidFill>
                  <a:schemeClr val="tx1"/>
                </a:solidFill>
              </a:rPr>
              <a:t>jednotlivci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přispívat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k jednoznačnému definování perspektivy dalšího provozu a rozvoje Jaderné elektrárny </a:t>
            </a:r>
            <a:r>
              <a:rPr lang="cs-CZ" sz="2000" dirty="0" smtClean="0">
                <a:solidFill>
                  <a:schemeClr val="tx1"/>
                </a:solidFill>
              </a:rPr>
              <a:t>Dukovany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podporovat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výstavbu nového jaderného bloku v Dukovanech za dodržení zásad udržitelného rozvoje a minimalizování dopadů do životního prostředí včetně dodržování zásad bezpečného provozu nových i současných energetických </a:t>
            </a:r>
            <a:r>
              <a:rPr lang="cs-CZ" sz="2000" dirty="0" smtClean="0">
                <a:solidFill>
                  <a:schemeClr val="tx1"/>
                </a:solidFill>
              </a:rPr>
              <a:t>zařízení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 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84" y="41592"/>
            <a:ext cx="1345690" cy="13456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" y="207766"/>
            <a:ext cx="2592288" cy="99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3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960666" cy="3960440"/>
          </a:xfrm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Jaderné regiony Česká republika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Vznik aktivity Jaderné regiony Česká republika iniciovala Občanská bezpečnostní komise a sdružení </a:t>
            </a:r>
            <a:r>
              <a:rPr lang="cs-CZ" sz="2400" dirty="0" err="1">
                <a:solidFill>
                  <a:schemeClr val="tx1"/>
                </a:solidFill>
              </a:rPr>
              <a:t>Ekoregion</a:t>
            </a:r>
            <a:r>
              <a:rPr lang="cs-CZ" sz="2400" dirty="0">
                <a:solidFill>
                  <a:schemeClr val="tx1"/>
                </a:solidFill>
              </a:rPr>
              <a:t> 5, </a:t>
            </a:r>
            <a:r>
              <a:rPr lang="cs-CZ" sz="2400" dirty="0" err="1">
                <a:solidFill>
                  <a:schemeClr val="tx1"/>
                </a:solidFill>
              </a:rPr>
              <a:t>Energoregionem</a:t>
            </a:r>
            <a:r>
              <a:rPr lang="cs-CZ" sz="2400" dirty="0">
                <a:solidFill>
                  <a:schemeClr val="tx1"/>
                </a:solidFill>
              </a:rPr>
              <a:t> 2020, region </a:t>
            </a:r>
            <a:r>
              <a:rPr lang="cs-CZ" sz="2400" dirty="0" err="1">
                <a:solidFill>
                  <a:schemeClr val="tx1"/>
                </a:solidFill>
              </a:rPr>
              <a:t>Bystřicko</a:t>
            </a:r>
            <a:r>
              <a:rPr lang="cs-CZ" sz="2400" dirty="0">
                <a:solidFill>
                  <a:schemeClr val="tx1"/>
                </a:solidFill>
              </a:rPr>
              <a:t> a zájmové sdružení Energetické Třebíčsko na základě zkušeností z různých jednání na národní úrovni, </a:t>
            </a:r>
            <a:r>
              <a:rPr lang="cs-CZ" sz="2400">
                <a:solidFill>
                  <a:schemeClr val="tx1"/>
                </a:solidFill>
              </a:rPr>
              <a:t>ale i</a:t>
            </a:r>
            <a:r>
              <a:rPr lang="cs-CZ" sz="240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na úrovni Evropské unie.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Zástupcem </a:t>
            </a:r>
            <a:r>
              <a:rPr lang="cs-CZ" sz="2400" dirty="0">
                <a:solidFill>
                  <a:schemeClr val="tx1"/>
                </a:solidFill>
              </a:rPr>
              <a:t>byl zvolen bývalý starosta obce Dukovany a bývalý senátor Vítězslav Jonáš.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84" y="41592"/>
            <a:ext cx="1345690" cy="13456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" y="207766"/>
            <a:ext cx="2592288" cy="99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1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91386"/>
            <a:ext cx="8392714" cy="5117934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Kdo má na starosti výstavbu nových jaderných zdrojů: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vládní výbor pro jadernou energetiku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vládní zmocněnec Ján </a:t>
            </a:r>
            <a:r>
              <a:rPr lang="cs-CZ" sz="2000" dirty="0" err="1" smtClean="0">
                <a:solidFill>
                  <a:schemeClr val="tx1"/>
                </a:solidFill>
              </a:rPr>
              <a:t>Štuller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MPO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SÚRAO - řešení </a:t>
            </a:r>
            <a:r>
              <a:rPr lang="cs-CZ" sz="2000" dirty="0">
                <a:solidFill>
                  <a:schemeClr val="tx1"/>
                </a:solidFill>
              </a:rPr>
              <a:t>uložení radioaktivních </a:t>
            </a:r>
            <a:r>
              <a:rPr lang="cs-CZ" sz="2000" dirty="0" smtClean="0">
                <a:solidFill>
                  <a:schemeClr val="tx1"/>
                </a:solidFill>
              </a:rPr>
              <a:t>odpadů</a:t>
            </a:r>
          </a:p>
          <a:p>
            <a:pPr algn="l"/>
            <a:endParaRPr lang="cs-CZ" sz="2000" dirty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Aktivity v regionu:</a:t>
            </a: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Energetické Třebíčsko			</a:t>
            </a:r>
            <a:r>
              <a:rPr lang="cs-CZ" sz="2000" dirty="0" smtClean="0">
                <a:solidFill>
                  <a:schemeClr val="tx1"/>
                </a:solidFill>
                <a:hlinkClick r:id="rId2"/>
              </a:rPr>
              <a:t>www.energeticketrebicsko.cz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Občanská bezpečnostní komise při EDU		</a:t>
            </a:r>
            <a:r>
              <a:rPr lang="cs-CZ" sz="2000" dirty="0" smtClean="0">
                <a:solidFill>
                  <a:schemeClr val="tx1"/>
                </a:solidFill>
                <a:hlinkClick r:id="rId3"/>
              </a:rPr>
              <a:t>www.obkjedu.cz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err="1" smtClean="0">
                <a:solidFill>
                  <a:schemeClr val="tx1"/>
                </a:solidFill>
              </a:rPr>
              <a:t>Ekoregion</a:t>
            </a:r>
            <a:r>
              <a:rPr lang="cs-CZ" sz="2000" dirty="0" smtClean="0">
                <a:solidFill>
                  <a:schemeClr val="tx1"/>
                </a:solidFill>
              </a:rPr>
              <a:t> 5					</a:t>
            </a:r>
            <a:r>
              <a:rPr lang="cs-CZ" sz="2000" dirty="0" smtClean="0">
                <a:solidFill>
                  <a:schemeClr val="tx1"/>
                </a:solidFill>
                <a:hlinkClick r:id="rId4"/>
              </a:rPr>
              <a:t>www.ekoregion5.cz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err="1" smtClean="0">
                <a:solidFill>
                  <a:schemeClr val="tx1"/>
                </a:solidFill>
              </a:rPr>
              <a:t>Energoregion</a:t>
            </a:r>
            <a:r>
              <a:rPr lang="cs-CZ" sz="2000" dirty="0" smtClean="0">
                <a:solidFill>
                  <a:schemeClr val="tx1"/>
                </a:solidFill>
              </a:rPr>
              <a:t> 2020				</a:t>
            </a:r>
            <a:r>
              <a:rPr lang="cs-CZ" sz="2000" dirty="0" smtClean="0">
                <a:solidFill>
                  <a:schemeClr val="tx1"/>
                </a:solidFill>
                <a:hlinkClick r:id="rId5"/>
              </a:rPr>
              <a:t>www.energoregion.cz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Komise při Kraji Vysočina se zastoupením Jihomoravského kraje (Tomáš Třetina, Milan Vojta, Václav Svoboda)</a:t>
            </a:r>
          </a:p>
          <a:p>
            <a:pPr algn="l"/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84" y="41592"/>
            <a:ext cx="1345690" cy="13456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" y="207766"/>
            <a:ext cx="2592288" cy="99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191386"/>
            <a:ext cx="8752754" cy="511793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Co očekáváme od kulatého stolu s korejskou KHNP</a:t>
            </a:r>
            <a:r>
              <a:rPr lang="cs-CZ" sz="2800" b="1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Font typeface="Wingdings" charset="2"/>
              <a:buChar char="Ø"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představení  </a:t>
            </a:r>
            <a:r>
              <a:rPr lang="cs-CZ" sz="2000" dirty="0">
                <a:solidFill>
                  <a:schemeClr val="tx1"/>
                </a:solidFill>
              </a:rPr>
              <a:t>technických parametrů jaderného reaktoru a modelu výstavby nového </a:t>
            </a:r>
            <a:r>
              <a:rPr lang="cs-CZ" sz="2000" dirty="0" smtClean="0">
                <a:solidFill>
                  <a:schemeClr val="tx1"/>
                </a:solidFill>
              </a:rPr>
              <a:t>bloku, </a:t>
            </a:r>
            <a:r>
              <a:rPr lang="cs-CZ" sz="2000" dirty="0">
                <a:solidFill>
                  <a:schemeClr val="tx1"/>
                </a:solidFill>
              </a:rPr>
              <a:t>který nabízí pro </a:t>
            </a:r>
            <a:r>
              <a:rPr lang="cs-CZ" sz="2000" dirty="0" smtClean="0">
                <a:solidFill>
                  <a:schemeClr val="tx1"/>
                </a:solidFill>
              </a:rPr>
              <a:t>Dukovany</a:t>
            </a:r>
          </a:p>
          <a:p>
            <a:pPr marL="342900" indent="-342900" algn="l">
              <a:buFont typeface="Wingdings" charset="2"/>
              <a:buChar char="Ø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seznámení </a:t>
            </a:r>
            <a:r>
              <a:rPr lang="cs-CZ" sz="2000" dirty="0">
                <a:solidFill>
                  <a:schemeClr val="tx1"/>
                </a:solidFill>
              </a:rPr>
              <a:t>s jadernými projekty, které </a:t>
            </a:r>
            <a:r>
              <a:rPr lang="cs-CZ" sz="2000" dirty="0" smtClean="0">
                <a:solidFill>
                  <a:schemeClr val="tx1"/>
                </a:solidFill>
              </a:rPr>
              <a:t>KHNP realizuje </a:t>
            </a:r>
            <a:r>
              <a:rPr lang="cs-CZ" sz="2000" dirty="0">
                <a:solidFill>
                  <a:schemeClr val="tx1"/>
                </a:solidFill>
              </a:rPr>
              <a:t>v </a:t>
            </a:r>
            <a:r>
              <a:rPr lang="cs-CZ" sz="2000" dirty="0" smtClean="0">
                <a:solidFill>
                  <a:schemeClr val="tx1"/>
                </a:solidFill>
              </a:rPr>
              <a:t>zahraničí</a:t>
            </a:r>
          </a:p>
          <a:p>
            <a:pPr marL="342900" indent="-342900" algn="l">
              <a:buFont typeface="Wingdings" charset="2"/>
              <a:buChar char="Ø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seznámení </a:t>
            </a:r>
            <a:r>
              <a:rPr lang="cs-CZ" sz="2000" dirty="0">
                <a:solidFill>
                  <a:schemeClr val="tx1"/>
                </a:solidFill>
              </a:rPr>
              <a:t>s potřebami spolupráce s českými a regionálními firmami při přípravě stavby i samotné </a:t>
            </a:r>
            <a:r>
              <a:rPr lang="cs-CZ" sz="2000" dirty="0" smtClean="0">
                <a:solidFill>
                  <a:schemeClr val="tx1"/>
                </a:solidFill>
              </a:rPr>
              <a:t>výstavbě, předběžné </a:t>
            </a:r>
            <a:r>
              <a:rPr lang="cs-CZ" sz="2000" dirty="0">
                <a:solidFill>
                  <a:schemeClr val="tx1"/>
                </a:solidFill>
              </a:rPr>
              <a:t>požadavky  KHNP na  servis, ubytovací a stravovací kapacity, zdravotnickou </a:t>
            </a:r>
            <a:r>
              <a:rPr lang="cs-CZ" sz="2000" dirty="0" smtClean="0">
                <a:solidFill>
                  <a:schemeClr val="tx1"/>
                </a:solidFill>
              </a:rPr>
              <a:t>péči</a:t>
            </a:r>
            <a:r>
              <a:rPr lang="cs-CZ" sz="2000" smtClean="0">
                <a:solidFill>
                  <a:schemeClr val="tx1"/>
                </a:solidFill>
              </a:rPr>
              <a:t>, služby,  </a:t>
            </a:r>
            <a:r>
              <a:rPr lang="cs-CZ" sz="2000" dirty="0">
                <a:solidFill>
                  <a:schemeClr val="tx1"/>
                </a:solidFill>
              </a:rPr>
              <a:t>atd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charset="2"/>
              <a:buChar char="Ø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 očekáváme </a:t>
            </a:r>
            <a:r>
              <a:rPr lang="cs-CZ" sz="2000" dirty="0">
                <a:solidFill>
                  <a:schemeClr val="tx1"/>
                </a:solidFill>
              </a:rPr>
              <a:t>již dnes osobní jednání s našimi firmami, institucemi a představiteli </a:t>
            </a:r>
            <a:r>
              <a:rPr lang="cs-CZ" sz="2000" dirty="0" smtClean="0">
                <a:solidFill>
                  <a:schemeClr val="tx1"/>
                </a:solidFill>
              </a:rPr>
              <a:t>měst </a:t>
            </a:r>
            <a:r>
              <a:rPr lang="cs-CZ" sz="2000" dirty="0">
                <a:solidFill>
                  <a:schemeClr val="tx1"/>
                </a:solidFill>
              </a:rPr>
              <a:t>a </a:t>
            </a:r>
            <a:r>
              <a:rPr lang="cs-CZ" sz="2000" dirty="0" smtClean="0">
                <a:solidFill>
                  <a:schemeClr val="tx1"/>
                </a:solidFill>
              </a:rPr>
              <a:t>obcí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1592"/>
            <a:ext cx="1119906" cy="11199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" y="207766"/>
            <a:ext cx="2592288" cy="99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3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55" y="2708920"/>
            <a:ext cx="8752754" cy="725446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Přeji pěkný den </a:t>
            </a:r>
            <a:r>
              <a:rPr lang="cs-CZ" sz="2800" b="1" smtClean="0">
                <a:solidFill>
                  <a:schemeClr val="tx1"/>
                </a:solidFill>
              </a:rPr>
              <a:t>a úspěšné jednání!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1592"/>
            <a:ext cx="1119906" cy="11199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" y="207766"/>
            <a:ext cx="2592288" cy="9954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33" y="4027360"/>
            <a:ext cx="3563888" cy="2376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93096"/>
            <a:ext cx="2772420" cy="184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6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296</Words>
  <Application>Microsoft Macintosh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Wingdings</vt:lpstr>
      <vt:lpstr>Arial</vt:lpstr>
      <vt:lpstr>Motiv systému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situace z pohledu regionu Třebíč a okolí</dc:title>
  <dc:creator>Win7</dc:creator>
  <cp:lastModifiedBy>Microsoft Office User</cp:lastModifiedBy>
  <cp:revision>105</cp:revision>
  <cp:lastPrinted>2015-03-18T20:02:39Z</cp:lastPrinted>
  <dcterms:created xsi:type="dcterms:W3CDTF">2014-05-20T05:55:41Z</dcterms:created>
  <dcterms:modified xsi:type="dcterms:W3CDTF">2017-05-24T07:08:33Z</dcterms:modified>
</cp:coreProperties>
</file>