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06" r:id="rId3"/>
    <p:sldId id="307" r:id="rId4"/>
    <p:sldId id="304" r:id="rId5"/>
    <p:sldId id="308" r:id="rId6"/>
    <p:sldId id="305" r:id="rId7"/>
    <p:sldId id="303" r:id="rId8"/>
  </p:sldIdLst>
  <p:sldSz cx="9144000" cy="6858000" type="screen4x3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89"/>
  </p:normalViewPr>
  <p:slideViewPr>
    <p:cSldViewPr>
      <p:cViewPr>
        <p:scale>
          <a:sx n="90" d="100"/>
          <a:sy n="90" d="100"/>
        </p:scale>
        <p:origin x="88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4828" tIns="47414" rIns="94828" bIns="4741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4828" tIns="47414" rIns="94828" bIns="47414" rtlCol="0"/>
          <a:lstStyle>
            <a:lvl1pPr algn="r">
              <a:defRPr sz="1300"/>
            </a:lvl1pPr>
          </a:lstStyle>
          <a:p>
            <a:fld id="{176D06D6-D88D-4F4E-ADAB-4CBD0E317FEC}" type="datetimeFigureOut">
              <a:rPr lang="cs-CZ" smtClean="0"/>
              <a:t>28.11.16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4828" tIns="47414" rIns="94828" bIns="4741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378823"/>
            <a:ext cx="2945659" cy="493713"/>
          </a:xfrm>
          <a:prstGeom prst="rect">
            <a:avLst/>
          </a:prstGeom>
        </p:spPr>
        <p:txBody>
          <a:bodyPr vert="horz" lIns="94828" tIns="47414" rIns="94828" bIns="47414" rtlCol="0" anchor="b"/>
          <a:lstStyle>
            <a:lvl1pPr algn="r">
              <a:defRPr sz="1300"/>
            </a:lvl1pPr>
          </a:lstStyle>
          <a:p>
            <a:fld id="{B75FEDDE-506F-4E9C-9609-46C6884E8D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2693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508A4-C4C8-4126-B453-2B217FE3E530}" type="datetimeFigureOut">
              <a:rPr lang="cs-CZ" smtClean="0"/>
              <a:t>28.11.16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966DB-2E05-4C7A-9854-CD5D1D9A3F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9968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966DB-2E05-4C7A-9854-CD5D1D9A3FE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22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BA5E-2195-4AF0-8925-93036CC92FC3}" type="datetimeFigureOut">
              <a:rPr lang="cs-CZ" smtClean="0"/>
              <a:t>28.11.16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4FE5-70A6-4FE5-8299-1C76EF4F02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8306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BA5E-2195-4AF0-8925-93036CC92FC3}" type="datetimeFigureOut">
              <a:rPr lang="cs-CZ" smtClean="0"/>
              <a:t>28.11.16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4FE5-70A6-4FE5-8299-1C76EF4F02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65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BA5E-2195-4AF0-8925-93036CC92FC3}" type="datetimeFigureOut">
              <a:rPr lang="cs-CZ" smtClean="0"/>
              <a:t>28.11.16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4FE5-70A6-4FE5-8299-1C76EF4F02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871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BA5E-2195-4AF0-8925-93036CC92FC3}" type="datetimeFigureOut">
              <a:rPr lang="cs-CZ" smtClean="0"/>
              <a:t>28.11.16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4FE5-70A6-4FE5-8299-1C76EF4F02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131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BA5E-2195-4AF0-8925-93036CC92FC3}" type="datetimeFigureOut">
              <a:rPr lang="cs-CZ" smtClean="0"/>
              <a:t>28.11.16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4FE5-70A6-4FE5-8299-1C76EF4F02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60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BA5E-2195-4AF0-8925-93036CC92FC3}" type="datetimeFigureOut">
              <a:rPr lang="cs-CZ" smtClean="0"/>
              <a:t>28.11.16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4FE5-70A6-4FE5-8299-1C76EF4F02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656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BA5E-2195-4AF0-8925-93036CC92FC3}" type="datetimeFigureOut">
              <a:rPr lang="cs-CZ" smtClean="0"/>
              <a:t>28.11.16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4FE5-70A6-4FE5-8299-1C76EF4F02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77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BA5E-2195-4AF0-8925-93036CC92FC3}" type="datetimeFigureOut">
              <a:rPr lang="cs-CZ" smtClean="0"/>
              <a:t>28.11.16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4FE5-70A6-4FE5-8299-1C76EF4F02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76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BA5E-2195-4AF0-8925-93036CC92FC3}" type="datetimeFigureOut">
              <a:rPr lang="cs-CZ" smtClean="0"/>
              <a:t>28.11.16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4FE5-70A6-4FE5-8299-1C76EF4F02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461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BA5E-2195-4AF0-8925-93036CC92FC3}" type="datetimeFigureOut">
              <a:rPr lang="cs-CZ" smtClean="0"/>
              <a:t>28.11.16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4FE5-70A6-4FE5-8299-1C76EF4F02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906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BA5E-2195-4AF0-8925-93036CC92FC3}" type="datetimeFigureOut">
              <a:rPr lang="cs-CZ" smtClean="0"/>
              <a:t>28.11.16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4FE5-70A6-4FE5-8299-1C76EF4F02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34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6BA5E-2195-4AF0-8925-93036CC92FC3}" type="datetimeFigureOut">
              <a:rPr lang="cs-CZ" smtClean="0"/>
              <a:t>28.11.16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94FE5-70A6-4FE5-8299-1C76EF4F02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363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g"/><Relationship Id="rId8" Type="http://schemas.openxmlformats.org/officeDocument/2006/relationships/image" Target="../media/image15.jpeg"/><Relationship Id="rId9" Type="http://schemas.openxmlformats.org/officeDocument/2006/relationships/image" Target="../media/image16.jpg"/><Relationship Id="rId10" Type="http://schemas.openxmlformats.org/officeDocument/2006/relationships/image" Target="../media/image17.jpg"/><Relationship Id="rId11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>
            <a:normAutofit/>
          </a:bodyPr>
          <a:lstStyle/>
          <a:p>
            <a:r>
              <a:rPr lang="cs-CZ" b="1" dirty="0" smtClean="0"/>
              <a:t>Hledáme zodpovědné politiky </a:t>
            </a:r>
            <a:br>
              <a:rPr lang="cs-CZ" b="1" dirty="0" smtClean="0"/>
            </a:br>
            <a:r>
              <a:rPr lang="cs-CZ" b="1" dirty="0" smtClean="0"/>
              <a:t>„s </a:t>
            </a:r>
            <a:r>
              <a:rPr lang="cs-CZ" b="1" dirty="0" err="1" smtClean="0"/>
              <a:t>gulemi</a:t>
            </a:r>
            <a:r>
              <a:rPr lang="cs-CZ" b="1" dirty="0" smtClean="0"/>
              <a:t>“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1098" y="4293096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Vítězslav Jonáš,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předseda Energetické Třebíčsko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a </a:t>
            </a:r>
            <a:r>
              <a:rPr lang="cs-CZ" dirty="0">
                <a:solidFill>
                  <a:schemeClr val="tx1"/>
                </a:solidFill>
              </a:rPr>
              <a:t>z</a:t>
            </a:r>
            <a:r>
              <a:rPr lang="cs-CZ" dirty="0" smtClean="0">
                <a:solidFill>
                  <a:schemeClr val="tx1"/>
                </a:solidFill>
              </a:rPr>
              <a:t>ástupce Jaderné regiony ČR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29.11 .2016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-11273"/>
            <a:ext cx="1695970" cy="169597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7765"/>
            <a:ext cx="3275856" cy="125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18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81073" y="597496"/>
            <a:ext cx="3357918" cy="646043"/>
          </a:xfrm>
        </p:spPr>
        <p:txBody>
          <a:bodyPr>
            <a:noAutofit/>
          </a:bodyPr>
          <a:lstStyle/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Dva přístupy k jádru</a:t>
            </a:r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698" y="0"/>
            <a:ext cx="1194992" cy="119499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1886"/>
            <a:ext cx="1656184" cy="6359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17824"/>
            <a:ext cx="3962570" cy="2232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04752"/>
            <a:ext cx="4321474" cy="2245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4293096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Premiér </a:t>
            </a:r>
            <a:r>
              <a:rPr lang="cs-CZ" dirty="0" err="1" smtClean="0"/>
              <a:t>Orbán</a:t>
            </a:r>
            <a:r>
              <a:rPr lang="cs-CZ" dirty="0" smtClean="0"/>
              <a:t> a ruský prezident Putin.</a:t>
            </a:r>
          </a:p>
          <a:p>
            <a:r>
              <a:rPr lang="cs-CZ" dirty="0" smtClean="0"/>
              <a:t>Rozhodl jsem o stavbě, uzavřel jsem dohodu a staví se. Evropská komise je o našem postupu řádně informována.</a:t>
            </a:r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4594775" y="4297853"/>
            <a:ext cx="3888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Premiér Sobotka. Je těžké rozhodnout, nevíme jaká bude cena energie za 30 let, musíme to udělat tak, abychom ke všem byli spravedliví a nikoho jsme nenaštvali. </a:t>
            </a:r>
            <a:r>
              <a:rPr lang="cs-CZ" dirty="0"/>
              <a:t>N</a:t>
            </a:r>
            <a:r>
              <a:rPr lang="cs-CZ" dirty="0" smtClean="0"/>
              <a:t>evíme, kdo bude stavět a jak</a:t>
            </a:r>
            <a:r>
              <a:rPr lang="cs-CZ" dirty="0"/>
              <a:t>. </a:t>
            </a:r>
            <a:r>
              <a:rPr lang="cs-CZ" dirty="0" smtClean="0"/>
              <a:t>Víme jen, že máme několik roků skluz. EK nám bude dělat problémy.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4309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926399"/>
            <a:ext cx="8424936" cy="828740"/>
          </a:xfrm>
        </p:spPr>
        <p:txBody>
          <a:bodyPr>
            <a:noAutofit/>
          </a:bodyPr>
          <a:lstStyle/>
          <a:p>
            <a:pPr marL="0" indent="0" algn="ctr">
              <a:buFontTx/>
              <a:buNone/>
              <a:defRPr/>
            </a:pPr>
            <a:r>
              <a:rPr lang="cs-CZ" sz="3600" dirty="0" smtClean="0"/>
              <a:t>Kecáme a neděláme</a:t>
            </a:r>
            <a:endParaRPr lang="cs-CZ" sz="36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7766"/>
            <a:ext cx="2088232" cy="80185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232" y="1"/>
            <a:ext cx="1340768" cy="1340768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39552" y="1710053"/>
            <a:ext cx="77048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ROK 2013</a:t>
            </a:r>
          </a:p>
          <a:p>
            <a:r>
              <a:rPr lang="cs-CZ" dirty="0" smtClean="0"/>
              <a:t>Konference v Třebíči, kde zaznělo, že musíme řešit budoucnost EDU.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r>
              <a:rPr lang="cs-CZ" dirty="0" smtClean="0"/>
              <a:t>ROK 2014</a:t>
            </a:r>
            <a:endParaRPr lang="cs-CZ" dirty="0"/>
          </a:p>
          <a:p>
            <a:r>
              <a:rPr lang="cs-CZ" dirty="0"/>
              <a:t>K</a:t>
            </a:r>
            <a:r>
              <a:rPr lang="cs-CZ" dirty="0" smtClean="0"/>
              <a:t>onference </a:t>
            </a:r>
            <a:r>
              <a:rPr lang="cs-CZ" smtClean="0"/>
              <a:t>ve </a:t>
            </a:r>
            <a:r>
              <a:rPr lang="cs-CZ" smtClean="0"/>
              <a:t>Valči - </a:t>
            </a:r>
            <a:r>
              <a:rPr lang="cs-CZ" dirty="0" smtClean="0"/>
              <a:t>podpora regionu k výstavbě a začíná jednání s MPO.</a:t>
            </a:r>
          </a:p>
          <a:p>
            <a:endParaRPr lang="cs-CZ" dirty="0"/>
          </a:p>
          <a:p>
            <a:r>
              <a:rPr lang="cs-CZ" dirty="0" smtClean="0"/>
              <a:t>ROK 2015</a:t>
            </a:r>
          </a:p>
          <a:p>
            <a:r>
              <a:rPr lang="cs-CZ" dirty="0" smtClean="0"/>
              <a:t>Třebíčská </a:t>
            </a:r>
            <a:r>
              <a:rPr lang="cs-CZ" dirty="0" smtClean="0"/>
              <a:t>výzva: výzva k přijetí ASEK a </a:t>
            </a:r>
            <a:r>
              <a:rPr lang="cs-CZ" dirty="0" smtClean="0"/>
              <a:t>NAP JE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r>
              <a:rPr lang="cs-CZ" dirty="0" smtClean="0"/>
              <a:t>ROK 2016</a:t>
            </a:r>
          </a:p>
          <a:p>
            <a:r>
              <a:rPr lang="cs-CZ" dirty="0" smtClean="0"/>
              <a:t>Ministr Mládek: 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 smtClean="0"/>
              <a:t>Finální rozhodnutí udělá příští vláda na podzim 2017. 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 smtClean="0"/>
              <a:t>Nemůžeme vědět, jaké budou ceny elektřiny po roce 2035. 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 smtClean="0"/>
              <a:t>Co bude po té, ví jen Bůh.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 smtClean="0"/>
              <a:t>Jsem rád, že výstavbu podporuje region a Energetické Třebíčsko.  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 smtClean="0"/>
              <a:t>Problém je zde: Musíme vysvětlit celé republice prospěšnost rozhodnutí a této investice. Je to tedy politické rozhodnutí. Lidé se obávají, aby to nedopadlo jako s </a:t>
            </a:r>
            <a:r>
              <a:rPr lang="cs-CZ" dirty="0" err="1" smtClean="0"/>
              <a:t>fotovoltaikou</a:t>
            </a:r>
            <a:r>
              <a:rPr lang="cs-CZ" dirty="0" smtClean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3952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4896" y="1032656"/>
            <a:ext cx="8424936" cy="828740"/>
          </a:xfrm>
        </p:spPr>
        <p:txBody>
          <a:bodyPr>
            <a:noAutofit/>
          </a:bodyPr>
          <a:lstStyle/>
          <a:p>
            <a:pPr marL="0" indent="0" algn="ctr">
              <a:buFontTx/>
              <a:buNone/>
              <a:defRPr/>
            </a:pPr>
            <a:r>
              <a:rPr lang="cs-CZ" sz="3600" dirty="0" smtClean="0"/>
              <a:t>Vláda musí najít „své </a:t>
            </a:r>
            <a:r>
              <a:rPr lang="cs-CZ" sz="3600" dirty="0" err="1" smtClean="0"/>
              <a:t>gule</a:t>
            </a:r>
            <a:r>
              <a:rPr lang="cs-CZ" sz="3600" dirty="0" smtClean="0"/>
              <a:t>“</a:t>
            </a:r>
            <a:endParaRPr lang="cs-CZ" sz="36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7766"/>
            <a:ext cx="2088232" cy="80185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232" y="1"/>
            <a:ext cx="1340768" cy="1340768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83568" y="1839568"/>
            <a:ext cx="7704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</a:t>
            </a:r>
            <a:r>
              <a:rPr lang="cs-CZ" dirty="0" smtClean="0"/>
              <a:t>láda </a:t>
            </a:r>
            <a:r>
              <a:rPr lang="cs-CZ" dirty="0"/>
              <a:t>musí rozhodnout před </a:t>
            </a:r>
            <a:r>
              <a:rPr lang="cs-CZ" dirty="0" smtClean="0"/>
              <a:t>volbami!</a:t>
            </a:r>
          </a:p>
          <a:p>
            <a:endParaRPr lang="cs-CZ" dirty="0"/>
          </a:p>
          <a:p>
            <a:r>
              <a:rPr lang="cs-CZ" dirty="0"/>
              <a:t>Z</a:t>
            </a:r>
            <a:r>
              <a:rPr lang="cs-CZ" dirty="0" smtClean="0"/>
              <a:t>a </a:t>
            </a:r>
            <a:r>
              <a:rPr lang="cs-CZ" dirty="0"/>
              <a:t>strategickými úkoly jsou konkrétní lidé, kteří musí být ohodnoceni nebo </a:t>
            </a:r>
            <a:r>
              <a:rPr lang="cs-CZ" dirty="0" smtClean="0"/>
              <a:t>postiženi.</a:t>
            </a:r>
          </a:p>
          <a:p>
            <a:endParaRPr lang="cs-CZ" dirty="0"/>
          </a:p>
          <a:p>
            <a:r>
              <a:rPr lang="en-GB" dirty="0"/>
              <a:t>N</a:t>
            </a:r>
            <a:r>
              <a:rPr lang="cs-CZ" dirty="0" err="1" smtClean="0"/>
              <a:t>ečinnost</a:t>
            </a:r>
            <a:r>
              <a:rPr lang="cs-CZ" dirty="0" smtClean="0"/>
              <a:t> </a:t>
            </a:r>
            <a:r>
              <a:rPr lang="cs-CZ" dirty="0"/>
              <a:t>některých politiků ohrožuje náš region</a:t>
            </a:r>
            <a:r>
              <a:rPr lang="cs-CZ" dirty="0" smtClean="0"/>
              <a:t>, </a:t>
            </a:r>
            <a:r>
              <a:rPr lang="cs-CZ" dirty="0" err="1"/>
              <a:t>socio</a:t>
            </a:r>
            <a:r>
              <a:rPr lang="cs-CZ" dirty="0"/>
              <a:t>-ekonomické parametry, naše životy, musíme odměnit </a:t>
            </a:r>
            <a:r>
              <a:rPr lang="cs-CZ" dirty="0" smtClean="0"/>
              <a:t>jen ty, </a:t>
            </a:r>
            <a:r>
              <a:rPr lang="cs-CZ" dirty="0"/>
              <a:t>kteří pracují a vyloučit ze hry ty, co </a:t>
            </a:r>
            <a:r>
              <a:rPr lang="cs-CZ" dirty="0" smtClean="0"/>
              <a:t>nedělají.</a:t>
            </a:r>
          </a:p>
          <a:p>
            <a:endParaRPr lang="en-GB" dirty="0"/>
          </a:p>
          <a:p>
            <a:r>
              <a:rPr lang="cs-CZ" dirty="0"/>
              <a:t>N</a:t>
            </a:r>
            <a:r>
              <a:rPr lang="cs-CZ" dirty="0" smtClean="0"/>
              <a:t>echceme </a:t>
            </a:r>
            <a:r>
              <a:rPr lang="cs-CZ" dirty="0"/>
              <a:t>přizvukovat nečinnosti a náš jediný cíl je dlouhodobá budoucnost </a:t>
            </a:r>
            <a:r>
              <a:rPr lang="cs-CZ" dirty="0" smtClean="0"/>
              <a:t>Dukovan. </a:t>
            </a:r>
          </a:p>
          <a:p>
            <a:endParaRPr lang="en-GB" dirty="0"/>
          </a:p>
          <a:p>
            <a:r>
              <a:rPr lang="cs-CZ" dirty="0" smtClean="0"/>
              <a:t>Zrušení </a:t>
            </a:r>
            <a:r>
              <a:rPr lang="cs-CZ" dirty="0"/>
              <a:t>tendru na Temelín se stává </a:t>
            </a:r>
            <a:r>
              <a:rPr lang="cs-CZ" dirty="0" smtClean="0"/>
              <a:t>mementem.</a:t>
            </a:r>
          </a:p>
          <a:p>
            <a:endParaRPr lang="en-GB" dirty="0"/>
          </a:p>
          <a:p>
            <a:r>
              <a:rPr lang="cs-CZ" dirty="0" smtClean="0"/>
              <a:t>ET bude rozdávat v příštím roce, fotbalovým žargonem, zelené karty a červené karty za nečinnost.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5018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5086" y="1041075"/>
            <a:ext cx="8424936" cy="1628867"/>
          </a:xfrm>
        </p:spPr>
        <p:txBody>
          <a:bodyPr>
            <a:noAutofit/>
          </a:bodyPr>
          <a:lstStyle/>
          <a:p>
            <a:pPr marL="0" indent="0" algn="ctr">
              <a:buFontTx/>
              <a:buNone/>
              <a:defRPr/>
            </a:pPr>
            <a:r>
              <a:rPr lang="cs-CZ" sz="3600" dirty="0" smtClean="0"/>
              <a:t>Populismus se nám nemusí vyplatit</a:t>
            </a:r>
          </a:p>
          <a:p>
            <a:pPr marL="0" indent="0" algn="ctr">
              <a:buFontTx/>
              <a:buNone/>
              <a:defRPr/>
            </a:pPr>
            <a:r>
              <a:rPr lang="cs-CZ" sz="2800" b="1" dirty="0" smtClean="0"/>
              <a:t>Bez vyřešení úložiště elektrárnu nepostavíme</a:t>
            </a:r>
            <a:r>
              <a:rPr lang="cs-CZ" sz="3600" b="1" dirty="0" smtClean="0"/>
              <a:t>.</a:t>
            </a:r>
            <a:endParaRPr lang="cs-CZ" sz="36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7766"/>
            <a:ext cx="2088232" cy="80185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232" y="1"/>
            <a:ext cx="1340768" cy="1340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3" t="28845" r="40131" b="38299"/>
          <a:stretch/>
        </p:blipFill>
        <p:spPr>
          <a:xfrm>
            <a:off x="301527" y="2780928"/>
            <a:ext cx="4220466" cy="3323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288" y="2983850"/>
            <a:ext cx="3579975" cy="17390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61887" y="5036764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Je výbornou zprávou pro Jihočechy, že úložiště nebude u nás, ale na Vysočině.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0877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57" y="3125364"/>
            <a:ext cx="1167531" cy="1168868"/>
          </a:xfr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1512169" cy="5806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0"/>
            <a:ext cx="1043608" cy="1043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96" y="5404175"/>
            <a:ext cx="2389072" cy="11605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97" y="4658232"/>
            <a:ext cx="1231580" cy="17420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269" y="2833566"/>
            <a:ext cx="1509814" cy="17524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25861" y="68628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Činnost vládního výboru pod kontrolou:</a:t>
            </a:r>
            <a:endParaRPr sz="32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545" y="4869080"/>
            <a:ext cx="1482921" cy="17570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185" y="2671758"/>
            <a:ext cx="1629867" cy="16298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052" y="2658515"/>
            <a:ext cx="1104234" cy="165635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73405" y="1925095"/>
            <a:ext cx="1837172" cy="842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Jihomoravský kraj</a:t>
            </a:r>
          </a:p>
          <a:p>
            <a:pPr algn="ctr"/>
            <a:r>
              <a:rPr lang="cs-CZ" dirty="0" smtClean="0"/>
              <a:t>???</a:t>
            </a:r>
            <a:endParaRPr dirty="0"/>
          </a:p>
        </p:txBody>
      </p:sp>
      <p:sp>
        <p:nvSpPr>
          <p:cNvPr id="19" name="Rectangle 18"/>
          <p:cNvSpPr/>
          <p:nvPr/>
        </p:nvSpPr>
        <p:spPr>
          <a:xfrm>
            <a:off x="5669182" y="1426360"/>
            <a:ext cx="1968413" cy="984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Parlament ČR</a:t>
            </a:r>
          </a:p>
          <a:p>
            <a:pPr algn="ctr"/>
            <a:r>
              <a:rPr lang="cs-CZ" dirty="0" smtClean="0"/>
              <a:t>???</a:t>
            </a:r>
            <a:endParaRPr dirty="0"/>
          </a:p>
        </p:txBody>
      </p:sp>
      <p:sp>
        <p:nvSpPr>
          <p:cNvPr id="23" name="Down Arrow 22"/>
          <p:cNvSpPr/>
          <p:nvPr/>
        </p:nvSpPr>
        <p:spPr>
          <a:xfrm rot="16637334">
            <a:off x="1804575" y="2997228"/>
            <a:ext cx="468116" cy="12643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Down Arrow 23"/>
          <p:cNvSpPr/>
          <p:nvPr/>
        </p:nvSpPr>
        <p:spPr>
          <a:xfrm rot="18316888">
            <a:off x="2263876" y="2304209"/>
            <a:ext cx="468116" cy="12643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Down Arrow 24"/>
          <p:cNvSpPr/>
          <p:nvPr/>
        </p:nvSpPr>
        <p:spPr>
          <a:xfrm rot="2199717">
            <a:off x="4795389" y="1481692"/>
            <a:ext cx="468116" cy="12643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Down Arrow 25"/>
          <p:cNvSpPr/>
          <p:nvPr/>
        </p:nvSpPr>
        <p:spPr>
          <a:xfrm rot="5400000">
            <a:off x="5767278" y="2994171"/>
            <a:ext cx="468116" cy="12643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Down Arrow 26"/>
          <p:cNvSpPr/>
          <p:nvPr/>
        </p:nvSpPr>
        <p:spPr>
          <a:xfrm rot="8289088">
            <a:off x="5366690" y="4330778"/>
            <a:ext cx="468116" cy="12643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Down Arrow 27"/>
          <p:cNvSpPr/>
          <p:nvPr/>
        </p:nvSpPr>
        <p:spPr>
          <a:xfrm rot="12232715">
            <a:off x="3268177" y="4436018"/>
            <a:ext cx="468116" cy="12643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Down Arrow 28"/>
          <p:cNvSpPr/>
          <p:nvPr/>
        </p:nvSpPr>
        <p:spPr>
          <a:xfrm rot="14168233">
            <a:off x="2461329" y="4267610"/>
            <a:ext cx="468116" cy="12643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510" y="1322604"/>
            <a:ext cx="1655785" cy="1104408"/>
          </a:xfrm>
          <a:prstGeom prst="rect">
            <a:avLst/>
          </a:prstGeom>
        </p:spPr>
      </p:pic>
      <p:sp>
        <p:nvSpPr>
          <p:cNvPr id="32" name="Down Arrow 31"/>
          <p:cNvSpPr/>
          <p:nvPr/>
        </p:nvSpPr>
        <p:spPr>
          <a:xfrm rot="20957391">
            <a:off x="3882706" y="1846392"/>
            <a:ext cx="468116" cy="12643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500718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7766"/>
            <a:ext cx="2088232" cy="80185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232" y="1"/>
            <a:ext cx="1340768" cy="1340768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39552" y="4149080"/>
            <a:ext cx="5040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Vítězslav Jonáš, </a:t>
            </a:r>
          </a:p>
          <a:p>
            <a:r>
              <a:rPr lang="cs-CZ" dirty="0"/>
              <a:t>předseda Energetické Třebíčsko </a:t>
            </a:r>
          </a:p>
          <a:p>
            <a:r>
              <a:rPr lang="cs-CZ" dirty="0"/>
              <a:t>a zástupce Jaderné regiony </a:t>
            </a:r>
            <a:r>
              <a:rPr lang="cs-CZ" dirty="0" smtClean="0"/>
              <a:t>ČR</a:t>
            </a:r>
          </a:p>
          <a:p>
            <a:endParaRPr lang="cs-CZ" dirty="0"/>
          </a:p>
          <a:p>
            <a:r>
              <a:rPr lang="cs-CZ" dirty="0" smtClean="0"/>
              <a:t>Tel: 602 512 155</a:t>
            </a:r>
          </a:p>
          <a:p>
            <a:r>
              <a:rPr lang="cs-CZ" dirty="0"/>
              <a:t>E-mail: </a:t>
            </a:r>
            <a:r>
              <a:rPr lang="cs-CZ" dirty="0" smtClean="0"/>
              <a:t>info@vitezslav-jonas.cz</a:t>
            </a:r>
            <a:endParaRPr lang="cs-CZ" dirty="0"/>
          </a:p>
          <a:p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2051720" y="1988840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4800" b="1" dirty="0">
                <a:solidFill>
                  <a:prstClr val="black"/>
                </a:solidFill>
              </a:rPr>
              <a:t>Děkuji za </a:t>
            </a:r>
            <a:r>
              <a:rPr lang="cs-CZ" sz="4800" b="1" dirty="0" smtClean="0">
                <a:solidFill>
                  <a:prstClr val="black"/>
                </a:solidFill>
              </a:rPr>
              <a:t>pozornost.</a:t>
            </a:r>
            <a:endParaRPr lang="cs-CZ" sz="48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7756" y="1356421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VZKAZ REGIONU VLÁDĚ: I PŘES VAŠI SNAHU ELEKTRÁRNU POSTAVÍME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73726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3876</TotalTime>
  <Words>393</Words>
  <Application>Microsoft Macintosh PowerPoint</Application>
  <PresentationFormat>On-screen Show (4:3)</PresentationFormat>
  <Paragraphs>55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Wingdings</vt:lpstr>
      <vt:lpstr>Arial</vt:lpstr>
      <vt:lpstr>Motiv systému Office</vt:lpstr>
      <vt:lpstr>Hledáme zodpovědné politiky  „s gulemi“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Současná situace z pohledu regionu Třebíč a okolí</dc:title>
  <dc:creator>Win7</dc:creator>
  <cp:lastModifiedBy>Microsoft Office User</cp:lastModifiedBy>
  <cp:revision>93</cp:revision>
  <cp:lastPrinted>2015-03-18T20:02:39Z</cp:lastPrinted>
  <dcterms:created xsi:type="dcterms:W3CDTF">2014-05-20T05:55:41Z</dcterms:created>
  <dcterms:modified xsi:type="dcterms:W3CDTF">2016-11-28T13:07:54Z</dcterms:modified>
</cp:coreProperties>
</file>